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2" r:id="rId10"/>
    <p:sldId id="263" r:id="rId11"/>
    <p:sldId id="270" r:id="rId12"/>
    <p:sldId id="271" r:id="rId13"/>
    <p:sldId id="272" r:id="rId14"/>
    <p:sldId id="273" r:id="rId15"/>
    <p:sldId id="266" r:id="rId16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3883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6212E23-176C-4BDA-8654-3E2D5134ACC3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0AE84BC2-819B-401C-9615-F727E00CCDC6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793C15-615F-4A2D-8A55-96DEDFFB4AE5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44. Data Integrity and Protection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41448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Using Checksums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reading a block D, the client reads its checksum from disk Cs(D), </a:t>
            </a:r>
            <a:r>
              <a:rPr lang="en-US" altLang="ko-KR" b="1" dirty="0" smtClean="0"/>
              <a:t>stored checksum</a:t>
            </a:r>
          </a:p>
          <a:p>
            <a:r>
              <a:rPr lang="en-US" altLang="ko-KR" dirty="0" smtClean="0"/>
              <a:t>Computes </a:t>
            </a:r>
            <a:r>
              <a:rPr lang="en-US" altLang="ko-KR" dirty="0"/>
              <a:t>the checksum over the retrieved block D, </a:t>
            </a:r>
            <a:r>
              <a:rPr lang="en-US" altLang="ko-KR" b="1" dirty="0" smtClean="0"/>
              <a:t>computed </a:t>
            </a:r>
            <a:r>
              <a:rPr lang="en-US" altLang="ko-KR" b="1" dirty="0"/>
              <a:t>checksum </a:t>
            </a:r>
            <a:r>
              <a:rPr lang="en-US" altLang="ko-KR" dirty="0"/>
              <a:t>Cc(D</a:t>
            </a:r>
            <a:r>
              <a:rPr lang="en-US" altLang="ko-KR" dirty="0" smtClean="0"/>
              <a:t>).</a:t>
            </a:r>
          </a:p>
          <a:p>
            <a:r>
              <a:rPr lang="en-US" altLang="ko-KR" dirty="0" smtClean="0"/>
              <a:t>Compares the </a:t>
            </a:r>
            <a:r>
              <a:rPr lang="en-US" altLang="ko-KR" dirty="0"/>
              <a:t>stored and computed checksums;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they are equal </a:t>
            </a:r>
            <a:r>
              <a:rPr lang="en-US" altLang="ko-KR" dirty="0" smtClean="0"/>
              <a:t>(Cs(D) == </a:t>
            </a:r>
            <a:r>
              <a:rPr lang="en-US" altLang="ko-KR" dirty="0"/>
              <a:t>Cc(D</a:t>
            </a:r>
            <a:r>
              <a:rPr lang="en-US" altLang="ko-KR" dirty="0" smtClean="0"/>
              <a:t>)), </a:t>
            </a:r>
            <a:r>
              <a:rPr lang="en-US" altLang="ko-KR" dirty="0"/>
              <a:t>the </a:t>
            </a:r>
            <a:r>
              <a:rPr lang="en-US" altLang="ko-KR" dirty="0" smtClean="0"/>
              <a:t>data is in safe.</a:t>
            </a:r>
          </a:p>
          <a:p>
            <a:pPr lvl="1"/>
            <a:r>
              <a:rPr lang="en-US" altLang="ko-KR" dirty="0"/>
              <a:t>If they do not match </a:t>
            </a:r>
            <a:r>
              <a:rPr lang="en-US" altLang="ko-KR" dirty="0" smtClean="0"/>
              <a:t>(Cs(D</a:t>
            </a:r>
            <a:r>
              <a:rPr lang="en-US" altLang="ko-KR" dirty="0"/>
              <a:t>) != Cc(D)),</a:t>
            </a:r>
            <a:r>
              <a:rPr lang="en-US" altLang="ko-KR" dirty="0" smtClean="0"/>
              <a:t> </a:t>
            </a:r>
            <a:r>
              <a:rPr lang="en-US" altLang="ko-KR" dirty="0"/>
              <a:t>the data has changed since the time it was stored </a:t>
            </a:r>
            <a:r>
              <a:rPr lang="en-US" altLang="ko-KR" dirty="0" smtClean="0"/>
              <a:t>(</a:t>
            </a:r>
            <a:r>
              <a:rPr lang="en-US" altLang="ko-KR" dirty="0"/>
              <a:t>since the </a:t>
            </a:r>
            <a:r>
              <a:rPr lang="en-US" altLang="ko-KR" dirty="0" smtClean="0"/>
              <a:t>stored checksum </a:t>
            </a:r>
            <a:r>
              <a:rPr lang="en-US" altLang="ko-KR" dirty="0"/>
              <a:t>reflects the value of the data at that time).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631531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New Problem: Misdirected Writes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Modern disks have a couple of unusual failure-modes that require different solutions.</a:t>
            </a:r>
          </a:p>
          <a:p>
            <a:pPr lvl="1"/>
            <a:r>
              <a:rPr lang="en-US" altLang="ko-KR" dirty="0"/>
              <a:t>Misdirected write arises in disk and RAID controllers which the data to disk correctly, except in the </a:t>
            </a:r>
            <a:r>
              <a:rPr lang="en-US" altLang="ko-KR" i="1" dirty="0"/>
              <a:t>wrong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 rot="16200000">
            <a:off x="2070378" y="3377380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C[D0]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 rot="16200000">
            <a:off x="2246145" y="3377380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disk=1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 rot="16200000">
            <a:off x="2424666" y="3377381"/>
            <a:ext cx="779295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block=0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000352"/>
              </p:ext>
            </p:extLst>
          </p:nvPr>
        </p:nvGraphicFramePr>
        <p:xfrm>
          <a:off x="2904314" y="3072372"/>
          <a:ext cx="1230897" cy="7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897"/>
              </a:tblGrid>
              <a:tr h="7792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 rot="16200000">
            <a:off x="3795697" y="3377380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C[D0]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 rot="16200000">
            <a:off x="3971464" y="3377380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disk=1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 rot="16200000">
            <a:off x="4138483" y="3377381"/>
            <a:ext cx="779295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block=1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623257"/>
              </p:ext>
            </p:extLst>
          </p:nvPr>
        </p:nvGraphicFramePr>
        <p:xfrm>
          <a:off x="4606629" y="3072372"/>
          <a:ext cx="1230897" cy="7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897"/>
              </a:tblGrid>
              <a:tr h="7792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D1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직사각형 13"/>
          <p:cNvSpPr/>
          <p:nvPr/>
        </p:nvSpPr>
        <p:spPr>
          <a:xfrm rot="16200000">
            <a:off x="5523889" y="3377380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C[D0]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 rot="16200000">
            <a:off x="5699656" y="3377380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disk=1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 rot="16200000">
            <a:off x="5866675" y="3377382"/>
            <a:ext cx="779295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block=2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87277"/>
              </p:ext>
            </p:extLst>
          </p:nvPr>
        </p:nvGraphicFramePr>
        <p:xfrm>
          <a:off x="6329070" y="3072372"/>
          <a:ext cx="1230897" cy="7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897"/>
              </a:tblGrid>
              <a:tr h="7792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D2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직사각형 17"/>
          <p:cNvSpPr/>
          <p:nvPr/>
        </p:nvSpPr>
        <p:spPr>
          <a:xfrm rot="16200000">
            <a:off x="2081880" y="4670112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C[D0]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 rot="16200000">
            <a:off x="2257647" y="4670112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disk=1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 rot="16200000">
            <a:off x="2436168" y="4670113"/>
            <a:ext cx="779295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block=0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398851"/>
              </p:ext>
            </p:extLst>
          </p:nvPr>
        </p:nvGraphicFramePr>
        <p:xfrm>
          <a:off x="2915816" y="4365104"/>
          <a:ext cx="1230897" cy="7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897"/>
              </a:tblGrid>
              <a:tr h="7792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" name="직사각형 21"/>
          <p:cNvSpPr/>
          <p:nvPr/>
        </p:nvSpPr>
        <p:spPr>
          <a:xfrm rot="16200000">
            <a:off x="3847451" y="4670112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C[D0]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 rot="16200000">
            <a:off x="4023218" y="4670112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disk=1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 rot="16200000">
            <a:off x="4190237" y="4670113"/>
            <a:ext cx="779295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block=1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39544"/>
              </p:ext>
            </p:extLst>
          </p:nvPr>
        </p:nvGraphicFramePr>
        <p:xfrm>
          <a:off x="4658383" y="4365104"/>
          <a:ext cx="1230897" cy="7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897"/>
              </a:tblGrid>
              <a:tr h="7792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D1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직사각형 25"/>
          <p:cNvSpPr/>
          <p:nvPr/>
        </p:nvSpPr>
        <p:spPr>
          <a:xfrm rot="16200000">
            <a:off x="5593019" y="4670112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C[D0]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 rot="16200000">
            <a:off x="5768786" y="4670112"/>
            <a:ext cx="779293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disk=1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 rot="16200000">
            <a:off x="5935805" y="4670114"/>
            <a:ext cx="779295" cy="1692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block=2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478155"/>
              </p:ext>
            </p:extLst>
          </p:nvPr>
        </p:nvGraphicFramePr>
        <p:xfrm>
          <a:off x="6398200" y="4365104"/>
          <a:ext cx="1230897" cy="7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897"/>
              </a:tblGrid>
              <a:tr h="7792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D2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" name="직사각형 29"/>
          <p:cNvSpPr/>
          <p:nvPr/>
        </p:nvSpPr>
        <p:spPr>
          <a:xfrm rot="16200000">
            <a:off x="1678346" y="3226097"/>
            <a:ext cx="7617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Disk 1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 rot="16200000">
            <a:off x="1687775" y="4594249"/>
            <a:ext cx="7617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Disk 0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1465943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r>
              <a:rPr lang="en-US" altLang="ko-KR" dirty="0" smtClean="0"/>
              <a:t>ne Last Problem: Lost Writes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Lost </a:t>
            </a:r>
            <a:r>
              <a:rPr lang="en-US" altLang="ko-KR" dirty="0"/>
              <a:t>Writes, occurs when the device informs the upper layer that a write has completed but in fact it never is persisted.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697870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Scrubbing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do these checksums actually get checked?</a:t>
            </a:r>
          </a:p>
          <a:p>
            <a:pPr lvl="1"/>
            <a:r>
              <a:rPr lang="en-US" altLang="ko-KR" dirty="0" smtClean="0"/>
              <a:t>Most data is rarely accessed, and thus remain unchecked.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To remedy this problem, many systems utilize </a:t>
            </a:r>
            <a:r>
              <a:rPr lang="en-US" altLang="ko-KR" b="1" dirty="0" smtClean="0"/>
              <a:t>disk scrubbing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By </a:t>
            </a:r>
            <a:r>
              <a:rPr lang="en-US" altLang="ko-KR" b="1" dirty="0" smtClean="0"/>
              <a:t>periodically reading </a:t>
            </a:r>
            <a:r>
              <a:rPr lang="en-US" altLang="ko-KR" dirty="0" smtClean="0"/>
              <a:t>through every block of the system</a:t>
            </a:r>
          </a:p>
          <a:p>
            <a:pPr lvl="1"/>
            <a:r>
              <a:rPr lang="en-US" altLang="ko-KR" dirty="0" smtClean="0"/>
              <a:t>Checking whether checksum are still valid</a:t>
            </a:r>
          </a:p>
          <a:p>
            <a:pPr lvl="1"/>
            <a:r>
              <a:rPr lang="en-US" altLang="ko-KR" dirty="0" smtClean="0"/>
              <a:t>Reduce the chances that all copies of certain data become corrupted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930806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of </a:t>
            </a:r>
            <a:r>
              <a:rPr lang="en-US" altLang="ko-KR" dirty="0" err="1" smtClean="0"/>
              <a:t>Checksumming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distinct kinds of overheads : </a:t>
            </a:r>
            <a:r>
              <a:rPr lang="en-US" altLang="ko-KR" b="1" dirty="0" smtClean="0"/>
              <a:t>space</a:t>
            </a:r>
            <a:r>
              <a:rPr lang="en-US" altLang="ko-KR" dirty="0" smtClean="0"/>
              <a:t> and </a:t>
            </a:r>
            <a:r>
              <a:rPr lang="en-US" altLang="ko-KR" b="1" dirty="0" smtClean="0"/>
              <a:t>time</a:t>
            </a:r>
          </a:p>
          <a:p>
            <a:r>
              <a:rPr lang="en-US" altLang="ko-KR" dirty="0" smtClean="0"/>
              <a:t>Space overheads </a:t>
            </a:r>
          </a:p>
          <a:p>
            <a:pPr lvl="1"/>
            <a:r>
              <a:rPr lang="en-US" altLang="ko-KR" b="1" dirty="0" smtClean="0"/>
              <a:t>Disk itself</a:t>
            </a:r>
            <a:r>
              <a:rPr lang="en-US" altLang="ko-KR" dirty="0" smtClean="0"/>
              <a:t>: A typical ratio might be an 8byte checksum per 4KB data block, for a 0.19% on-disk space overhead.</a:t>
            </a:r>
          </a:p>
          <a:p>
            <a:pPr lvl="1"/>
            <a:r>
              <a:rPr lang="en-US" altLang="ko-KR" b="1" dirty="0" smtClean="0"/>
              <a:t>Memory of the system</a:t>
            </a:r>
            <a:r>
              <a:rPr lang="en-US" altLang="ko-KR" dirty="0" smtClean="0"/>
              <a:t>: </a:t>
            </a:r>
            <a:r>
              <a:rPr lang="en-US" altLang="ko-KR" dirty="0"/>
              <a:t>T</a:t>
            </a:r>
            <a:r>
              <a:rPr lang="en-US" altLang="ko-KR" dirty="0" smtClean="0"/>
              <a:t>his overhead is short-lived and not much of a concern.</a:t>
            </a:r>
          </a:p>
          <a:p>
            <a:r>
              <a:rPr lang="en-US" altLang="ko-KR" dirty="0" smtClean="0"/>
              <a:t>Time overheads</a:t>
            </a:r>
          </a:p>
          <a:p>
            <a:pPr lvl="1"/>
            <a:r>
              <a:rPr lang="en-US" altLang="ko-KR" dirty="0" smtClean="0"/>
              <a:t>CPU must compute the checksum over each block</a:t>
            </a:r>
          </a:p>
          <a:p>
            <a:pPr lvl="2"/>
            <a:r>
              <a:rPr lang="en-US" altLang="ko-KR" dirty="0" smtClean="0"/>
              <a:t>To reducing CPU overheads is to combine data copying and </a:t>
            </a:r>
            <a:r>
              <a:rPr lang="en-US" altLang="ko-KR" dirty="0" err="1" smtClean="0"/>
              <a:t>checksumming</a:t>
            </a:r>
            <a:r>
              <a:rPr lang="en-US" altLang="ko-KR" dirty="0" smtClean="0"/>
              <a:t> into one streamlined activity.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528179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OSTEP </a:t>
            </a:r>
            <a:r>
              <a:rPr lang="en-US" altLang="ko-KR" sz="1600" smtClean="0"/>
              <a:t>book </a:t>
            </a:r>
            <a:r>
              <a:rPr lang="en-US" altLang="ko-KR" sz="1600" smtClean="0"/>
              <a:t>written </a:t>
            </a:r>
            <a:r>
              <a:rPr lang="en-US" altLang="ko-KR" sz="1600" dirty="0" smtClean="0"/>
              <a:t>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012914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Disk Failure Modes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Common and worthy of failures are </a:t>
            </a:r>
            <a:r>
              <a:rPr lang="en-US" altLang="ko-KR" b="1" dirty="0"/>
              <a:t>frequency of latent-sector errors(</a:t>
            </a:r>
            <a:r>
              <a:rPr lang="en-US" altLang="ko-KR" b="1" dirty="0" err="1"/>
              <a:t>LSEs</a:t>
            </a:r>
            <a:r>
              <a:rPr lang="en-US" altLang="ko-KR" b="1" dirty="0"/>
              <a:t>) </a:t>
            </a:r>
            <a:r>
              <a:rPr lang="en-US" altLang="ko-KR" dirty="0"/>
              <a:t>and </a:t>
            </a:r>
            <a:r>
              <a:rPr lang="en-US" altLang="ko-KR" b="1" dirty="0"/>
              <a:t>block corruption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/>
          </p:nvPr>
        </p:nvGraphicFramePr>
        <p:xfrm>
          <a:off x="1979712" y="2656775"/>
          <a:ext cx="4572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Cheap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Costly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LSEs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9.40%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1.40%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Corruption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0.50%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0.05%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" name="직사각형 17"/>
          <p:cNvSpPr/>
          <p:nvPr/>
        </p:nvSpPr>
        <p:spPr>
          <a:xfrm>
            <a:off x="2354853" y="4057327"/>
            <a:ext cx="36293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Frequency of </a:t>
            </a:r>
            <a:r>
              <a:rPr lang="en-US" altLang="ko-KR" sz="1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LSEs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and Block Corruption</a:t>
            </a: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8590786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Disk Failure Modes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Frequency of latent-sector errors(</a:t>
            </a:r>
            <a:r>
              <a:rPr lang="en-US" altLang="ko-KR" dirty="0" err="1"/>
              <a:t>LSEs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/>
              <a:t>Costly drives with more than one LSE are as likely to develop additional.</a:t>
            </a:r>
          </a:p>
          <a:p>
            <a:pPr lvl="1"/>
            <a:r>
              <a:rPr lang="en-US" altLang="ko-KR" dirty="0"/>
              <a:t>For most drives, annual error rate increases in year two</a:t>
            </a:r>
          </a:p>
          <a:p>
            <a:pPr lvl="1"/>
            <a:r>
              <a:rPr lang="en-US" altLang="ko-KR" dirty="0" err="1" smtClean="0"/>
              <a:t>LSEs</a:t>
            </a:r>
            <a:r>
              <a:rPr lang="en-US" altLang="ko-KR" dirty="0" smtClean="0"/>
              <a:t> </a:t>
            </a:r>
            <a:r>
              <a:rPr lang="en-US" altLang="ko-KR" dirty="0"/>
              <a:t>increase with disk size</a:t>
            </a:r>
          </a:p>
          <a:p>
            <a:pPr lvl="1"/>
            <a:r>
              <a:rPr lang="en-US" altLang="ko-KR" dirty="0" smtClean="0"/>
              <a:t>Most </a:t>
            </a:r>
            <a:r>
              <a:rPr lang="en-US" altLang="ko-KR" dirty="0"/>
              <a:t>disks with </a:t>
            </a:r>
            <a:r>
              <a:rPr lang="en-US" altLang="ko-KR" dirty="0" err="1"/>
              <a:t>LSEs</a:t>
            </a:r>
            <a:r>
              <a:rPr lang="en-US" altLang="ko-KR" dirty="0"/>
              <a:t> have less than 50</a:t>
            </a:r>
          </a:p>
          <a:p>
            <a:pPr lvl="1"/>
            <a:r>
              <a:rPr lang="en-US" altLang="ko-KR" dirty="0" smtClean="0"/>
              <a:t>Disks </a:t>
            </a:r>
            <a:r>
              <a:rPr lang="en-US" altLang="ko-KR" dirty="0"/>
              <a:t>with </a:t>
            </a:r>
            <a:r>
              <a:rPr lang="en-US" altLang="ko-KR" dirty="0" err="1"/>
              <a:t>LSEs</a:t>
            </a:r>
            <a:r>
              <a:rPr lang="en-US" altLang="ko-KR" dirty="0"/>
              <a:t> are more likely to develop additional </a:t>
            </a:r>
            <a:r>
              <a:rPr lang="en-US" altLang="ko-KR" dirty="0" err="1"/>
              <a:t>LSEs</a:t>
            </a:r>
            <a:endParaRPr lang="en-US" altLang="ko-KR" dirty="0"/>
          </a:p>
          <a:p>
            <a:pPr lvl="1"/>
            <a:r>
              <a:rPr lang="en-US" altLang="ko-KR" dirty="0" smtClean="0"/>
              <a:t>There </a:t>
            </a:r>
            <a:r>
              <a:rPr lang="en-US" altLang="ko-KR" dirty="0"/>
              <a:t>exists a significant amount of spatial and temporal locality</a:t>
            </a:r>
          </a:p>
          <a:p>
            <a:pPr lvl="1"/>
            <a:r>
              <a:rPr lang="en-US" altLang="ko-KR" dirty="0" smtClean="0"/>
              <a:t>Disk </a:t>
            </a:r>
            <a:r>
              <a:rPr lang="en-US" altLang="ko-KR" dirty="0"/>
              <a:t>scrubbing is useful (most </a:t>
            </a:r>
            <a:r>
              <a:rPr lang="en-US" altLang="ko-KR" dirty="0" err="1"/>
              <a:t>LSEs</a:t>
            </a:r>
            <a:r>
              <a:rPr lang="en-US" altLang="ko-KR" dirty="0"/>
              <a:t> were found this way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13659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Disk Failure Modes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</a:t>
            </a:r>
            <a:r>
              <a:rPr lang="en-US" altLang="ko-KR" dirty="0" smtClean="0"/>
              <a:t>lock corruption: </a:t>
            </a:r>
          </a:p>
          <a:p>
            <a:pPr lvl="1"/>
            <a:r>
              <a:rPr lang="en-US" altLang="ko-KR" dirty="0"/>
              <a:t>Chance of corruption varies greatly across different drive models</a:t>
            </a:r>
          </a:p>
          <a:p>
            <a:pPr lvl="1"/>
            <a:r>
              <a:rPr lang="en-US" altLang="ko-KR" dirty="0" smtClean="0"/>
              <a:t>Within </a:t>
            </a:r>
            <a:r>
              <a:rPr lang="en-US" altLang="ko-KR" dirty="0"/>
              <a:t>the same drive class</a:t>
            </a:r>
          </a:p>
          <a:p>
            <a:pPr lvl="1"/>
            <a:r>
              <a:rPr lang="en-US" altLang="ko-KR" dirty="0" smtClean="0"/>
              <a:t>Age </a:t>
            </a:r>
            <a:r>
              <a:rPr lang="en-US" altLang="ko-KR" dirty="0"/>
              <a:t>affects are different across models</a:t>
            </a:r>
          </a:p>
          <a:p>
            <a:pPr lvl="1"/>
            <a:r>
              <a:rPr lang="en-US" altLang="ko-KR" dirty="0" smtClean="0"/>
              <a:t>Workload </a:t>
            </a:r>
            <a:r>
              <a:rPr lang="en-US" altLang="ko-KR" dirty="0"/>
              <a:t>and disk size have little impact on corruption</a:t>
            </a:r>
          </a:p>
          <a:p>
            <a:pPr lvl="1"/>
            <a:r>
              <a:rPr lang="en-US" altLang="ko-KR" dirty="0" smtClean="0"/>
              <a:t>Most </a:t>
            </a:r>
            <a:r>
              <a:rPr lang="en-US" altLang="ko-KR" dirty="0"/>
              <a:t>disks with corruption only have a few corruptions</a:t>
            </a:r>
          </a:p>
          <a:p>
            <a:pPr lvl="1"/>
            <a:r>
              <a:rPr lang="en-US" altLang="ko-KR" dirty="0" smtClean="0"/>
              <a:t>Corruption </a:t>
            </a:r>
            <a:r>
              <a:rPr lang="en-US" altLang="ko-KR" dirty="0"/>
              <a:t>is not independent with a disk or across disks in RAID</a:t>
            </a:r>
          </a:p>
          <a:p>
            <a:pPr lvl="1"/>
            <a:r>
              <a:rPr lang="en-US" altLang="ko-KR" dirty="0" smtClean="0"/>
              <a:t>There </a:t>
            </a:r>
            <a:r>
              <a:rPr lang="en-US" altLang="ko-KR" dirty="0"/>
              <a:t>exists spatial locality, and some temporal locality</a:t>
            </a:r>
          </a:p>
          <a:p>
            <a:pPr lvl="1"/>
            <a:r>
              <a:rPr lang="en-US" altLang="ko-KR" dirty="0" smtClean="0"/>
              <a:t>There </a:t>
            </a:r>
            <a:r>
              <a:rPr lang="en-US" altLang="ko-KR" dirty="0"/>
              <a:t>is a weak correlation with </a:t>
            </a:r>
            <a:r>
              <a:rPr lang="en-US" altLang="ko-KR" dirty="0" err="1"/>
              <a:t>LSEs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088898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Handling Latent Sector Errors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Latent sector errors are easily detected and handled.</a:t>
            </a:r>
          </a:p>
          <a:p>
            <a:r>
              <a:rPr lang="en-US" altLang="ko-KR" dirty="0" smtClean="0"/>
              <a:t>Using </a:t>
            </a:r>
            <a:r>
              <a:rPr lang="en-US" altLang="ko-KR" b="1" dirty="0"/>
              <a:t>redundancy </a:t>
            </a:r>
            <a:r>
              <a:rPr lang="en-US" altLang="ko-KR" b="1" dirty="0" smtClean="0"/>
              <a:t>mechanisms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In a mirrored RAID or RAID-4 and RAID-5 system based on parity, the system should reconstruct the block from the other blocks in the parity group.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310725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Detecting Corruption: The Checksu</a:t>
            </a:r>
            <a:r>
              <a:rPr lang="en-US" altLang="ko-KR" dirty="0"/>
              <a:t>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 can a client tell that a block has gone bad? </a:t>
            </a:r>
          </a:p>
          <a:p>
            <a:r>
              <a:rPr lang="en-US" altLang="ko-KR" dirty="0" smtClean="0"/>
              <a:t>Using </a:t>
            </a:r>
            <a:r>
              <a:rPr lang="en-US" altLang="ko-KR" b="1" dirty="0" smtClean="0"/>
              <a:t>Checksum mechanisms:</a:t>
            </a:r>
          </a:p>
          <a:p>
            <a:pPr lvl="1"/>
            <a:r>
              <a:rPr lang="en-US" altLang="ko-KR" dirty="0" smtClean="0"/>
              <a:t>This is simple the result of a function that takes a chunk of data as input and computes a function over said data, producing a small summary of the contents of the data.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431527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Common Checksum Functions</a:t>
            </a:r>
            <a:r>
              <a:rPr lang="en-US" altLang="ko-KR" dirty="0"/>
              <a:t>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Different functions are used to compute checksums and vary in strength.</a:t>
            </a:r>
          </a:p>
          <a:p>
            <a:pPr lvl="1"/>
            <a:r>
              <a:rPr lang="en-US" altLang="ko-KR" sz="1600" dirty="0" smtClean="0"/>
              <a:t>One simple checksum function that some use is based on </a:t>
            </a:r>
            <a:r>
              <a:rPr lang="en-US" altLang="ko-KR" sz="1600" b="1" dirty="0" smtClean="0"/>
              <a:t>exclusive or(XOR).</a:t>
            </a:r>
          </a:p>
          <a:p>
            <a:pPr lvl="1"/>
            <a:endParaRPr lang="en-US" altLang="ko-KR" sz="1600" b="1" dirty="0"/>
          </a:p>
          <a:p>
            <a:pPr lvl="1"/>
            <a:endParaRPr lang="en-US" altLang="ko-KR" sz="1600" b="1" dirty="0" smtClean="0"/>
          </a:p>
          <a:p>
            <a:pPr lvl="1"/>
            <a:endParaRPr lang="en-US" altLang="ko-KR" sz="1600" b="1" dirty="0"/>
          </a:p>
          <a:p>
            <a:pPr lvl="1"/>
            <a:endParaRPr lang="en-US" altLang="ko-KR" sz="1600" b="1" dirty="0" smtClean="0"/>
          </a:p>
          <a:p>
            <a:pPr lvl="1"/>
            <a:endParaRPr lang="en-US" altLang="ko-KR" sz="1600" b="1" dirty="0" smtClean="0"/>
          </a:p>
          <a:p>
            <a:pPr marL="457200" lvl="1" indent="0">
              <a:buNone/>
            </a:pPr>
            <a:endParaRPr lang="en-US" altLang="ko-KR" sz="1600" b="1" dirty="0"/>
          </a:p>
          <a:p>
            <a:pPr marL="457200" lvl="1" indent="0">
              <a:buNone/>
            </a:pPr>
            <a:endParaRPr lang="en-US" altLang="ko-KR" sz="1600" b="1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r>
              <a:rPr lang="en-US" altLang="ko-KR" sz="1600" dirty="0" smtClean="0"/>
              <a:t>XOR is a reasonable checksum but has its limitations.</a:t>
            </a:r>
          </a:p>
          <a:p>
            <a:pPr lvl="2"/>
            <a:r>
              <a:rPr lang="en-US" altLang="ko-KR" sz="1400" dirty="0" smtClean="0"/>
              <a:t>Two bits in the same position within each </a:t>
            </a:r>
            <a:r>
              <a:rPr lang="en-US" altLang="ko-KR" sz="1400" dirty="0" err="1" smtClean="0"/>
              <a:t>checksumed</a:t>
            </a:r>
            <a:r>
              <a:rPr lang="en-US" altLang="ko-KR" sz="1400" dirty="0" smtClean="0"/>
              <a:t> unit changed the checksum will not detect the corruption.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3182" y="2183404"/>
            <a:ext cx="496654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365e c4cd ba14 8a92 </a:t>
            </a:r>
            <a:r>
              <a:rPr lang="en-US" altLang="ko-KR" sz="1400" dirty="0" err="1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ecef</a:t>
            </a:r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2c3a 40be f666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71179" y="2836735"/>
            <a:ext cx="496855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0011 0110 0101 1110	1100 0100 1100 1101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1011 1010 0001 0100	1000 1010 1001 0010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1110 1100 1110 1111	0010 1100 0011 1010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0100 0000 1011 1110 	1111 0110 0110 0110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65780" y="4179772"/>
            <a:ext cx="496855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0010 0000 0001 1011	1001 0100 0000 0011</a:t>
            </a:r>
          </a:p>
        </p:txBody>
      </p:sp>
      <p:cxnSp>
        <p:nvCxnSpPr>
          <p:cNvPr id="10" name="직선 화살표 연결선 9"/>
          <p:cNvCxnSpPr>
            <a:stCxn id="6" idx="2"/>
          </p:cNvCxnSpPr>
          <p:nvPr/>
        </p:nvCxnSpPr>
        <p:spPr>
          <a:xfrm>
            <a:off x="4156457" y="2491181"/>
            <a:ext cx="0" cy="34555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50056" y="2488544"/>
            <a:ext cx="4142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If we view them in binary, we get the following: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3" name="직선 화살표 연결선 12"/>
          <p:cNvCxnSpPr>
            <a:endCxn id="8" idx="0"/>
          </p:cNvCxnSpPr>
          <p:nvPr/>
        </p:nvCxnSpPr>
        <p:spPr>
          <a:xfrm>
            <a:off x="4150056" y="3790842"/>
            <a:ext cx="0" cy="38893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23480" y="3831418"/>
            <a:ext cx="4624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It is easy to see what the resulting checksum will be: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9791" y="4561383"/>
            <a:ext cx="31005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The result, in hex, is </a:t>
            </a:r>
            <a:r>
              <a:rPr lang="en-US" altLang="ko-KR" sz="14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0x201b9403.</a:t>
            </a:r>
            <a:endParaRPr lang="ko-KR" altLang="en-US" sz="14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5369960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Common </a:t>
            </a:r>
            <a:r>
              <a:rPr lang="en-US" altLang="ko-KR" dirty="0"/>
              <a:t>Checksum Functions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Addition Checksum</a:t>
            </a:r>
          </a:p>
          <a:p>
            <a:pPr lvl="1"/>
            <a:r>
              <a:rPr lang="en-US" altLang="ko-KR" sz="1600" dirty="0" smtClean="0"/>
              <a:t>This approach has the advantage of being fast.</a:t>
            </a:r>
          </a:p>
          <a:p>
            <a:pPr lvl="1"/>
            <a:r>
              <a:rPr lang="en-US" altLang="ko-KR" sz="1600" dirty="0" smtClean="0"/>
              <a:t>Compute 2’s complement addition over each chunk of the data</a:t>
            </a:r>
          </a:p>
          <a:p>
            <a:pPr lvl="2"/>
            <a:r>
              <a:rPr lang="en-US" altLang="ko-KR" sz="1400" dirty="0" smtClean="0"/>
              <a:t>ignoring overflow</a:t>
            </a:r>
          </a:p>
          <a:p>
            <a:r>
              <a:rPr lang="en-US" altLang="ko-KR" sz="1800" dirty="0" smtClean="0"/>
              <a:t>Fletcher Checksum </a:t>
            </a:r>
          </a:p>
          <a:p>
            <a:pPr lvl="1"/>
            <a:r>
              <a:rPr lang="en-US" altLang="ko-KR" sz="1600" dirty="0" smtClean="0"/>
              <a:t>Compute two check bytes, s1 and s2. </a:t>
            </a:r>
          </a:p>
          <a:p>
            <a:pPr lvl="2"/>
            <a:r>
              <a:rPr lang="en-US" altLang="ko-KR" sz="1400" dirty="0" smtClean="0"/>
              <a:t>Assuming a block D consists of bytes d1…</a:t>
            </a:r>
            <a:r>
              <a:rPr lang="en-US" altLang="ko-KR" sz="1400" dirty="0" err="1" smtClean="0"/>
              <a:t>dn</a:t>
            </a:r>
            <a:r>
              <a:rPr lang="en-US" altLang="ko-KR" sz="1400" dirty="0" smtClean="0"/>
              <a:t>; s1 is simply in turn is</a:t>
            </a:r>
          </a:p>
          <a:p>
            <a:pPr lvl="3"/>
            <a:r>
              <a:rPr lang="en-US" altLang="ko-KR" sz="1200" dirty="0" smtClean="0"/>
              <a:t>s1 = s1 + di mod 255(compute over all di);</a:t>
            </a:r>
          </a:p>
          <a:p>
            <a:pPr lvl="3"/>
            <a:r>
              <a:rPr lang="en-US" altLang="ko-KR" sz="1200" dirty="0" smtClean="0"/>
              <a:t>s2 = s2 + s1 mod 255(again over all di); </a:t>
            </a:r>
          </a:p>
          <a:p>
            <a:r>
              <a:rPr lang="en-US" altLang="ko-KR" sz="1800" dirty="0" smtClean="0"/>
              <a:t>Cyclic redundancy check(CRC)</a:t>
            </a:r>
          </a:p>
          <a:p>
            <a:pPr lvl="1"/>
            <a:r>
              <a:rPr lang="en-US" altLang="ko-KR" sz="1600" dirty="0" smtClean="0"/>
              <a:t>Treating D as if it is a large binary number and divide it by an agreed upon value.</a:t>
            </a:r>
          </a:p>
          <a:p>
            <a:pPr lvl="2"/>
            <a:r>
              <a:rPr lang="en-US" altLang="ko-KR" sz="1400" dirty="0" smtClean="0"/>
              <a:t>The remainder of this division is the value of the CRC.</a:t>
            </a:r>
          </a:p>
          <a:p>
            <a:pPr lvl="2"/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040680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Checksum Layout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disk layout without checksum: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The disk layout </a:t>
            </a:r>
            <a:r>
              <a:rPr lang="en-US" altLang="ko-KR" b="1" dirty="0"/>
              <a:t>with checksum:</a:t>
            </a:r>
          </a:p>
          <a:p>
            <a:endParaRPr lang="en-US" altLang="ko-KR" b="1" dirty="0"/>
          </a:p>
          <a:p>
            <a:endParaRPr lang="en-US" altLang="ko-KR" dirty="0"/>
          </a:p>
          <a:p>
            <a:pPr lvl="1"/>
            <a:r>
              <a:rPr lang="en-US" altLang="ko-KR" dirty="0"/>
              <a:t>Store the checksums packed into 512-byte blocks.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1524000" y="1628800"/>
          <a:ext cx="6095999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D1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D2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D3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D4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D5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D6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2573030" y="4581128"/>
          <a:ext cx="4354285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10800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D1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10800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D2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10800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D3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10800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D4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10800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 rot="16200000">
            <a:off x="1555674" y="4861150"/>
            <a:ext cx="713933" cy="1538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C[D0]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 rot="16200000">
            <a:off x="1699691" y="4861150"/>
            <a:ext cx="713933" cy="1538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C[D1]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 rot="16200000">
            <a:off x="1843707" y="4861150"/>
            <a:ext cx="713933" cy="1538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C[D2]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 rot="16200000">
            <a:off x="1987722" y="4861150"/>
            <a:ext cx="713933" cy="1538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</a:t>
            </a:r>
            <a:r>
              <a:rPr lang="en-US" altLang="ko-KR" sz="10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D3</a:t>
            </a:r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 rot="16200000">
            <a:off x="2131738" y="4861150"/>
            <a:ext cx="713933" cy="1538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</a:t>
            </a:r>
            <a:r>
              <a:rPr lang="en-US" altLang="ko-KR" sz="10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D4</a:t>
            </a:r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/>
          </p:nvPr>
        </p:nvGraphicFramePr>
        <p:xfrm>
          <a:off x="1907704" y="3140969"/>
          <a:ext cx="4354285" cy="72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</a:tblGrid>
              <a:tr h="7214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D1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D2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D3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D4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R="0" marT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직사각형 13"/>
          <p:cNvSpPr/>
          <p:nvPr/>
        </p:nvSpPr>
        <p:spPr>
          <a:xfrm rot="16200000">
            <a:off x="1626982" y="3421690"/>
            <a:ext cx="715331" cy="1538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C[D0]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 rot="16200000">
            <a:off x="2495704" y="3421691"/>
            <a:ext cx="715331" cy="1538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C[D1]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 rot="16200000">
            <a:off x="3371302" y="3421691"/>
            <a:ext cx="715331" cy="1538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C[D2]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 rot="16200000">
            <a:off x="4238153" y="3421690"/>
            <a:ext cx="715331" cy="1538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</a:t>
            </a:r>
            <a:r>
              <a:rPr lang="en-US" altLang="ko-KR" sz="10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D3</a:t>
            </a:r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 rot="16200000">
            <a:off x="5083366" y="3421691"/>
            <a:ext cx="715331" cy="1538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C[</a:t>
            </a:r>
            <a:r>
              <a:rPr lang="en-US" altLang="ko-KR" sz="10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D4</a:t>
            </a:r>
            <a:r>
              <a:rPr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3919134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103024</TotalTime>
  <Words>1002</Words>
  <Application>Microsoft Office PowerPoint</Application>
  <PresentationFormat>화면 슬라이드 쇼(4:3)</PresentationFormat>
  <Paragraphs>195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5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Disk Failure Modes</vt:lpstr>
      <vt:lpstr>Disk Failure Modes (Cont.)</vt:lpstr>
      <vt:lpstr>Disk Failure Modes (Cont.)</vt:lpstr>
      <vt:lpstr>Handling Latent Sector Errors</vt:lpstr>
      <vt:lpstr>Detecting Corruption: The Checksum</vt:lpstr>
      <vt:lpstr>Common Checksum Functions (Cont.)</vt:lpstr>
      <vt:lpstr>Common Checksum Functions (Cont.)</vt:lpstr>
      <vt:lpstr>Checksum Layout</vt:lpstr>
      <vt:lpstr>Using Checksums</vt:lpstr>
      <vt:lpstr>A New Problem: Misdirected Writes</vt:lpstr>
      <vt:lpstr>One Last Problem: Lost Writes</vt:lpstr>
      <vt:lpstr>Scrubbing</vt:lpstr>
      <vt:lpstr>Overhead of Checksumming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4028</cp:revision>
  <cp:lastPrinted>2015-03-03T01:48:46Z</cp:lastPrinted>
  <dcterms:created xsi:type="dcterms:W3CDTF">2011-05-01T06:09:10Z</dcterms:created>
  <dcterms:modified xsi:type="dcterms:W3CDTF">2016-03-07T09:11:57Z</dcterms:modified>
</cp:coreProperties>
</file>