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9" r:id="rId9"/>
    <p:sldId id="262" r:id="rId10"/>
    <p:sldId id="263" r:id="rId11"/>
    <p:sldId id="270" r:id="rId12"/>
    <p:sldId id="271" r:id="rId13"/>
    <p:sldId id="272" r:id="rId14"/>
    <p:sldId id="273" r:id="rId15"/>
    <p:sldId id="266" r:id="rId16"/>
  </p:sldIdLst>
  <p:sldSz cx="9144000" cy="6858000" type="screen4x3"/>
  <p:notesSz cx="6797675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YLim" initials="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6699FF"/>
    <a:srgbClr val="FF66CC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밝은 스타일 3 - 강조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361" autoAdjust="0"/>
    <p:restoredTop sz="91841" autoAdjust="0"/>
  </p:normalViewPr>
  <p:slideViewPr>
    <p:cSldViewPr>
      <p:cViewPr varScale="1">
        <p:scale>
          <a:sx n="116" d="100"/>
          <a:sy n="116" d="100"/>
        </p:scale>
        <p:origin x="108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66312"/>
    </p:cViewPr>
  </p:sorterViewPr>
  <p:notesViewPr>
    <p:cSldViewPr>
      <p:cViewPr varScale="1">
        <p:scale>
          <a:sx n="92" d="100"/>
          <a:sy n="92" d="100"/>
        </p:scale>
        <p:origin x="-3540" y="-96"/>
      </p:cViewPr>
      <p:guideLst>
        <p:guide orient="horz" pos="2880"/>
        <p:guide pos="2160"/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050F0499-AE52-4672-879B-3107B2FC2A9F}" type="datetimeFigureOut">
              <a:rPr lang="ko-KR" altLang="en-US" smtClean="0"/>
              <a:t>2016-03-07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E9CED1A8-8C93-4BD0-9402-1D92621696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5232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ED1A8-8C93-4BD0-9402-1D92621696DA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93883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부제목 2"/>
          <p:cNvSpPr>
            <a:spLocks noGrp="1"/>
          </p:cNvSpPr>
          <p:nvPr>
            <p:ph type="subTitle" idx="1"/>
          </p:nvPr>
        </p:nvSpPr>
        <p:spPr>
          <a:xfrm>
            <a:off x="251520" y="78531"/>
            <a:ext cx="8640960" cy="576065"/>
          </a:xfrm>
        </p:spPr>
        <p:txBody>
          <a:bodyPr anchor="ctr"/>
          <a:lstStyle>
            <a:lvl1pPr marL="0" indent="0" algn="ctr" rtl="0" fontAlgn="base" latinLnBrk="1">
              <a:spcBef>
                <a:spcPct val="0"/>
              </a:spcBef>
              <a:spcAft>
                <a:spcPct val="0"/>
              </a:spcAft>
              <a:buNone/>
              <a:defRPr kumimoji="1" lang="ko-KR" altLang="en-US" sz="2400" b="1" kern="1200" cap="none" spc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dirty="0" smtClean="0"/>
              <a:t>마스터 부제목 스타일 편집</a:t>
            </a:r>
            <a:endParaRPr lang="ko-KR" altLang="en-US" dirty="0"/>
          </a:p>
        </p:txBody>
      </p:sp>
      <p:sp>
        <p:nvSpPr>
          <p:cNvPr id="19" name="제목 1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772400" cy="1542033"/>
          </a:xfrm>
          <a:effectLst>
            <a:outerShdw dist="17780" dir="2700000" algn="ctr" rotWithShape="0">
              <a:srgbClr val="000000"/>
            </a:outerShdw>
          </a:effectLst>
        </p:spPr>
        <p:txBody>
          <a:bodyPr/>
          <a:lstStyle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lang="ko-KR" altLang="en-US" sz="4400" b="1" kern="1200" dirty="0">
                <a:solidFill>
                  <a:schemeClr val="tx2">
                    <a:lumMod val="75000"/>
                  </a:schemeClr>
                </a:solidFill>
                <a:latin typeface="Adobe 고딕 Std B" pitchFamily="34" charset="-127"/>
                <a:ea typeface="Adobe 고딕 Std B" pitchFamily="34" charset="-127"/>
                <a:cs typeface="Adobe Arabic" pitchFamily="18" charset="-78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24" name="TextBox 23"/>
          <p:cNvSpPr txBox="1"/>
          <p:nvPr userDrawn="1"/>
        </p:nvSpPr>
        <p:spPr>
          <a:xfrm>
            <a:off x="1026585" y="3789040"/>
            <a:ext cx="7003094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ts val="600"/>
              </a:spcAft>
            </a:pPr>
            <a:r>
              <a:rPr kumimoji="1" lang="en-US" altLang="ko-KR" sz="2000" b="1" dirty="0" err="1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Arial Bold" pitchFamily="34" charset="0"/>
              </a:rPr>
              <a:t>Hanyang</a:t>
            </a:r>
            <a:r>
              <a:rPr kumimoji="1" lang="en-US" altLang="ko-KR" sz="20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Arial Bold" pitchFamily="34" charset="0"/>
              </a:rPr>
              <a:t> University</a:t>
            </a:r>
          </a:p>
          <a:p>
            <a:pPr algn="ctr" fontAlgn="base">
              <a:spcBef>
                <a:spcPct val="0"/>
              </a:spcBef>
              <a:spcAft>
                <a:spcPts val="600"/>
              </a:spcAft>
            </a:pPr>
            <a:r>
              <a:rPr kumimoji="1" lang="en-US" altLang="ko-KR" sz="16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Embedded Software Systems Lab.</a:t>
            </a:r>
          </a:p>
        </p:txBody>
      </p:sp>
      <p:pic>
        <p:nvPicPr>
          <p:cNvPr id="26" name="그림 2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4336" y="4608512"/>
            <a:ext cx="1268760" cy="1268760"/>
          </a:xfrm>
          <a:prstGeom prst="rect">
            <a:avLst/>
          </a:prstGeom>
        </p:spPr>
      </p:pic>
      <p:grpSp>
        <p:nvGrpSpPr>
          <p:cNvPr id="36" name="그룹 35"/>
          <p:cNvGrpSpPr/>
          <p:nvPr userDrawn="1"/>
        </p:nvGrpSpPr>
        <p:grpSpPr>
          <a:xfrm>
            <a:off x="-3579" y="3573016"/>
            <a:ext cx="9147579" cy="64193"/>
            <a:chOff x="-3579" y="3356992"/>
            <a:chExt cx="9147579" cy="64193"/>
          </a:xfrm>
        </p:grpSpPr>
        <p:cxnSp>
          <p:nvCxnSpPr>
            <p:cNvPr id="31" name="직선 연결선 30"/>
            <p:cNvCxnSpPr/>
            <p:nvPr userDrawn="1"/>
          </p:nvCxnSpPr>
          <p:spPr>
            <a:xfrm>
              <a:off x="0" y="3356992"/>
              <a:ext cx="9144000" cy="0"/>
            </a:xfrm>
            <a:prstGeom prst="line">
              <a:avLst/>
            </a:prstGeom>
            <a:ln w="63500">
              <a:solidFill>
                <a:schemeClr val="tx2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직선 연결선 31"/>
            <p:cNvCxnSpPr/>
            <p:nvPr userDrawn="1"/>
          </p:nvCxnSpPr>
          <p:spPr>
            <a:xfrm>
              <a:off x="-3579" y="3421185"/>
              <a:ext cx="9144000" cy="0"/>
            </a:xfrm>
            <a:prstGeom prst="line">
              <a:avLst/>
            </a:prstGeom>
            <a:ln w="31750">
              <a:solidFill>
                <a:schemeClr val="accent1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 userDrawn="1"/>
        </p:nvSpPr>
        <p:spPr>
          <a:xfrm>
            <a:off x="3851920" y="6042774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ts val="600"/>
              </a:spcAft>
            </a:pPr>
            <a:r>
              <a:rPr kumimoji="1" lang="en-US" altLang="ko-KR" sz="1600" b="1" dirty="0" err="1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Youjip</a:t>
            </a:r>
            <a:r>
              <a:rPr kumimoji="1" lang="en-US" altLang="ko-KR" sz="1600" b="1" baseline="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Won</a:t>
            </a:r>
            <a:endParaRPr kumimoji="1" lang="en-US" altLang="ko-KR" sz="1600" b="1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49573466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 userDrawn="1"/>
        </p:nvCxnSpPr>
        <p:spPr>
          <a:xfrm>
            <a:off x="0" y="6500813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880070"/>
            <a:ext cx="8786812" cy="5501258"/>
          </a:xfrm>
        </p:spPr>
        <p:txBody>
          <a:bodyPr/>
          <a:lstStyle>
            <a:lvl1pPr>
              <a:lnSpc>
                <a:spcPct val="150000"/>
              </a:lnSpc>
              <a:buClr>
                <a:srgbClr val="002060"/>
              </a:buClr>
              <a:defRPr sz="2000" b="0">
                <a:solidFill>
                  <a:schemeClr val="tx1"/>
                </a:solidFill>
              </a:defRPr>
            </a:lvl1pPr>
            <a:lvl2pPr>
              <a:lnSpc>
                <a:spcPct val="150000"/>
              </a:lnSpc>
              <a:buClr>
                <a:srgbClr val="002060"/>
              </a:buClr>
              <a:defRPr sz="1800">
                <a:solidFill>
                  <a:schemeClr val="tx1"/>
                </a:solidFill>
              </a:defRPr>
            </a:lvl2pPr>
            <a:lvl3pPr>
              <a:lnSpc>
                <a:spcPct val="150000"/>
              </a:lnSpc>
              <a:buClr>
                <a:srgbClr val="002060"/>
              </a:buClr>
              <a:defRPr sz="1600">
                <a:solidFill>
                  <a:schemeClr val="tx1"/>
                </a:solidFill>
              </a:defRPr>
            </a:lvl3pPr>
            <a:lvl4pPr>
              <a:lnSpc>
                <a:spcPct val="150000"/>
              </a:lnSpc>
              <a:buClr>
                <a:srgbClr val="002060"/>
              </a:buClr>
              <a:defRPr sz="1400">
                <a:solidFill>
                  <a:schemeClr val="tx1"/>
                </a:solidFill>
              </a:defRPr>
            </a:lvl4pPr>
            <a:lvl5pPr>
              <a:lnSpc>
                <a:spcPct val="150000"/>
              </a:lnSpc>
              <a:buClr>
                <a:srgbClr val="002060"/>
              </a:buCl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14313" y="6559550"/>
            <a:ext cx="1285875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76212E23-176C-4BDA-8654-3E2D5134ACC3}" type="datetime1">
              <a:rPr lang="ko-KR" altLang="en-US" smtClean="0">
                <a:solidFill>
                  <a:srgbClr val="1F497D">
                    <a:lumMod val="50000"/>
                  </a:srgbClr>
                </a:solidFill>
              </a:rPr>
              <a:t>2016-03-07</a:t>
            </a:fld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64934" y="6592713"/>
            <a:ext cx="1071562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‹#›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82995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pic>
        <p:nvPicPr>
          <p:cNvPr id="8" name="Picture 2" descr="http://esos.hanyang.ac.kr/img/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78" y="6572318"/>
            <a:ext cx="2931253" cy="266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1735396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 userDrawn="1"/>
        </p:nvCxnSpPr>
        <p:spPr>
          <a:xfrm>
            <a:off x="214313" y="4429125"/>
            <a:ext cx="8786812" cy="0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91994" y="2906713"/>
            <a:ext cx="8072494" cy="1500187"/>
          </a:xfrm>
        </p:spPr>
        <p:txBody>
          <a:bodyPr anchor="b"/>
          <a:lstStyle>
            <a:lvl1pPr marL="0" indent="0" algn="r">
              <a:buNone/>
              <a:defRPr sz="3200" b="1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</p:txBody>
      </p:sp>
      <p:cxnSp>
        <p:nvCxnSpPr>
          <p:cNvPr id="9" name="직선 연결선 8"/>
          <p:cNvCxnSpPr/>
          <p:nvPr userDrawn="1"/>
        </p:nvCxnSpPr>
        <p:spPr>
          <a:xfrm>
            <a:off x="0" y="6500813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14313" y="6559550"/>
            <a:ext cx="1285875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0AE84BC2-819B-401C-9615-F727E00CCDC6}" type="datetime1">
              <a:rPr lang="ko-KR" altLang="en-US" smtClean="0">
                <a:solidFill>
                  <a:srgbClr val="1F497D">
                    <a:lumMod val="50000"/>
                  </a:srgbClr>
                </a:solidFill>
              </a:rPr>
              <a:t>2016-03-07</a:t>
            </a:fld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64934" y="6592713"/>
            <a:ext cx="1071562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‹#›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82995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pic>
        <p:nvPicPr>
          <p:cNvPr id="16" name="Picture 2" descr="http://esos.hanyang.ac.kr/img/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78" y="6572318"/>
            <a:ext cx="2931253" cy="266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5305002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 userDrawn="1"/>
        </p:nvSpPr>
        <p:spPr>
          <a:xfrm>
            <a:off x="0" y="-611"/>
            <a:ext cx="9144000" cy="706619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4313" y="55563"/>
            <a:ext cx="8786812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 smtClean="0"/>
              <a:t>마스터 제목 스타일 편집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4313" y="1000125"/>
            <a:ext cx="8786812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4313" y="6562725"/>
            <a:ext cx="1285875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2">
                    <a:lumMod val="50000"/>
                  </a:schemeClr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793C15-615F-4A2D-8A55-96DEDFFB4AE5}" type="datetime1">
              <a:rPr kumimoji="1" lang="ko-KR" altLang="en-US" smtClean="0">
                <a:solidFill>
                  <a:srgbClr val="1F497D">
                    <a:lumMod val="50000"/>
                  </a:srgbClr>
                </a:solidFill>
              </a:rPr>
              <a:t>2016-03-07</a:t>
            </a:fld>
            <a:endParaRPr kumimoji="1"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00938" y="6562725"/>
            <a:ext cx="1071562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>
                    <a:lumMod val="50000"/>
                  </a:schemeClr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A0C360-F875-469D-A977-82806D0D3C5E}" type="slidenum">
              <a:rPr kumimoji="1" lang="en-US" altLang="ko-KR">
                <a:solidFill>
                  <a:srgbClr val="1F497D">
                    <a:lumMod val="50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59550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1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mtClean="0">
                <a:solidFill>
                  <a:prstClr val="black"/>
                </a:solidFill>
              </a:rPr>
              <a:t>Youjip Won</a:t>
            </a:r>
            <a:endParaRPr kumimoji="1" lang="ko-KR" altLang="en-US">
              <a:solidFill>
                <a:prstClr val="black"/>
              </a:solidFill>
            </a:endParaRPr>
          </a:p>
        </p:txBody>
      </p:sp>
      <p:sp>
        <p:nvSpPr>
          <p:cNvPr id="10" name="직사각형 9"/>
          <p:cNvSpPr/>
          <p:nvPr userDrawn="1"/>
        </p:nvSpPr>
        <p:spPr>
          <a:xfrm>
            <a:off x="0" y="706008"/>
            <a:ext cx="9144000" cy="4571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919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ransition>
    <p:zoom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5pPr>
      <a:lvl6pPr marL="4572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6pPr>
      <a:lvl7pPr marL="9144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7pPr>
      <a:lvl8pPr marL="13716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8pPr>
      <a:lvl9pPr marL="18288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SzPct val="65000"/>
        <a:buFont typeface="Wingdings" pitchFamily="2" charset="2"/>
        <a:buChar char=""/>
        <a:defRPr kumimoji="1" sz="2000">
          <a:solidFill>
            <a:srgbClr val="10253F"/>
          </a:solidFill>
          <a:latin typeface="맑은 고딕" pitchFamily="50" charset="-127"/>
          <a:ea typeface="맑은 고딕" pitchFamily="50" charset="-127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rgbClr val="007E3C"/>
        </a:buClr>
        <a:buSzPct val="100000"/>
        <a:buFont typeface="Wingdings" pitchFamily="2" charset="2"/>
        <a:buChar char=""/>
        <a:defRPr kumimoji="1">
          <a:solidFill>
            <a:srgbClr val="10253F"/>
          </a:solidFill>
          <a:latin typeface="맑은 고딕" pitchFamily="50" charset="-127"/>
          <a:ea typeface="맑은 고딕" pitchFamily="50" charset="-127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SzPct val="65000"/>
        <a:buFont typeface="Wingdings" pitchFamily="2" charset="2"/>
        <a:buChar char=""/>
        <a:defRPr kumimoji="1" sz="1600">
          <a:solidFill>
            <a:srgbClr val="10253F"/>
          </a:solidFill>
          <a:latin typeface="맑은 고딕" pitchFamily="50" charset="-127"/>
          <a:ea typeface="맑은 고딕" pitchFamily="50" charset="-127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B03C"/>
        </a:buClr>
        <a:buSzPct val="65000"/>
        <a:buFont typeface="Wingdings" pitchFamily="2" charset="2"/>
        <a:buChar char=""/>
        <a:defRPr kumimoji="1" sz="1400">
          <a:solidFill>
            <a:srgbClr val="10253F"/>
          </a:solidFill>
          <a:latin typeface="맑은 고딕" pitchFamily="50" charset="-127"/>
          <a:ea typeface="맑은 고딕" pitchFamily="50" charset="-127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Font typeface="Wingdings" pitchFamily="2" charset="2"/>
        <a:buChar char=""/>
        <a:defRPr kumimoji="1" sz="1400">
          <a:solidFill>
            <a:srgbClr val="10253F"/>
          </a:solidFill>
          <a:latin typeface="맑은 고딕" pitchFamily="50" charset="-127"/>
          <a:ea typeface="맑은 고딕" pitchFamily="50" charset="-127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텍스트 개체 틀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44. Data Integrity and Protection</a:t>
            </a:r>
          </a:p>
          <a:p>
            <a:pPr lvl="0"/>
            <a:r>
              <a:rPr lang="en-US" altLang="ko-KR" sz="1600" dirty="0">
                <a:solidFill>
                  <a:srgbClr val="1F497D">
                    <a:lumMod val="50000"/>
                  </a:srgbClr>
                </a:solidFill>
              </a:rPr>
              <a:t>Operating System: Three Easy </a:t>
            </a:r>
            <a:r>
              <a:rPr lang="en-US" altLang="ko-KR" sz="1600" dirty="0" smtClean="0">
                <a:solidFill>
                  <a:srgbClr val="1F497D">
                    <a:lumMod val="50000"/>
                  </a:srgbClr>
                </a:solidFill>
              </a:rPr>
              <a:t>Pieces</a:t>
            </a:r>
            <a:endParaRPr lang="ko-KR" altLang="en-US" sz="1600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</a:t>
            </a:fld>
            <a:r>
              <a:rPr lang="en-US" altLang="ko-KR" dirty="0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414489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Using Checksums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When reading a block D, the client reads its checksum from disk Cs(D), </a:t>
            </a:r>
            <a:r>
              <a:rPr lang="en-US" altLang="ko-KR" b="1" dirty="0" smtClean="0"/>
              <a:t>stored checksum</a:t>
            </a:r>
          </a:p>
          <a:p>
            <a:r>
              <a:rPr lang="en-US" altLang="ko-KR" dirty="0" smtClean="0"/>
              <a:t>Computes </a:t>
            </a:r>
            <a:r>
              <a:rPr lang="en-US" altLang="ko-KR" dirty="0"/>
              <a:t>the checksum over the retrieved block D, </a:t>
            </a:r>
            <a:r>
              <a:rPr lang="en-US" altLang="ko-KR" b="1" dirty="0" smtClean="0"/>
              <a:t>computed </a:t>
            </a:r>
            <a:r>
              <a:rPr lang="en-US" altLang="ko-KR" b="1" dirty="0"/>
              <a:t>checksum </a:t>
            </a:r>
            <a:r>
              <a:rPr lang="en-US" altLang="ko-KR" dirty="0"/>
              <a:t>Cc(D</a:t>
            </a:r>
            <a:r>
              <a:rPr lang="en-US" altLang="ko-KR" dirty="0" smtClean="0"/>
              <a:t>).</a:t>
            </a:r>
          </a:p>
          <a:p>
            <a:r>
              <a:rPr lang="en-US" altLang="ko-KR" dirty="0" smtClean="0"/>
              <a:t>Compares the </a:t>
            </a:r>
            <a:r>
              <a:rPr lang="en-US" altLang="ko-KR" dirty="0"/>
              <a:t>stored and computed checksums;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If </a:t>
            </a:r>
            <a:r>
              <a:rPr lang="en-US" altLang="ko-KR" dirty="0"/>
              <a:t>they are equal </a:t>
            </a:r>
            <a:r>
              <a:rPr lang="en-US" altLang="ko-KR" dirty="0" smtClean="0"/>
              <a:t>(Cs(D) == </a:t>
            </a:r>
            <a:r>
              <a:rPr lang="en-US" altLang="ko-KR" dirty="0"/>
              <a:t>Cc(D</a:t>
            </a:r>
            <a:r>
              <a:rPr lang="en-US" altLang="ko-KR" dirty="0" smtClean="0"/>
              <a:t>)), </a:t>
            </a:r>
            <a:r>
              <a:rPr lang="en-US" altLang="ko-KR" dirty="0"/>
              <a:t>the </a:t>
            </a:r>
            <a:r>
              <a:rPr lang="en-US" altLang="ko-KR" dirty="0" smtClean="0"/>
              <a:t>data is in safe.</a:t>
            </a:r>
          </a:p>
          <a:p>
            <a:pPr lvl="1"/>
            <a:r>
              <a:rPr lang="en-US" altLang="ko-KR" dirty="0"/>
              <a:t>If they do not match </a:t>
            </a:r>
            <a:r>
              <a:rPr lang="en-US" altLang="ko-KR" dirty="0" smtClean="0"/>
              <a:t>(Cs(D</a:t>
            </a:r>
            <a:r>
              <a:rPr lang="en-US" altLang="ko-KR" dirty="0"/>
              <a:t>) != Cc(D)),</a:t>
            </a:r>
            <a:r>
              <a:rPr lang="en-US" altLang="ko-KR" dirty="0" smtClean="0"/>
              <a:t> </a:t>
            </a:r>
            <a:r>
              <a:rPr lang="en-US" altLang="ko-KR" dirty="0"/>
              <a:t>the data has changed since the time it was stored </a:t>
            </a:r>
            <a:r>
              <a:rPr lang="en-US" altLang="ko-KR" dirty="0" smtClean="0"/>
              <a:t>(</a:t>
            </a:r>
            <a:r>
              <a:rPr lang="en-US" altLang="ko-KR" dirty="0"/>
              <a:t>since the </a:t>
            </a:r>
            <a:r>
              <a:rPr lang="en-US" altLang="ko-KR" dirty="0" smtClean="0"/>
              <a:t>stored checksum </a:t>
            </a:r>
            <a:r>
              <a:rPr lang="en-US" altLang="ko-KR" dirty="0"/>
              <a:t>reflects the value of the data at that time).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10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9631531"/>
      </p:ext>
    </p:extLst>
  </p:cSld>
  <p:clrMapOvr>
    <a:masterClrMapping/>
  </p:clrMapOvr>
  <p:transition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 New Problem: Misdirected Writes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Modern disks have a couple of unusual failure-modes that require different solutions.</a:t>
            </a:r>
          </a:p>
          <a:p>
            <a:pPr lvl="1"/>
            <a:r>
              <a:rPr lang="en-US" altLang="ko-KR" dirty="0"/>
              <a:t>Misdirected write arises in disk and RAID controllers which the data to disk correctly, except in the </a:t>
            </a:r>
            <a:r>
              <a:rPr lang="en-US" altLang="ko-KR" i="1" dirty="0"/>
              <a:t>wrong </a:t>
            </a:r>
            <a:r>
              <a:rPr lang="en-US" altLang="ko-KR" dirty="0"/>
              <a:t>location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11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 rot="16200000">
            <a:off x="2070378" y="3377380"/>
            <a:ext cx="779293" cy="16927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ko-KR" sz="11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C[D0]</a:t>
            </a:r>
            <a:endParaRPr lang="en-US" altLang="ko-KR" sz="1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" name="직사각형 6"/>
          <p:cNvSpPr/>
          <p:nvPr/>
        </p:nvSpPr>
        <p:spPr>
          <a:xfrm rot="16200000">
            <a:off x="2246145" y="3377380"/>
            <a:ext cx="779293" cy="16927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ko-KR" sz="11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disk=1</a:t>
            </a:r>
            <a:endParaRPr lang="en-US" altLang="ko-KR" sz="1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 rot="16200000">
            <a:off x="2424666" y="3377381"/>
            <a:ext cx="779295" cy="16927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ko-KR" sz="11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block=0</a:t>
            </a:r>
            <a:endParaRPr lang="en-US" altLang="ko-KR" sz="1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1000352"/>
              </p:ext>
            </p:extLst>
          </p:nvPr>
        </p:nvGraphicFramePr>
        <p:xfrm>
          <a:off x="2904314" y="3072372"/>
          <a:ext cx="1230897" cy="7792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0897"/>
              </a:tblGrid>
              <a:tr h="77929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D0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R="0" marT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직사각형 9"/>
          <p:cNvSpPr/>
          <p:nvPr/>
        </p:nvSpPr>
        <p:spPr>
          <a:xfrm rot="16200000">
            <a:off x="3795697" y="3377380"/>
            <a:ext cx="779293" cy="16927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ko-KR" sz="11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C[D0]</a:t>
            </a:r>
            <a:endParaRPr lang="en-US" altLang="ko-KR" sz="1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1" name="직사각형 10"/>
          <p:cNvSpPr/>
          <p:nvPr/>
        </p:nvSpPr>
        <p:spPr>
          <a:xfrm rot="16200000">
            <a:off x="3971464" y="3377380"/>
            <a:ext cx="779293" cy="16927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ko-KR" sz="11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disk=1</a:t>
            </a:r>
            <a:endParaRPr lang="en-US" altLang="ko-KR" sz="1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2" name="직사각형 11"/>
          <p:cNvSpPr/>
          <p:nvPr/>
        </p:nvSpPr>
        <p:spPr>
          <a:xfrm rot="16200000">
            <a:off x="4138483" y="3377381"/>
            <a:ext cx="779295" cy="16927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ko-KR" sz="11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block=1</a:t>
            </a:r>
            <a:endParaRPr lang="en-US" altLang="ko-KR" sz="1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aphicFrame>
        <p:nvGraphicFramePr>
          <p:cNvPr id="13" name="표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9623257"/>
              </p:ext>
            </p:extLst>
          </p:nvPr>
        </p:nvGraphicFramePr>
        <p:xfrm>
          <a:off x="4606629" y="3072372"/>
          <a:ext cx="1230897" cy="7792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0897"/>
              </a:tblGrid>
              <a:tr h="77929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D1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R="0" marT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" name="직사각형 13"/>
          <p:cNvSpPr/>
          <p:nvPr/>
        </p:nvSpPr>
        <p:spPr>
          <a:xfrm rot="16200000">
            <a:off x="5523889" y="3377380"/>
            <a:ext cx="779293" cy="16927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ko-KR" sz="11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C[D0]</a:t>
            </a:r>
            <a:endParaRPr lang="en-US" altLang="ko-KR" sz="1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" name="직사각형 14"/>
          <p:cNvSpPr/>
          <p:nvPr/>
        </p:nvSpPr>
        <p:spPr>
          <a:xfrm rot="16200000">
            <a:off x="5699656" y="3377380"/>
            <a:ext cx="779293" cy="16927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ko-KR" sz="11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disk=1</a:t>
            </a:r>
            <a:endParaRPr lang="en-US" altLang="ko-KR" sz="1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6" name="직사각형 15"/>
          <p:cNvSpPr/>
          <p:nvPr/>
        </p:nvSpPr>
        <p:spPr>
          <a:xfrm rot="16200000">
            <a:off x="5866675" y="3377382"/>
            <a:ext cx="779295" cy="16927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ko-KR" sz="11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block=2</a:t>
            </a:r>
            <a:endParaRPr lang="en-US" altLang="ko-KR" sz="1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aphicFrame>
        <p:nvGraphicFramePr>
          <p:cNvPr id="17" name="표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487277"/>
              </p:ext>
            </p:extLst>
          </p:nvPr>
        </p:nvGraphicFramePr>
        <p:xfrm>
          <a:off x="6329070" y="3072372"/>
          <a:ext cx="1230897" cy="7792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0897"/>
              </a:tblGrid>
              <a:tr h="77929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D2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R="0" marT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8" name="직사각형 17"/>
          <p:cNvSpPr/>
          <p:nvPr/>
        </p:nvSpPr>
        <p:spPr>
          <a:xfrm rot="16200000">
            <a:off x="2081880" y="4670112"/>
            <a:ext cx="779293" cy="16927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ko-KR" sz="11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C[D0]</a:t>
            </a:r>
            <a:endParaRPr lang="en-US" altLang="ko-KR" sz="1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9" name="직사각형 18"/>
          <p:cNvSpPr/>
          <p:nvPr/>
        </p:nvSpPr>
        <p:spPr>
          <a:xfrm rot="16200000">
            <a:off x="2257647" y="4670112"/>
            <a:ext cx="779293" cy="16927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ko-KR" sz="11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disk=1</a:t>
            </a:r>
            <a:endParaRPr lang="en-US" altLang="ko-KR" sz="1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0" name="직사각형 19"/>
          <p:cNvSpPr/>
          <p:nvPr/>
        </p:nvSpPr>
        <p:spPr>
          <a:xfrm rot="16200000">
            <a:off x="2436168" y="4670113"/>
            <a:ext cx="779295" cy="16927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ko-KR" sz="11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block=0</a:t>
            </a:r>
            <a:endParaRPr lang="en-US" altLang="ko-KR" sz="1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aphicFrame>
        <p:nvGraphicFramePr>
          <p:cNvPr id="21" name="표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2398851"/>
              </p:ext>
            </p:extLst>
          </p:nvPr>
        </p:nvGraphicFramePr>
        <p:xfrm>
          <a:off x="2915816" y="4365104"/>
          <a:ext cx="1230897" cy="7792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0897"/>
              </a:tblGrid>
              <a:tr h="77929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D0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R="0" marT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2" name="직사각형 21"/>
          <p:cNvSpPr/>
          <p:nvPr/>
        </p:nvSpPr>
        <p:spPr>
          <a:xfrm rot="16200000">
            <a:off x="3847451" y="4670112"/>
            <a:ext cx="779293" cy="16927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ko-KR" sz="11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C[D0]</a:t>
            </a:r>
            <a:endParaRPr lang="en-US" altLang="ko-KR" sz="1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" name="직사각형 22"/>
          <p:cNvSpPr/>
          <p:nvPr/>
        </p:nvSpPr>
        <p:spPr>
          <a:xfrm rot="16200000">
            <a:off x="4023218" y="4670112"/>
            <a:ext cx="779293" cy="16927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ko-KR" sz="11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disk=1</a:t>
            </a:r>
            <a:endParaRPr lang="en-US" altLang="ko-KR" sz="1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4" name="직사각형 23"/>
          <p:cNvSpPr/>
          <p:nvPr/>
        </p:nvSpPr>
        <p:spPr>
          <a:xfrm rot="16200000">
            <a:off x="4190237" y="4670113"/>
            <a:ext cx="779295" cy="16927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ko-KR" sz="11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block=1</a:t>
            </a:r>
            <a:endParaRPr lang="en-US" altLang="ko-KR" sz="1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aphicFrame>
        <p:nvGraphicFramePr>
          <p:cNvPr id="25" name="표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039544"/>
              </p:ext>
            </p:extLst>
          </p:nvPr>
        </p:nvGraphicFramePr>
        <p:xfrm>
          <a:off x="4658383" y="4365104"/>
          <a:ext cx="1230897" cy="7792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0897"/>
              </a:tblGrid>
              <a:tr h="77929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D1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R="0" marT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6" name="직사각형 25"/>
          <p:cNvSpPr/>
          <p:nvPr/>
        </p:nvSpPr>
        <p:spPr>
          <a:xfrm rot="16200000">
            <a:off x="5593019" y="4670112"/>
            <a:ext cx="779293" cy="16927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ko-KR" sz="11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C[D0]</a:t>
            </a:r>
            <a:endParaRPr lang="en-US" altLang="ko-KR" sz="1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7" name="직사각형 26"/>
          <p:cNvSpPr/>
          <p:nvPr/>
        </p:nvSpPr>
        <p:spPr>
          <a:xfrm rot="16200000">
            <a:off x="5768786" y="4670112"/>
            <a:ext cx="779293" cy="16927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ko-KR" sz="11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disk=1</a:t>
            </a:r>
            <a:endParaRPr lang="en-US" altLang="ko-KR" sz="1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8" name="직사각형 27"/>
          <p:cNvSpPr/>
          <p:nvPr/>
        </p:nvSpPr>
        <p:spPr>
          <a:xfrm rot="16200000">
            <a:off x="5935805" y="4670114"/>
            <a:ext cx="779295" cy="16927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ko-KR" sz="11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block=2</a:t>
            </a:r>
            <a:endParaRPr lang="en-US" altLang="ko-KR" sz="1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aphicFrame>
        <p:nvGraphicFramePr>
          <p:cNvPr id="29" name="표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8478155"/>
              </p:ext>
            </p:extLst>
          </p:nvPr>
        </p:nvGraphicFramePr>
        <p:xfrm>
          <a:off x="6398200" y="4365104"/>
          <a:ext cx="1230897" cy="7792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0897"/>
              </a:tblGrid>
              <a:tr h="77929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D2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R="0" marT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0" name="직사각형 29"/>
          <p:cNvSpPr/>
          <p:nvPr/>
        </p:nvSpPr>
        <p:spPr>
          <a:xfrm rot="16200000">
            <a:off x="1678346" y="3226097"/>
            <a:ext cx="76174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Disk 1</a:t>
            </a:r>
            <a:endParaRPr lang="en-US" altLang="ko-KR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1" name="직사각형 30"/>
          <p:cNvSpPr/>
          <p:nvPr/>
        </p:nvSpPr>
        <p:spPr>
          <a:xfrm rot="16200000">
            <a:off x="1687775" y="4594249"/>
            <a:ext cx="76174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Disk 0</a:t>
            </a:r>
            <a:endParaRPr lang="en-US" altLang="ko-KR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91465943"/>
      </p:ext>
    </p:extLst>
  </p:cSld>
  <p:clrMapOvr>
    <a:masterClrMapping/>
  </p:clrMapOvr>
  <p:transition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</a:t>
            </a:r>
            <a:r>
              <a:rPr lang="en-US" altLang="ko-KR" dirty="0" smtClean="0"/>
              <a:t>ne Last Problem: Lost Writes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Lost </a:t>
            </a:r>
            <a:r>
              <a:rPr lang="en-US" altLang="ko-KR" dirty="0"/>
              <a:t>Writes, occurs when the device informs the upper layer that a write has completed but in fact it never is persisted.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12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697870"/>
      </p:ext>
    </p:extLst>
  </p:cSld>
  <p:clrMapOvr>
    <a:masterClrMapping/>
  </p:clrMapOvr>
  <p:transition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Scrubbing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When do these checksums actually get checked?</a:t>
            </a:r>
          </a:p>
          <a:p>
            <a:pPr lvl="1"/>
            <a:r>
              <a:rPr lang="en-US" altLang="ko-KR" dirty="0" smtClean="0"/>
              <a:t>Most data is rarely accessed, and thus remain unchecked.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To remedy this problem, many systems utilize </a:t>
            </a:r>
            <a:r>
              <a:rPr lang="en-US" altLang="ko-KR" b="1" dirty="0" smtClean="0"/>
              <a:t>disk scrubbing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By </a:t>
            </a:r>
            <a:r>
              <a:rPr lang="en-US" altLang="ko-KR" b="1" dirty="0" smtClean="0"/>
              <a:t>periodically reading </a:t>
            </a:r>
            <a:r>
              <a:rPr lang="en-US" altLang="ko-KR" dirty="0" smtClean="0"/>
              <a:t>through every block of the system</a:t>
            </a:r>
          </a:p>
          <a:p>
            <a:pPr lvl="1"/>
            <a:r>
              <a:rPr lang="en-US" altLang="ko-KR" dirty="0" smtClean="0"/>
              <a:t>Checking whether checksum are still valid</a:t>
            </a:r>
          </a:p>
          <a:p>
            <a:pPr lvl="1"/>
            <a:r>
              <a:rPr lang="en-US" altLang="ko-KR" dirty="0" smtClean="0"/>
              <a:t>Reduce the chances that all copies of certain data become corrupted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13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6930806"/>
      </p:ext>
    </p:extLst>
  </p:cSld>
  <p:clrMapOvr>
    <a:masterClrMapping/>
  </p:clrMapOvr>
  <p:transition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Overhead of </a:t>
            </a:r>
            <a:r>
              <a:rPr lang="en-US" altLang="ko-KR" dirty="0" err="1" smtClean="0"/>
              <a:t>Checksumming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Two distinct kinds of overheads : </a:t>
            </a:r>
            <a:r>
              <a:rPr lang="en-US" altLang="ko-KR" b="1" dirty="0" smtClean="0"/>
              <a:t>space</a:t>
            </a:r>
            <a:r>
              <a:rPr lang="en-US" altLang="ko-KR" dirty="0" smtClean="0"/>
              <a:t> and </a:t>
            </a:r>
            <a:r>
              <a:rPr lang="en-US" altLang="ko-KR" b="1" dirty="0" smtClean="0"/>
              <a:t>time</a:t>
            </a:r>
          </a:p>
          <a:p>
            <a:r>
              <a:rPr lang="en-US" altLang="ko-KR" dirty="0" smtClean="0"/>
              <a:t>Space overheads </a:t>
            </a:r>
          </a:p>
          <a:p>
            <a:pPr lvl="1"/>
            <a:r>
              <a:rPr lang="en-US" altLang="ko-KR" b="1" dirty="0" smtClean="0"/>
              <a:t>Disk itself</a:t>
            </a:r>
            <a:r>
              <a:rPr lang="en-US" altLang="ko-KR" dirty="0" smtClean="0"/>
              <a:t>: A typical ratio might be an 8byte checksum per 4KB data block, for a 0.19% on-disk space overhead.</a:t>
            </a:r>
          </a:p>
          <a:p>
            <a:pPr lvl="1"/>
            <a:r>
              <a:rPr lang="en-US" altLang="ko-KR" b="1" dirty="0" smtClean="0"/>
              <a:t>Memory of the system</a:t>
            </a:r>
            <a:r>
              <a:rPr lang="en-US" altLang="ko-KR" dirty="0" smtClean="0"/>
              <a:t>: </a:t>
            </a:r>
            <a:r>
              <a:rPr lang="en-US" altLang="ko-KR" dirty="0"/>
              <a:t>T</a:t>
            </a:r>
            <a:r>
              <a:rPr lang="en-US" altLang="ko-KR" dirty="0" smtClean="0"/>
              <a:t>his overhead is short-lived and not much of a concern.</a:t>
            </a:r>
          </a:p>
          <a:p>
            <a:r>
              <a:rPr lang="en-US" altLang="ko-KR" dirty="0" smtClean="0"/>
              <a:t>Time overheads</a:t>
            </a:r>
          </a:p>
          <a:p>
            <a:pPr lvl="1"/>
            <a:r>
              <a:rPr lang="en-US" altLang="ko-KR" dirty="0" smtClean="0"/>
              <a:t>CPU must compute the checksum over each block</a:t>
            </a:r>
          </a:p>
          <a:p>
            <a:pPr lvl="2"/>
            <a:r>
              <a:rPr lang="en-US" altLang="ko-KR" dirty="0" smtClean="0"/>
              <a:t>To reducing CPU overheads is to combine data copying and </a:t>
            </a:r>
            <a:r>
              <a:rPr lang="en-US" altLang="ko-KR" dirty="0" err="1" smtClean="0"/>
              <a:t>checksumming</a:t>
            </a:r>
            <a:r>
              <a:rPr lang="en-US" altLang="ko-KR" dirty="0" smtClean="0"/>
              <a:t> into one streamlined activity. 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14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528179"/>
      </p:ext>
    </p:extLst>
  </p:cSld>
  <p:clrMapOvr>
    <a:masterClrMapping/>
  </p:clrMapOvr>
  <p:transition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2636912"/>
            <a:ext cx="8786812" cy="1368152"/>
          </a:xfrm>
        </p:spPr>
        <p:txBody>
          <a:bodyPr/>
          <a:lstStyle/>
          <a:p>
            <a:r>
              <a:rPr lang="en-US" altLang="ko-KR" sz="1600" dirty="0" smtClean="0"/>
              <a:t>Disclaimer: This lecture slide set was initially developed for Operating System course in Computer Science Dept. at </a:t>
            </a:r>
            <a:r>
              <a:rPr lang="en-US" altLang="ko-KR" sz="1600" dirty="0" err="1" smtClean="0"/>
              <a:t>Hanyang</a:t>
            </a:r>
            <a:r>
              <a:rPr lang="en-US" altLang="ko-KR" sz="1600" dirty="0" smtClean="0"/>
              <a:t> University. This lecture slide set is for OSTEP </a:t>
            </a:r>
            <a:r>
              <a:rPr lang="en-US" altLang="ko-KR" sz="1600" smtClean="0"/>
              <a:t>book </a:t>
            </a:r>
            <a:r>
              <a:rPr lang="en-US" altLang="ko-KR" sz="1600" smtClean="0"/>
              <a:t>written </a:t>
            </a:r>
            <a:r>
              <a:rPr lang="en-US" altLang="ko-KR" sz="1600" dirty="0" smtClean="0"/>
              <a:t>by </a:t>
            </a:r>
            <a:r>
              <a:rPr lang="en-US" altLang="ko-KR" sz="1600" dirty="0" err="1" smtClean="0"/>
              <a:t>Remzi</a:t>
            </a:r>
            <a:r>
              <a:rPr lang="en-US" altLang="ko-KR" sz="1600" dirty="0" smtClean="0"/>
              <a:t> and Andrea at University of Wisconsin.</a:t>
            </a:r>
            <a:endParaRPr lang="ko-KR" altLang="en-US" sz="16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15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>
                <a:solidFill>
                  <a:prstClr val="black"/>
                </a:solidFill>
              </a:rPr>
              <a:t>Youjip Won</a:t>
            </a:r>
            <a:endParaRPr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012914"/>
      </p:ext>
    </p:extLst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Disk Failure Modes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Common and worthy of failures are </a:t>
            </a:r>
            <a:r>
              <a:rPr lang="en-US" altLang="ko-KR" b="1" dirty="0"/>
              <a:t>frequency of latent-sector errors(</a:t>
            </a:r>
            <a:r>
              <a:rPr lang="en-US" altLang="ko-KR" b="1" dirty="0" err="1"/>
              <a:t>LSEs</a:t>
            </a:r>
            <a:r>
              <a:rPr lang="en-US" altLang="ko-KR" b="1" dirty="0"/>
              <a:t>) </a:t>
            </a:r>
            <a:r>
              <a:rPr lang="en-US" altLang="ko-KR" dirty="0"/>
              <a:t>and </a:t>
            </a:r>
            <a:r>
              <a:rPr lang="en-US" altLang="ko-KR" b="1" dirty="0"/>
              <a:t>block corruption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graphicFrame>
        <p:nvGraphicFramePr>
          <p:cNvPr id="17" name="표 16"/>
          <p:cNvGraphicFramePr>
            <a:graphicFrameLocks noGrp="1"/>
          </p:cNvGraphicFramePr>
          <p:nvPr>
            <p:extLst/>
          </p:nvPr>
        </p:nvGraphicFramePr>
        <p:xfrm>
          <a:off x="1979712" y="2656775"/>
          <a:ext cx="4572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1400" b="1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Cheap</a:t>
                      </a:r>
                      <a:endParaRPr lang="ko-KR" altLang="en-US" sz="1400" b="1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Costly</a:t>
                      </a:r>
                      <a:endParaRPr lang="ko-KR" altLang="en-US" sz="1400" b="1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err="1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LSEs</a:t>
                      </a:r>
                      <a:endParaRPr lang="ko-KR" altLang="en-US" sz="14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9.40%</a:t>
                      </a:r>
                      <a:endParaRPr lang="ko-KR" altLang="en-US" sz="14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1.40%</a:t>
                      </a:r>
                      <a:endParaRPr lang="ko-KR" altLang="en-US" sz="14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Corruption</a:t>
                      </a:r>
                      <a:endParaRPr lang="ko-KR" altLang="en-US" sz="14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0.50%</a:t>
                      </a:r>
                      <a:endParaRPr lang="ko-KR" altLang="en-US" sz="14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0.05%</a:t>
                      </a:r>
                      <a:endParaRPr lang="ko-KR" altLang="en-US" sz="14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8" name="직사각형 17"/>
          <p:cNvSpPr/>
          <p:nvPr/>
        </p:nvSpPr>
        <p:spPr>
          <a:xfrm>
            <a:off x="2354853" y="4057327"/>
            <a:ext cx="362932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Frequency of </a:t>
            </a:r>
            <a:r>
              <a:rPr lang="en-US" altLang="ko-KR" sz="1400" b="1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LSEs</a:t>
            </a:r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and Block Corruption</a:t>
            </a:r>
            <a:endParaRPr lang="en-US" altLang="ko-KR" sz="14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48590786"/>
      </p:ext>
    </p:extLst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Disk Failure Modes (Cont.)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Frequency of latent-sector errors(</a:t>
            </a:r>
            <a:r>
              <a:rPr lang="en-US" altLang="ko-KR" dirty="0" err="1"/>
              <a:t>LSEs</a:t>
            </a:r>
            <a:r>
              <a:rPr lang="en-US" altLang="ko-KR" dirty="0"/>
              <a:t>)</a:t>
            </a:r>
          </a:p>
          <a:p>
            <a:pPr lvl="1"/>
            <a:r>
              <a:rPr lang="en-US" altLang="ko-KR" dirty="0"/>
              <a:t>Costly drives with more than one LSE are as likely to develop additional.</a:t>
            </a:r>
          </a:p>
          <a:p>
            <a:pPr lvl="1"/>
            <a:r>
              <a:rPr lang="en-US" altLang="ko-KR" dirty="0"/>
              <a:t>For most drives, annual error rate increases in year two</a:t>
            </a:r>
          </a:p>
          <a:p>
            <a:pPr lvl="1"/>
            <a:r>
              <a:rPr lang="en-US" altLang="ko-KR" dirty="0" err="1" smtClean="0"/>
              <a:t>LSEs</a:t>
            </a:r>
            <a:r>
              <a:rPr lang="en-US" altLang="ko-KR" dirty="0" smtClean="0"/>
              <a:t> </a:t>
            </a:r>
            <a:r>
              <a:rPr lang="en-US" altLang="ko-KR" dirty="0"/>
              <a:t>increase with disk size</a:t>
            </a:r>
          </a:p>
          <a:p>
            <a:pPr lvl="1"/>
            <a:r>
              <a:rPr lang="en-US" altLang="ko-KR" dirty="0" smtClean="0"/>
              <a:t>Most </a:t>
            </a:r>
            <a:r>
              <a:rPr lang="en-US" altLang="ko-KR" dirty="0"/>
              <a:t>disks with </a:t>
            </a:r>
            <a:r>
              <a:rPr lang="en-US" altLang="ko-KR" dirty="0" err="1"/>
              <a:t>LSEs</a:t>
            </a:r>
            <a:r>
              <a:rPr lang="en-US" altLang="ko-KR" dirty="0"/>
              <a:t> have less than 50</a:t>
            </a:r>
          </a:p>
          <a:p>
            <a:pPr lvl="1"/>
            <a:r>
              <a:rPr lang="en-US" altLang="ko-KR" dirty="0" smtClean="0"/>
              <a:t>Disks </a:t>
            </a:r>
            <a:r>
              <a:rPr lang="en-US" altLang="ko-KR" dirty="0"/>
              <a:t>with </a:t>
            </a:r>
            <a:r>
              <a:rPr lang="en-US" altLang="ko-KR" dirty="0" err="1"/>
              <a:t>LSEs</a:t>
            </a:r>
            <a:r>
              <a:rPr lang="en-US" altLang="ko-KR" dirty="0"/>
              <a:t> are more likely to develop additional </a:t>
            </a:r>
            <a:r>
              <a:rPr lang="en-US" altLang="ko-KR" dirty="0" err="1"/>
              <a:t>LSEs</a:t>
            </a:r>
            <a:endParaRPr lang="en-US" altLang="ko-KR" dirty="0"/>
          </a:p>
          <a:p>
            <a:pPr lvl="1"/>
            <a:r>
              <a:rPr lang="en-US" altLang="ko-KR" dirty="0" smtClean="0"/>
              <a:t>There </a:t>
            </a:r>
            <a:r>
              <a:rPr lang="en-US" altLang="ko-KR" dirty="0"/>
              <a:t>exists a significant amount of spatial and temporal locality</a:t>
            </a:r>
          </a:p>
          <a:p>
            <a:pPr lvl="1"/>
            <a:r>
              <a:rPr lang="en-US" altLang="ko-KR" dirty="0" smtClean="0"/>
              <a:t>Disk </a:t>
            </a:r>
            <a:r>
              <a:rPr lang="en-US" altLang="ko-KR" dirty="0"/>
              <a:t>scrubbing is useful (most </a:t>
            </a:r>
            <a:r>
              <a:rPr lang="en-US" altLang="ko-KR" dirty="0" err="1"/>
              <a:t>LSEs</a:t>
            </a:r>
            <a:r>
              <a:rPr lang="en-US" altLang="ko-KR" dirty="0"/>
              <a:t> were found this way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3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13659"/>
      </p:ext>
    </p:extLst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Disk Failure Modes (Cont.)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B</a:t>
            </a:r>
            <a:r>
              <a:rPr lang="en-US" altLang="ko-KR" dirty="0" smtClean="0"/>
              <a:t>lock corruption: </a:t>
            </a:r>
          </a:p>
          <a:p>
            <a:pPr lvl="1"/>
            <a:r>
              <a:rPr lang="en-US" altLang="ko-KR" dirty="0"/>
              <a:t>Chance of corruption varies greatly across different drive models</a:t>
            </a:r>
          </a:p>
          <a:p>
            <a:pPr lvl="1"/>
            <a:r>
              <a:rPr lang="en-US" altLang="ko-KR" dirty="0" smtClean="0"/>
              <a:t>Within </a:t>
            </a:r>
            <a:r>
              <a:rPr lang="en-US" altLang="ko-KR" dirty="0"/>
              <a:t>the same drive class</a:t>
            </a:r>
          </a:p>
          <a:p>
            <a:pPr lvl="1"/>
            <a:r>
              <a:rPr lang="en-US" altLang="ko-KR" dirty="0" smtClean="0"/>
              <a:t>Age </a:t>
            </a:r>
            <a:r>
              <a:rPr lang="en-US" altLang="ko-KR" dirty="0"/>
              <a:t>affects are different across models</a:t>
            </a:r>
          </a:p>
          <a:p>
            <a:pPr lvl="1"/>
            <a:r>
              <a:rPr lang="en-US" altLang="ko-KR" dirty="0" smtClean="0"/>
              <a:t>Workload </a:t>
            </a:r>
            <a:r>
              <a:rPr lang="en-US" altLang="ko-KR" dirty="0"/>
              <a:t>and disk size have little impact on corruption</a:t>
            </a:r>
          </a:p>
          <a:p>
            <a:pPr lvl="1"/>
            <a:r>
              <a:rPr lang="en-US" altLang="ko-KR" dirty="0" smtClean="0"/>
              <a:t>Most </a:t>
            </a:r>
            <a:r>
              <a:rPr lang="en-US" altLang="ko-KR" dirty="0"/>
              <a:t>disks with corruption only have a few corruptions</a:t>
            </a:r>
          </a:p>
          <a:p>
            <a:pPr lvl="1"/>
            <a:r>
              <a:rPr lang="en-US" altLang="ko-KR" dirty="0" smtClean="0"/>
              <a:t>Corruption </a:t>
            </a:r>
            <a:r>
              <a:rPr lang="en-US" altLang="ko-KR" dirty="0"/>
              <a:t>is not independent with a disk or across disks in RAID</a:t>
            </a:r>
          </a:p>
          <a:p>
            <a:pPr lvl="1"/>
            <a:r>
              <a:rPr lang="en-US" altLang="ko-KR" dirty="0" smtClean="0"/>
              <a:t>There </a:t>
            </a:r>
            <a:r>
              <a:rPr lang="en-US" altLang="ko-KR" dirty="0"/>
              <a:t>exists spatial locality, and some temporal locality</a:t>
            </a:r>
          </a:p>
          <a:p>
            <a:pPr lvl="1"/>
            <a:r>
              <a:rPr lang="en-US" altLang="ko-KR" dirty="0" smtClean="0"/>
              <a:t>There </a:t>
            </a:r>
            <a:r>
              <a:rPr lang="en-US" altLang="ko-KR" dirty="0"/>
              <a:t>is a weak correlation with </a:t>
            </a:r>
            <a:r>
              <a:rPr lang="en-US" altLang="ko-KR" dirty="0" err="1"/>
              <a:t>LSEs</a:t>
            </a: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4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088898"/>
      </p:ext>
    </p:extLst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Handling Latent Sector Errors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Latent sector errors are easily detected and handled.</a:t>
            </a:r>
          </a:p>
          <a:p>
            <a:r>
              <a:rPr lang="en-US" altLang="ko-KR" dirty="0" smtClean="0"/>
              <a:t>Using </a:t>
            </a:r>
            <a:r>
              <a:rPr lang="en-US" altLang="ko-KR" b="1" dirty="0"/>
              <a:t>redundancy </a:t>
            </a:r>
            <a:r>
              <a:rPr lang="en-US" altLang="ko-KR" b="1" dirty="0" smtClean="0"/>
              <a:t>mechanisms</a:t>
            </a:r>
            <a:r>
              <a:rPr lang="en-US" altLang="ko-KR" dirty="0" smtClean="0"/>
              <a:t>:</a:t>
            </a:r>
          </a:p>
          <a:p>
            <a:pPr lvl="1"/>
            <a:r>
              <a:rPr lang="en-US" altLang="ko-KR" dirty="0" smtClean="0"/>
              <a:t>In a mirrored RAID or RAID-4 and RAID-5 system based on parity, the system should reconstruct the block from the other blocks in the parity group.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5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310725"/>
      </p:ext>
    </p:extLst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Detecting Corruption: The Checksu</a:t>
            </a:r>
            <a:r>
              <a:rPr lang="en-US" altLang="ko-KR" dirty="0"/>
              <a:t>m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How can a client tell that a block has gone bad? </a:t>
            </a:r>
          </a:p>
          <a:p>
            <a:r>
              <a:rPr lang="en-US" altLang="ko-KR" dirty="0" smtClean="0"/>
              <a:t>Using </a:t>
            </a:r>
            <a:r>
              <a:rPr lang="en-US" altLang="ko-KR" b="1" dirty="0" smtClean="0"/>
              <a:t>Checksum mechanisms:</a:t>
            </a:r>
          </a:p>
          <a:p>
            <a:pPr lvl="1"/>
            <a:r>
              <a:rPr lang="en-US" altLang="ko-KR" dirty="0" smtClean="0"/>
              <a:t>This is simple the result of a function that takes a chunk of data as input and computes a function over said data, producing a small summary of the contents of the data.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6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431527"/>
      </p:ext>
    </p:extLst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Common Checksum Functions</a:t>
            </a:r>
            <a:r>
              <a:rPr lang="en-US" altLang="ko-KR" dirty="0"/>
              <a:t> (Cont.)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Different functions are used to compute checksums and vary in strength.</a:t>
            </a:r>
          </a:p>
          <a:p>
            <a:pPr lvl="1"/>
            <a:r>
              <a:rPr lang="en-US" altLang="ko-KR" sz="1600" dirty="0" smtClean="0"/>
              <a:t>One simple checksum function that some use is based on </a:t>
            </a:r>
            <a:r>
              <a:rPr lang="en-US" altLang="ko-KR" sz="1600" b="1" dirty="0" smtClean="0"/>
              <a:t>exclusive or(XOR).</a:t>
            </a:r>
          </a:p>
          <a:p>
            <a:pPr lvl="1"/>
            <a:endParaRPr lang="en-US" altLang="ko-KR" sz="1600" b="1" dirty="0"/>
          </a:p>
          <a:p>
            <a:pPr lvl="1"/>
            <a:endParaRPr lang="en-US" altLang="ko-KR" sz="1600" b="1" dirty="0" smtClean="0"/>
          </a:p>
          <a:p>
            <a:pPr lvl="1"/>
            <a:endParaRPr lang="en-US" altLang="ko-KR" sz="1600" b="1" dirty="0"/>
          </a:p>
          <a:p>
            <a:pPr lvl="1"/>
            <a:endParaRPr lang="en-US" altLang="ko-KR" sz="1600" b="1" dirty="0" smtClean="0"/>
          </a:p>
          <a:p>
            <a:pPr lvl="1"/>
            <a:endParaRPr lang="en-US" altLang="ko-KR" sz="1600" b="1" dirty="0" smtClean="0"/>
          </a:p>
          <a:p>
            <a:pPr marL="457200" lvl="1" indent="0">
              <a:buNone/>
            </a:pPr>
            <a:endParaRPr lang="en-US" altLang="ko-KR" sz="1600" b="1" dirty="0"/>
          </a:p>
          <a:p>
            <a:pPr marL="457200" lvl="1" indent="0">
              <a:buNone/>
            </a:pPr>
            <a:endParaRPr lang="en-US" altLang="ko-KR" sz="1600" b="1" dirty="0"/>
          </a:p>
          <a:p>
            <a:pPr marL="457200" lvl="1" indent="0">
              <a:buNone/>
            </a:pPr>
            <a:endParaRPr lang="en-US" altLang="ko-KR" sz="1600" dirty="0"/>
          </a:p>
          <a:p>
            <a:pPr lvl="1"/>
            <a:r>
              <a:rPr lang="en-US" altLang="ko-KR" sz="1600" dirty="0" smtClean="0"/>
              <a:t>XOR is a reasonable checksum but has its limitations.</a:t>
            </a:r>
          </a:p>
          <a:p>
            <a:pPr lvl="2"/>
            <a:r>
              <a:rPr lang="en-US" altLang="ko-KR" sz="1400" dirty="0" smtClean="0"/>
              <a:t>Two bits in the same position within each </a:t>
            </a:r>
            <a:r>
              <a:rPr lang="en-US" altLang="ko-KR" sz="1400" dirty="0" err="1" smtClean="0"/>
              <a:t>checksumed</a:t>
            </a:r>
            <a:r>
              <a:rPr lang="en-US" altLang="ko-KR" sz="1400" dirty="0" smtClean="0"/>
              <a:t> unit changed the checksum will not detect the corruption.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7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73182" y="2183404"/>
            <a:ext cx="4966549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365e c4cd ba14 8a92 </a:t>
            </a:r>
            <a:r>
              <a:rPr lang="en-US" altLang="ko-KR" sz="1400" dirty="0" err="1" smtClean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ecef</a:t>
            </a:r>
            <a:r>
              <a:rPr lang="en-US" altLang="ko-KR" sz="1400" dirty="0" smtClean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2c3a 40be f666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71179" y="2836735"/>
            <a:ext cx="4968552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0011 0110 0101 1110	1100 0100 1100 1101</a:t>
            </a:r>
          </a:p>
          <a:p>
            <a:r>
              <a:rPr lang="en-US" altLang="ko-KR" sz="1400" dirty="0" smtClean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1011 1010 0001 0100	1000 1010 1001 0010</a:t>
            </a:r>
          </a:p>
          <a:p>
            <a:r>
              <a:rPr lang="en-US" altLang="ko-KR" sz="1400" dirty="0" smtClean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1110 1100 1110 1111	0010 1100 0011 1010</a:t>
            </a:r>
          </a:p>
          <a:p>
            <a:r>
              <a:rPr lang="en-US" altLang="ko-KR" sz="1400" dirty="0" smtClean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0100 0000 1011 1110 	1111 0110 0110 0110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65780" y="4179772"/>
            <a:ext cx="4968552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0010 0000 0001 1011	1001 0100 0000 0011</a:t>
            </a:r>
          </a:p>
        </p:txBody>
      </p:sp>
      <p:cxnSp>
        <p:nvCxnSpPr>
          <p:cNvPr id="10" name="직선 화살표 연결선 9"/>
          <p:cNvCxnSpPr>
            <a:stCxn id="6" idx="2"/>
          </p:cNvCxnSpPr>
          <p:nvPr/>
        </p:nvCxnSpPr>
        <p:spPr>
          <a:xfrm>
            <a:off x="4156457" y="2491181"/>
            <a:ext cx="0" cy="34555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150056" y="2488544"/>
            <a:ext cx="4142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If we view them in binary, we get the following: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13" name="직선 화살표 연결선 12"/>
          <p:cNvCxnSpPr>
            <a:endCxn id="8" idx="0"/>
          </p:cNvCxnSpPr>
          <p:nvPr/>
        </p:nvCxnSpPr>
        <p:spPr>
          <a:xfrm>
            <a:off x="4150056" y="3790842"/>
            <a:ext cx="0" cy="38893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123480" y="3831418"/>
            <a:ext cx="46249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It is easy to see what the resulting checksum will be: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99791" y="4561383"/>
            <a:ext cx="31005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The result, in hex, is </a:t>
            </a:r>
            <a:r>
              <a:rPr lang="en-US" altLang="ko-KR" sz="1400" b="1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0x201b9403.</a:t>
            </a:r>
            <a:endParaRPr lang="ko-KR" altLang="en-US" sz="1400" b="1" dirty="0">
              <a:solidFill>
                <a:srgbClr val="FF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55369960"/>
      </p:ext>
    </p:extLst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Common </a:t>
            </a:r>
            <a:r>
              <a:rPr lang="en-US" altLang="ko-KR" dirty="0"/>
              <a:t>Checksum Functions (Cont.)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Addition Checksum</a:t>
            </a:r>
          </a:p>
          <a:p>
            <a:pPr lvl="1"/>
            <a:r>
              <a:rPr lang="en-US" altLang="ko-KR" sz="1600" dirty="0" smtClean="0"/>
              <a:t>This approach has the advantage of being fast.</a:t>
            </a:r>
          </a:p>
          <a:p>
            <a:pPr lvl="1"/>
            <a:r>
              <a:rPr lang="en-US" altLang="ko-KR" sz="1600" dirty="0" smtClean="0"/>
              <a:t>Compute 2’s complement addition over each chunk of the data</a:t>
            </a:r>
          </a:p>
          <a:p>
            <a:pPr lvl="2"/>
            <a:r>
              <a:rPr lang="en-US" altLang="ko-KR" sz="1400" dirty="0" smtClean="0"/>
              <a:t>ignoring overflow</a:t>
            </a:r>
          </a:p>
          <a:p>
            <a:r>
              <a:rPr lang="en-US" altLang="ko-KR" sz="1800" dirty="0" smtClean="0"/>
              <a:t>Fletcher Checksum </a:t>
            </a:r>
          </a:p>
          <a:p>
            <a:pPr lvl="1"/>
            <a:r>
              <a:rPr lang="en-US" altLang="ko-KR" sz="1600" dirty="0" smtClean="0"/>
              <a:t>Compute two check bytes, s1 and s2. </a:t>
            </a:r>
          </a:p>
          <a:p>
            <a:pPr lvl="2"/>
            <a:r>
              <a:rPr lang="en-US" altLang="ko-KR" sz="1400" dirty="0" smtClean="0"/>
              <a:t>Assuming a block D consists of bytes d1…</a:t>
            </a:r>
            <a:r>
              <a:rPr lang="en-US" altLang="ko-KR" sz="1400" dirty="0" err="1" smtClean="0"/>
              <a:t>dn</a:t>
            </a:r>
            <a:r>
              <a:rPr lang="en-US" altLang="ko-KR" sz="1400" dirty="0" smtClean="0"/>
              <a:t>; s1 is simply in turn is</a:t>
            </a:r>
          </a:p>
          <a:p>
            <a:pPr lvl="3"/>
            <a:r>
              <a:rPr lang="en-US" altLang="ko-KR" sz="1200" dirty="0" smtClean="0"/>
              <a:t>s1 = s1 + di mod 255(compute over all di);</a:t>
            </a:r>
          </a:p>
          <a:p>
            <a:pPr lvl="3"/>
            <a:r>
              <a:rPr lang="en-US" altLang="ko-KR" sz="1200" dirty="0" smtClean="0"/>
              <a:t>s2 = s2 + s1 mod 255(again over all di); </a:t>
            </a:r>
          </a:p>
          <a:p>
            <a:r>
              <a:rPr lang="en-US" altLang="ko-KR" sz="1800" dirty="0" smtClean="0"/>
              <a:t>Cyclic redundancy check(CRC)</a:t>
            </a:r>
          </a:p>
          <a:p>
            <a:pPr lvl="1"/>
            <a:r>
              <a:rPr lang="en-US" altLang="ko-KR" sz="1600" dirty="0" smtClean="0"/>
              <a:t>Treating D as if it is a large binary number and divide it by an agreed upon value.</a:t>
            </a:r>
          </a:p>
          <a:p>
            <a:pPr lvl="2"/>
            <a:r>
              <a:rPr lang="en-US" altLang="ko-KR" sz="1400" dirty="0" smtClean="0"/>
              <a:t>The remainder of this division is the value of the CRC.</a:t>
            </a:r>
          </a:p>
          <a:p>
            <a:pPr lvl="2"/>
            <a:endParaRPr lang="ko-KR" altLang="en-US" sz="14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8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040680"/>
      </p:ext>
    </p:extLst>
  </p:cSld>
  <p:clrMapOvr>
    <a:masterClrMapping/>
  </p:clrMapOvr>
  <p:transition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Checksum Layout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The disk layout without checksum:</a:t>
            </a:r>
          </a:p>
          <a:p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The disk layout </a:t>
            </a:r>
            <a:r>
              <a:rPr lang="en-US" altLang="ko-KR" b="1" dirty="0"/>
              <a:t>with checksum:</a:t>
            </a:r>
          </a:p>
          <a:p>
            <a:endParaRPr lang="en-US" altLang="ko-KR" b="1" dirty="0"/>
          </a:p>
          <a:p>
            <a:endParaRPr lang="en-US" altLang="ko-KR" dirty="0"/>
          </a:p>
          <a:p>
            <a:pPr lvl="1"/>
            <a:r>
              <a:rPr lang="en-US" altLang="ko-KR" dirty="0"/>
              <a:t>Store the checksums packed into 512-byte blocks.</a:t>
            </a:r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9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/>
          </p:nvPr>
        </p:nvGraphicFramePr>
        <p:xfrm>
          <a:off x="1524000" y="1628800"/>
          <a:ext cx="6095999" cy="72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72008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D0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D1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D2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err="1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D3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err="1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D4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err="1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D5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err="1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D6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표 6"/>
          <p:cNvGraphicFramePr>
            <a:graphicFrameLocks noGrp="1"/>
          </p:cNvGraphicFramePr>
          <p:nvPr>
            <p:extLst/>
          </p:nvPr>
        </p:nvGraphicFramePr>
        <p:xfrm>
          <a:off x="2573030" y="4581128"/>
          <a:ext cx="4354285" cy="72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</a:tblGrid>
              <a:tr h="72008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D0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R="108000" marT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D1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R="108000" marT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D2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R="108000" marT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err="1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D3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R="108000" marT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err="1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D4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R="108000" marT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직사각형 7"/>
          <p:cNvSpPr/>
          <p:nvPr/>
        </p:nvSpPr>
        <p:spPr>
          <a:xfrm rot="16200000">
            <a:off x="1555674" y="4861150"/>
            <a:ext cx="713933" cy="15388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ko-KR" sz="1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C[D0]</a:t>
            </a:r>
            <a:endParaRPr lang="en-US" altLang="ko-KR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 rot="16200000">
            <a:off x="1699691" y="4861150"/>
            <a:ext cx="713933" cy="15388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ko-KR" sz="1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C[D1]</a:t>
            </a:r>
            <a:endParaRPr lang="en-US" altLang="ko-KR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" name="직사각형 9"/>
          <p:cNvSpPr/>
          <p:nvPr/>
        </p:nvSpPr>
        <p:spPr>
          <a:xfrm rot="16200000">
            <a:off x="1843707" y="4861150"/>
            <a:ext cx="713933" cy="15388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ko-KR" sz="1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C[D2]</a:t>
            </a:r>
            <a:endParaRPr lang="en-US" altLang="ko-KR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1" name="직사각형 10"/>
          <p:cNvSpPr/>
          <p:nvPr/>
        </p:nvSpPr>
        <p:spPr>
          <a:xfrm rot="16200000">
            <a:off x="1987722" y="4861150"/>
            <a:ext cx="713933" cy="15388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ko-KR" sz="1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C[</a:t>
            </a:r>
            <a:r>
              <a:rPr lang="en-US" altLang="ko-KR" sz="10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D3</a:t>
            </a:r>
            <a:r>
              <a:rPr lang="en-US" altLang="ko-KR" sz="1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]</a:t>
            </a:r>
            <a:endParaRPr lang="en-US" altLang="ko-KR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2" name="직사각형 11"/>
          <p:cNvSpPr/>
          <p:nvPr/>
        </p:nvSpPr>
        <p:spPr>
          <a:xfrm rot="16200000">
            <a:off x="2131738" y="4861150"/>
            <a:ext cx="713933" cy="15388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ko-KR" sz="1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C[</a:t>
            </a:r>
            <a:r>
              <a:rPr lang="en-US" altLang="ko-KR" sz="10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D4</a:t>
            </a:r>
            <a:r>
              <a:rPr lang="en-US" altLang="ko-KR" sz="1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]</a:t>
            </a:r>
            <a:endParaRPr lang="en-US" altLang="ko-KR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aphicFrame>
        <p:nvGraphicFramePr>
          <p:cNvPr id="13" name="표 12"/>
          <p:cNvGraphicFramePr>
            <a:graphicFrameLocks noGrp="1"/>
          </p:cNvGraphicFramePr>
          <p:nvPr>
            <p:extLst/>
          </p:nvPr>
        </p:nvGraphicFramePr>
        <p:xfrm>
          <a:off x="1907704" y="3140969"/>
          <a:ext cx="4354285" cy="7214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</a:tblGrid>
              <a:tr h="72149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D0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R="0" marT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D1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R="0" marT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D2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R="0" marT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err="1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D3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R="0" marT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err="1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D4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R="0" marT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" name="직사각형 13"/>
          <p:cNvSpPr/>
          <p:nvPr/>
        </p:nvSpPr>
        <p:spPr>
          <a:xfrm rot="16200000">
            <a:off x="1626982" y="3421690"/>
            <a:ext cx="715331" cy="15388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ko-KR" sz="1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C[D0]</a:t>
            </a:r>
            <a:endParaRPr lang="en-US" altLang="ko-KR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" name="직사각형 14"/>
          <p:cNvSpPr/>
          <p:nvPr/>
        </p:nvSpPr>
        <p:spPr>
          <a:xfrm rot="16200000">
            <a:off x="2495704" y="3421691"/>
            <a:ext cx="715331" cy="15388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ko-KR" sz="1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C[D1]</a:t>
            </a:r>
            <a:endParaRPr lang="en-US" altLang="ko-KR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6" name="직사각형 15"/>
          <p:cNvSpPr/>
          <p:nvPr/>
        </p:nvSpPr>
        <p:spPr>
          <a:xfrm rot="16200000">
            <a:off x="3371302" y="3421691"/>
            <a:ext cx="715331" cy="15388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ko-KR" sz="1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C[D2]</a:t>
            </a:r>
            <a:endParaRPr lang="en-US" altLang="ko-KR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7" name="직사각형 16"/>
          <p:cNvSpPr/>
          <p:nvPr/>
        </p:nvSpPr>
        <p:spPr>
          <a:xfrm rot="16200000">
            <a:off x="4238153" y="3421690"/>
            <a:ext cx="715331" cy="15388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ko-KR" sz="1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C[</a:t>
            </a:r>
            <a:r>
              <a:rPr lang="en-US" altLang="ko-KR" sz="10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D3</a:t>
            </a:r>
            <a:r>
              <a:rPr lang="en-US" altLang="ko-KR" sz="1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]</a:t>
            </a:r>
            <a:endParaRPr lang="en-US" altLang="ko-KR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 rot="16200000">
            <a:off x="5083366" y="3421691"/>
            <a:ext cx="715331" cy="15388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ko-KR" sz="1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C[</a:t>
            </a:r>
            <a:r>
              <a:rPr lang="en-US" altLang="ko-KR" sz="10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D4</a:t>
            </a:r>
            <a:r>
              <a:rPr lang="en-US" altLang="ko-KR" sz="1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]</a:t>
            </a:r>
            <a:endParaRPr lang="en-US" altLang="ko-KR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63919134"/>
      </p:ext>
    </p:extLst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양식_공청회_발표자료-총괄-양식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기본 디자인">
      <a:majorFont>
        <a:latin typeface="HY견고딕"/>
        <a:ea typeface="HY견고딕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9525">
          <a:solidFill>
            <a:schemeClr val="tx1"/>
          </a:solidFill>
        </a:ln>
      </a:spPr>
      <a:bodyPr lIns="252000" rtlCol="0" anchor="ctr"/>
      <a:lstStyle>
        <a:defPPr>
          <a:defRPr sz="1600" dirty="0" smtClean="0">
            <a:solidFill>
              <a:srgbClr val="00B050"/>
            </a:solidFill>
            <a:latin typeface="Courier New" pitchFamily="49" charset="0"/>
            <a:ea typeface="맑은 고딕" pitchFamily="50" charset="-127"/>
            <a:cs typeface="Courier New" pitchFamily="49" charset="0"/>
          </a:defRPr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103024</TotalTime>
  <Words>1002</Words>
  <Application>Microsoft Office PowerPoint</Application>
  <PresentationFormat>화면 슬라이드 쇼(4:3)</PresentationFormat>
  <Paragraphs>195</Paragraphs>
  <Slides>15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25" baseType="lpstr">
      <vt:lpstr>Adobe 고딕 Std B</vt:lpstr>
      <vt:lpstr>HY견고딕</vt:lpstr>
      <vt:lpstr>굴림</vt:lpstr>
      <vt:lpstr>맑은 고딕</vt:lpstr>
      <vt:lpstr>Adobe Arabic</vt:lpstr>
      <vt:lpstr>Arial</vt:lpstr>
      <vt:lpstr>Arial Bold</vt:lpstr>
      <vt:lpstr>Courier New</vt:lpstr>
      <vt:lpstr>Wingdings</vt:lpstr>
      <vt:lpstr>양식_공청회_발표자료-총괄-양식</vt:lpstr>
      <vt:lpstr>PowerPoint 프레젠테이션</vt:lpstr>
      <vt:lpstr>Disk Failure Modes</vt:lpstr>
      <vt:lpstr>Disk Failure Modes (Cont.)</vt:lpstr>
      <vt:lpstr>Disk Failure Modes (Cont.)</vt:lpstr>
      <vt:lpstr>Handling Latent Sector Errors</vt:lpstr>
      <vt:lpstr>Detecting Corruption: The Checksum</vt:lpstr>
      <vt:lpstr>Common Checksum Functions (Cont.)</vt:lpstr>
      <vt:lpstr>Common Checksum Functions (Cont.)</vt:lpstr>
      <vt:lpstr>Checksum Layout</vt:lpstr>
      <vt:lpstr>Using Checksums</vt:lpstr>
      <vt:lpstr>A New Problem: Misdirected Writes</vt:lpstr>
      <vt:lpstr>One Last Problem: Lost Writes</vt:lpstr>
      <vt:lpstr>Scrubbing</vt:lpstr>
      <vt:lpstr>Overhead of Checksumming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Pintos Project</dc:title>
  <dc:creator>유진수 (jedisty@hanyang.ac.kr)</dc:creator>
  <cp:lastModifiedBy>오준택</cp:lastModifiedBy>
  <cp:revision>4028</cp:revision>
  <cp:lastPrinted>2015-03-03T01:48:46Z</cp:lastPrinted>
  <dcterms:created xsi:type="dcterms:W3CDTF">2011-05-01T06:09:10Z</dcterms:created>
  <dcterms:modified xsi:type="dcterms:W3CDTF">2016-03-07T09:11:57Z</dcterms:modified>
</cp:coreProperties>
</file>