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3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9.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4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43.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44.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45.xml" ContentType="application/vnd.openxmlformats-officedocument.presentationml.notesSlide+xml"/>
  <Override PartName="/ppt/charts/chart12.xml" ContentType="application/vnd.openxmlformats-officedocument.drawingml.chart+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8" r:id="rId4"/>
    <p:sldId id="277" r:id="rId5"/>
    <p:sldId id="346" r:id="rId6"/>
    <p:sldId id="278" r:id="rId7"/>
    <p:sldId id="281" r:id="rId8"/>
    <p:sldId id="347" r:id="rId9"/>
    <p:sldId id="282" r:id="rId10"/>
    <p:sldId id="333" r:id="rId11"/>
    <p:sldId id="335" r:id="rId12"/>
    <p:sldId id="286" r:id="rId13"/>
    <p:sldId id="261" r:id="rId14"/>
    <p:sldId id="292" r:id="rId15"/>
    <p:sldId id="295" r:id="rId16"/>
    <p:sldId id="297" r:id="rId17"/>
    <p:sldId id="263" r:id="rId18"/>
    <p:sldId id="264" r:id="rId19"/>
    <p:sldId id="266" r:id="rId20"/>
    <p:sldId id="303" r:id="rId21"/>
    <p:sldId id="304" r:id="rId22"/>
    <p:sldId id="307" r:id="rId23"/>
    <p:sldId id="306" r:id="rId24"/>
    <p:sldId id="308" r:id="rId25"/>
    <p:sldId id="309" r:id="rId26"/>
    <p:sldId id="310" r:id="rId27"/>
    <p:sldId id="331" r:id="rId28"/>
    <p:sldId id="330" r:id="rId29"/>
    <p:sldId id="314" r:id="rId30"/>
    <p:sldId id="341" r:id="rId31"/>
    <p:sldId id="272" r:id="rId32"/>
    <p:sldId id="273" r:id="rId33"/>
    <p:sldId id="316" r:id="rId34"/>
    <p:sldId id="338" r:id="rId35"/>
    <p:sldId id="340" r:id="rId36"/>
    <p:sldId id="339" r:id="rId37"/>
    <p:sldId id="336" r:id="rId38"/>
    <p:sldId id="323" r:id="rId39"/>
    <p:sldId id="327" r:id="rId40"/>
    <p:sldId id="329" r:id="rId41"/>
    <p:sldId id="276" r:id="rId42"/>
    <p:sldId id="319" r:id="rId43"/>
    <p:sldId id="274" r:id="rId44"/>
    <p:sldId id="342" r:id="rId45"/>
    <p:sldId id="343" r:id="rId46"/>
    <p:sldId id="344" r:id="rId47"/>
    <p:sldId id="345"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818" autoAdjust="0"/>
    <p:restoredTop sz="85088" autoAdjust="0"/>
  </p:normalViewPr>
  <p:slideViewPr>
    <p:cSldViewPr snapToGrid="0">
      <p:cViewPr>
        <p:scale>
          <a:sx n="75" d="100"/>
          <a:sy n="75" d="100"/>
        </p:scale>
        <p:origin x="96"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1" Type="http://schemas.openxmlformats.org/officeDocument/2006/relationships/oleObject" Target="file:///C:\Users\rgrandl\Desktop\evaluation_plot_results.xlsx" TargetMode="External"/></Relationships>
</file>

<file path=ppt/charts/_rels/chart13.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12.xml"/><Relationship Id="rId1" Type="http://schemas.microsoft.com/office/2011/relationships/chartStyle" Target="style12.xml"/></Relationships>
</file>

<file path=ppt/charts/_rels/chart14.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rgrandl\AppData\Local\Temp\evaluation_plot_results-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rgrandl\Desktop\evaluation_plot_results.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3"/>
          <c:order val="0"/>
          <c:tx>
            <c:strRef>
              <c:f>dissect_job!$E$1</c:f>
              <c:strCache>
                <c:ptCount val="1"/>
                <c:pt idx="0">
                  <c:v>DRF</c:v>
                </c:pt>
              </c:strCache>
            </c:strRef>
          </c:tx>
          <c:spPr>
            <a:ln w="28575" cap="rnd">
              <a:noFill/>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dissect_job!$E$2:$E$848</c:f>
              <c:numCache>
                <c:formatCode>General</c:formatCode>
                <c:ptCount val="847"/>
                <c:pt idx="0">
                  <c:v>5</c:v>
                </c:pt>
                <c:pt idx="1">
                  <c:v>1</c:v>
                </c:pt>
                <c:pt idx="2">
                  <c:v>2</c:v>
                </c:pt>
                <c:pt idx="3">
                  <c:v>3</c:v>
                </c:pt>
                <c:pt idx="4">
                  <c:v>12</c:v>
                </c:pt>
                <c:pt idx="5">
                  <c:v>12</c:v>
                </c:pt>
                <c:pt idx="6">
                  <c:v>12</c:v>
                </c:pt>
                <c:pt idx="7">
                  <c:v>12</c:v>
                </c:pt>
                <c:pt idx="8">
                  <c:v>12</c:v>
                </c:pt>
                <c:pt idx="9">
                  <c:v>12</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9</c:v>
                </c:pt>
                <c:pt idx="32">
                  <c:v>9</c:v>
                </c:pt>
                <c:pt idx="33">
                  <c:v>9</c:v>
                </c:pt>
                <c:pt idx="34">
                  <c:v>9</c:v>
                </c:pt>
                <c:pt idx="35">
                  <c:v>9</c:v>
                </c:pt>
                <c:pt idx="36">
                  <c:v>9</c:v>
                </c:pt>
                <c:pt idx="37">
                  <c:v>9</c:v>
                </c:pt>
                <c:pt idx="38">
                  <c:v>9</c:v>
                </c:pt>
                <c:pt idx="39">
                  <c:v>9</c:v>
                </c:pt>
                <c:pt idx="40">
                  <c:v>9</c:v>
                </c:pt>
                <c:pt idx="41">
                  <c:v>9</c:v>
                </c:pt>
                <c:pt idx="42">
                  <c:v>9</c:v>
                </c:pt>
                <c:pt idx="43">
                  <c:v>9</c:v>
                </c:pt>
                <c:pt idx="44">
                  <c:v>9</c:v>
                </c:pt>
                <c:pt idx="45">
                  <c:v>9</c:v>
                </c:pt>
                <c:pt idx="46">
                  <c:v>9</c:v>
                </c:pt>
                <c:pt idx="47">
                  <c:v>9</c:v>
                </c:pt>
                <c:pt idx="48">
                  <c:v>9</c:v>
                </c:pt>
                <c:pt idx="49">
                  <c:v>9</c:v>
                </c:pt>
                <c:pt idx="50">
                  <c:v>9</c:v>
                </c:pt>
                <c:pt idx="51">
                  <c:v>9</c:v>
                </c:pt>
                <c:pt idx="52">
                  <c:v>9</c:v>
                </c:pt>
                <c:pt idx="53">
                  <c:v>9</c:v>
                </c:pt>
                <c:pt idx="54">
                  <c:v>9</c:v>
                </c:pt>
                <c:pt idx="55">
                  <c:v>9</c:v>
                </c:pt>
                <c:pt idx="56">
                  <c:v>9</c:v>
                </c:pt>
                <c:pt idx="57">
                  <c:v>9</c:v>
                </c:pt>
                <c:pt idx="58">
                  <c:v>9</c:v>
                </c:pt>
                <c:pt idx="59">
                  <c:v>9</c:v>
                </c:pt>
                <c:pt idx="60">
                  <c:v>9</c:v>
                </c:pt>
                <c:pt idx="61">
                  <c:v>9</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9</c:v>
                </c:pt>
                <c:pt idx="91">
                  <c:v>11</c:v>
                </c:pt>
                <c:pt idx="92">
                  <c:v>11</c:v>
                </c:pt>
                <c:pt idx="93">
                  <c:v>11</c:v>
                </c:pt>
                <c:pt idx="94">
                  <c:v>11</c:v>
                </c:pt>
                <c:pt idx="95">
                  <c:v>11</c:v>
                </c:pt>
                <c:pt idx="96">
                  <c:v>11</c:v>
                </c:pt>
                <c:pt idx="97">
                  <c:v>11</c:v>
                </c:pt>
                <c:pt idx="98">
                  <c:v>11</c:v>
                </c:pt>
                <c:pt idx="99">
                  <c:v>11</c:v>
                </c:pt>
                <c:pt idx="100">
                  <c:v>11</c:v>
                </c:pt>
                <c:pt idx="101">
                  <c:v>11</c:v>
                </c:pt>
                <c:pt idx="102">
                  <c:v>11</c:v>
                </c:pt>
                <c:pt idx="103">
                  <c:v>11</c:v>
                </c:pt>
                <c:pt idx="104">
                  <c:v>11</c:v>
                </c:pt>
                <c:pt idx="105">
                  <c:v>11</c:v>
                </c:pt>
                <c:pt idx="106">
                  <c:v>11</c:v>
                </c:pt>
                <c:pt idx="107">
                  <c:v>11</c:v>
                </c:pt>
                <c:pt idx="108">
                  <c:v>11</c:v>
                </c:pt>
                <c:pt idx="109">
                  <c:v>11</c:v>
                </c:pt>
                <c:pt idx="110">
                  <c:v>11</c:v>
                </c:pt>
                <c:pt idx="111">
                  <c:v>11</c:v>
                </c:pt>
                <c:pt idx="112">
                  <c:v>11</c:v>
                </c:pt>
                <c:pt idx="113">
                  <c:v>11</c:v>
                </c:pt>
                <c:pt idx="114">
                  <c:v>11</c:v>
                </c:pt>
                <c:pt idx="115">
                  <c:v>11</c:v>
                </c:pt>
                <c:pt idx="116">
                  <c:v>11</c:v>
                </c:pt>
                <c:pt idx="117">
                  <c:v>11</c:v>
                </c:pt>
                <c:pt idx="118">
                  <c:v>11</c:v>
                </c:pt>
                <c:pt idx="119">
                  <c:v>9</c:v>
                </c:pt>
                <c:pt idx="120">
                  <c:v>11</c:v>
                </c:pt>
                <c:pt idx="121">
                  <c:v>11</c:v>
                </c:pt>
                <c:pt idx="122">
                  <c:v>11</c:v>
                </c:pt>
                <c:pt idx="123">
                  <c:v>11</c:v>
                </c:pt>
                <c:pt idx="124">
                  <c:v>11</c:v>
                </c:pt>
                <c:pt idx="125">
                  <c:v>11</c:v>
                </c:pt>
                <c:pt idx="126">
                  <c:v>11</c:v>
                </c:pt>
                <c:pt idx="127">
                  <c:v>11</c:v>
                </c:pt>
                <c:pt idx="128">
                  <c:v>11</c:v>
                </c:pt>
                <c:pt idx="129">
                  <c:v>11</c:v>
                </c:pt>
                <c:pt idx="130">
                  <c:v>11</c:v>
                </c:pt>
                <c:pt idx="131">
                  <c:v>11</c:v>
                </c:pt>
                <c:pt idx="132">
                  <c:v>11</c:v>
                </c:pt>
                <c:pt idx="133">
                  <c:v>11</c:v>
                </c:pt>
                <c:pt idx="134">
                  <c:v>11</c:v>
                </c:pt>
                <c:pt idx="135">
                  <c:v>11</c:v>
                </c:pt>
                <c:pt idx="136">
                  <c:v>11</c:v>
                </c:pt>
                <c:pt idx="137">
                  <c:v>11</c:v>
                </c:pt>
                <c:pt idx="138">
                  <c:v>11</c:v>
                </c:pt>
                <c:pt idx="139">
                  <c:v>11</c:v>
                </c:pt>
                <c:pt idx="140">
                  <c:v>11</c:v>
                </c:pt>
                <c:pt idx="141">
                  <c:v>11</c:v>
                </c:pt>
                <c:pt idx="142">
                  <c:v>11</c:v>
                </c:pt>
                <c:pt idx="143">
                  <c:v>11</c:v>
                </c:pt>
                <c:pt idx="144">
                  <c:v>11</c:v>
                </c:pt>
                <c:pt idx="145">
                  <c:v>11</c:v>
                </c:pt>
                <c:pt idx="146">
                  <c:v>11</c:v>
                </c:pt>
                <c:pt idx="147">
                  <c:v>11</c:v>
                </c:pt>
                <c:pt idx="148">
                  <c:v>11</c:v>
                </c:pt>
                <c:pt idx="149">
                  <c:v>11</c:v>
                </c:pt>
                <c:pt idx="150">
                  <c:v>11</c:v>
                </c:pt>
                <c:pt idx="151">
                  <c:v>11</c:v>
                </c:pt>
                <c:pt idx="152">
                  <c:v>11</c:v>
                </c:pt>
                <c:pt idx="153">
                  <c:v>11</c:v>
                </c:pt>
                <c:pt idx="154">
                  <c:v>11</c:v>
                </c:pt>
                <c:pt idx="155">
                  <c:v>11</c:v>
                </c:pt>
                <c:pt idx="156">
                  <c:v>11</c:v>
                </c:pt>
                <c:pt idx="157">
                  <c:v>11</c:v>
                </c:pt>
                <c:pt idx="158">
                  <c:v>11</c:v>
                </c:pt>
                <c:pt idx="159">
                  <c:v>11</c:v>
                </c:pt>
                <c:pt idx="160">
                  <c:v>11</c:v>
                </c:pt>
                <c:pt idx="161">
                  <c:v>11</c:v>
                </c:pt>
                <c:pt idx="162">
                  <c:v>11</c:v>
                </c:pt>
                <c:pt idx="163">
                  <c:v>11</c:v>
                </c:pt>
                <c:pt idx="164">
                  <c:v>11</c:v>
                </c:pt>
                <c:pt idx="165">
                  <c:v>11</c:v>
                </c:pt>
                <c:pt idx="166">
                  <c:v>11</c:v>
                </c:pt>
                <c:pt idx="167">
                  <c:v>11</c:v>
                </c:pt>
                <c:pt idx="168">
                  <c:v>11</c:v>
                </c:pt>
                <c:pt idx="169">
                  <c:v>11</c:v>
                </c:pt>
                <c:pt idx="170">
                  <c:v>11</c:v>
                </c:pt>
                <c:pt idx="171">
                  <c:v>11</c:v>
                </c:pt>
                <c:pt idx="172">
                  <c:v>11</c:v>
                </c:pt>
                <c:pt idx="173">
                  <c:v>11</c:v>
                </c:pt>
                <c:pt idx="174">
                  <c:v>11</c:v>
                </c:pt>
                <c:pt idx="175">
                  <c:v>11</c:v>
                </c:pt>
                <c:pt idx="176">
                  <c:v>11</c:v>
                </c:pt>
                <c:pt idx="177">
                  <c:v>11</c:v>
                </c:pt>
                <c:pt idx="178">
                  <c:v>11</c:v>
                </c:pt>
                <c:pt idx="179">
                  <c:v>11</c:v>
                </c:pt>
                <c:pt idx="180">
                  <c:v>11</c:v>
                </c:pt>
                <c:pt idx="181">
                  <c:v>11</c:v>
                </c:pt>
                <c:pt idx="182">
                  <c:v>11</c:v>
                </c:pt>
                <c:pt idx="183">
                  <c:v>11</c:v>
                </c:pt>
                <c:pt idx="184">
                  <c:v>11</c:v>
                </c:pt>
                <c:pt idx="185">
                  <c:v>11</c:v>
                </c:pt>
                <c:pt idx="186">
                  <c:v>11</c:v>
                </c:pt>
                <c:pt idx="187">
                  <c:v>11</c:v>
                </c:pt>
                <c:pt idx="188">
                  <c:v>11</c:v>
                </c:pt>
                <c:pt idx="189">
                  <c:v>11</c:v>
                </c:pt>
                <c:pt idx="190">
                  <c:v>11</c:v>
                </c:pt>
                <c:pt idx="191">
                  <c:v>11</c:v>
                </c:pt>
                <c:pt idx="192">
                  <c:v>11</c:v>
                </c:pt>
                <c:pt idx="193">
                  <c:v>11</c:v>
                </c:pt>
                <c:pt idx="194">
                  <c:v>11</c:v>
                </c:pt>
                <c:pt idx="195">
                  <c:v>11</c:v>
                </c:pt>
                <c:pt idx="196">
                  <c:v>11</c:v>
                </c:pt>
                <c:pt idx="197">
                  <c:v>11</c:v>
                </c:pt>
                <c:pt idx="198">
                  <c:v>11</c:v>
                </c:pt>
                <c:pt idx="199">
                  <c:v>11</c:v>
                </c:pt>
                <c:pt idx="200">
                  <c:v>11</c:v>
                </c:pt>
                <c:pt idx="201">
                  <c:v>11</c:v>
                </c:pt>
                <c:pt idx="202">
                  <c:v>11</c:v>
                </c:pt>
                <c:pt idx="203">
                  <c:v>11</c:v>
                </c:pt>
                <c:pt idx="204">
                  <c:v>11</c:v>
                </c:pt>
                <c:pt idx="205">
                  <c:v>11</c:v>
                </c:pt>
                <c:pt idx="206">
                  <c:v>11</c:v>
                </c:pt>
                <c:pt idx="207">
                  <c:v>13</c:v>
                </c:pt>
                <c:pt idx="208">
                  <c:v>13</c:v>
                </c:pt>
                <c:pt idx="209">
                  <c:v>13</c:v>
                </c:pt>
                <c:pt idx="210">
                  <c:v>13</c:v>
                </c:pt>
                <c:pt idx="211">
                  <c:v>13</c:v>
                </c:pt>
                <c:pt idx="212">
                  <c:v>13</c:v>
                </c:pt>
                <c:pt idx="213">
                  <c:v>13</c:v>
                </c:pt>
                <c:pt idx="214">
                  <c:v>13</c:v>
                </c:pt>
                <c:pt idx="215">
                  <c:v>12</c:v>
                </c:pt>
                <c:pt idx="216">
                  <c:v>13</c:v>
                </c:pt>
                <c:pt idx="217">
                  <c:v>13</c:v>
                </c:pt>
                <c:pt idx="218">
                  <c:v>13</c:v>
                </c:pt>
                <c:pt idx="219">
                  <c:v>13</c:v>
                </c:pt>
                <c:pt idx="220">
                  <c:v>13</c:v>
                </c:pt>
                <c:pt idx="221">
                  <c:v>13</c:v>
                </c:pt>
                <c:pt idx="222">
                  <c:v>13</c:v>
                </c:pt>
                <c:pt idx="223">
                  <c:v>13</c:v>
                </c:pt>
                <c:pt idx="224">
                  <c:v>12</c:v>
                </c:pt>
                <c:pt idx="225">
                  <c:v>13</c:v>
                </c:pt>
                <c:pt idx="226">
                  <c:v>13</c:v>
                </c:pt>
                <c:pt idx="227">
                  <c:v>13</c:v>
                </c:pt>
                <c:pt idx="228">
                  <c:v>13</c:v>
                </c:pt>
                <c:pt idx="229">
                  <c:v>13</c:v>
                </c:pt>
                <c:pt idx="230">
                  <c:v>13</c:v>
                </c:pt>
                <c:pt idx="231">
                  <c:v>13</c:v>
                </c:pt>
                <c:pt idx="232">
                  <c:v>13</c:v>
                </c:pt>
                <c:pt idx="233">
                  <c:v>12</c:v>
                </c:pt>
                <c:pt idx="234">
                  <c:v>15</c:v>
                </c:pt>
                <c:pt idx="235">
                  <c:v>13</c:v>
                </c:pt>
                <c:pt idx="236">
                  <c:v>13</c:v>
                </c:pt>
                <c:pt idx="237">
                  <c:v>13</c:v>
                </c:pt>
                <c:pt idx="238">
                  <c:v>13</c:v>
                </c:pt>
                <c:pt idx="239">
                  <c:v>13</c:v>
                </c:pt>
                <c:pt idx="240">
                  <c:v>13</c:v>
                </c:pt>
                <c:pt idx="241">
                  <c:v>13</c:v>
                </c:pt>
                <c:pt idx="242">
                  <c:v>14</c:v>
                </c:pt>
                <c:pt idx="243">
                  <c:v>14</c:v>
                </c:pt>
                <c:pt idx="244">
                  <c:v>14</c:v>
                </c:pt>
                <c:pt idx="245">
                  <c:v>14</c:v>
                </c:pt>
                <c:pt idx="246">
                  <c:v>14</c:v>
                </c:pt>
                <c:pt idx="247">
                  <c:v>14</c:v>
                </c:pt>
                <c:pt idx="248">
                  <c:v>14</c:v>
                </c:pt>
                <c:pt idx="249">
                  <c:v>14</c:v>
                </c:pt>
                <c:pt idx="250">
                  <c:v>14</c:v>
                </c:pt>
                <c:pt idx="251">
                  <c:v>10</c:v>
                </c:pt>
                <c:pt idx="252">
                  <c:v>8</c:v>
                </c:pt>
                <c:pt idx="253">
                  <c:v>8</c:v>
                </c:pt>
                <c:pt idx="254">
                  <c:v>8</c:v>
                </c:pt>
                <c:pt idx="255">
                  <c:v>8</c:v>
                </c:pt>
                <c:pt idx="256">
                  <c:v>8</c:v>
                </c:pt>
                <c:pt idx="257">
                  <c:v>8</c:v>
                </c:pt>
                <c:pt idx="258">
                  <c:v>8</c:v>
                </c:pt>
                <c:pt idx="259">
                  <c:v>8</c:v>
                </c:pt>
                <c:pt idx="260">
                  <c:v>4</c:v>
                </c:pt>
                <c:pt idx="261">
                  <c:v>5</c:v>
                </c:pt>
                <c:pt idx="262">
                  <c:v>5</c:v>
                </c:pt>
                <c:pt idx="263">
                  <c:v>5</c:v>
                </c:pt>
                <c:pt idx="264">
                  <c:v>5</c:v>
                </c:pt>
                <c:pt idx="265">
                  <c:v>5</c:v>
                </c:pt>
                <c:pt idx="266">
                  <c:v>5</c:v>
                </c:pt>
                <c:pt idx="267">
                  <c:v>3</c:v>
                </c:pt>
                <c:pt idx="268">
                  <c:v>5</c:v>
                </c:pt>
                <c:pt idx="269">
                  <c:v>5</c:v>
                </c:pt>
                <c:pt idx="270">
                  <c:v>5</c:v>
                </c:pt>
                <c:pt idx="271">
                  <c:v>5</c:v>
                </c:pt>
                <c:pt idx="272">
                  <c:v>5</c:v>
                </c:pt>
                <c:pt idx="273">
                  <c:v>5</c:v>
                </c:pt>
                <c:pt idx="274">
                  <c:v>5</c:v>
                </c:pt>
                <c:pt idx="275">
                  <c:v>5</c:v>
                </c:pt>
                <c:pt idx="276">
                  <c:v>4</c:v>
                </c:pt>
                <c:pt idx="277">
                  <c:v>5</c:v>
                </c:pt>
                <c:pt idx="278">
                  <c:v>5</c:v>
                </c:pt>
                <c:pt idx="279">
                  <c:v>5</c:v>
                </c:pt>
                <c:pt idx="280">
                  <c:v>5</c:v>
                </c:pt>
                <c:pt idx="281">
                  <c:v>5</c:v>
                </c:pt>
                <c:pt idx="282">
                  <c:v>5</c:v>
                </c:pt>
                <c:pt idx="283">
                  <c:v>3</c:v>
                </c:pt>
                <c:pt idx="284">
                  <c:v>5</c:v>
                </c:pt>
                <c:pt idx="285">
                  <c:v>5</c:v>
                </c:pt>
                <c:pt idx="286">
                  <c:v>5</c:v>
                </c:pt>
                <c:pt idx="287">
                  <c:v>5</c:v>
                </c:pt>
                <c:pt idx="288">
                  <c:v>8</c:v>
                </c:pt>
                <c:pt idx="289">
                  <c:v>8</c:v>
                </c:pt>
                <c:pt idx="290">
                  <c:v>8</c:v>
                </c:pt>
                <c:pt idx="291">
                  <c:v>8</c:v>
                </c:pt>
                <c:pt idx="292">
                  <c:v>7</c:v>
                </c:pt>
                <c:pt idx="293">
                  <c:v>7</c:v>
                </c:pt>
                <c:pt idx="294">
                  <c:v>7</c:v>
                </c:pt>
                <c:pt idx="295">
                  <c:v>7</c:v>
                </c:pt>
                <c:pt idx="296">
                  <c:v>7</c:v>
                </c:pt>
                <c:pt idx="297">
                  <c:v>7</c:v>
                </c:pt>
                <c:pt idx="298">
                  <c:v>7</c:v>
                </c:pt>
                <c:pt idx="299">
                  <c:v>3</c:v>
                </c:pt>
                <c:pt idx="300">
                  <c:v>3</c:v>
                </c:pt>
                <c:pt idx="301">
                  <c:v>3</c:v>
                </c:pt>
                <c:pt idx="302">
                  <c:v>3</c:v>
                </c:pt>
                <c:pt idx="303">
                  <c:v>3</c:v>
                </c:pt>
                <c:pt idx="304">
                  <c:v>3</c:v>
                </c:pt>
                <c:pt idx="305">
                  <c:v>3</c:v>
                </c:pt>
                <c:pt idx="306">
                  <c:v>3</c:v>
                </c:pt>
                <c:pt idx="307">
                  <c:v>3</c:v>
                </c:pt>
                <c:pt idx="308">
                  <c:v>3</c:v>
                </c:pt>
                <c:pt idx="309">
                  <c:v>3</c:v>
                </c:pt>
                <c:pt idx="310">
                  <c:v>3</c:v>
                </c:pt>
                <c:pt idx="311">
                  <c:v>3</c:v>
                </c:pt>
                <c:pt idx="312">
                  <c:v>3</c:v>
                </c:pt>
                <c:pt idx="313">
                  <c:v>3</c:v>
                </c:pt>
                <c:pt idx="314">
                  <c:v>3</c:v>
                </c:pt>
                <c:pt idx="315">
                  <c:v>3</c:v>
                </c:pt>
                <c:pt idx="316">
                  <c:v>3</c:v>
                </c:pt>
                <c:pt idx="317">
                  <c:v>3</c:v>
                </c:pt>
                <c:pt idx="318">
                  <c:v>3</c:v>
                </c:pt>
                <c:pt idx="319">
                  <c:v>3</c:v>
                </c:pt>
                <c:pt idx="320">
                  <c:v>3</c:v>
                </c:pt>
                <c:pt idx="321">
                  <c:v>5</c:v>
                </c:pt>
                <c:pt idx="322">
                  <c:v>5</c:v>
                </c:pt>
                <c:pt idx="323">
                  <c:v>4</c:v>
                </c:pt>
                <c:pt idx="324">
                  <c:v>4</c:v>
                </c:pt>
                <c:pt idx="325">
                  <c:v>4</c:v>
                </c:pt>
                <c:pt idx="326">
                  <c:v>4</c:v>
                </c:pt>
                <c:pt idx="327">
                  <c:v>4</c:v>
                </c:pt>
                <c:pt idx="328">
                  <c:v>4</c:v>
                </c:pt>
                <c:pt idx="329">
                  <c:v>4</c:v>
                </c:pt>
                <c:pt idx="330">
                  <c:v>4</c:v>
                </c:pt>
                <c:pt idx="331">
                  <c:v>4</c:v>
                </c:pt>
                <c:pt idx="332">
                  <c:v>4</c:v>
                </c:pt>
                <c:pt idx="333">
                  <c:v>4</c:v>
                </c:pt>
                <c:pt idx="334">
                  <c:v>4</c:v>
                </c:pt>
                <c:pt idx="335">
                  <c:v>4</c:v>
                </c:pt>
                <c:pt idx="336">
                  <c:v>4</c:v>
                </c:pt>
                <c:pt idx="337">
                  <c:v>4</c:v>
                </c:pt>
                <c:pt idx="338">
                  <c:v>4</c:v>
                </c:pt>
                <c:pt idx="339">
                  <c:v>4</c:v>
                </c:pt>
                <c:pt idx="340">
                  <c:v>4</c:v>
                </c:pt>
                <c:pt idx="341">
                  <c:v>4</c:v>
                </c:pt>
                <c:pt idx="342">
                  <c:v>4</c:v>
                </c:pt>
                <c:pt idx="343">
                  <c:v>4</c:v>
                </c:pt>
                <c:pt idx="344">
                  <c:v>4</c:v>
                </c:pt>
                <c:pt idx="345">
                  <c:v>4</c:v>
                </c:pt>
                <c:pt idx="346">
                  <c:v>4</c:v>
                </c:pt>
                <c:pt idx="347">
                  <c:v>4</c:v>
                </c:pt>
                <c:pt idx="348">
                  <c:v>4</c:v>
                </c:pt>
                <c:pt idx="349">
                  <c:v>4</c:v>
                </c:pt>
                <c:pt idx="350">
                  <c:v>4</c:v>
                </c:pt>
                <c:pt idx="351">
                  <c:v>4</c:v>
                </c:pt>
                <c:pt idx="352">
                  <c:v>4</c:v>
                </c:pt>
                <c:pt idx="353">
                  <c:v>4</c:v>
                </c:pt>
                <c:pt idx="354">
                  <c:v>4</c:v>
                </c:pt>
                <c:pt idx="355">
                  <c:v>5</c:v>
                </c:pt>
                <c:pt idx="356">
                  <c:v>5</c:v>
                </c:pt>
                <c:pt idx="357">
                  <c:v>5</c:v>
                </c:pt>
                <c:pt idx="358">
                  <c:v>5</c:v>
                </c:pt>
                <c:pt idx="359">
                  <c:v>5</c:v>
                </c:pt>
                <c:pt idx="360">
                  <c:v>5</c:v>
                </c:pt>
                <c:pt idx="361">
                  <c:v>5</c:v>
                </c:pt>
                <c:pt idx="362">
                  <c:v>5</c:v>
                </c:pt>
                <c:pt idx="363">
                  <c:v>5</c:v>
                </c:pt>
                <c:pt idx="364">
                  <c:v>5</c:v>
                </c:pt>
                <c:pt idx="365">
                  <c:v>5</c:v>
                </c:pt>
                <c:pt idx="366">
                  <c:v>5</c:v>
                </c:pt>
                <c:pt idx="367">
                  <c:v>5</c:v>
                </c:pt>
                <c:pt idx="368">
                  <c:v>5</c:v>
                </c:pt>
                <c:pt idx="369">
                  <c:v>4</c:v>
                </c:pt>
                <c:pt idx="370">
                  <c:v>4</c:v>
                </c:pt>
                <c:pt idx="371">
                  <c:v>4</c:v>
                </c:pt>
                <c:pt idx="372">
                  <c:v>4</c:v>
                </c:pt>
                <c:pt idx="373">
                  <c:v>4</c:v>
                </c:pt>
                <c:pt idx="374">
                  <c:v>4</c:v>
                </c:pt>
                <c:pt idx="375">
                  <c:v>4</c:v>
                </c:pt>
                <c:pt idx="376">
                  <c:v>4</c:v>
                </c:pt>
                <c:pt idx="377">
                  <c:v>4</c:v>
                </c:pt>
                <c:pt idx="378">
                  <c:v>4</c:v>
                </c:pt>
                <c:pt idx="379">
                  <c:v>4</c:v>
                </c:pt>
                <c:pt idx="380">
                  <c:v>4</c:v>
                </c:pt>
                <c:pt idx="381">
                  <c:v>4</c:v>
                </c:pt>
                <c:pt idx="382">
                  <c:v>4</c:v>
                </c:pt>
                <c:pt idx="383">
                  <c:v>4</c:v>
                </c:pt>
                <c:pt idx="384">
                  <c:v>4</c:v>
                </c:pt>
                <c:pt idx="385">
                  <c:v>4</c:v>
                </c:pt>
                <c:pt idx="386">
                  <c:v>4</c:v>
                </c:pt>
                <c:pt idx="387">
                  <c:v>4</c:v>
                </c:pt>
                <c:pt idx="388">
                  <c:v>4</c:v>
                </c:pt>
                <c:pt idx="389">
                  <c:v>4</c:v>
                </c:pt>
                <c:pt idx="390">
                  <c:v>4</c:v>
                </c:pt>
                <c:pt idx="391">
                  <c:v>4</c:v>
                </c:pt>
                <c:pt idx="392">
                  <c:v>5</c:v>
                </c:pt>
                <c:pt idx="393">
                  <c:v>5</c:v>
                </c:pt>
                <c:pt idx="394">
                  <c:v>5</c:v>
                </c:pt>
                <c:pt idx="395">
                  <c:v>5</c:v>
                </c:pt>
                <c:pt idx="396">
                  <c:v>5</c:v>
                </c:pt>
                <c:pt idx="397">
                  <c:v>5</c:v>
                </c:pt>
                <c:pt idx="398">
                  <c:v>5</c:v>
                </c:pt>
                <c:pt idx="399">
                  <c:v>5</c:v>
                </c:pt>
                <c:pt idx="400">
                  <c:v>5</c:v>
                </c:pt>
                <c:pt idx="401">
                  <c:v>5</c:v>
                </c:pt>
                <c:pt idx="402">
                  <c:v>4</c:v>
                </c:pt>
                <c:pt idx="403">
                  <c:v>5</c:v>
                </c:pt>
                <c:pt idx="404">
                  <c:v>5</c:v>
                </c:pt>
                <c:pt idx="405">
                  <c:v>5</c:v>
                </c:pt>
                <c:pt idx="406">
                  <c:v>5</c:v>
                </c:pt>
                <c:pt idx="407">
                  <c:v>4</c:v>
                </c:pt>
                <c:pt idx="408">
                  <c:v>5</c:v>
                </c:pt>
                <c:pt idx="409">
                  <c:v>5</c:v>
                </c:pt>
                <c:pt idx="410">
                  <c:v>5</c:v>
                </c:pt>
                <c:pt idx="411">
                  <c:v>5</c:v>
                </c:pt>
                <c:pt idx="412">
                  <c:v>5</c:v>
                </c:pt>
                <c:pt idx="413">
                  <c:v>5</c:v>
                </c:pt>
                <c:pt idx="414">
                  <c:v>5</c:v>
                </c:pt>
                <c:pt idx="415">
                  <c:v>5</c:v>
                </c:pt>
                <c:pt idx="416">
                  <c:v>5</c:v>
                </c:pt>
                <c:pt idx="417">
                  <c:v>5</c:v>
                </c:pt>
                <c:pt idx="418">
                  <c:v>4</c:v>
                </c:pt>
                <c:pt idx="419">
                  <c:v>5</c:v>
                </c:pt>
                <c:pt idx="420">
                  <c:v>5</c:v>
                </c:pt>
                <c:pt idx="421">
                  <c:v>5</c:v>
                </c:pt>
                <c:pt idx="422">
                  <c:v>5</c:v>
                </c:pt>
                <c:pt idx="423">
                  <c:v>4</c:v>
                </c:pt>
                <c:pt idx="424">
                  <c:v>5</c:v>
                </c:pt>
                <c:pt idx="425">
                  <c:v>5</c:v>
                </c:pt>
                <c:pt idx="426">
                  <c:v>5</c:v>
                </c:pt>
                <c:pt idx="427">
                  <c:v>5</c:v>
                </c:pt>
                <c:pt idx="428">
                  <c:v>5</c:v>
                </c:pt>
                <c:pt idx="429">
                  <c:v>5</c:v>
                </c:pt>
                <c:pt idx="430">
                  <c:v>5</c:v>
                </c:pt>
                <c:pt idx="431">
                  <c:v>5</c:v>
                </c:pt>
                <c:pt idx="432">
                  <c:v>5</c:v>
                </c:pt>
                <c:pt idx="433">
                  <c:v>5</c:v>
                </c:pt>
                <c:pt idx="434">
                  <c:v>4</c:v>
                </c:pt>
                <c:pt idx="435">
                  <c:v>5</c:v>
                </c:pt>
                <c:pt idx="436">
                  <c:v>5</c:v>
                </c:pt>
                <c:pt idx="437">
                  <c:v>5</c:v>
                </c:pt>
                <c:pt idx="438">
                  <c:v>5</c:v>
                </c:pt>
                <c:pt idx="439">
                  <c:v>4</c:v>
                </c:pt>
                <c:pt idx="440">
                  <c:v>4</c:v>
                </c:pt>
                <c:pt idx="441">
                  <c:v>4</c:v>
                </c:pt>
                <c:pt idx="442">
                  <c:v>4</c:v>
                </c:pt>
                <c:pt idx="443">
                  <c:v>4</c:v>
                </c:pt>
                <c:pt idx="444">
                  <c:v>4</c:v>
                </c:pt>
                <c:pt idx="445">
                  <c:v>4</c:v>
                </c:pt>
                <c:pt idx="446">
                  <c:v>4</c:v>
                </c:pt>
                <c:pt idx="447">
                  <c:v>4</c:v>
                </c:pt>
                <c:pt idx="448">
                  <c:v>4</c:v>
                </c:pt>
                <c:pt idx="449">
                  <c:v>4</c:v>
                </c:pt>
                <c:pt idx="450">
                  <c:v>3</c:v>
                </c:pt>
                <c:pt idx="451">
                  <c:v>3</c:v>
                </c:pt>
                <c:pt idx="452">
                  <c:v>3</c:v>
                </c:pt>
                <c:pt idx="453">
                  <c:v>3</c:v>
                </c:pt>
                <c:pt idx="454">
                  <c:v>3</c:v>
                </c:pt>
                <c:pt idx="455">
                  <c:v>3</c:v>
                </c:pt>
                <c:pt idx="456">
                  <c:v>3</c:v>
                </c:pt>
                <c:pt idx="457">
                  <c:v>3</c:v>
                </c:pt>
                <c:pt idx="458">
                  <c:v>3</c:v>
                </c:pt>
                <c:pt idx="459">
                  <c:v>3</c:v>
                </c:pt>
                <c:pt idx="460">
                  <c:v>3</c:v>
                </c:pt>
                <c:pt idx="461">
                  <c:v>3</c:v>
                </c:pt>
                <c:pt idx="462">
                  <c:v>3</c:v>
                </c:pt>
                <c:pt idx="463">
                  <c:v>3</c:v>
                </c:pt>
                <c:pt idx="464">
                  <c:v>3</c:v>
                </c:pt>
                <c:pt idx="465">
                  <c:v>3</c:v>
                </c:pt>
                <c:pt idx="466">
                  <c:v>3</c:v>
                </c:pt>
                <c:pt idx="467">
                  <c:v>3</c:v>
                </c:pt>
                <c:pt idx="468">
                  <c:v>3</c:v>
                </c:pt>
                <c:pt idx="469">
                  <c:v>3</c:v>
                </c:pt>
                <c:pt idx="470">
                  <c:v>3</c:v>
                </c:pt>
                <c:pt idx="471">
                  <c:v>3</c:v>
                </c:pt>
                <c:pt idx="472">
                  <c:v>3</c:v>
                </c:pt>
                <c:pt idx="473">
                  <c:v>3</c:v>
                </c:pt>
                <c:pt idx="474">
                  <c:v>3</c:v>
                </c:pt>
                <c:pt idx="475">
                  <c:v>3</c:v>
                </c:pt>
                <c:pt idx="476">
                  <c:v>3</c:v>
                </c:pt>
                <c:pt idx="477">
                  <c:v>3</c:v>
                </c:pt>
                <c:pt idx="478">
                  <c:v>3</c:v>
                </c:pt>
                <c:pt idx="479">
                  <c:v>3</c:v>
                </c:pt>
                <c:pt idx="480">
                  <c:v>3</c:v>
                </c:pt>
                <c:pt idx="481">
                  <c:v>3</c:v>
                </c:pt>
                <c:pt idx="482">
                  <c:v>3</c:v>
                </c:pt>
                <c:pt idx="483">
                  <c:v>3</c:v>
                </c:pt>
                <c:pt idx="484">
                  <c:v>3</c:v>
                </c:pt>
                <c:pt idx="485">
                  <c:v>3</c:v>
                </c:pt>
                <c:pt idx="486">
                  <c:v>3</c:v>
                </c:pt>
                <c:pt idx="487">
                  <c:v>3</c:v>
                </c:pt>
                <c:pt idx="488">
                  <c:v>3</c:v>
                </c:pt>
                <c:pt idx="489">
                  <c:v>3</c:v>
                </c:pt>
                <c:pt idx="490">
                  <c:v>3</c:v>
                </c:pt>
                <c:pt idx="491">
                  <c:v>3</c:v>
                </c:pt>
                <c:pt idx="492">
                  <c:v>3</c:v>
                </c:pt>
                <c:pt idx="493">
                  <c:v>3</c:v>
                </c:pt>
                <c:pt idx="494">
                  <c:v>3</c:v>
                </c:pt>
                <c:pt idx="495">
                  <c:v>3</c:v>
                </c:pt>
                <c:pt idx="496">
                  <c:v>3</c:v>
                </c:pt>
                <c:pt idx="497">
                  <c:v>3</c:v>
                </c:pt>
                <c:pt idx="498">
                  <c:v>3</c:v>
                </c:pt>
                <c:pt idx="499">
                  <c:v>3</c:v>
                </c:pt>
                <c:pt idx="500">
                  <c:v>3</c:v>
                </c:pt>
                <c:pt idx="501">
                  <c:v>3</c:v>
                </c:pt>
                <c:pt idx="502">
                  <c:v>3</c:v>
                </c:pt>
                <c:pt idx="503">
                  <c:v>4</c:v>
                </c:pt>
                <c:pt idx="504">
                  <c:v>4</c:v>
                </c:pt>
                <c:pt idx="505">
                  <c:v>4</c:v>
                </c:pt>
                <c:pt idx="506">
                  <c:v>4</c:v>
                </c:pt>
                <c:pt idx="507">
                  <c:v>4</c:v>
                </c:pt>
                <c:pt idx="508">
                  <c:v>4</c:v>
                </c:pt>
                <c:pt idx="509">
                  <c:v>4</c:v>
                </c:pt>
                <c:pt idx="510">
                  <c:v>4</c:v>
                </c:pt>
                <c:pt idx="511">
                  <c:v>4</c:v>
                </c:pt>
                <c:pt idx="512">
                  <c:v>4</c:v>
                </c:pt>
                <c:pt idx="513">
                  <c:v>4</c:v>
                </c:pt>
                <c:pt idx="514">
                  <c:v>4</c:v>
                </c:pt>
                <c:pt idx="515">
                  <c:v>4</c:v>
                </c:pt>
                <c:pt idx="516">
                  <c:v>4</c:v>
                </c:pt>
                <c:pt idx="517">
                  <c:v>4</c:v>
                </c:pt>
                <c:pt idx="518">
                  <c:v>4</c:v>
                </c:pt>
                <c:pt idx="519">
                  <c:v>4</c:v>
                </c:pt>
                <c:pt idx="520">
                  <c:v>4</c:v>
                </c:pt>
                <c:pt idx="521">
                  <c:v>4</c:v>
                </c:pt>
                <c:pt idx="522">
                  <c:v>4</c:v>
                </c:pt>
                <c:pt idx="523">
                  <c:v>4</c:v>
                </c:pt>
                <c:pt idx="524">
                  <c:v>4</c:v>
                </c:pt>
                <c:pt idx="525">
                  <c:v>4</c:v>
                </c:pt>
                <c:pt idx="526">
                  <c:v>4</c:v>
                </c:pt>
                <c:pt idx="527">
                  <c:v>4</c:v>
                </c:pt>
                <c:pt idx="528">
                  <c:v>4</c:v>
                </c:pt>
                <c:pt idx="529">
                  <c:v>4</c:v>
                </c:pt>
                <c:pt idx="530">
                  <c:v>4</c:v>
                </c:pt>
                <c:pt idx="531">
                  <c:v>4</c:v>
                </c:pt>
                <c:pt idx="532">
                  <c:v>4</c:v>
                </c:pt>
                <c:pt idx="533">
                  <c:v>4</c:v>
                </c:pt>
                <c:pt idx="534">
                  <c:v>4</c:v>
                </c:pt>
                <c:pt idx="535">
                  <c:v>4</c:v>
                </c:pt>
                <c:pt idx="536">
                  <c:v>4</c:v>
                </c:pt>
                <c:pt idx="537">
                  <c:v>4</c:v>
                </c:pt>
                <c:pt idx="538">
                  <c:v>4</c:v>
                </c:pt>
                <c:pt idx="539">
                  <c:v>4</c:v>
                </c:pt>
                <c:pt idx="540">
                  <c:v>4</c:v>
                </c:pt>
                <c:pt idx="541">
                  <c:v>4</c:v>
                </c:pt>
                <c:pt idx="542">
                  <c:v>4</c:v>
                </c:pt>
                <c:pt idx="543">
                  <c:v>4</c:v>
                </c:pt>
                <c:pt idx="544">
                  <c:v>4</c:v>
                </c:pt>
                <c:pt idx="545">
                  <c:v>4</c:v>
                </c:pt>
                <c:pt idx="546">
                  <c:v>4</c:v>
                </c:pt>
                <c:pt idx="547">
                  <c:v>4</c:v>
                </c:pt>
                <c:pt idx="548">
                  <c:v>4</c:v>
                </c:pt>
                <c:pt idx="549">
                  <c:v>4</c:v>
                </c:pt>
                <c:pt idx="550">
                  <c:v>4</c:v>
                </c:pt>
                <c:pt idx="551">
                  <c:v>4</c:v>
                </c:pt>
                <c:pt idx="552">
                  <c:v>4</c:v>
                </c:pt>
                <c:pt idx="553">
                  <c:v>4</c:v>
                </c:pt>
                <c:pt idx="554">
                  <c:v>4</c:v>
                </c:pt>
                <c:pt idx="555">
                  <c:v>4</c:v>
                </c:pt>
                <c:pt idx="556">
                  <c:v>4</c:v>
                </c:pt>
                <c:pt idx="557">
                  <c:v>4</c:v>
                </c:pt>
                <c:pt idx="558">
                  <c:v>4</c:v>
                </c:pt>
                <c:pt idx="559">
                  <c:v>4</c:v>
                </c:pt>
                <c:pt idx="560">
                  <c:v>4</c:v>
                </c:pt>
                <c:pt idx="561">
                  <c:v>4</c:v>
                </c:pt>
                <c:pt idx="562">
                  <c:v>4</c:v>
                </c:pt>
                <c:pt idx="563">
                  <c:v>4</c:v>
                </c:pt>
                <c:pt idx="564">
                  <c:v>4</c:v>
                </c:pt>
                <c:pt idx="565">
                  <c:v>4</c:v>
                </c:pt>
                <c:pt idx="566">
                  <c:v>4</c:v>
                </c:pt>
                <c:pt idx="567">
                  <c:v>4</c:v>
                </c:pt>
                <c:pt idx="568">
                  <c:v>4</c:v>
                </c:pt>
                <c:pt idx="569">
                  <c:v>4</c:v>
                </c:pt>
                <c:pt idx="570">
                  <c:v>4</c:v>
                </c:pt>
                <c:pt idx="571">
                  <c:v>4</c:v>
                </c:pt>
                <c:pt idx="572">
                  <c:v>4</c:v>
                </c:pt>
                <c:pt idx="573">
                  <c:v>4</c:v>
                </c:pt>
                <c:pt idx="574">
                  <c:v>4</c:v>
                </c:pt>
                <c:pt idx="575">
                  <c:v>4</c:v>
                </c:pt>
                <c:pt idx="576">
                  <c:v>4</c:v>
                </c:pt>
                <c:pt idx="577">
                  <c:v>4</c:v>
                </c:pt>
                <c:pt idx="578">
                  <c:v>4</c:v>
                </c:pt>
                <c:pt idx="579">
                  <c:v>4</c:v>
                </c:pt>
                <c:pt idx="580">
                  <c:v>4</c:v>
                </c:pt>
                <c:pt idx="581">
                  <c:v>4</c:v>
                </c:pt>
                <c:pt idx="582">
                  <c:v>4</c:v>
                </c:pt>
                <c:pt idx="583">
                  <c:v>4</c:v>
                </c:pt>
                <c:pt idx="584">
                  <c:v>4</c:v>
                </c:pt>
                <c:pt idx="585">
                  <c:v>4</c:v>
                </c:pt>
                <c:pt idx="586">
                  <c:v>4</c:v>
                </c:pt>
                <c:pt idx="587">
                  <c:v>4</c:v>
                </c:pt>
                <c:pt idx="588">
                  <c:v>3</c:v>
                </c:pt>
                <c:pt idx="589">
                  <c:v>3</c:v>
                </c:pt>
                <c:pt idx="590">
                  <c:v>3</c:v>
                </c:pt>
                <c:pt idx="591">
                  <c:v>3</c:v>
                </c:pt>
                <c:pt idx="592">
                  <c:v>3</c:v>
                </c:pt>
                <c:pt idx="593">
                  <c:v>3</c:v>
                </c:pt>
                <c:pt idx="594">
                  <c:v>3</c:v>
                </c:pt>
                <c:pt idx="595">
                  <c:v>3</c:v>
                </c:pt>
                <c:pt idx="596">
                  <c:v>2</c:v>
                </c:pt>
                <c:pt idx="597">
                  <c:v>2</c:v>
                </c:pt>
                <c:pt idx="598">
                  <c:v>2</c:v>
                </c:pt>
                <c:pt idx="599">
                  <c:v>2</c:v>
                </c:pt>
                <c:pt idx="600">
                  <c:v>2</c:v>
                </c:pt>
                <c:pt idx="601">
                  <c:v>2</c:v>
                </c:pt>
                <c:pt idx="602">
                  <c:v>2</c:v>
                </c:pt>
                <c:pt idx="603">
                  <c:v>3</c:v>
                </c:pt>
                <c:pt idx="604">
                  <c:v>3</c:v>
                </c:pt>
                <c:pt idx="605">
                  <c:v>3</c:v>
                </c:pt>
                <c:pt idx="606">
                  <c:v>3</c:v>
                </c:pt>
                <c:pt idx="607">
                  <c:v>3</c:v>
                </c:pt>
                <c:pt idx="608">
                  <c:v>3</c:v>
                </c:pt>
                <c:pt idx="609">
                  <c:v>3</c:v>
                </c:pt>
                <c:pt idx="610">
                  <c:v>3</c:v>
                </c:pt>
                <c:pt idx="611">
                  <c:v>3</c:v>
                </c:pt>
                <c:pt idx="612">
                  <c:v>3</c:v>
                </c:pt>
                <c:pt idx="613">
                  <c:v>3</c:v>
                </c:pt>
                <c:pt idx="614">
                  <c:v>3</c:v>
                </c:pt>
                <c:pt idx="615">
                  <c:v>3</c:v>
                </c:pt>
                <c:pt idx="616">
                  <c:v>3</c:v>
                </c:pt>
                <c:pt idx="617">
                  <c:v>3</c:v>
                </c:pt>
                <c:pt idx="618">
                  <c:v>3</c:v>
                </c:pt>
                <c:pt idx="619">
                  <c:v>3</c:v>
                </c:pt>
                <c:pt idx="620">
                  <c:v>3</c:v>
                </c:pt>
                <c:pt idx="621">
                  <c:v>3</c:v>
                </c:pt>
                <c:pt idx="622">
                  <c:v>3</c:v>
                </c:pt>
                <c:pt idx="623">
                  <c:v>3</c:v>
                </c:pt>
                <c:pt idx="624">
                  <c:v>3</c:v>
                </c:pt>
                <c:pt idx="625">
                  <c:v>3</c:v>
                </c:pt>
                <c:pt idx="626">
                  <c:v>3</c:v>
                </c:pt>
                <c:pt idx="627">
                  <c:v>3</c:v>
                </c:pt>
                <c:pt idx="628">
                  <c:v>3</c:v>
                </c:pt>
                <c:pt idx="629">
                  <c:v>3</c:v>
                </c:pt>
                <c:pt idx="630">
                  <c:v>2</c:v>
                </c:pt>
                <c:pt idx="631">
                  <c:v>2</c:v>
                </c:pt>
                <c:pt idx="632">
                  <c:v>2</c:v>
                </c:pt>
                <c:pt idx="633">
                  <c:v>2</c:v>
                </c:pt>
                <c:pt idx="634">
                  <c:v>2</c:v>
                </c:pt>
                <c:pt idx="635">
                  <c:v>2</c:v>
                </c:pt>
                <c:pt idx="636">
                  <c:v>2</c:v>
                </c:pt>
                <c:pt idx="637">
                  <c:v>2</c:v>
                </c:pt>
                <c:pt idx="638">
                  <c:v>3</c:v>
                </c:pt>
                <c:pt idx="639">
                  <c:v>3</c:v>
                </c:pt>
                <c:pt idx="640">
                  <c:v>3</c:v>
                </c:pt>
                <c:pt idx="641">
                  <c:v>5</c:v>
                </c:pt>
                <c:pt idx="642">
                  <c:v>5</c:v>
                </c:pt>
                <c:pt idx="643">
                  <c:v>5</c:v>
                </c:pt>
                <c:pt idx="644">
                  <c:v>5</c:v>
                </c:pt>
                <c:pt idx="645">
                  <c:v>5</c:v>
                </c:pt>
                <c:pt idx="646">
                  <c:v>5</c:v>
                </c:pt>
                <c:pt idx="647">
                  <c:v>5</c:v>
                </c:pt>
                <c:pt idx="648">
                  <c:v>5</c:v>
                </c:pt>
                <c:pt idx="649">
                  <c:v>7</c:v>
                </c:pt>
                <c:pt idx="650">
                  <c:v>7</c:v>
                </c:pt>
                <c:pt idx="651">
                  <c:v>6</c:v>
                </c:pt>
                <c:pt idx="652">
                  <c:v>5</c:v>
                </c:pt>
                <c:pt idx="653">
                  <c:v>7</c:v>
                </c:pt>
                <c:pt idx="654">
                  <c:v>5</c:v>
                </c:pt>
                <c:pt idx="655">
                  <c:v>7</c:v>
                </c:pt>
                <c:pt idx="656">
                  <c:v>7</c:v>
                </c:pt>
                <c:pt idx="657">
                  <c:v>7</c:v>
                </c:pt>
                <c:pt idx="658">
                  <c:v>7</c:v>
                </c:pt>
                <c:pt idx="659">
                  <c:v>7</c:v>
                </c:pt>
                <c:pt idx="660">
                  <c:v>7</c:v>
                </c:pt>
                <c:pt idx="661">
                  <c:v>7</c:v>
                </c:pt>
                <c:pt idx="662">
                  <c:v>5</c:v>
                </c:pt>
                <c:pt idx="663">
                  <c:v>7</c:v>
                </c:pt>
                <c:pt idx="664">
                  <c:v>7</c:v>
                </c:pt>
                <c:pt idx="665">
                  <c:v>6</c:v>
                </c:pt>
                <c:pt idx="666">
                  <c:v>5</c:v>
                </c:pt>
                <c:pt idx="667">
                  <c:v>7</c:v>
                </c:pt>
                <c:pt idx="668">
                  <c:v>5</c:v>
                </c:pt>
                <c:pt idx="669">
                  <c:v>8</c:v>
                </c:pt>
                <c:pt idx="670">
                  <c:v>8</c:v>
                </c:pt>
                <c:pt idx="671">
                  <c:v>8</c:v>
                </c:pt>
                <c:pt idx="672">
                  <c:v>8</c:v>
                </c:pt>
                <c:pt idx="673">
                  <c:v>8</c:v>
                </c:pt>
                <c:pt idx="674">
                  <c:v>8</c:v>
                </c:pt>
                <c:pt idx="675">
                  <c:v>8</c:v>
                </c:pt>
                <c:pt idx="676">
                  <c:v>6</c:v>
                </c:pt>
                <c:pt idx="677">
                  <c:v>8</c:v>
                </c:pt>
                <c:pt idx="678">
                  <c:v>8</c:v>
                </c:pt>
                <c:pt idx="679">
                  <c:v>7</c:v>
                </c:pt>
                <c:pt idx="680">
                  <c:v>6</c:v>
                </c:pt>
                <c:pt idx="681">
                  <c:v>8</c:v>
                </c:pt>
                <c:pt idx="682">
                  <c:v>5</c:v>
                </c:pt>
                <c:pt idx="683">
                  <c:v>8</c:v>
                </c:pt>
                <c:pt idx="684">
                  <c:v>8</c:v>
                </c:pt>
                <c:pt idx="685">
                  <c:v>8</c:v>
                </c:pt>
                <c:pt idx="686">
                  <c:v>8</c:v>
                </c:pt>
                <c:pt idx="687">
                  <c:v>8</c:v>
                </c:pt>
                <c:pt idx="688">
                  <c:v>8</c:v>
                </c:pt>
                <c:pt idx="689">
                  <c:v>8</c:v>
                </c:pt>
                <c:pt idx="690">
                  <c:v>6</c:v>
                </c:pt>
                <c:pt idx="691">
                  <c:v>8</c:v>
                </c:pt>
                <c:pt idx="692">
                  <c:v>8</c:v>
                </c:pt>
                <c:pt idx="693">
                  <c:v>7</c:v>
                </c:pt>
                <c:pt idx="694">
                  <c:v>6</c:v>
                </c:pt>
                <c:pt idx="695">
                  <c:v>8</c:v>
                </c:pt>
                <c:pt idx="696">
                  <c:v>5</c:v>
                </c:pt>
                <c:pt idx="697">
                  <c:v>8</c:v>
                </c:pt>
                <c:pt idx="698">
                  <c:v>8</c:v>
                </c:pt>
                <c:pt idx="699">
                  <c:v>8</c:v>
                </c:pt>
                <c:pt idx="700">
                  <c:v>8</c:v>
                </c:pt>
                <c:pt idx="701">
                  <c:v>8</c:v>
                </c:pt>
                <c:pt idx="702">
                  <c:v>8</c:v>
                </c:pt>
                <c:pt idx="703">
                  <c:v>8</c:v>
                </c:pt>
                <c:pt idx="704">
                  <c:v>6</c:v>
                </c:pt>
                <c:pt idx="705">
                  <c:v>8</c:v>
                </c:pt>
                <c:pt idx="706">
                  <c:v>8</c:v>
                </c:pt>
                <c:pt idx="707">
                  <c:v>7</c:v>
                </c:pt>
                <c:pt idx="708">
                  <c:v>7</c:v>
                </c:pt>
                <c:pt idx="709">
                  <c:v>9</c:v>
                </c:pt>
                <c:pt idx="710">
                  <c:v>7</c:v>
                </c:pt>
                <c:pt idx="711">
                  <c:v>10</c:v>
                </c:pt>
                <c:pt idx="712">
                  <c:v>10</c:v>
                </c:pt>
                <c:pt idx="713">
                  <c:v>10</c:v>
                </c:pt>
                <c:pt idx="714">
                  <c:v>10</c:v>
                </c:pt>
                <c:pt idx="715">
                  <c:v>10</c:v>
                </c:pt>
                <c:pt idx="716">
                  <c:v>10</c:v>
                </c:pt>
                <c:pt idx="717">
                  <c:v>10</c:v>
                </c:pt>
                <c:pt idx="718">
                  <c:v>8</c:v>
                </c:pt>
                <c:pt idx="719">
                  <c:v>10</c:v>
                </c:pt>
                <c:pt idx="720">
                  <c:v>10</c:v>
                </c:pt>
                <c:pt idx="721">
                  <c:v>8</c:v>
                </c:pt>
                <c:pt idx="722">
                  <c:v>8</c:v>
                </c:pt>
                <c:pt idx="723">
                  <c:v>9</c:v>
                </c:pt>
                <c:pt idx="724">
                  <c:v>7</c:v>
                </c:pt>
                <c:pt idx="725">
                  <c:v>10</c:v>
                </c:pt>
                <c:pt idx="726">
                  <c:v>10</c:v>
                </c:pt>
                <c:pt idx="727">
                  <c:v>10</c:v>
                </c:pt>
                <c:pt idx="728">
                  <c:v>10</c:v>
                </c:pt>
                <c:pt idx="729">
                  <c:v>10</c:v>
                </c:pt>
                <c:pt idx="730">
                  <c:v>10</c:v>
                </c:pt>
                <c:pt idx="731">
                  <c:v>10</c:v>
                </c:pt>
                <c:pt idx="732">
                  <c:v>8</c:v>
                </c:pt>
                <c:pt idx="733">
                  <c:v>10</c:v>
                </c:pt>
                <c:pt idx="734">
                  <c:v>10</c:v>
                </c:pt>
                <c:pt idx="735">
                  <c:v>8</c:v>
                </c:pt>
                <c:pt idx="736">
                  <c:v>8</c:v>
                </c:pt>
                <c:pt idx="737">
                  <c:v>9</c:v>
                </c:pt>
                <c:pt idx="738">
                  <c:v>9</c:v>
                </c:pt>
                <c:pt idx="739">
                  <c:v>12</c:v>
                </c:pt>
                <c:pt idx="740">
                  <c:v>12</c:v>
                </c:pt>
                <c:pt idx="741">
                  <c:v>12</c:v>
                </c:pt>
                <c:pt idx="742">
                  <c:v>12</c:v>
                </c:pt>
                <c:pt idx="743">
                  <c:v>12</c:v>
                </c:pt>
                <c:pt idx="744">
                  <c:v>12</c:v>
                </c:pt>
                <c:pt idx="745">
                  <c:v>12</c:v>
                </c:pt>
                <c:pt idx="746">
                  <c:v>10</c:v>
                </c:pt>
                <c:pt idx="747">
                  <c:v>12</c:v>
                </c:pt>
                <c:pt idx="748">
                  <c:v>12</c:v>
                </c:pt>
                <c:pt idx="749">
                  <c:v>10</c:v>
                </c:pt>
                <c:pt idx="750">
                  <c:v>10</c:v>
                </c:pt>
                <c:pt idx="751">
                  <c:v>9</c:v>
                </c:pt>
                <c:pt idx="752">
                  <c:v>9</c:v>
                </c:pt>
                <c:pt idx="753">
                  <c:v>12</c:v>
                </c:pt>
                <c:pt idx="754">
                  <c:v>12</c:v>
                </c:pt>
                <c:pt idx="755">
                  <c:v>10</c:v>
                </c:pt>
                <c:pt idx="756">
                  <c:v>10</c:v>
                </c:pt>
                <c:pt idx="757">
                  <c:v>8</c:v>
                </c:pt>
                <c:pt idx="758">
                  <c:v>10</c:v>
                </c:pt>
                <c:pt idx="759">
                  <c:v>10</c:v>
                </c:pt>
                <c:pt idx="760">
                  <c:v>8</c:v>
                </c:pt>
                <c:pt idx="761">
                  <c:v>8</c:v>
                </c:pt>
                <c:pt idx="762">
                  <c:v>9</c:v>
                </c:pt>
                <c:pt idx="763">
                  <c:v>9</c:v>
                </c:pt>
                <c:pt idx="764">
                  <c:v>12</c:v>
                </c:pt>
                <c:pt idx="765">
                  <c:v>12</c:v>
                </c:pt>
                <c:pt idx="766">
                  <c:v>12</c:v>
                </c:pt>
                <c:pt idx="767">
                  <c:v>12</c:v>
                </c:pt>
                <c:pt idx="768">
                  <c:v>12</c:v>
                </c:pt>
                <c:pt idx="769">
                  <c:v>12</c:v>
                </c:pt>
                <c:pt idx="770">
                  <c:v>12</c:v>
                </c:pt>
                <c:pt idx="771">
                  <c:v>10</c:v>
                </c:pt>
                <c:pt idx="772">
                  <c:v>12</c:v>
                </c:pt>
                <c:pt idx="773">
                  <c:v>12</c:v>
                </c:pt>
                <c:pt idx="774">
                  <c:v>10</c:v>
                </c:pt>
                <c:pt idx="775">
                  <c:v>10</c:v>
                </c:pt>
                <c:pt idx="776">
                  <c:v>9</c:v>
                </c:pt>
                <c:pt idx="777">
                  <c:v>9</c:v>
                </c:pt>
                <c:pt idx="778">
                  <c:v>12</c:v>
                </c:pt>
                <c:pt idx="779">
                  <c:v>12</c:v>
                </c:pt>
                <c:pt idx="780">
                  <c:v>12</c:v>
                </c:pt>
                <c:pt idx="781">
                  <c:v>12</c:v>
                </c:pt>
                <c:pt idx="782">
                  <c:v>12</c:v>
                </c:pt>
                <c:pt idx="783">
                  <c:v>12</c:v>
                </c:pt>
                <c:pt idx="784">
                  <c:v>12</c:v>
                </c:pt>
                <c:pt idx="785">
                  <c:v>10</c:v>
                </c:pt>
                <c:pt idx="786">
                  <c:v>12</c:v>
                </c:pt>
                <c:pt idx="787">
                  <c:v>12</c:v>
                </c:pt>
                <c:pt idx="788">
                  <c:v>10</c:v>
                </c:pt>
                <c:pt idx="789">
                  <c:v>10</c:v>
                </c:pt>
                <c:pt idx="790">
                  <c:v>7</c:v>
                </c:pt>
                <c:pt idx="791">
                  <c:v>4</c:v>
                </c:pt>
                <c:pt idx="792">
                  <c:v>4</c:v>
                </c:pt>
                <c:pt idx="793">
                  <c:v>4</c:v>
                </c:pt>
                <c:pt idx="794">
                  <c:v>4</c:v>
                </c:pt>
                <c:pt idx="795">
                  <c:v>4</c:v>
                </c:pt>
                <c:pt idx="796">
                  <c:v>4</c:v>
                </c:pt>
                <c:pt idx="797">
                  <c:v>4</c:v>
                </c:pt>
                <c:pt idx="798">
                  <c:v>4</c:v>
                </c:pt>
                <c:pt idx="799">
                  <c:v>2</c:v>
                </c:pt>
                <c:pt idx="800">
                  <c:v>2</c:v>
                </c:pt>
                <c:pt idx="801">
                  <c:v>2</c:v>
                </c:pt>
                <c:pt idx="802">
                  <c:v>2</c:v>
                </c:pt>
                <c:pt idx="803">
                  <c:v>2</c:v>
                </c:pt>
                <c:pt idx="804">
                  <c:v>2</c:v>
                </c:pt>
                <c:pt idx="805">
                  <c:v>2</c:v>
                </c:pt>
                <c:pt idx="806">
                  <c:v>2</c:v>
                </c:pt>
                <c:pt idx="807">
                  <c:v>2</c:v>
                </c:pt>
                <c:pt idx="808">
                  <c:v>2</c:v>
                </c:pt>
                <c:pt idx="809">
                  <c:v>2</c:v>
                </c:pt>
                <c:pt idx="810">
                  <c:v>2</c:v>
                </c:pt>
                <c:pt idx="811">
                  <c:v>2</c:v>
                </c:pt>
                <c:pt idx="812">
                  <c:v>2</c:v>
                </c:pt>
                <c:pt idx="813">
                  <c:v>2</c:v>
                </c:pt>
                <c:pt idx="814">
                  <c:v>2</c:v>
                </c:pt>
                <c:pt idx="815">
                  <c:v>2</c:v>
                </c:pt>
                <c:pt idx="816">
                  <c:v>2</c:v>
                </c:pt>
                <c:pt idx="817">
                  <c:v>2</c:v>
                </c:pt>
                <c:pt idx="818">
                  <c:v>2</c:v>
                </c:pt>
                <c:pt idx="819">
                  <c:v>2</c:v>
                </c:pt>
                <c:pt idx="820">
                  <c:v>2</c:v>
                </c:pt>
                <c:pt idx="821">
                  <c:v>2</c:v>
                </c:pt>
                <c:pt idx="822">
                  <c:v>2</c:v>
                </c:pt>
                <c:pt idx="823">
                  <c:v>2</c:v>
                </c:pt>
                <c:pt idx="824">
                  <c:v>2</c:v>
                </c:pt>
                <c:pt idx="825">
                  <c:v>3</c:v>
                </c:pt>
                <c:pt idx="826">
                  <c:v>3</c:v>
                </c:pt>
                <c:pt idx="827">
                  <c:v>5</c:v>
                </c:pt>
                <c:pt idx="828">
                  <c:v>3</c:v>
                </c:pt>
                <c:pt idx="829">
                  <c:v>5</c:v>
                </c:pt>
                <c:pt idx="830">
                  <c:v>3</c:v>
                </c:pt>
                <c:pt idx="831">
                  <c:v>5</c:v>
                </c:pt>
                <c:pt idx="832">
                  <c:v>3</c:v>
                </c:pt>
                <c:pt idx="833">
                  <c:v>5</c:v>
                </c:pt>
                <c:pt idx="834">
                  <c:v>3</c:v>
                </c:pt>
                <c:pt idx="835">
                  <c:v>6</c:v>
                </c:pt>
                <c:pt idx="836">
                  <c:v>6</c:v>
                </c:pt>
                <c:pt idx="837">
                  <c:v>6</c:v>
                </c:pt>
                <c:pt idx="838">
                  <c:v>6</c:v>
                </c:pt>
                <c:pt idx="839">
                  <c:v>4</c:v>
                </c:pt>
                <c:pt idx="840">
                  <c:v>4</c:v>
                </c:pt>
                <c:pt idx="841">
                  <c:v>2</c:v>
                </c:pt>
                <c:pt idx="842">
                  <c:v>2</c:v>
                </c:pt>
                <c:pt idx="843">
                  <c:v>1</c:v>
                </c:pt>
                <c:pt idx="844">
                  <c:v>1</c:v>
                </c:pt>
                <c:pt idx="845">
                  <c:v>1</c:v>
                </c:pt>
                <c:pt idx="846">
                  <c:v>0</c:v>
                </c:pt>
              </c:numCache>
            </c:numRef>
          </c:val>
          <c:smooth val="0"/>
          <c:extLst>
            <c:ext xmlns:c16="http://schemas.microsoft.com/office/drawing/2014/chart" uri="{C3380CC4-5D6E-409C-BE32-E72D297353CC}">
              <c16:uniqueId val="{00000002-CF53-4993-B0B9-41C48A917783}"/>
            </c:ext>
          </c:extLst>
        </c:ser>
        <c:dLbls>
          <c:showLegendKey val="0"/>
          <c:showVal val="0"/>
          <c:showCatName val="0"/>
          <c:showSerName val="0"/>
          <c:showPercent val="0"/>
          <c:showBubbleSize val="0"/>
        </c:dLbls>
        <c:smooth val="0"/>
        <c:axId val="-397244560"/>
        <c:axId val="-397235536"/>
      </c:lineChart>
      <c:catAx>
        <c:axId val="-3972445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Time (Seconds)</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0" sourceLinked="0"/>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7235536"/>
        <c:crosses val="autoZero"/>
        <c:auto val="1"/>
        <c:lblAlgn val="ctr"/>
        <c:lblOffset val="100"/>
        <c:tickLblSkip val="200"/>
        <c:tickMarkSkip val="100"/>
        <c:noMultiLvlLbl val="0"/>
      </c:catAx>
      <c:valAx>
        <c:axId val="-397235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 Running Tasks</a:t>
                </a:r>
              </a:p>
            </c:rich>
          </c:tx>
          <c:layout>
            <c:manualLayout>
              <c:xMode val="edge"/>
              <c:yMode val="edge"/>
              <c:x val="2.6862026862026898E-2"/>
              <c:y val="0.11115339749198"/>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7244560"/>
        <c:crosses val="autoZero"/>
        <c:crossBetween val="between"/>
      </c:valAx>
      <c:spPr>
        <a:noFill/>
        <a:ln w="25400">
          <a:noFill/>
        </a:ln>
        <a:effectLst/>
      </c:spPr>
    </c:plotArea>
    <c:legend>
      <c:legendPos val="tr"/>
      <c:layout>
        <c:manualLayout>
          <c:xMode val="edge"/>
          <c:yMode val="edge"/>
          <c:x val="0.17219141358227466"/>
          <c:y val="5.2905262578886725E-2"/>
          <c:w val="0.78415816255856163"/>
          <c:h val="0.11359856296062115"/>
        </c:manualLayout>
      </c:layout>
      <c:overlay val="1"/>
      <c:spPr>
        <a:noFill/>
        <a:ln>
          <a:noFill/>
        </a:ln>
        <a:effectLst/>
      </c:spPr>
      <c:txPr>
        <a:bodyPr rot="0" spcFirstLastPara="1" vertOverflow="ellipsis" vert="horz" wrap="square" anchor="ctr" anchorCtr="1"/>
        <a:lstStyle/>
        <a:p>
          <a:pPr>
            <a:defRPr sz="1700" b="1" i="0" u="none" strike="noStrike" kern="1200" baseline="0">
              <a:solidFill>
                <a:schemeClr val="bg1"/>
              </a:solidFill>
              <a:latin typeface="+mn-lt"/>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sz="16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771031989989958"/>
          <c:y val="5.9951497290908803E-2"/>
          <c:w val="0.84807568173705072"/>
          <c:h val="0.65173734862089605"/>
        </c:manualLayout>
      </c:layout>
      <c:scatterChart>
        <c:scatterStyle val="lineMarker"/>
        <c:varyColors val="0"/>
        <c:ser>
          <c:idx val="0"/>
          <c:order val="0"/>
          <c:tx>
            <c:strRef>
              <c:f>res_misestimation!$B$1</c:f>
              <c:strCache>
                <c:ptCount val="1"/>
                <c:pt idx="0">
                  <c:v>DRF</c:v>
                </c:pt>
              </c:strCache>
            </c:strRef>
          </c:tx>
          <c:spPr>
            <a:ln w="28575" cap="rnd">
              <a:solidFill>
                <a:schemeClr val="accent5"/>
              </a:solidFill>
              <a:prstDash val="sysDash"/>
              <a:round/>
            </a:ln>
            <a:effectLst/>
          </c:spPr>
          <c:marker>
            <c:symbol val="triangle"/>
            <c:size val="9"/>
            <c:spPr>
              <a:solidFill>
                <a:schemeClr val="accent5"/>
              </a:solidFill>
              <a:ln w="28575" cap="sq">
                <a:noFill/>
              </a:ln>
              <a:effectLst/>
            </c:spPr>
          </c:marker>
          <c:xVal>
            <c:numRef>
              <c:f>res_misestimation!$A$2:$A$8</c:f>
              <c:numCache>
                <c:formatCode>General</c:formatCode>
                <c:ptCount val="7"/>
                <c:pt idx="0">
                  <c:v>-50</c:v>
                </c:pt>
                <c:pt idx="1">
                  <c:v>-25</c:v>
                </c:pt>
                <c:pt idx="2">
                  <c:v>-10</c:v>
                </c:pt>
                <c:pt idx="3">
                  <c:v>0</c:v>
                </c:pt>
                <c:pt idx="4">
                  <c:v>10</c:v>
                </c:pt>
                <c:pt idx="5">
                  <c:v>25</c:v>
                </c:pt>
                <c:pt idx="6">
                  <c:v>50</c:v>
                </c:pt>
              </c:numCache>
            </c:numRef>
          </c:xVal>
          <c:yVal>
            <c:numRef>
              <c:f>res_misestimation!$B$2:$B$8</c:f>
              <c:numCache>
                <c:formatCode>General</c:formatCode>
                <c:ptCount val="7"/>
                <c:pt idx="0">
                  <c:v>1</c:v>
                </c:pt>
                <c:pt idx="1">
                  <c:v>0.98</c:v>
                </c:pt>
                <c:pt idx="2">
                  <c:v>1.23</c:v>
                </c:pt>
                <c:pt idx="3">
                  <c:v>1.57</c:v>
                </c:pt>
                <c:pt idx="4">
                  <c:v>1.61</c:v>
                </c:pt>
                <c:pt idx="5">
                  <c:v>1.54</c:v>
                </c:pt>
                <c:pt idx="6">
                  <c:v>1.64</c:v>
                </c:pt>
              </c:numCache>
            </c:numRef>
          </c:yVal>
          <c:smooth val="0"/>
          <c:extLst>
            <c:ext xmlns:c16="http://schemas.microsoft.com/office/drawing/2014/chart" uri="{C3380CC4-5D6E-409C-BE32-E72D297353CC}">
              <c16:uniqueId val="{00000000-5641-422F-AFC7-4FAB89F4ADE1}"/>
            </c:ext>
          </c:extLst>
        </c:ser>
        <c:ser>
          <c:idx val="1"/>
          <c:order val="1"/>
          <c:tx>
            <c:strRef>
              <c:f>res_misestimation!$C$1</c:f>
              <c:strCache>
                <c:ptCount val="1"/>
                <c:pt idx="0">
                  <c:v>Tetris</c:v>
                </c:pt>
              </c:strCache>
            </c:strRef>
          </c:tx>
          <c:spPr>
            <a:ln w="28575" cap="rnd">
              <a:solidFill>
                <a:schemeClr val="tx1"/>
              </a:solidFill>
              <a:round/>
            </a:ln>
            <a:effectLst/>
          </c:spPr>
          <c:marker>
            <c:symbol val="square"/>
            <c:size val="8"/>
            <c:spPr>
              <a:solidFill>
                <a:schemeClr val="tx1"/>
              </a:solidFill>
              <a:ln w="28575">
                <a:noFill/>
              </a:ln>
              <a:effectLst/>
            </c:spPr>
          </c:marker>
          <c:xVal>
            <c:numRef>
              <c:f>res_misestimation!$A$2:$A$8</c:f>
              <c:numCache>
                <c:formatCode>General</c:formatCode>
                <c:ptCount val="7"/>
                <c:pt idx="0">
                  <c:v>-50</c:v>
                </c:pt>
                <c:pt idx="1">
                  <c:v>-25</c:v>
                </c:pt>
                <c:pt idx="2">
                  <c:v>-10</c:v>
                </c:pt>
                <c:pt idx="3">
                  <c:v>0</c:v>
                </c:pt>
                <c:pt idx="4">
                  <c:v>10</c:v>
                </c:pt>
                <c:pt idx="5">
                  <c:v>25</c:v>
                </c:pt>
                <c:pt idx="6">
                  <c:v>50</c:v>
                </c:pt>
              </c:numCache>
            </c:numRef>
          </c:xVal>
          <c:yVal>
            <c:numRef>
              <c:f>res_misestimation!$C$2:$C$8</c:f>
              <c:numCache>
                <c:formatCode>General</c:formatCode>
                <c:ptCount val="7"/>
                <c:pt idx="0">
                  <c:v>0.99</c:v>
                </c:pt>
                <c:pt idx="1">
                  <c:v>0.96</c:v>
                </c:pt>
                <c:pt idx="2">
                  <c:v>1.1399999999999999</c:v>
                </c:pt>
                <c:pt idx="3">
                  <c:v>1.35</c:v>
                </c:pt>
                <c:pt idx="4">
                  <c:v>1.46</c:v>
                </c:pt>
                <c:pt idx="5">
                  <c:v>1.44</c:v>
                </c:pt>
                <c:pt idx="6">
                  <c:v>1.63</c:v>
                </c:pt>
              </c:numCache>
            </c:numRef>
          </c:yVal>
          <c:smooth val="0"/>
          <c:extLst>
            <c:ext xmlns:c16="http://schemas.microsoft.com/office/drawing/2014/chart" uri="{C3380CC4-5D6E-409C-BE32-E72D297353CC}">
              <c16:uniqueId val="{00000001-5641-422F-AFC7-4FAB89F4ADE1}"/>
            </c:ext>
          </c:extLst>
        </c:ser>
        <c:dLbls>
          <c:showLegendKey val="0"/>
          <c:showVal val="0"/>
          <c:showCatName val="0"/>
          <c:showSerName val="0"/>
          <c:showPercent val="0"/>
          <c:showBubbleSize val="0"/>
        </c:dLbls>
        <c:axId val="-1971254640"/>
        <c:axId val="-1971114048"/>
      </c:scatterChart>
      <c:valAx>
        <c:axId val="-1971254640"/>
        <c:scaling>
          <c:orientation val="minMax"/>
          <c:max val="50"/>
          <c:min val="-5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1971114048"/>
        <c:crosses val="autoZero"/>
        <c:crossBetween val="midCat"/>
        <c:majorUnit val="25"/>
      </c:valAx>
      <c:valAx>
        <c:axId val="-1971114048"/>
        <c:scaling>
          <c:orientation val="minMax"/>
          <c:max val="1.65"/>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w="63500" cap="rnd"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1971254640"/>
        <c:crosses val="autoZero"/>
        <c:crossBetween val="midCat"/>
        <c:majorUnit val="0.5"/>
      </c:valAx>
      <c:spPr>
        <a:noFill/>
        <a:ln>
          <a:noFill/>
        </a:ln>
        <a:effectLst/>
      </c:spPr>
    </c:plotArea>
    <c:legend>
      <c:legendPos val="b"/>
      <c:layout>
        <c:manualLayout>
          <c:xMode val="edge"/>
          <c:yMode val="edge"/>
          <c:x val="0.64958965648907496"/>
          <c:y val="0.35156527295958301"/>
          <c:w val="0.244254546082421"/>
          <c:h val="0.30657523268110998"/>
        </c:manualLayout>
      </c:layout>
      <c:overlay val="0"/>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sz="16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contention!$B$1</c:f>
              <c:strCache>
                <c:ptCount val="1"/>
                <c:pt idx="0">
                  <c:v>DRF</c:v>
                </c:pt>
              </c:strCache>
            </c:strRef>
          </c:tx>
          <c:spPr>
            <a:solidFill>
              <a:schemeClr val="accent5"/>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400" b="0" i="0" u="none" strike="noStrike" kern="1200" baseline="0">
                    <a:solidFill>
                      <a:schemeClr val="bg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contention!$A$2:$A$5</c:f>
              <c:numCache>
                <c:formatCode>General</c:formatCode>
                <c:ptCount val="4"/>
                <c:pt idx="0">
                  <c:v>1</c:v>
                </c:pt>
                <c:pt idx="1">
                  <c:v>2</c:v>
                </c:pt>
                <c:pt idx="2">
                  <c:v>4</c:v>
                </c:pt>
                <c:pt idx="3">
                  <c:v>6</c:v>
                </c:pt>
              </c:numCache>
            </c:numRef>
          </c:cat>
          <c:val>
            <c:numRef>
              <c:f>contention!$B$2:$B$5</c:f>
              <c:numCache>
                <c:formatCode>General</c:formatCode>
                <c:ptCount val="4"/>
                <c:pt idx="0">
                  <c:v>1.57</c:v>
                </c:pt>
                <c:pt idx="1">
                  <c:v>1.91</c:v>
                </c:pt>
                <c:pt idx="2">
                  <c:v>2.2200000000000002</c:v>
                </c:pt>
                <c:pt idx="3">
                  <c:v>2.2799999999999998</c:v>
                </c:pt>
              </c:numCache>
            </c:numRef>
          </c:val>
          <c:extLst>
            <c:ext xmlns:c16="http://schemas.microsoft.com/office/drawing/2014/chart" uri="{C3380CC4-5D6E-409C-BE32-E72D297353CC}">
              <c16:uniqueId val="{00000000-FF00-4C64-B315-09EBEA081102}"/>
            </c:ext>
          </c:extLst>
        </c:ser>
        <c:ser>
          <c:idx val="1"/>
          <c:order val="1"/>
          <c:tx>
            <c:strRef>
              <c:f>contention!$C$1</c:f>
              <c:strCache>
                <c:ptCount val="1"/>
                <c:pt idx="0">
                  <c:v>Tetris</c:v>
                </c:pt>
              </c:strCache>
            </c:strRef>
          </c:tx>
          <c:spPr>
            <a:solidFill>
              <a:schemeClr val="tx1"/>
            </a:solidFill>
            <a:ln>
              <a:noFill/>
            </a:ln>
            <a:effectLst/>
          </c:spPr>
          <c:invertIfNegative val="0"/>
          <c:dLbls>
            <c:spPr>
              <a:noFill/>
              <a:ln>
                <a:noFill/>
              </a:ln>
              <a:effectLst/>
            </c:spPr>
            <c:txPr>
              <a:bodyPr rot="-5400000" spcFirstLastPara="1" vertOverflow="ellipsis" wrap="square" lIns="38100" tIns="19050" rIns="38100" bIns="19050" anchor="ctr" anchorCtr="1">
                <a:spAutoFit/>
              </a:bodyPr>
              <a:lstStyle/>
              <a:p>
                <a:pPr>
                  <a:defRPr sz="1400" b="0" i="0" u="none" strike="noStrike" kern="1200" baseline="0">
                    <a:solidFill>
                      <a:schemeClr val="bg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contention!$A$2:$A$5</c:f>
              <c:numCache>
                <c:formatCode>General</c:formatCode>
                <c:ptCount val="4"/>
                <c:pt idx="0">
                  <c:v>1</c:v>
                </c:pt>
                <c:pt idx="1">
                  <c:v>2</c:v>
                </c:pt>
                <c:pt idx="2">
                  <c:v>4</c:v>
                </c:pt>
                <c:pt idx="3">
                  <c:v>6</c:v>
                </c:pt>
              </c:numCache>
            </c:numRef>
          </c:cat>
          <c:val>
            <c:numRef>
              <c:f>contention!$C$2:$C$5</c:f>
              <c:numCache>
                <c:formatCode>General</c:formatCode>
                <c:ptCount val="4"/>
                <c:pt idx="0">
                  <c:v>1.35</c:v>
                </c:pt>
                <c:pt idx="1">
                  <c:v>1.76</c:v>
                </c:pt>
                <c:pt idx="2">
                  <c:v>2.04</c:v>
                </c:pt>
                <c:pt idx="3">
                  <c:v>2.19</c:v>
                </c:pt>
              </c:numCache>
            </c:numRef>
          </c:val>
          <c:extLst>
            <c:ext xmlns:c16="http://schemas.microsoft.com/office/drawing/2014/chart" uri="{C3380CC4-5D6E-409C-BE32-E72D297353CC}">
              <c16:uniqueId val="{00000001-FF00-4C64-B315-09EBEA081102}"/>
            </c:ext>
          </c:extLst>
        </c:ser>
        <c:dLbls>
          <c:dLblPos val="inEnd"/>
          <c:showLegendKey val="0"/>
          <c:showVal val="1"/>
          <c:showCatName val="0"/>
          <c:showSerName val="0"/>
          <c:showPercent val="0"/>
          <c:showBubbleSize val="0"/>
        </c:dLbls>
        <c:gapWidth val="219"/>
        <c:overlap val="-27"/>
        <c:axId val="-398708960"/>
        <c:axId val="-398700448"/>
      </c:barChart>
      <c:catAx>
        <c:axId val="-398708960"/>
        <c:scaling>
          <c:orientation val="minMax"/>
        </c:scaling>
        <c:delete val="0"/>
        <c:axPos val="b"/>
        <c:title>
          <c:tx>
            <c:rich>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Multiple of Original Load</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Times New Roman" charset="0"/>
                <a:ea typeface="Times New Roman" charset="0"/>
                <a:cs typeface="Times New Roman" charset="0"/>
              </a:defRPr>
            </a:pPr>
            <a:endParaRPr lang="en-US"/>
          </a:p>
        </c:txPr>
        <c:crossAx val="-398700448"/>
        <c:crosses val="autoZero"/>
        <c:auto val="1"/>
        <c:lblAlgn val="ctr"/>
        <c:lblOffset val="100"/>
        <c:noMultiLvlLbl val="0"/>
      </c:catAx>
      <c:valAx>
        <c:axId val="-398700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dirty="0">
                    <a:latin typeface="+mn-lt"/>
                  </a:rPr>
                  <a:t>Factor of improvement</a:t>
                </a:r>
              </a:p>
            </c:rich>
          </c:tx>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8708960"/>
        <c:crosses val="autoZero"/>
        <c:crossBetween val="between"/>
      </c:valAx>
      <c:spPr>
        <a:noFill/>
        <a:ln>
          <a:noFill/>
        </a:ln>
        <a:effectLst/>
      </c:spPr>
    </c:plotArea>
    <c:legend>
      <c:legendPos val="t"/>
      <c:layout>
        <c:manualLayout>
          <c:xMode val="edge"/>
          <c:yMode val="edge"/>
          <c:x val="0.16933617672790899"/>
          <c:y val="7.7185039370078701E-2"/>
          <c:w val="0.386128376358019"/>
          <c:h val="0.115971292464719"/>
        </c:manualLayout>
      </c:layout>
      <c:overlay val="1"/>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sz="16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386811023622044"/>
          <c:y val="6.8621829614008298E-2"/>
          <c:w val="0.675838801399825"/>
          <c:h val="0.53278436288320008"/>
        </c:manualLayout>
      </c:layout>
      <c:barChart>
        <c:barDir val="col"/>
        <c:grouping val="clustered"/>
        <c:varyColors val="0"/>
        <c:ser>
          <c:idx val="0"/>
          <c:order val="0"/>
          <c:tx>
            <c:strRef>
              <c:f>cluster_metrics_formatted!$B$2</c:f>
              <c:strCache>
                <c:ptCount val="1"/>
                <c:pt idx="0">
                  <c:v>Makespan</c:v>
                </c:pt>
              </c:strCache>
            </c:strRef>
          </c:tx>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FED4-46BD-8B41-6AD6E47A9E6B}"/>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FED4-46BD-8B41-6AD6E47A9E6B}"/>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FED4-46BD-8B41-6AD6E47A9E6B}"/>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FED4-46BD-8B41-6AD6E47A9E6B}"/>
              </c:ext>
            </c:extLst>
          </c:dPt>
          <c:dLbls>
            <c:dLbl>
              <c:idx val="0"/>
              <c:spPr>
                <a:noFill/>
                <a:ln>
                  <a:noFill/>
                </a:ln>
                <a:effectLst/>
              </c:spPr>
              <c:txPr>
                <a:bodyPr rot="-5400000" spcFirstLastPara="1" vertOverflow="ellipsis" vert="horz" wrap="square" lIns="38100" tIns="19050" rIns="274320" bIns="19050" anchor="ctr" anchorCtr="1">
                  <a:spAutoFit/>
                </a:bodyPr>
                <a:lstStyle/>
                <a:p>
                  <a:pPr>
                    <a:defRPr sz="1400" b="0" i="0" u="none" strike="noStrike" kern="1200" baseline="0">
                      <a:solidFill>
                        <a:schemeClr val="bg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FED4-46BD-8B41-6AD6E47A9E6B}"/>
                </c:ext>
              </c:extLst>
            </c:dLbl>
            <c:dLbl>
              <c:idx val="1"/>
              <c:spPr>
                <a:noFill/>
                <a:ln>
                  <a:noFill/>
                </a:ln>
                <a:effectLst/>
              </c:spPr>
              <c:txPr>
                <a:bodyPr rot="-5400000" spcFirstLastPara="1" vertOverflow="ellipsis" vert="horz" wrap="square" lIns="38100" tIns="19050" rIns="274320" bIns="19050" anchor="ctr" anchorCtr="1">
                  <a:spAutoFit/>
                </a:bodyPr>
                <a:lstStyle/>
                <a:p>
                  <a:pPr>
                    <a:defRPr sz="1400" b="0" i="0" u="none" strike="noStrike" kern="1200" baseline="0">
                      <a:solidFill>
                        <a:schemeClr val="bg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FED4-46BD-8B41-6AD6E47A9E6B}"/>
                </c:ext>
              </c:extLst>
            </c:dLbl>
            <c:spPr>
              <a:noFill/>
              <a:ln>
                <a:noFill/>
              </a:ln>
              <a:effectLst/>
            </c:spPr>
            <c:txPr>
              <a:bodyPr rot="-5400000" spcFirstLastPara="1" vertOverflow="ellipsis" vert="horz" wrap="square" lIns="38100" tIns="19050" rIns="274320" bIns="19050" anchor="ctr" anchorCtr="1">
                <a:spAutoFit/>
              </a:bodyPr>
              <a:lstStyle/>
              <a:p>
                <a:pPr>
                  <a:defRPr sz="1400" b="0" i="0" u="none" strike="noStrike" kern="1200" baseline="0">
                    <a:solidFill>
                      <a:schemeClr val="tx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errBars>
            <c:errBarType val="both"/>
            <c:errValType val="cust"/>
            <c:noEndCap val="0"/>
            <c:plus>
              <c:numRef>
                <c:f>cluster_metrics_formatted!$C$9:$F$9</c:f>
                <c:numCache>
                  <c:formatCode>General</c:formatCode>
                  <c:ptCount val="4"/>
                  <c:pt idx="0">
                    <c:v>0.14234788948760801</c:v>
                  </c:pt>
                  <c:pt idx="1">
                    <c:v>0.14497903156668401</c:v>
                  </c:pt>
                  <c:pt idx="2">
                    <c:v>6.4687189064199013E-2</c:v>
                  </c:pt>
                  <c:pt idx="3">
                    <c:v>0.15000000000000002</c:v>
                  </c:pt>
                </c:numCache>
              </c:numRef>
            </c:plus>
            <c:minus>
              <c:numRef>
                <c:f>cluster_metrics_formatted!$C$8:$F$8</c:f>
                <c:numCache>
                  <c:formatCode>General</c:formatCode>
                  <c:ptCount val="4"/>
                  <c:pt idx="0">
                    <c:v>0.12580753011780299</c:v>
                  </c:pt>
                  <c:pt idx="1">
                    <c:v>0.10934714313464</c:v>
                  </c:pt>
                  <c:pt idx="2">
                    <c:v>8.5947278380980041E-2</c:v>
                  </c:pt>
                  <c:pt idx="3">
                    <c:v>0.13175410009433608</c:v>
                  </c:pt>
                </c:numCache>
              </c:numRef>
            </c:minus>
            <c:spPr>
              <a:noFill/>
              <a:ln w="12700" cap="flat" cmpd="sng" algn="ctr">
                <a:solidFill>
                  <a:schemeClr val="tx1"/>
                </a:solidFill>
                <a:round/>
              </a:ln>
              <a:effectLst/>
            </c:spPr>
          </c:errBars>
          <c:cat>
            <c:strRef>
              <c:f>cluster_metrics_formatted!$C$1:$F$1</c:f>
              <c:strCache>
                <c:ptCount val="4"/>
                <c:pt idx="0">
                  <c:v>Tetris</c:v>
                </c:pt>
                <c:pt idx="1">
                  <c:v>DRF</c:v>
                </c:pt>
                <c:pt idx="2">
                  <c:v>SJF</c:v>
                </c:pt>
                <c:pt idx="3">
                  <c:v>Carbyne</c:v>
                </c:pt>
              </c:strCache>
            </c:strRef>
          </c:cat>
          <c:val>
            <c:numRef>
              <c:f>cluster_metrics_formatted!$C$4:$F$4</c:f>
              <c:numCache>
                <c:formatCode>General</c:formatCode>
                <c:ptCount val="4"/>
                <c:pt idx="0">
                  <c:v>0.71</c:v>
                </c:pt>
                <c:pt idx="1">
                  <c:v>0.84</c:v>
                </c:pt>
                <c:pt idx="2">
                  <c:v>0.62</c:v>
                </c:pt>
                <c:pt idx="3">
                  <c:v>0.78</c:v>
                </c:pt>
              </c:numCache>
            </c:numRef>
          </c:val>
          <c:extLst>
            <c:ext xmlns:c16="http://schemas.microsoft.com/office/drawing/2014/chart" uri="{C3380CC4-5D6E-409C-BE32-E72D297353CC}">
              <c16:uniqueId val="{00000008-FED4-46BD-8B41-6AD6E47A9E6B}"/>
            </c:ext>
          </c:extLst>
        </c:ser>
        <c:dLbls>
          <c:showLegendKey val="0"/>
          <c:showVal val="0"/>
          <c:showCatName val="0"/>
          <c:showSerName val="0"/>
          <c:showPercent val="0"/>
          <c:showBubbleSize val="0"/>
        </c:dLbls>
        <c:gapWidth val="100"/>
        <c:overlap val="-13"/>
        <c:axId val="-399827440"/>
        <c:axId val="-399822896"/>
      </c:barChart>
      <c:catAx>
        <c:axId val="-399827440"/>
        <c:scaling>
          <c:orientation val="minMax"/>
        </c:scaling>
        <c:delete val="0"/>
        <c:axPos val="b"/>
        <c:numFmt formatCode="General" sourceLinked="1"/>
        <c:majorTickMark val="none"/>
        <c:minorTickMark val="none"/>
        <c:tickLblPos val="nextTo"/>
        <c:spPr>
          <a:noFill/>
          <a:ln w="63500" cap="flat" cmpd="sng" algn="ctr">
            <a:solidFill>
              <a:schemeClr val="tx1"/>
            </a:solidFill>
            <a:round/>
          </a:ln>
          <a:effectLst/>
        </c:spPr>
        <c:txPr>
          <a:bodyPr rot="-2700000" spcFirstLastPara="1" vertOverflow="ellipsis"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crossAx val="-399822896"/>
        <c:crosses val="autoZero"/>
        <c:auto val="1"/>
        <c:lblAlgn val="ctr"/>
        <c:lblOffset val="100"/>
        <c:noMultiLvlLbl val="0"/>
      </c:catAx>
      <c:valAx>
        <c:axId val="-399822896"/>
        <c:scaling>
          <c:orientation val="minMax"/>
          <c:max val="1"/>
          <c:min val="0"/>
        </c:scaling>
        <c:delete val="0"/>
        <c:axPos val="l"/>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Jain's Fairness Index</a:t>
                </a:r>
              </a:p>
            </c:rich>
          </c:tx>
          <c:layout>
            <c:manualLayout>
              <c:xMode val="edge"/>
              <c:yMode val="edge"/>
              <c:x val="2.2222318364050652E-2"/>
              <c:y val="3.0860433306496082E-2"/>
            </c:manualLayout>
          </c:layout>
          <c:overlay val="0"/>
          <c:spPr>
            <a:noFill/>
            <a:ln>
              <a:noFill/>
            </a:ln>
            <a:effectLst/>
          </c:spPr>
        </c:title>
        <c:numFmt formatCode="General" sourceLinked="1"/>
        <c:majorTickMark val="none"/>
        <c:minorTickMark val="none"/>
        <c:tickLblPos val="nextTo"/>
        <c:spPr>
          <a:noFill/>
          <a:ln w="63500">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9827440"/>
        <c:crosses val="autoZero"/>
        <c:crossBetween val="between"/>
        <c:majorUnit val="0.5"/>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400" b="1">
          <a:solidFill>
            <a:schemeClr val="tx1"/>
          </a:solidFill>
          <a:latin typeface="Times New Roman" charset="0"/>
          <a:ea typeface="Times New Roman" charset="0"/>
          <a:cs typeface="Times New Roman" charset="0"/>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247373714278231"/>
          <c:y val="7.4594336653643484E-2"/>
          <c:w val="0.6562270979317677"/>
          <c:h val="0.57015011369974389"/>
        </c:manualLayout>
      </c:layout>
      <c:barChart>
        <c:barDir val="col"/>
        <c:grouping val="clustered"/>
        <c:varyColors val="0"/>
        <c:ser>
          <c:idx val="0"/>
          <c:order val="0"/>
          <c:tx>
            <c:strRef>
              <c:f>cluster_metrics_formatted!$B$2</c:f>
              <c:strCache>
                <c:ptCount val="1"/>
                <c:pt idx="0">
                  <c:v>Makespan</c:v>
                </c:pt>
              </c:strCache>
            </c:strRef>
          </c:tx>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87CB-431C-ACC7-93CDCE3A9715}"/>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87CB-431C-ACC7-93CDCE3A9715}"/>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87CB-431C-ACC7-93CDCE3A9715}"/>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87CB-431C-ACC7-93CDCE3A9715}"/>
              </c:ext>
            </c:extLst>
          </c:dPt>
          <c:dLbls>
            <c:dLbl>
              <c:idx val="0"/>
              <c:spPr>
                <a:noFill/>
                <a:ln>
                  <a:noFill/>
                </a:ln>
                <a:effectLst/>
              </c:spPr>
              <c:txPr>
                <a:bodyPr rot="-5400000" spcFirstLastPara="1" vertOverflow="ellipsis" wrap="square" lIns="38100" tIns="19050" rIns="38100" bIns="19050" anchor="ctr" anchorCtr="1">
                  <a:spAutoFit/>
                </a:bodyPr>
                <a:lstStyle/>
                <a:p>
                  <a:pPr>
                    <a:defRPr sz="1400" b="0" i="0" u="none" strike="noStrike" kern="1200" baseline="0">
                      <a:solidFill>
                        <a:schemeClr val="bg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87CB-431C-ACC7-93CDCE3A9715}"/>
                </c:ext>
              </c:extLst>
            </c:dLbl>
            <c:dLbl>
              <c:idx val="1"/>
              <c:spPr>
                <a:noFill/>
                <a:ln>
                  <a:noFill/>
                </a:ln>
                <a:effectLst/>
              </c:spPr>
              <c:txPr>
                <a:bodyPr rot="-5400000" spcFirstLastPara="1" vertOverflow="ellipsis" wrap="square" lIns="38100" tIns="19050" rIns="38100" bIns="19050" anchor="ctr" anchorCtr="1">
                  <a:spAutoFit/>
                </a:bodyPr>
                <a:lstStyle/>
                <a:p>
                  <a:pPr>
                    <a:defRPr sz="1400" b="0" i="0" u="none" strike="noStrike" kern="1200" baseline="0">
                      <a:solidFill>
                        <a:schemeClr val="bg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87CB-431C-ACC7-93CDCE3A9715}"/>
                </c:ext>
              </c:extLst>
            </c:dLbl>
            <c:spPr>
              <a:noFill/>
              <a:ln>
                <a:noFill/>
              </a:ln>
              <a:effectLst/>
            </c:spPr>
            <c:txPr>
              <a:bodyPr rot="-5400000" spcFirstLastPara="1" vertOverflow="ellipsis" wrap="square" lIns="38100" tIns="19050" rIns="38100" bIns="19050" anchor="ctr" anchorCtr="1">
                <a:spAutoFit/>
              </a:bodyPr>
              <a:lstStyle/>
              <a:p>
                <a:pPr>
                  <a:defRPr sz="1400" b="0" i="0" u="none" strike="noStrike" kern="1200" baseline="0">
                    <a:solidFill>
                      <a:schemeClr val="tx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cluster_metrics_formatted!$C$1:$F$1</c:f>
              <c:strCache>
                <c:ptCount val="4"/>
                <c:pt idx="0">
                  <c:v>Tetris</c:v>
                </c:pt>
                <c:pt idx="1">
                  <c:v>DRF</c:v>
                </c:pt>
                <c:pt idx="2">
                  <c:v>SJF</c:v>
                </c:pt>
                <c:pt idx="3">
                  <c:v>Carbyne</c:v>
                </c:pt>
              </c:strCache>
            </c:strRef>
          </c:cat>
          <c:val>
            <c:numRef>
              <c:f>cluster_metrics_formatted!$C$3:$F$3</c:f>
              <c:numCache>
                <c:formatCode>General</c:formatCode>
                <c:ptCount val="4"/>
                <c:pt idx="0">
                  <c:v>986</c:v>
                </c:pt>
                <c:pt idx="1">
                  <c:v>1096</c:v>
                </c:pt>
                <c:pt idx="2">
                  <c:v>643</c:v>
                </c:pt>
                <c:pt idx="3">
                  <c:v>774</c:v>
                </c:pt>
              </c:numCache>
            </c:numRef>
          </c:val>
          <c:extLst>
            <c:ext xmlns:c16="http://schemas.microsoft.com/office/drawing/2014/chart" uri="{C3380CC4-5D6E-409C-BE32-E72D297353CC}">
              <c16:uniqueId val="{00000008-87CB-431C-ACC7-93CDCE3A9715}"/>
            </c:ext>
          </c:extLst>
        </c:ser>
        <c:dLbls>
          <c:showLegendKey val="0"/>
          <c:showVal val="0"/>
          <c:showCatName val="0"/>
          <c:showSerName val="0"/>
          <c:showPercent val="0"/>
          <c:showBubbleSize val="0"/>
        </c:dLbls>
        <c:gapWidth val="100"/>
        <c:overlap val="-13"/>
        <c:axId val="-400043584"/>
        <c:axId val="-400007440"/>
      </c:barChart>
      <c:catAx>
        <c:axId val="-400043584"/>
        <c:scaling>
          <c:orientation val="minMax"/>
        </c:scaling>
        <c:delete val="0"/>
        <c:axPos val="b"/>
        <c:numFmt formatCode="General" sourceLinked="1"/>
        <c:majorTickMark val="none"/>
        <c:minorTickMark val="none"/>
        <c:tickLblPos val="nextTo"/>
        <c:spPr>
          <a:noFill/>
          <a:ln w="63500" cap="flat" cmpd="sng" algn="ctr">
            <a:solidFill>
              <a:schemeClr val="tx1"/>
            </a:solidFill>
            <a:round/>
          </a:ln>
          <a:effectLst/>
        </c:spPr>
        <c:txPr>
          <a:bodyPr rot="-2700000" spcFirstLastPara="1" vertOverflow="ellipsis"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crossAx val="-400007440"/>
        <c:crosses val="autoZero"/>
        <c:auto val="1"/>
        <c:lblAlgn val="ctr"/>
        <c:lblOffset val="100"/>
        <c:noMultiLvlLbl val="0"/>
      </c:catAx>
      <c:valAx>
        <c:axId val="-400007440"/>
        <c:scaling>
          <c:orientation val="minMax"/>
          <c:max val="1100"/>
          <c:min val="0"/>
        </c:scaling>
        <c:delete val="0"/>
        <c:axPos val="l"/>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Avg. JCT (seconds)</a:t>
                </a:r>
              </a:p>
            </c:rich>
          </c:tx>
          <c:layout>
            <c:manualLayout>
              <c:xMode val="edge"/>
              <c:yMode val="edge"/>
              <c:x val="1.0958899249964304E-2"/>
              <c:y val="9.188994165165347E-2"/>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400043584"/>
        <c:crosses val="autoZero"/>
        <c:crossBetween val="between"/>
        <c:majorUnit val="500"/>
      </c:valAx>
      <c:spPr>
        <a:noFill/>
        <a:ln>
          <a:noFill/>
        </a:ln>
        <a:effectLst/>
      </c:spPr>
    </c:plotArea>
    <c:plotVisOnly val="1"/>
    <c:dispBlanksAs val="gap"/>
    <c:showDLblsOverMax val="0"/>
  </c:chart>
  <c:spPr>
    <a:noFill/>
    <a:ln>
      <a:noFill/>
    </a:ln>
    <a:effectLst/>
  </c:spPr>
  <c:txPr>
    <a:bodyPr/>
    <a:lstStyle/>
    <a:p>
      <a:pPr>
        <a:defRPr sz="14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917926800164891"/>
          <c:y val="7.4594336653643484E-2"/>
          <c:w val="0.649521619334823"/>
          <c:h val="0.53386659561651451"/>
        </c:manualLayout>
      </c:layout>
      <c:barChart>
        <c:barDir val="col"/>
        <c:grouping val="clustered"/>
        <c:varyColors val="0"/>
        <c:ser>
          <c:idx val="0"/>
          <c:order val="0"/>
          <c:tx>
            <c:strRef>
              <c:f>cluster_metrics_formatted!$B$2</c:f>
              <c:strCache>
                <c:ptCount val="1"/>
                <c:pt idx="0">
                  <c:v>Makespan</c:v>
                </c:pt>
              </c:strCache>
            </c:strRef>
          </c:tx>
          <c:spPr>
            <a:solidFill>
              <a:schemeClr val="accent1"/>
            </a:solidFill>
            <a:ln>
              <a:noFill/>
            </a:ln>
            <a:effectLst/>
          </c:spPr>
          <c:invertIfNegative val="0"/>
          <c:dPt>
            <c:idx val="0"/>
            <c:invertIfNegative val="0"/>
            <c:bubble3D val="0"/>
            <c:spPr>
              <a:solidFill>
                <a:schemeClr val="tx1"/>
              </a:solidFill>
              <a:ln>
                <a:noFill/>
              </a:ln>
              <a:effectLst/>
            </c:spPr>
            <c:extLst>
              <c:ext xmlns:c16="http://schemas.microsoft.com/office/drawing/2014/chart" uri="{C3380CC4-5D6E-409C-BE32-E72D297353CC}">
                <c16:uniqueId val="{00000001-2B19-4692-8C76-EA1F4F0ED4B8}"/>
              </c:ext>
            </c:extLst>
          </c:dPt>
          <c:dPt>
            <c:idx val="1"/>
            <c:invertIfNegative val="0"/>
            <c:bubble3D val="0"/>
            <c:spPr>
              <a:solidFill>
                <a:schemeClr val="accent5"/>
              </a:solidFill>
              <a:ln>
                <a:noFill/>
              </a:ln>
              <a:effectLst/>
            </c:spPr>
            <c:extLst>
              <c:ext xmlns:c16="http://schemas.microsoft.com/office/drawing/2014/chart" uri="{C3380CC4-5D6E-409C-BE32-E72D297353CC}">
                <c16:uniqueId val="{00000003-2B19-4692-8C76-EA1F4F0ED4B8}"/>
              </c:ext>
            </c:extLst>
          </c:dPt>
          <c:dPt>
            <c:idx val="2"/>
            <c:invertIfNegative val="0"/>
            <c:bubble3D val="0"/>
            <c:spPr>
              <a:solidFill>
                <a:schemeClr val="accent3"/>
              </a:solidFill>
              <a:ln>
                <a:noFill/>
              </a:ln>
              <a:effectLst/>
            </c:spPr>
            <c:extLst>
              <c:ext xmlns:c16="http://schemas.microsoft.com/office/drawing/2014/chart" uri="{C3380CC4-5D6E-409C-BE32-E72D297353CC}">
                <c16:uniqueId val="{00000005-2B19-4692-8C76-EA1F4F0ED4B8}"/>
              </c:ext>
            </c:extLst>
          </c:dPt>
          <c:dPt>
            <c:idx val="3"/>
            <c:invertIfNegative val="0"/>
            <c:bubble3D val="0"/>
            <c:spPr>
              <a:solidFill>
                <a:schemeClr val="accent2"/>
              </a:solidFill>
              <a:ln>
                <a:noFill/>
              </a:ln>
              <a:effectLst/>
            </c:spPr>
            <c:extLst>
              <c:ext xmlns:c16="http://schemas.microsoft.com/office/drawing/2014/chart" uri="{C3380CC4-5D6E-409C-BE32-E72D297353CC}">
                <c16:uniqueId val="{00000007-2B19-4692-8C76-EA1F4F0ED4B8}"/>
              </c:ext>
            </c:extLst>
          </c:dPt>
          <c:dLbls>
            <c:dLbl>
              <c:idx val="0"/>
              <c:spPr>
                <a:noFill/>
                <a:ln>
                  <a:noFill/>
                </a:ln>
                <a:effectLst/>
              </c:spPr>
              <c:txPr>
                <a:bodyPr rot="-5400000" spcFirstLastPara="1" vertOverflow="ellipsis" wrap="square" lIns="38100" tIns="19050" rIns="38100" bIns="19050" anchor="ctr" anchorCtr="1">
                  <a:spAutoFit/>
                </a:bodyPr>
                <a:lstStyle/>
                <a:p>
                  <a:pPr>
                    <a:defRPr sz="1600" b="0" i="0" u="none" strike="noStrike" kern="1200" baseline="0">
                      <a:solidFill>
                        <a:schemeClr val="bg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1-2B19-4692-8C76-EA1F4F0ED4B8}"/>
                </c:ext>
              </c:extLst>
            </c:dLbl>
            <c:dLbl>
              <c:idx val="1"/>
              <c:spPr>
                <a:noFill/>
                <a:ln>
                  <a:noFill/>
                </a:ln>
                <a:effectLst/>
              </c:spPr>
              <c:txPr>
                <a:bodyPr rot="-5400000" spcFirstLastPara="1" vertOverflow="ellipsis" wrap="square" lIns="38100" tIns="19050" rIns="38100" bIns="19050" anchor="ctr" anchorCtr="1">
                  <a:spAutoFit/>
                </a:bodyPr>
                <a:lstStyle/>
                <a:p>
                  <a:pPr>
                    <a:defRPr sz="1600" b="0" i="0" u="none" strike="noStrike" kern="1200" baseline="0">
                      <a:solidFill>
                        <a:schemeClr val="bg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3-2B19-4692-8C76-EA1F4F0ED4B8}"/>
                </c:ext>
              </c:extLst>
            </c:dLbl>
            <c:spPr>
              <a:noFill/>
              <a:ln>
                <a:noFill/>
              </a:ln>
              <a:effectLst/>
            </c:spPr>
            <c:txPr>
              <a:bodyPr rot="-5400000" spcFirstLastPara="1" vertOverflow="ellipsis" wrap="square" lIns="38100" tIns="19050" rIns="38100" bIns="19050" anchor="ctr" anchorCtr="1">
                <a:spAutoFit/>
              </a:bodyPr>
              <a:lstStyle/>
              <a:p>
                <a:pPr>
                  <a:defRPr sz="1600" b="0" i="0" u="none" strike="noStrike" kern="1200" baseline="0">
                    <a:solidFill>
                      <a:schemeClr val="tx1"/>
                    </a:solidFill>
                    <a:latin typeface="Times New Roman" charset="0"/>
                    <a:ea typeface="Times New Roman" charset="0"/>
                    <a:cs typeface="Times New Roman"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cluster_metrics_formatted!$C$1:$F$1</c:f>
              <c:strCache>
                <c:ptCount val="4"/>
                <c:pt idx="0">
                  <c:v>Tetris</c:v>
                </c:pt>
                <c:pt idx="1">
                  <c:v>DRF</c:v>
                </c:pt>
                <c:pt idx="2">
                  <c:v>SJF</c:v>
                </c:pt>
                <c:pt idx="3">
                  <c:v>Carbyne</c:v>
                </c:pt>
              </c:strCache>
            </c:strRef>
          </c:cat>
          <c:val>
            <c:numRef>
              <c:f>cluster_metrics_formatted!$C$2:$F$2</c:f>
              <c:numCache>
                <c:formatCode>General</c:formatCode>
                <c:ptCount val="4"/>
                <c:pt idx="0">
                  <c:v>5124</c:v>
                </c:pt>
                <c:pt idx="1">
                  <c:v>6654</c:v>
                </c:pt>
                <c:pt idx="2">
                  <c:v>7415</c:v>
                </c:pt>
                <c:pt idx="3">
                  <c:v>5520</c:v>
                </c:pt>
              </c:numCache>
            </c:numRef>
          </c:val>
          <c:extLst>
            <c:ext xmlns:c16="http://schemas.microsoft.com/office/drawing/2014/chart" uri="{C3380CC4-5D6E-409C-BE32-E72D297353CC}">
              <c16:uniqueId val="{00000008-2B19-4692-8C76-EA1F4F0ED4B8}"/>
            </c:ext>
          </c:extLst>
        </c:ser>
        <c:dLbls>
          <c:showLegendKey val="0"/>
          <c:showVal val="0"/>
          <c:showCatName val="0"/>
          <c:showSerName val="0"/>
          <c:showPercent val="0"/>
          <c:showBubbleSize val="0"/>
        </c:dLbls>
        <c:gapWidth val="100"/>
        <c:overlap val="-13"/>
        <c:axId val="-399201680"/>
        <c:axId val="-399197072"/>
      </c:barChart>
      <c:catAx>
        <c:axId val="-399201680"/>
        <c:scaling>
          <c:orientation val="minMax"/>
        </c:scaling>
        <c:delete val="0"/>
        <c:axPos val="b"/>
        <c:numFmt formatCode="General" sourceLinked="1"/>
        <c:majorTickMark val="none"/>
        <c:minorTickMark val="none"/>
        <c:tickLblPos val="nextTo"/>
        <c:spPr>
          <a:noFill/>
          <a:ln w="63500" cap="flat" cmpd="sng" algn="ctr">
            <a:solidFill>
              <a:schemeClr val="tx1"/>
            </a:solidFill>
            <a:round/>
          </a:ln>
          <a:effectLst/>
        </c:spPr>
        <c:txPr>
          <a:bodyPr rot="-2700000" spcFirstLastPara="1" vertOverflow="ellipsis"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crossAx val="-399197072"/>
        <c:crosses val="autoZero"/>
        <c:auto val="1"/>
        <c:lblAlgn val="ctr"/>
        <c:lblOffset val="100"/>
        <c:noMultiLvlLbl val="0"/>
      </c:catAx>
      <c:valAx>
        <c:axId val="-399197072"/>
        <c:scaling>
          <c:orientation val="minMax"/>
        </c:scaling>
        <c:delete val="0"/>
        <c:axPos val="l"/>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Makespan (seconds)</a:t>
                </a:r>
              </a:p>
            </c:rich>
          </c:tx>
          <c:layout>
            <c:manualLayout>
              <c:xMode val="edge"/>
              <c:yMode val="edge"/>
              <c:x val="1.1889820580131473E-2"/>
              <c:y val="3.5783469512791606E-2"/>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9201680"/>
        <c:crosses val="autoZero"/>
        <c:crossBetween val="between"/>
        <c:majorUnit val="2000"/>
      </c:valAx>
      <c:spPr>
        <a:noFill/>
        <a:ln>
          <a:noFill/>
        </a:ln>
        <a:effectLst/>
      </c:spPr>
    </c:plotArea>
    <c:plotVisOnly val="1"/>
    <c:dispBlanksAs val="gap"/>
    <c:showDLblsOverMax val="0"/>
  </c:chart>
  <c:spPr>
    <a:noFill/>
    <a:ln>
      <a:noFill/>
    </a:ln>
    <a:effectLst/>
  </c:spPr>
  <c:txPr>
    <a:bodyPr/>
    <a:lstStyle/>
    <a:p>
      <a:pPr>
        <a:defRPr sz="14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dissect_job!$B$1</c:f>
              <c:strCache>
                <c:ptCount val="1"/>
                <c:pt idx="0">
                  <c:v>Carbyne w/o Leftover</c:v>
                </c:pt>
              </c:strCache>
            </c:strRef>
          </c:tx>
          <c:spPr>
            <a:ln w="12700" cap="rnd">
              <a:solidFill>
                <a:schemeClr val="accent2">
                  <a:lumMod val="50000"/>
                </a:schemeClr>
              </a:solidFill>
              <a:prstDash val="solid"/>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dissect_job!$B$2:$B$848</c:f>
              <c:numCache>
                <c:formatCode>General</c:formatCode>
                <c:ptCount val="847"/>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pt idx="18">
                  <c:v>3</c:v>
                </c:pt>
                <c:pt idx="19">
                  <c:v>3</c:v>
                </c:pt>
                <c:pt idx="20">
                  <c:v>3</c:v>
                </c:pt>
                <c:pt idx="21">
                  <c:v>3</c:v>
                </c:pt>
                <c:pt idx="22">
                  <c:v>3</c:v>
                </c:pt>
                <c:pt idx="23">
                  <c:v>3</c:v>
                </c:pt>
                <c:pt idx="24">
                  <c:v>3</c:v>
                </c:pt>
                <c:pt idx="25">
                  <c:v>3</c:v>
                </c:pt>
                <c:pt idx="26">
                  <c:v>2</c:v>
                </c:pt>
                <c:pt idx="27">
                  <c:v>1</c:v>
                </c:pt>
                <c:pt idx="28">
                  <c:v>3</c:v>
                </c:pt>
                <c:pt idx="29">
                  <c:v>3</c:v>
                </c:pt>
                <c:pt idx="30">
                  <c:v>3</c:v>
                </c:pt>
                <c:pt idx="31">
                  <c:v>3</c:v>
                </c:pt>
                <c:pt idx="32">
                  <c:v>3</c:v>
                </c:pt>
                <c:pt idx="33">
                  <c:v>3</c:v>
                </c:pt>
                <c:pt idx="34">
                  <c:v>3</c:v>
                </c:pt>
                <c:pt idx="35">
                  <c:v>3</c:v>
                </c:pt>
                <c:pt idx="36">
                  <c:v>3</c:v>
                </c:pt>
                <c:pt idx="37">
                  <c:v>3</c:v>
                </c:pt>
                <c:pt idx="38">
                  <c:v>3</c:v>
                </c:pt>
                <c:pt idx="39">
                  <c:v>3</c:v>
                </c:pt>
                <c:pt idx="40">
                  <c:v>3</c:v>
                </c:pt>
                <c:pt idx="41">
                  <c:v>2</c:v>
                </c:pt>
                <c:pt idx="42">
                  <c:v>1</c:v>
                </c:pt>
                <c:pt idx="43">
                  <c:v>3</c:v>
                </c:pt>
                <c:pt idx="44">
                  <c:v>3</c:v>
                </c:pt>
                <c:pt idx="45">
                  <c:v>3</c:v>
                </c:pt>
                <c:pt idx="46">
                  <c:v>3</c:v>
                </c:pt>
                <c:pt idx="47">
                  <c:v>3</c:v>
                </c:pt>
                <c:pt idx="48">
                  <c:v>3</c:v>
                </c:pt>
                <c:pt idx="49">
                  <c:v>3</c:v>
                </c:pt>
                <c:pt idx="50">
                  <c:v>3</c:v>
                </c:pt>
                <c:pt idx="51">
                  <c:v>2</c:v>
                </c:pt>
                <c:pt idx="52">
                  <c:v>3</c:v>
                </c:pt>
                <c:pt idx="53">
                  <c:v>3</c:v>
                </c:pt>
                <c:pt idx="54">
                  <c:v>3</c:v>
                </c:pt>
                <c:pt idx="55">
                  <c:v>3</c:v>
                </c:pt>
                <c:pt idx="56">
                  <c:v>3</c:v>
                </c:pt>
                <c:pt idx="57">
                  <c:v>1</c:v>
                </c:pt>
                <c:pt idx="58">
                  <c:v>3</c:v>
                </c:pt>
                <c:pt idx="59">
                  <c:v>3</c:v>
                </c:pt>
                <c:pt idx="60">
                  <c:v>3</c:v>
                </c:pt>
                <c:pt idx="61">
                  <c:v>2</c:v>
                </c:pt>
                <c:pt idx="62">
                  <c:v>3</c:v>
                </c:pt>
                <c:pt idx="63">
                  <c:v>3</c:v>
                </c:pt>
                <c:pt idx="64">
                  <c:v>3</c:v>
                </c:pt>
                <c:pt idx="65">
                  <c:v>3</c:v>
                </c:pt>
                <c:pt idx="66">
                  <c:v>3</c:v>
                </c:pt>
                <c:pt idx="67">
                  <c:v>3</c:v>
                </c:pt>
                <c:pt idx="68">
                  <c:v>3</c:v>
                </c:pt>
                <c:pt idx="69">
                  <c:v>3</c:v>
                </c:pt>
                <c:pt idx="70">
                  <c:v>3</c:v>
                </c:pt>
                <c:pt idx="71">
                  <c:v>2</c:v>
                </c:pt>
                <c:pt idx="72">
                  <c:v>3</c:v>
                </c:pt>
                <c:pt idx="73">
                  <c:v>3</c:v>
                </c:pt>
                <c:pt idx="74">
                  <c:v>3</c:v>
                </c:pt>
                <c:pt idx="75">
                  <c:v>3</c:v>
                </c:pt>
                <c:pt idx="76">
                  <c:v>3</c:v>
                </c:pt>
                <c:pt idx="77">
                  <c:v>3</c:v>
                </c:pt>
                <c:pt idx="78">
                  <c:v>3</c:v>
                </c:pt>
                <c:pt idx="79">
                  <c:v>3</c:v>
                </c:pt>
                <c:pt idx="80">
                  <c:v>3</c:v>
                </c:pt>
                <c:pt idx="81">
                  <c:v>2</c:v>
                </c:pt>
                <c:pt idx="82">
                  <c:v>2</c:v>
                </c:pt>
                <c:pt idx="83">
                  <c:v>3</c:v>
                </c:pt>
                <c:pt idx="84">
                  <c:v>3</c:v>
                </c:pt>
                <c:pt idx="85">
                  <c:v>3</c:v>
                </c:pt>
                <c:pt idx="86">
                  <c:v>3</c:v>
                </c:pt>
                <c:pt idx="87">
                  <c:v>2</c:v>
                </c:pt>
                <c:pt idx="88">
                  <c:v>3</c:v>
                </c:pt>
                <c:pt idx="89">
                  <c:v>3</c:v>
                </c:pt>
                <c:pt idx="90">
                  <c:v>3</c:v>
                </c:pt>
                <c:pt idx="91">
                  <c:v>2</c:v>
                </c:pt>
                <c:pt idx="92">
                  <c:v>2</c:v>
                </c:pt>
                <c:pt idx="93">
                  <c:v>3</c:v>
                </c:pt>
                <c:pt idx="94">
                  <c:v>3</c:v>
                </c:pt>
                <c:pt idx="95">
                  <c:v>3</c:v>
                </c:pt>
                <c:pt idx="96">
                  <c:v>3</c:v>
                </c:pt>
                <c:pt idx="97">
                  <c:v>3</c:v>
                </c:pt>
                <c:pt idx="98">
                  <c:v>4</c:v>
                </c:pt>
                <c:pt idx="99">
                  <c:v>4</c:v>
                </c:pt>
                <c:pt idx="100">
                  <c:v>4</c:v>
                </c:pt>
                <c:pt idx="101">
                  <c:v>3</c:v>
                </c:pt>
                <c:pt idx="102">
                  <c:v>2</c:v>
                </c:pt>
                <c:pt idx="103">
                  <c:v>4</c:v>
                </c:pt>
                <c:pt idx="104">
                  <c:v>4</c:v>
                </c:pt>
                <c:pt idx="105">
                  <c:v>4</c:v>
                </c:pt>
                <c:pt idx="106">
                  <c:v>4</c:v>
                </c:pt>
                <c:pt idx="107">
                  <c:v>3</c:v>
                </c:pt>
                <c:pt idx="108">
                  <c:v>4</c:v>
                </c:pt>
                <c:pt idx="109">
                  <c:v>4</c:v>
                </c:pt>
                <c:pt idx="110">
                  <c:v>4</c:v>
                </c:pt>
                <c:pt idx="111">
                  <c:v>3</c:v>
                </c:pt>
                <c:pt idx="112">
                  <c:v>2</c:v>
                </c:pt>
                <c:pt idx="113">
                  <c:v>4</c:v>
                </c:pt>
                <c:pt idx="114">
                  <c:v>4</c:v>
                </c:pt>
                <c:pt idx="115">
                  <c:v>4</c:v>
                </c:pt>
                <c:pt idx="116">
                  <c:v>5</c:v>
                </c:pt>
                <c:pt idx="117">
                  <c:v>4</c:v>
                </c:pt>
                <c:pt idx="118">
                  <c:v>5</c:v>
                </c:pt>
                <c:pt idx="119">
                  <c:v>5</c:v>
                </c:pt>
                <c:pt idx="120">
                  <c:v>5</c:v>
                </c:pt>
                <c:pt idx="121">
                  <c:v>4</c:v>
                </c:pt>
                <c:pt idx="122">
                  <c:v>3</c:v>
                </c:pt>
                <c:pt idx="123">
                  <c:v>5</c:v>
                </c:pt>
                <c:pt idx="124">
                  <c:v>5</c:v>
                </c:pt>
                <c:pt idx="125">
                  <c:v>5</c:v>
                </c:pt>
                <c:pt idx="126">
                  <c:v>5</c:v>
                </c:pt>
                <c:pt idx="127">
                  <c:v>4</c:v>
                </c:pt>
                <c:pt idx="128">
                  <c:v>5</c:v>
                </c:pt>
                <c:pt idx="129">
                  <c:v>5</c:v>
                </c:pt>
                <c:pt idx="130">
                  <c:v>4</c:v>
                </c:pt>
                <c:pt idx="131">
                  <c:v>4</c:v>
                </c:pt>
                <c:pt idx="132">
                  <c:v>3</c:v>
                </c:pt>
                <c:pt idx="133">
                  <c:v>5</c:v>
                </c:pt>
                <c:pt idx="134">
                  <c:v>5</c:v>
                </c:pt>
                <c:pt idx="135">
                  <c:v>5</c:v>
                </c:pt>
                <c:pt idx="136">
                  <c:v>5</c:v>
                </c:pt>
                <c:pt idx="137">
                  <c:v>4</c:v>
                </c:pt>
                <c:pt idx="138">
                  <c:v>5</c:v>
                </c:pt>
                <c:pt idx="139">
                  <c:v>5</c:v>
                </c:pt>
                <c:pt idx="140">
                  <c:v>5</c:v>
                </c:pt>
                <c:pt idx="141">
                  <c:v>4</c:v>
                </c:pt>
                <c:pt idx="142">
                  <c:v>3</c:v>
                </c:pt>
                <c:pt idx="143">
                  <c:v>3</c:v>
                </c:pt>
                <c:pt idx="144">
                  <c:v>3</c:v>
                </c:pt>
                <c:pt idx="145">
                  <c:v>5</c:v>
                </c:pt>
                <c:pt idx="146">
                  <c:v>6</c:v>
                </c:pt>
                <c:pt idx="147">
                  <c:v>5</c:v>
                </c:pt>
                <c:pt idx="148">
                  <c:v>5</c:v>
                </c:pt>
                <c:pt idx="149">
                  <c:v>5</c:v>
                </c:pt>
                <c:pt idx="150">
                  <c:v>5</c:v>
                </c:pt>
                <c:pt idx="151">
                  <c:v>4</c:v>
                </c:pt>
                <c:pt idx="152">
                  <c:v>5</c:v>
                </c:pt>
                <c:pt idx="153">
                  <c:v>5</c:v>
                </c:pt>
                <c:pt idx="154">
                  <c:v>3</c:v>
                </c:pt>
                <c:pt idx="155">
                  <c:v>5</c:v>
                </c:pt>
                <c:pt idx="156">
                  <c:v>5</c:v>
                </c:pt>
                <c:pt idx="157">
                  <c:v>5</c:v>
                </c:pt>
                <c:pt idx="158">
                  <c:v>5</c:v>
                </c:pt>
                <c:pt idx="159">
                  <c:v>4</c:v>
                </c:pt>
                <c:pt idx="160">
                  <c:v>4</c:v>
                </c:pt>
                <c:pt idx="161">
                  <c:v>9</c:v>
                </c:pt>
                <c:pt idx="162">
                  <c:v>9</c:v>
                </c:pt>
                <c:pt idx="163">
                  <c:v>9</c:v>
                </c:pt>
                <c:pt idx="164">
                  <c:v>7</c:v>
                </c:pt>
                <c:pt idx="165">
                  <c:v>8</c:v>
                </c:pt>
                <c:pt idx="166">
                  <c:v>7</c:v>
                </c:pt>
                <c:pt idx="167">
                  <c:v>8</c:v>
                </c:pt>
                <c:pt idx="168">
                  <c:v>8</c:v>
                </c:pt>
                <c:pt idx="169">
                  <c:v>8</c:v>
                </c:pt>
                <c:pt idx="170">
                  <c:v>5</c:v>
                </c:pt>
                <c:pt idx="171">
                  <c:v>5</c:v>
                </c:pt>
                <c:pt idx="172">
                  <c:v>5</c:v>
                </c:pt>
                <c:pt idx="173">
                  <c:v>5</c:v>
                </c:pt>
                <c:pt idx="174">
                  <c:v>4</c:v>
                </c:pt>
                <c:pt idx="175">
                  <c:v>2</c:v>
                </c:pt>
                <c:pt idx="176">
                  <c:v>5</c:v>
                </c:pt>
                <c:pt idx="177">
                  <c:v>5</c:v>
                </c:pt>
                <c:pt idx="178">
                  <c:v>5</c:v>
                </c:pt>
                <c:pt idx="179">
                  <c:v>4</c:v>
                </c:pt>
                <c:pt idx="180">
                  <c:v>5</c:v>
                </c:pt>
                <c:pt idx="181">
                  <c:v>4</c:v>
                </c:pt>
                <c:pt idx="182">
                  <c:v>5</c:v>
                </c:pt>
                <c:pt idx="183">
                  <c:v>5</c:v>
                </c:pt>
                <c:pt idx="184">
                  <c:v>4</c:v>
                </c:pt>
                <c:pt idx="185">
                  <c:v>5</c:v>
                </c:pt>
                <c:pt idx="186">
                  <c:v>5</c:v>
                </c:pt>
                <c:pt idx="187">
                  <c:v>5</c:v>
                </c:pt>
                <c:pt idx="188">
                  <c:v>5</c:v>
                </c:pt>
                <c:pt idx="189">
                  <c:v>4</c:v>
                </c:pt>
                <c:pt idx="190">
                  <c:v>2</c:v>
                </c:pt>
                <c:pt idx="191">
                  <c:v>5</c:v>
                </c:pt>
                <c:pt idx="192">
                  <c:v>5</c:v>
                </c:pt>
                <c:pt idx="193">
                  <c:v>5</c:v>
                </c:pt>
                <c:pt idx="194">
                  <c:v>4</c:v>
                </c:pt>
                <c:pt idx="195">
                  <c:v>5</c:v>
                </c:pt>
                <c:pt idx="196">
                  <c:v>4</c:v>
                </c:pt>
                <c:pt idx="197">
                  <c:v>5</c:v>
                </c:pt>
                <c:pt idx="198">
                  <c:v>5</c:v>
                </c:pt>
                <c:pt idx="199">
                  <c:v>4</c:v>
                </c:pt>
                <c:pt idx="200">
                  <c:v>5</c:v>
                </c:pt>
                <c:pt idx="201">
                  <c:v>5</c:v>
                </c:pt>
                <c:pt idx="202">
                  <c:v>5</c:v>
                </c:pt>
                <c:pt idx="203">
                  <c:v>5</c:v>
                </c:pt>
                <c:pt idx="204">
                  <c:v>4</c:v>
                </c:pt>
                <c:pt idx="205">
                  <c:v>2</c:v>
                </c:pt>
                <c:pt idx="206">
                  <c:v>3</c:v>
                </c:pt>
                <c:pt idx="207">
                  <c:v>3</c:v>
                </c:pt>
                <c:pt idx="208">
                  <c:v>3</c:v>
                </c:pt>
                <c:pt idx="209">
                  <c:v>5</c:v>
                </c:pt>
                <c:pt idx="210">
                  <c:v>5</c:v>
                </c:pt>
                <c:pt idx="211">
                  <c:v>5</c:v>
                </c:pt>
                <c:pt idx="212">
                  <c:v>5</c:v>
                </c:pt>
                <c:pt idx="213">
                  <c:v>5</c:v>
                </c:pt>
                <c:pt idx="214">
                  <c:v>5</c:v>
                </c:pt>
                <c:pt idx="215">
                  <c:v>5</c:v>
                </c:pt>
                <c:pt idx="216">
                  <c:v>5</c:v>
                </c:pt>
                <c:pt idx="217">
                  <c:v>5</c:v>
                </c:pt>
                <c:pt idx="218">
                  <c:v>1</c:v>
                </c:pt>
                <c:pt idx="219">
                  <c:v>4</c:v>
                </c:pt>
                <c:pt idx="220">
                  <c:v>4</c:v>
                </c:pt>
                <c:pt idx="221">
                  <c:v>5</c:v>
                </c:pt>
                <c:pt idx="222">
                  <c:v>6</c:v>
                </c:pt>
                <c:pt idx="223">
                  <c:v>6</c:v>
                </c:pt>
                <c:pt idx="224">
                  <c:v>6</c:v>
                </c:pt>
                <c:pt idx="225">
                  <c:v>6</c:v>
                </c:pt>
                <c:pt idx="226">
                  <c:v>6</c:v>
                </c:pt>
                <c:pt idx="227">
                  <c:v>6</c:v>
                </c:pt>
                <c:pt idx="228">
                  <c:v>4</c:v>
                </c:pt>
                <c:pt idx="229">
                  <c:v>7</c:v>
                </c:pt>
                <c:pt idx="230">
                  <c:v>7</c:v>
                </c:pt>
                <c:pt idx="231">
                  <c:v>6</c:v>
                </c:pt>
                <c:pt idx="232">
                  <c:v>6</c:v>
                </c:pt>
                <c:pt idx="233">
                  <c:v>6</c:v>
                </c:pt>
                <c:pt idx="234">
                  <c:v>6</c:v>
                </c:pt>
                <c:pt idx="235">
                  <c:v>6</c:v>
                </c:pt>
                <c:pt idx="236">
                  <c:v>6</c:v>
                </c:pt>
                <c:pt idx="237">
                  <c:v>6</c:v>
                </c:pt>
                <c:pt idx="238">
                  <c:v>6</c:v>
                </c:pt>
                <c:pt idx="239">
                  <c:v>6</c:v>
                </c:pt>
                <c:pt idx="240">
                  <c:v>6</c:v>
                </c:pt>
                <c:pt idx="241">
                  <c:v>6</c:v>
                </c:pt>
                <c:pt idx="242">
                  <c:v>6</c:v>
                </c:pt>
                <c:pt idx="243">
                  <c:v>7</c:v>
                </c:pt>
                <c:pt idx="244">
                  <c:v>7</c:v>
                </c:pt>
                <c:pt idx="245">
                  <c:v>7</c:v>
                </c:pt>
                <c:pt idx="246">
                  <c:v>7</c:v>
                </c:pt>
                <c:pt idx="247">
                  <c:v>7</c:v>
                </c:pt>
                <c:pt idx="248">
                  <c:v>7</c:v>
                </c:pt>
                <c:pt idx="249">
                  <c:v>7</c:v>
                </c:pt>
                <c:pt idx="250">
                  <c:v>7</c:v>
                </c:pt>
                <c:pt idx="251">
                  <c:v>7</c:v>
                </c:pt>
                <c:pt idx="252">
                  <c:v>7</c:v>
                </c:pt>
                <c:pt idx="253">
                  <c:v>7</c:v>
                </c:pt>
                <c:pt idx="254">
                  <c:v>7</c:v>
                </c:pt>
                <c:pt idx="255">
                  <c:v>7</c:v>
                </c:pt>
                <c:pt idx="256">
                  <c:v>7</c:v>
                </c:pt>
                <c:pt idx="257">
                  <c:v>7</c:v>
                </c:pt>
                <c:pt idx="258">
                  <c:v>7</c:v>
                </c:pt>
                <c:pt idx="259">
                  <c:v>7</c:v>
                </c:pt>
                <c:pt idx="260">
                  <c:v>7</c:v>
                </c:pt>
                <c:pt idx="261">
                  <c:v>6</c:v>
                </c:pt>
                <c:pt idx="262">
                  <c:v>6</c:v>
                </c:pt>
                <c:pt idx="263">
                  <c:v>6</c:v>
                </c:pt>
                <c:pt idx="264">
                  <c:v>6</c:v>
                </c:pt>
                <c:pt idx="265">
                  <c:v>6</c:v>
                </c:pt>
                <c:pt idx="266">
                  <c:v>6</c:v>
                </c:pt>
                <c:pt idx="267">
                  <c:v>6</c:v>
                </c:pt>
                <c:pt idx="268">
                  <c:v>4</c:v>
                </c:pt>
                <c:pt idx="269">
                  <c:v>4</c:v>
                </c:pt>
                <c:pt idx="270">
                  <c:v>5</c:v>
                </c:pt>
                <c:pt idx="271">
                  <c:v>5</c:v>
                </c:pt>
                <c:pt idx="272">
                  <c:v>6</c:v>
                </c:pt>
                <c:pt idx="273">
                  <c:v>6</c:v>
                </c:pt>
                <c:pt idx="274">
                  <c:v>6</c:v>
                </c:pt>
                <c:pt idx="275">
                  <c:v>6</c:v>
                </c:pt>
                <c:pt idx="276">
                  <c:v>6</c:v>
                </c:pt>
                <c:pt idx="277">
                  <c:v>6</c:v>
                </c:pt>
                <c:pt idx="278">
                  <c:v>2</c:v>
                </c:pt>
                <c:pt idx="279">
                  <c:v>2</c:v>
                </c:pt>
                <c:pt idx="280">
                  <c:v>2</c:v>
                </c:pt>
                <c:pt idx="281">
                  <c:v>2</c:v>
                </c:pt>
                <c:pt idx="282">
                  <c:v>2</c:v>
                </c:pt>
                <c:pt idx="283">
                  <c:v>6</c:v>
                </c:pt>
                <c:pt idx="284">
                  <c:v>6</c:v>
                </c:pt>
                <c:pt idx="285">
                  <c:v>6</c:v>
                </c:pt>
                <c:pt idx="286">
                  <c:v>6</c:v>
                </c:pt>
                <c:pt idx="287">
                  <c:v>6</c:v>
                </c:pt>
                <c:pt idx="288">
                  <c:v>6</c:v>
                </c:pt>
                <c:pt idx="289">
                  <c:v>6</c:v>
                </c:pt>
                <c:pt idx="290">
                  <c:v>6</c:v>
                </c:pt>
                <c:pt idx="291">
                  <c:v>5</c:v>
                </c:pt>
                <c:pt idx="292">
                  <c:v>5</c:v>
                </c:pt>
                <c:pt idx="293">
                  <c:v>5</c:v>
                </c:pt>
                <c:pt idx="294">
                  <c:v>5</c:v>
                </c:pt>
                <c:pt idx="295">
                  <c:v>5</c:v>
                </c:pt>
                <c:pt idx="296">
                  <c:v>5</c:v>
                </c:pt>
                <c:pt idx="297">
                  <c:v>3</c:v>
                </c:pt>
                <c:pt idx="298">
                  <c:v>3</c:v>
                </c:pt>
                <c:pt idx="299">
                  <c:v>3</c:v>
                </c:pt>
                <c:pt idx="300">
                  <c:v>3</c:v>
                </c:pt>
                <c:pt idx="301">
                  <c:v>3</c:v>
                </c:pt>
                <c:pt idx="302">
                  <c:v>6</c:v>
                </c:pt>
                <c:pt idx="303">
                  <c:v>6</c:v>
                </c:pt>
                <c:pt idx="304">
                  <c:v>6</c:v>
                </c:pt>
                <c:pt idx="305">
                  <c:v>6</c:v>
                </c:pt>
                <c:pt idx="306">
                  <c:v>6</c:v>
                </c:pt>
                <c:pt idx="307">
                  <c:v>6</c:v>
                </c:pt>
                <c:pt idx="308">
                  <c:v>6</c:v>
                </c:pt>
                <c:pt idx="309">
                  <c:v>6</c:v>
                </c:pt>
                <c:pt idx="310">
                  <c:v>6</c:v>
                </c:pt>
                <c:pt idx="311">
                  <c:v>6</c:v>
                </c:pt>
                <c:pt idx="312">
                  <c:v>4</c:v>
                </c:pt>
                <c:pt idx="313">
                  <c:v>4</c:v>
                </c:pt>
                <c:pt idx="314">
                  <c:v>4</c:v>
                </c:pt>
                <c:pt idx="315">
                  <c:v>4</c:v>
                </c:pt>
                <c:pt idx="316">
                  <c:v>4</c:v>
                </c:pt>
                <c:pt idx="317">
                  <c:v>4</c:v>
                </c:pt>
                <c:pt idx="318">
                  <c:v>4</c:v>
                </c:pt>
                <c:pt idx="319">
                  <c:v>4</c:v>
                </c:pt>
                <c:pt idx="320">
                  <c:v>4</c:v>
                </c:pt>
                <c:pt idx="321">
                  <c:v>4</c:v>
                </c:pt>
                <c:pt idx="322">
                  <c:v>5</c:v>
                </c:pt>
                <c:pt idx="323">
                  <c:v>5</c:v>
                </c:pt>
                <c:pt idx="324">
                  <c:v>5</c:v>
                </c:pt>
                <c:pt idx="325">
                  <c:v>5</c:v>
                </c:pt>
                <c:pt idx="326">
                  <c:v>5</c:v>
                </c:pt>
                <c:pt idx="327">
                  <c:v>5</c:v>
                </c:pt>
                <c:pt idx="328">
                  <c:v>5</c:v>
                </c:pt>
                <c:pt idx="329">
                  <c:v>5</c:v>
                </c:pt>
                <c:pt idx="330">
                  <c:v>5</c:v>
                </c:pt>
                <c:pt idx="331">
                  <c:v>5</c:v>
                </c:pt>
                <c:pt idx="332">
                  <c:v>5</c:v>
                </c:pt>
                <c:pt idx="333">
                  <c:v>5</c:v>
                </c:pt>
                <c:pt idx="334">
                  <c:v>5</c:v>
                </c:pt>
                <c:pt idx="335">
                  <c:v>5</c:v>
                </c:pt>
                <c:pt idx="336">
                  <c:v>5</c:v>
                </c:pt>
                <c:pt idx="337">
                  <c:v>5</c:v>
                </c:pt>
                <c:pt idx="338">
                  <c:v>5</c:v>
                </c:pt>
                <c:pt idx="339">
                  <c:v>5</c:v>
                </c:pt>
                <c:pt idx="340">
                  <c:v>5</c:v>
                </c:pt>
                <c:pt idx="341">
                  <c:v>5</c:v>
                </c:pt>
                <c:pt idx="342">
                  <c:v>5</c:v>
                </c:pt>
                <c:pt idx="343">
                  <c:v>5</c:v>
                </c:pt>
                <c:pt idx="344">
                  <c:v>5</c:v>
                </c:pt>
                <c:pt idx="345">
                  <c:v>5</c:v>
                </c:pt>
                <c:pt idx="346">
                  <c:v>5</c:v>
                </c:pt>
                <c:pt idx="347">
                  <c:v>5</c:v>
                </c:pt>
                <c:pt idx="348">
                  <c:v>5</c:v>
                </c:pt>
                <c:pt idx="349">
                  <c:v>4</c:v>
                </c:pt>
                <c:pt idx="350">
                  <c:v>4</c:v>
                </c:pt>
                <c:pt idx="351">
                  <c:v>4</c:v>
                </c:pt>
                <c:pt idx="352">
                  <c:v>4</c:v>
                </c:pt>
                <c:pt idx="353">
                  <c:v>4</c:v>
                </c:pt>
                <c:pt idx="354">
                  <c:v>4</c:v>
                </c:pt>
                <c:pt idx="355">
                  <c:v>4</c:v>
                </c:pt>
                <c:pt idx="356">
                  <c:v>4</c:v>
                </c:pt>
                <c:pt idx="357">
                  <c:v>4</c:v>
                </c:pt>
                <c:pt idx="358">
                  <c:v>5</c:v>
                </c:pt>
                <c:pt idx="359">
                  <c:v>5</c:v>
                </c:pt>
                <c:pt idx="360">
                  <c:v>5</c:v>
                </c:pt>
                <c:pt idx="361">
                  <c:v>5</c:v>
                </c:pt>
                <c:pt idx="362">
                  <c:v>5</c:v>
                </c:pt>
                <c:pt idx="363">
                  <c:v>6</c:v>
                </c:pt>
                <c:pt idx="364">
                  <c:v>6</c:v>
                </c:pt>
                <c:pt idx="365">
                  <c:v>6</c:v>
                </c:pt>
                <c:pt idx="366">
                  <c:v>6</c:v>
                </c:pt>
                <c:pt idx="367">
                  <c:v>6</c:v>
                </c:pt>
                <c:pt idx="368">
                  <c:v>6</c:v>
                </c:pt>
                <c:pt idx="369">
                  <c:v>6</c:v>
                </c:pt>
                <c:pt idx="370">
                  <c:v>6</c:v>
                </c:pt>
                <c:pt idx="371">
                  <c:v>6</c:v>
                </c:pt>
                <c:pt idx="372">
                  <c:v>6</c:v>
                </c:pt>
                <c:pt idx="373">
                  <c:v>6</c:v>
                </c:pt>
                <c:pt idx="374">
                  <c:v>6</c:v>
                </c:pt>
                <c:pt idx="375">
                  <c:v>4</c:v>
                </c:pt>
                <c:pt idx="376">
                  <c:v>4</c:v>
                </c:pt>
                <c:pt idx="377">
                  <c:v>4</c:v>
                </c:pt>
                <c:pt idx="378">
                  <c:v>4</c:v>
                </c:pt>
                <c:pt idx="379">
                  <c:v>4</c:v>
                </c:pt>
                <c:pt idx="380">
                  <c:v>4</c:v>
                </c:pt>
                <c:pt idx="381">
                  <c:v>4</c:v>
                </c:pt>
                <c:pt idx="382">
                  <c:v>4</c:v>
                </c:pt>
                <c:pt idx="383">
                  <c:v>4</c:v>
                </c:pt>
                <c:pt idx="384">
                  <c:v>4</c:v>
                </c:pt>
                <c:pt idx="385">
                  <c:v>4</c:v>
                </c:pt>
                <c:pt idx="386">
                  <c:v>4</c:v>
                </c:pt>
                <c:pt idx="387">
                  <c:v>4</c:v>
                </c:pt>
                <c:pt idx="388">
                  <c:v>4</c:v>
                </c:pt>
                <c:pt idx="389">
                  <c:v>4</c:v>
                </c:pt>
                <c:pt idx="390">
                  <c:v>4</c:v>
                </c:pt>
                <c:pt idx="391">
                  <c:v>4</c:v>
                </c:pt>
                <c:pt idx="392">
                  <c:v>4</c:v>
                </c:pt>
                <c:pt idx="393">
                  <c:v>4</c:v>
                </c:pt>
                <c:pt idx="394">
                  <c:v>4</c:v>
                </c:pt>
                <c:pt idx="395">
                  <c:v>4</c:v>
                </c:pt>
                <c:pt idx="396">
                  <c:v>4</c:v>
                </c:pt>
                <c:pt idx="397">
                  <c:v>4</c:v>
                </c:pt>
                <c:pt idx="398">
                  <c:v>4</c:v>
                </c:pt>
                <c:pt idx="399">
                  <c:v>4</c:v>
                </c:pt>
                <c:pt idx="400">
                  <c:v>4</c:v>
                </c:pt>
                <c:pt idx="401">
                  <c:v>4</c:v>
                </c:pt>
                <c:pt idx="402">
                  <c:v>4</c:v>
                </c:pt>
                <c:pt idx="403">
                  <c:v>4</c:v>
                </c:pt>
                <c:pt idx="404">
                  <c:v>4</c:v>
                </c:pt>
                <c:pt idx="405">
                  <c:v>4</c:v>
                </c:pt>
                <c:pt idx="406">
                  <c:v>4</c:v>
                </c:pt>
                <c:pt idx="407">
                  <c:v>6</c:v>
                </c:pt>
                <c:pt idx="408">
                  <c:v>6</c:v>
                </c:pt>
                <c:pt idx="409">
                  <c:v>6</c:v>
                </c:pt>
                <c:pt idx="410">
                  <c:v>6</c:v>
                </c:pt>
                <c:pt idx="411">
                  <c:v>6</c:v>
                </c:pt>
                <c:pt idx="412">
                  <c:v>6</c:v>
                </c:pt>
                <c:pt idx="413">
                  <c:v>6</c:v>
                </c:pt>
                <c:pt idx="414">
                  <c:v>6</c:v>
                </c:pt>
                <c:pt idx="415">
                  <c:v>6</c:v>
                </c:pt>
                <c:pt idx="416">
                  <c:v>6</c:v>
                </c:pt>
                <c:pt idx="417">
                  <c:v>6</c:v>
                </c:pt>
                <c:pt idx="418">
                  <c:v>6</c:v>
                </c:pt>
                <c:pt idx="419">
                  <c:v>6</c:v>
                </c:pt>
                <c:pt idx="420">
                  <c:v>6</c:v>
                </c:pt>
                <c:pt idx="421">
                  <c:v>6</c:v>
                </c:pt>
                <c:pt idx="422">
                  <c:v>6</c:v>
                </c:pt>
                <c:pt idx="423">
                  <c:v>6</c:v>
                </c:pt>
                <c:pt idx="424">
                  <c:v>6</c:v>
                </c:pt>
                <c:pt idx="425">
                  <c:v>6</c:v>
                </c:pt>
                <c:pt idx="426">
                  <c:v>6</c:v>
                </c:pt>
                <c:pt idx="427">
                  <c:v>6</c:v>
                </c:pt>
                <c:pt idx="428">
                  <c:v>6</c:v>
                </c:pt>
                <c:pt idx="429">
                  <c:v>6</c:v>
                </c:pt>
                <c:pt idx="430">
                  <c:v>6</c:v>
                </c:pt>
                <c:pt idx="431">
                  <c:v>6</c:v>
                </c:pt>
                <c:pt idx="432">
                  <c:v>6</c:v>
                </c:pt>
                <c:pt idx="433">
                  <c:v>5</c:v>
                </c:pt>
                <c:pt idx="434">
                  <c:v>5</c:v>
                </c:pt>
                <c:pt idx="435">
                  <c:v>5</c:v>
                </c:pt>
                <c:pt idx="436">
                  <c:v>5</c:v>
                </c:pt>
                <c:pt idx="437">
                  <c:v>5</c:v>
                </c:pt>
                <c:pt idx="438">
                  <c:v>5</c:v>
                </c:pt>
                <c:pt idx="439">
                  <c:v>5</c:v>
                </c:pt>
                <c:pt idx="440">
                  <c:v>5</c:v>
                </c:pt>
                <c:pt idx="441">
                  <c:v>5</c:v>
                </c:pt>
                <c:pt idx="442">
                  <c:v>5</c:v>
                </c:pt>
                <c:pt idx="443">
                  <c:v>6</c:v>
                </c:pt>
                <c:pt idx="444">
                  <c:v>6</c:v>
                </c:pt>
                <c:pt idx="445">
                  <c:v>6</c:v>
                </c:pt>
                <c:pt idx="446">
                  <c:v>4</c:v>
                </c:pt>
                <c:pt idx="447">
                  <c:v>4</c:v>
                </c:pt>
                <c:pt idx="448">
                  <c:v>4</c:v>
                </c:pt>
                <c:pt idx="449">
                  <c:v>4</c:v>
                </c:pt>
                <c:pt idx="450">
                  <c:v>4</c:v>
                </c:pt>
                <c:pt idx="451">
                  <c:v>4</c:v>
                </c:pt>
                <c:pt idx="452">
                  <c:v>4</c:v>
                </c:pt>
                <c:pt idx="453">
                  <c:v>4</c:v>
                </c:pt>
                <c:pt idx="454">
                  <c:v>4</c:v>
                </c:pt>
                <c:pt idx="455">
                  <c:v>4</c:v>
                </c:pt>
                <c:pt idx="456">
                  <c:v>4</c:v>
                </c:pt>
                <c:pt idx="457">
                  <c:v>4</c:v>
                </c:pt>
                <c:pt idx="458">
                  <c:v>4</c:v>
                </c:pt>
                <c:pt idx="459">
                  <c:v>4</c:v>
                </c:pt>
                <c:pt idx="460">
                  <c:v>4</c:v>
                </c:pt>
                <c:pt idx="461">
                  <c:v>4</c:v>
                </c:pt>
                <c:pt idx="462">
                  <c:v>4</c:v>
                </c:pt>
                <c:pt idx="463">
                  <c:v>4</c:v>
                </c:pt>
                <c:pt idx="464">
                  <c:v>4</c:v>
                </c:pt>
                <c:pt idx="465">
                  <c:v>4</c:v>
                </c:pt>
                <c:pt idx="466">
                  <c:v>4</c:v>
                </c:pt>
                <c:pt idx="467">
                  <c:v>4</c:v>
                </c:pt>
                <c:pt idx="468">
                  <c:v>4</c:v>
                </c:pt>
                <c:pt idx="469">
                  <c:v>4</c:v>
                </c:pt>
                <c:pt idx="470">
                  <c:v>4</c:v>
                </c:pt>
                <c:pt idx="471">
                  <c:v>4</c:v>
                </c:pt>
                <c:pt idx="472">
                  <c:v>4</c:v>
                </c:pt>
                <c:pt idx="473">
                  <c:v>4</c:v>
                </c:pt>
                <c:pt idx="474">
                  <c:v>4</c:v>
                </c:pt>
                <c:pt idx="475">
                  <c:v>4</c:v>
                </c:pt>
                <c:pt idx="476">
                  <c:v>4</c:v>
                </c:pt>
                <c:pt idx="477">
                  <c:v>4</c:v>
                </c:pt>
                <c:pt idx="478">
                  <c:v>4</c:v>
                </c:pt>
                <c:pt idx="479">
                  <c:v>4</c:v>
                </c:pt>
                <c:pt idx="480">
                  <c:v>5</c:v>
                </c:pt>
                <c:pt idx="481">
                  <c:v>5</c:v>
                </c:pt>
                <c:pt idx="482">
                  <c:v>5</c:v>
                </c:pt>
                <c:pt idx="483">
                  <c:v>5</c:v>
                </c:pt>
                <c:pt idx="484">
                  <c:v>5</c:v>
                </c:pt>
                <c:pt idx="485">
                  <c:v>5</c:v>
                </c:pt>
                <c:pt idx="486">
                  <c:v>5</c:v>
                </c:pt>
                <c:pt idx="487">
                  <c:v>5</c:v>
                </c:pt>
                <c:pt idx="488">
                  <c:v>5</c:v>
                </c:pt>
                <c:pt idx="489">
                  <c:v>5</c:v>
                </c:pt>
                <c:pt idx="490">
                  <c:v>5</c:v>
                </c:pt>
                <c:pt idx="491">
                  <c:v>5</c:v>
                </c:pt>
                <c:pt idx="492">
                  <c:v>5</c:v>
                </c:pt>
                <c:pt idx="493">
                  <c:v>5</c:v>
                </c:pt>
                <c:pt idx="494">
                  <c:v>5</c:v>
                </c:pt>
                <c:pt idx="495">
                  <c:v>5</c:v>
                </c:pt>
                <c:pt idx="496">
                  <c:v>5</c:v>
                </c:pt>
                <c:pt idx="497">
                  <c:v>5</c:v>
                </c:pt>
                <c:pt idx="498">
                  <c:v>5</c:v>
                </c:pt>
                <c:pt idx="499">
                  <c:v>5</c:v>
                </c:pt>
                <c:pt idx="500">
                  <c:v>5</c:v>
                </c:pt>
                <c:pt idx="501">
                  <c:v>5</c:v>
                </c:pt>
                <c:pt idx="502">
                  <c:v>5</c:v>
                </c:pt>
                <c:pt idx="503">
                  <c:v>5</c:v>
                </c:pt>
                <c:pt idx="504">
                  <c:v>5</c:v>
                </c:pt>
                <c:pt idx="505">
                  <c:v>5</c:v>
                </c:pt>
                <c:pt idx="506">
                  <c:v>5</c:v>
                </c:pt>
                <c:pt idx="507">
                  <c:v>5</c:v>
                </c:pt>
                <c:pt idx="508">
                  <c:v>4</c:v>
                </c:pt>
                <c:pt idx="509">
                  <c:v>4</c:v>
                </c:pt>
                <c:pt idx="510">
                  <c:v>4</c:v>
                </c:pt>
                <c:pt idx="511">
                  <c:v>4</c:v>
                </c:pt>
                <c:pt idx="512">
                  <c:v>4</c:v>
                </c:pt>
                <c:pt idx="513">
                  <c:v>2</c:v>
                </c:pt>
                <c:pt idx="514">
                  <c:v>4</c:v>
                </c:pt>
                <c:pt idx="515">
                  <c:v>4</c:v>
                </c:pt>
                <c:pt idx="516">
                  <c:v>4</c:v>
                </c:pt>
                <c:pt idx="517">
                  <c:v>4</c:v>
                </c:pt>
                <c:pt idx="518">
                  <c:v>4</c:v>
                </c:pt>
                <c:pt idx="519">
                  <c:v>4</c:v>
                </c:pt>
                <c:pt idx="520">
                  <c:v>4</c:v>
                </c:pt>
                <c:pt idx="521">
                  <c:v>4</c:v>
                </c:pt>
                <c:pt idx="522">
                  <c:v>4</c:v>
                </c:pt>
                <c:pt idx="523">
                  <c:v>4</c:v>
                </c:pt>
                <c:pt idx="524">
                  <c:v>4</c:v>
                </c:pt>
                <c:pt idx="525">
                  <c:v>4</c:v>
                </c:pt>
                <c:pt idx="526">
                  <c:v>4</c:v>
                </c:pt>
                <c:pt idx="527">
                  <c:v>4</c:v>
                </c:pt>
                <c:pt idx="528">
                  <c:v>4</c:v>
                </c:pt>
                <c:pt idx="529">
                  <c:v>3</c:v>
                </c:pt>
                <c:pt idx="530">
                  <c:v>3</c:v>
                </c:pt>
                <c:pt idx="531">
                  <c:v>3</c:v>
                </c:pt>
                <c:pt idx="532">
                  <c:v>3</c:v>
                </c:pt>
                <c:pt idx="533">
                  <c:v>3</c:v>
                </c:pt>
                <c:pt idx="534">
                  <c:v>3</c:v>
                </c:pt>
                <c:pt idx="535">
                  <c:v>3</c:v>
                </c:pt>
                <c:pt idx="536">
                  <c:v>3</c:v>
                </c:pt>
                <c:pt idx="537">
                  <c:v>3</c:v>
                </c:pt>
                <c:pt idx="538">
                  <c:v>3</c:v>
                </c:pt>
                <c:pt idx="539">
                  <c:v>3</c:v>
                </c:pt>
                <c:pt idx="540">
                  <c:v>3</c:v>
                </c:pt>
                <c:pt idx="541">
                  <c:v>3</c:v>
                </c:pt>
                <c:pt idx="542">
                  <c:v>4</c:v>
                </c:pt>
                <c:pt idx="543">
                  <c:v>4</c:v>
                </c:pt>
                <c:pt idx="544">
                  <c:v>4</c:v>
                </c:pt>
                <c:pt idx="545">
                  <c:v>4</c:v>
                </c:pt>
                <c:pt idx="546">
                  <c:v>4</c:v>
                </c:pt>
                <c:pt idx="547">
                  <c:v>4</c:v>
                </c:pt>
                <c:pt idx="548">
                  <c:v>4</c:v>
                </c:pt>
                <c:pt idx="549">
                  <c:v>4</c:v>
                </c:pt>
                <c:pt idx="550">
                  <c:v>4</c:v>
                </c:pt>
                <c:pt idx="551">
                  <c:v>4</c:v>
                </c:pt>
                <c:pt idx="552">
                  <c:v>4</c:v>
                </c:pt>
                <c:pt idx="553">
                  <c:v>4</c:v>
                </c:pt>
                <c:pt idx="554">
                  <c:v>4</c:v>
                </c:pt>
                <c:pt idx="555">
                  <c:v>4</c:v>
                </c:pt>
                <c:pt idx="556">
                  <c:v>4</c:v>
                </c:pt>
                <c:pt idx="557">
                  <c:v>4</c:v>
                </c:pt>
                <c:pt idx="558">
                  <c:v>4</c:v>
                </c:pt>
                <c:pt idx="559">
                  <c:v>4</c:v>
                </c:pt>
                <c:pt idx="560">
                  <c:v>4</c:v>
                </c:pt>
                <c:pt idx="561">
                  <c:v>4</c:v>
                </c:pt>
                <c:pt idx="562">
                  <c:v>4</c:v>
                </c:pt>
                <c:pt idx="563">
                  <c:v>4</c:v>
                </c:pt>
                <c:pt idx="564">
                  <c:v>4</c:v>
                </c:pt>
                <c:pt idx="565">
                  <c:v>4</c:v>
                </c:pt>
                <c:pt idx="566">
                  <c:v>4</c:v>
                </c:pt>
                <c:pt idx="567">
                  <c:v>4</c:v>
                </c:pt>
                <c:pt idx="568">
                  <c:v>4</c:v>
                </c:pt>
                <c:pt idx="569">
                  <c:v>4</c:v>
                </c:pt>
                <c:pt idx="570">
                  <c:v>4</c:v>
                </c:pt>
                <c:pt idx="571">
                  <c:v>4</c:v>
                </c:pt>
                <c:pt idx="572">
                  <c:v>4</c:v>
                </c:pt>
                <c:pt idx="573">
                  <c:v>4</c:v>
                </c:pt>
                <c:pt idx="574">
                  <c:v>4</c:v>
                </c:pt>
                <c:pt idx="575">
                  <c:v>4</c:v>
                </c:pt>
                <c:pt idx="576">
                  <c:v>4</c:v>
                </c:pt>
                <c:pt idx="577">
                  <c:v>4</c:v>
                </c:pt>
                <c:pt idx="578">
                  <c:v>4</c:v>
                </c:pt>
                <c:pt idx="579">
                  <c:v>3</c:v>
                </c:pt>
                <c:pt idx="580">
                  <c:v>3</c:v>
                </c:pt>
                <c:pt idx="581">
                  <c:v>3</c:v>
                </c:pt>
                <c:pt idx="582">
                  <c:v>3</c:v>
                </c:pt>
                <c:pt idx="583">
                  <c:v>3</c:v>
                </c:pt>
                <c:pt idx="584">
                  <c:v>3</c:v>
                </c:pt>
                <c:pt idx="585">
                  <c:v>3</c:v>
                </c:pt>
                <c:pt idx="586">
                  <c:v>3</c:v>
                </c:pt>
                <c:pt idx="587">
                  <c:v>3</c:v>
                </c:pt>
                <c:pt idx="588">
                  <c:v>3</c:v>
                </c:pt>
                <c:pt idx="589">
                  <c:v>3</c:v>
                </c:pt>
                <c:pt idx="590">
                  <c:v>3</c:v>
                </c:pt>
                <c:pt idx="591">
                  <c:v>3</c:v>
                </c:pt>
                <c:pt idx="592">
                  <c:v>3</c:v>
                </c:pt>
                <c:pt idx="593">
                  <c:v>3</c:v>
                </c:pt>
                <c:pt idx="594">
                  <c:v>3</c:v>
                </c:pt>
                <c:pt idx="595">
                  <c:v>3</c:v>
                </c:pt>
                <c:pt idx="596">
                  <c:v>3</c:v>
                </c:pt>
                <c:pt idx="597">
                  <c:v>3</c:v>
                </c:pt>
                <c:pt idx="598">
                  <c:v>3</c:v>
                </c:pt>
                <c:pt idx="599">
                  <c:v>3</c:v>
                </c:pt>
                <c:pt idx="600">
                  <c:v>3</c:v>
                </c:pt>
                <c:pt idx="601">
                  <c:v>3</c:v>
                </c:pt>
                <c:pt idx="602">
                  <c:v>3</c:v>
                </c:pt>
                <c:pt idx="603">
                  <c:v>3</c:v>
                </c:pt>
                <c:pt idx="604">
                  <c:v>3</c:v>
                </c:pt>
                <c:pt idx="605">
                  <c:v>3</c:v>
                </c:pt>
                <c:pt idx="606">
                  <c:v>3</c:v>
                </c:pt>
                <c:pt idx="607">
                  <c:v>3</c:v>
                </c:pt>
                <c:pt idx="608">
                  <c:v>3</c:v>
                </c:pt>
                <c:pt idx="609">
                  <c:v>2</c:v>
                </c:pt>
                <c:pt idx="610">
                  <c:v>2</c:v>
                </c:pt>
                <c:pt idx="611">
                  <c:v>2</c:v>
                </c:pt>
                <c:pt idx="612">
                  <c:v>2</c:v>
                </c:pt>
                <c:pt idx="613">
                  <c:v>2</c:v>
                </c:pt>
                <c:pt idx="614">
                  <c:v>2</c:v>
                </c:pt>
                <c:pt idx="615">
                  <c:v>2</c:v>
                </c:pt>
                <c:pt idx="616">
                  <c:v>2</c:v>
                </c:pt>
                <c:pt idx="617">
                  <c:v>2</c:v>
                </c:pt>
                <c:pt idx="618">
                  <c:v>2</c:v>
                </c:pt>
                <c:pt idx="619">
                  <c:v>2</c:v>
                </c:pt>
                <c:pt idx="620">
                  <c:v>2</c:v>
                </c:pt>
                <c:pt idx="621">
                  <c:v>2</c:v>
                </c:pt>
                <c:pt idx="622">
                  <c:v>1</c:v>
                </c:pt>
                <c:pt idx="623">
                  <c:v>1</c:v>
                </c:pt>
                <c:pt idx="624">
                  <c:v>1</c:v>
                </c:pt>
                <c:pt idx="625">
                  <c:v>0</c:v>
                </c:pt>
                <c:pt idx="626">
                  <c:v>0</c:v>
                </c:pt>
                <c:pt idx="627">
                  <c:v>0</c:v>
                </c:pt>
              </c:numCache>
            </c:numRef>
          </c:val>
          <c:smooth val="0"/>
          <c:extLst>
            <c:ext xmlns:c16="http://schemas.microsoft.com/office/drawing/2014/chart" uri="{C3380CC4-5D6E-409C-BE32-E72D297353CC}">
              <c16:uniqueId val="{00000000-B73D-4B1D-9DBF-B7AFE1B294A6}"/>
            </c:ext>
          </c:extLst>
        </c:ser>
        <c:ser>
          <c:idx val="2"/>
          <c:order val="1"/>
          <c:tx>
            <c:strRef>
              <c:f>dissect_job!$D$1</c:f>
              <c:strCache>
                <c:ptCount val="1"/>
                <c:pt idx="0">
                  <c:v>Carbyne</c:v>
                </c:pt>
              </c:strCache>
            </c:strRef>
          </c:tx>
          <c:spPr>
            <a:ln w="28575" cap="rnd">
              <a:solidFill>
                <a:schemeClr val="accent2"/>
              </a:solidFill>
              <a:prstDash val="solid"/>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dissect_job!$D$2:$D$848</c:f>
              <c:numCache>
                <c:formatCode>General</c:formatCode>
                <c:ptCount val="847"/>
                <c:pt idx="0">
                  <c:v>7</c:v>
                </c:pt>
                <c:pt idx="1">
                  <c:v>7</c:v>
                </c:pt>
                <c:pt idx="2">
                  <c:v>7</c:v>
                </c:pt>
                <c:pt idx="3">
                  <c:v>7</c:v>
                </c:pt>
                <c:pt idx="4">
                  <c:v>7</c:v>
                </c:pt>
                <c:pt idx="5">
                  <c:v>7</c:v>
                </c:pt>
                <c:pt idx="6">
                  <c:v>7</c:v>
                </c:pt>
                <c:pt idx="7">
                  <c:v>7</c:v>
                </c:pt>
                <c:pt idx="8">
                  <c:v>7</c:v>
                </c:pt>
                <c:pt idx="9">
                  <c:v>7</c:v>
                </c:pt>
                <c:pt idx="10">
                  <c:v>7</c:v>
                </c:pt>
                <c:pt idx="11">
                  <c:v>7</c:v>
                </c:pt>
                <c:pt idx="12">
                  <c:v>7</c:v>
                </c:pt>
                <c:pt idx="13">
                  <c:v>7</c:v>
                </c:pt>
                <c:pt idx="14">
                  <c:v>7</c:v>
                </c:pt>
                <c:pt idx="15">
                  <c:v>7</c:v>
                </c:pt>
                <c:pt idx="16">
                  <c:v>7</c:v>
                </c:pt>
                <c:pt idx="17">
                  <c:v>7</c:v>
                </c:pt>
                <c:pt idx="18">
                  <c:v>7</c:v>
                </c:pt>
                <c:pt idx="19">
                  <c:v>7</c:v>
                </c:pt>
                <c:pt idx="20">
                  <c:v>7</c:v>
                </c:pt>
                <c:pt idx="21">
                  <c:v>7</c:v>
                </c:pt>
                <c:pt idx="22">
                  <c:v>7</c:v>
                </c:pt>
                <c:pt idx="23">
                  <c:v>7</c:v>
                </c:pt>
                <c:pt idx="24">
                  <c:v>7</c:v>
                </c:pt>
                <c:pt idx="25">
                  <c:v>7</c:v>
                </c:pt>
                <c:pt idx="26">
                  <c:v>6</c:v>
                </c:pt>
                <c:pt idx="27">
                  <c:v>5</c:v>
                </c:pt>
                <c:pt idx="28">
                  <c:v>7</c:v>
                </c:pt>
                <c:pt idx="29">
                  <c:v>7</c:v>
                </c:pt>
                <c:pt idx="30">
                  <c:v>7</c:v>
                </c:pt>
                <c:pt idx="31">
                  <c:v>7</c:v>
                </c:pt>
                <c:pt idx="32">
                  <c:v>7</c:v>
                </c:pt>
                <c:pt idx="33">
                  <c:v>7</c:v>
                </c:pt>
                <c:pt idx="34">
                  <c:v>7</c:v>
                </c:pt>
                <c:pt idx="35">
                  <c:v>7</c:v>
                </c:pt>
                <c:pt idx="36">
                  <c:v>7</c:v>
                </c:pt>
                <c:pt idx="37">
                  <c:v>7</c:v>
                </c:pt>
                <c:pt idx="38">
                  <c:v>7</c:v>
                </c:pt>
                <c:pt idx="39">
                  <c:v>7</c:v>
                </c:pt>
                <c:pt idx="40">
                  <c:v>7</c:v>
                </c:pt>
                <c:pt idx="41">
                  <c:v>6</c:v>
                </c:pt>
                <c:pt idx="42">
                  <c:v>5</c:v>
                </c:pt>
                <c:pt idx="43">
                  <c:v>7</c:v>
                </c:pt>
                <c:pt idx="44">
                  <c:v>7</c:v>
                </c:pt>
                <c:pt idx="45">
                  <c:v>7</c:v>
                </c:pt>
                <c:pt idx="46">
                  <c:v>7</c:v>
                </c:pt>
                <c:pt idx="47">
                  <c:v>7</c:v>
                </c:pt>
                <c:pt idx="48">
                  <c:v>7</c:v>
                </c:pt>
                <c:pt idx="49">
                  <c:v>7</c:v>
                </c:pt>
                <c:pt idx="50">
                  <c:v>7</c:v>
                </c:pt>
                <c:pt idx="51">
                  <c:v>6</c:v>
                </c:pt>
                <c:pt idx="52">
                  <c:v>7</c:v>
                </c:pt>
                <c:pt idx="53">
                  <c:v>7</c:v>
                </c:pt>
                <c:pt idx="54">
                  <c:v>7</c:v>
                </c:pt>
                <c:pt idx="55">
                  <c:v>7</c:v>
                </c:pt>
                <c:pt idx="56">
                  <c:v>7</c:v>
                </c:pt>
                <c:pt idx="57">
                  <c:v>5</c:v>
                </c:pt>
                <c:pt idx="58">
                  <c:v>7</c:v>
                </c:pt>
                <c:pt idx="59">
                  <c:v>7</c:v>
                </c:pt>
                <c:pt idx="60">
                  <c:v>7</c:v>
                </c:pt>
                <c:pt idx="61">
                  <c:v>6</c:v>
                </c:pt>
                <c:pt idx="62">
                  <c:v>7</c:v>
                </c:pt>
                <c:pt idx="63">
                  <c:v>7</c:v>
                </c:pt>
                <c:pt idx="64">
                  <c:v>7</c:v>
                </c:pt>
                <c:pt idx="65">
                  <c:v>7</c:v>
                </c:pt>
                <c:pt idx="66">
                  <c:v>11</c:v>
                </c:pt>
                <c:pt idx="67">
                  <c:v>11</c:v>
                </c:pt>
                <c:pt idx="68">
                  <c:v>11</c:v>
                </c:pt>
                <c:pt idx="69">
                  <c:v>11</c:v>
                </c:pt>
                <c:pt idx="70">
                  <c:v>11</c:v>
                </c:pt>
                <c:pt idx="71">
                  <c:v>10</c:v>
                </c:pt>
                <c:pt idx="72">
                  <c:v>11</c:v>
                </c:pt>
                <c:pt idx="73">
                  <c:v>11</c:v>
                </c:pt>
                <c:pt idx="74">
                  <c:v>11</c:v>
                </c:pt>
                <c:pt idx="75">
                  <c:v>12</c:v>
                </c:pt>
                <c:pt idx="76">
                  <c:v>12</c:v>
                </c:pt>
                <c:pt idx="77">
                  <c:v>12</c:v>
                </c:pt>
                <c:pt idx="78">
                  <c:v>12</c:v>
                </c:pt>
                <c:pt idx="79">
                  <c:v>12</c:v>
                </c:pt>
                <c:pt idx="80">
                  <c:v>12</c:v>
                </c:pt>
                <c:pt idx="81">
                  <c:v>11</c:v>
                </c:pt>
                <c:pt idx="82">
                  <c:v>11</c:v>
                </c:pt>
                <c:pt idx="83">
                  <c:v>12</c:v>
                </c:pt>
                <c:pt idx="84">
                  <c:v>12</c:v>
                </c:pt>
                <c:pt idx="85">
                  <c:v>12</c:v>
                </c:pt>
                <c:pt idx="86">
                  <c:v>12</c:v>
                </c:pt>
                <c:pt idx="87">
                  <c:v>11</c:v>
                </c:pt>
                <c:pt idx="88">
                  <c:v>12</c:v>
                </c:pt>
                <c:pt idx="89">
                  <c:v>12</c:v>
                </c:pt>
                <c:pt idx="90">
                  <c:v>10</c:v>
                </c:pt>
                <c:pt idx="91">
                  <c:v>9</c:v>
                </c:pt>
                <c:pt idx="92">
                  <c:v>9</c:v>
                </c:pt>
                <c:pt idx="93">
                  <c:v>10</c:v>
                </c:pt>
                <c:pt idx="94">
                  <c:v>10</c:v>
                </c:pt>
                <c:pt idx="95">
                  <c:v>10</c:v>
                </c:pt>
                <c:pt idx="96">
                  <c:v>10</c:v>
                </c:pt>
                <c:pt idx="97">
                  <c:v>10</c:v>
                </c:pt>
                <c:pt idx="98">
                  <c:v>12</c:v>
                </c:pt>
                <c:pt idx="99">
                  <c:v>12</c:v>
                </c:pt>
                <c:pt idx="100">
                  <c:v>12</c:v>
                </c:pt>
                <c:pt idx="101">
                  <c:v>11</c:v>
                </c:pt>
                <c:pt idx="102">
                  <c:v>10</c:v>
                </c:pt>
                <c:pt idx="103">
                  <c:v>12</c:v>
                </c:pt>
                <c:pt idx="104">
                  <c:v>12</c:v>
                </c:pt>
                <c:pt idx="105">
                  <c:v>12</c:v>
                </c:pt>
                <c:pt idx="106">
                  <c:v>12</c:v>
                </c:pt>
                <c:pt idx="107">
                  <c:v>11</c:v>
                </c:pt>
                <c:pt idx="108">
                  <c:v>10</c:v>
                </c:pt>
                <c:pt idx="109">
                  <c:v>10</c:v>
                </c:pt>
                <c:pt idx="110">
                  <c:v>10</c:v>
                </c:pt>
                <c:pt idx="111">
                  <c:v>9</c:v>
                </c:pt>
                <c:pt idx="112">
                  <c:v>12</c:v>
                </c:pt>
                <c:pt idx="113">
                  <c:v>14</c:v>
                </c:pt>
                <c:pt idx="114">
                  <c:v>14</c:v>
                </c:pt>
                <c:pt idx="115">
                  <c:v>14</c:v>
                </c:pt>
                <c:pt idx="116">
                  <c:v>15</c:v>
                </c:pt>
                <c:pt idx="117">
                  <c:v>14</c:v>
                </c:pt>
                <c:pt idx="118">
                  <c:v>15</c:v>
                </c:pt>
                <c:pt idx="119">
                  <c:v>15</c:v>
                </c:pt>
                <c:pt idx="120">
                  <c:v>15</c:v>
                </c:pt>
                <c:pt idx="121">
                  <c:v>14</c:v>
                </c:pt>
                <c:pt idx="122">
                  <c:v>13</c:v>
                </c:pt>
                <c:pt idx="123">
                  <c:v>15</c:v>
                </c:pt>
                <c:pt idx="124">
                  <c:v>15</c:v>
                </c:pt>
                <c:pt idx="125">
                  <c:v>15</c:v>
                </c:pt>
                <c:pt idx="126">
                  <c:v>15</c:v>
                </c:pt>
                <c:pt idx="127">
                  <c:v>12</c:v>
                </c:pt>
                <c:pt idx="128">
                  <c:v>13</c:v>
                </c:pt>
                <c:pt idx="129">
                  <c:v>13</c:v>
                </c:pt>
                <c:pt idx="130">
                  <c:v>12</c:v>
                </c:pt>
                <c:pt idx="131">
                  <c:v>12</c:v>
                </c:pt>
                <c:pt idx="132">
                  <c:v>11</c:v>
                </c:pt>
                <c:pt idx="133">
                  <c:v>13</c:v>
                </c:pt>
                <c:pt idx="134">
                  <c:v>13</c:v>
                </c:pt>
                <c:pt idx="135">
                  <c:v>13</c:v>
                </c:pt>
                <c:pt idx="136">
                  <c:v>13</c:v>
                </c:pt>
                <c:pt idx="137">
                  <c:v>12</c:v>
                </c:pt>
                <c:pt idx="138">
                  <c:v>13</c:v>
                </c:pt>
                <c:pt idx="139">
                  <c:v>13</c:v>
                </c:pt>
                <c:pt idx="140">
                  <c:v>13</c:v>
                </c:pt>
                <c:pt idx="141">
                  <c:v>12</c:v>
                </c:pt>
                <c:pt idx="142">
                  <c:v>11</c:v>
                </c:pt>
                <c:pt idx="143">
                  <c:v>11</c:v>
                </c:pt>
                <c:pt idx="144">
                  <c:v>11</c:v>
                </c:pt>
                <c:pt idx="145">
                  <c:v>13</c:v>
                </c:pt>
                <c:pt idx="146">
                  <c:v>12</c:v>
                </c:pt>
                <c:pt idx="147">
                  <c:v>11</c:v>
                </c:pt>
                <c:pt idx="148">
                  <c:v>13</c:v>
                </c:pt>
                <c:pt idx="149">
                  <c:v>13</c:v>
                </c:pt>
                <c:pt idx="150">
                  <c:v>13</c:v>
                </c:pt>
                <c:pt idx="151">
                  <c:v>12</c:v>
                </c:pt>
                <c:pt idx="152">
                  <c:v>13</c:v>
                </c:pt>
                <c:pt idx="153">
                  <c:v>13</c:v>
                </c:pt>
                <c:pt idx="154">
                  <c:v>11</c:v>
                </c:pt>
                <c:pt idx="155">
                  <c:v>13</c:v>
                </c:pt>
                <c:pt idx="156">
                  <c:v>13</c:v>
                </c:pt>
                <c:pt idx="157">
                  <c:v>13</c:v>
                </c:pt>
                <c:pt idx="158">
                  <c:v>13</c:v>
                </c:pt>
                <c:pt idx="159">
                  <c:v>12</c:v>
                </c:pt>
                <c:pt idx="160">
                  <c:v>12</c:v>
                </c:pt>
                <c:pt idx="161">
                  <c:v>17</c:v>
                </c:pt>
                <c:pt idx="162">
                  <c:v>17</c:v>
                </c:pt>
                <c:pt idx="163">
                  <c:v>17</c:v>
                </c:pt>
                <c:pt idx="164">
                  <c:v>15</c:v>
                </c:pt>
                <c:pt idx="165">
                  <c:v>16</c:v>
                </c:pt>
                <c:pt idx="166">
                  <c:v>15</c:v>
                </c:pt>
                <c:pt idx="167">
                  <c:v>16</c:v>
                </c:pt>
                <c:pt idx="168">
                  <c:v>16</c:v>
                </c:pt>
                <c:pt idx="169">
                  <c:v>16</c:v>
                </c:pt>
                <c:pt idx="170">
                  <c:v>13</c:v>
                </c:pt>
                <c:pt idx="171">
                  <c:v>13</c:v>
                </c:pt>
                <c:pt idx="172">
                  <c:v>13</c:v>
                </c:pt>
                <c:pt idx="173">
                  <c:v>13</c:v>
                </c:pt>
                <c:pt idx="174">
                  <c:v>12</c:v>
                </c:pt>
                <c:pt idx="175">
                  <c:v>10</c:v>
                </c:pt>
                <c:pt idx="176">
                  <c:v>13</c:v>
                </c:pt>
                <c:pt idx="177">
                  <c:v>13</c:v>
                </c:pt>
                <c:pt idx="178">
                  <c:v>13</c:v>
                </c:pt>
                <c:pt idx="179">
                  <c:v>12</c:v>
                </c:pt>
                <c:pt idx="180">
                  <c:v>13</c:v>
                </c:pt>
                <c:pt idx="181">
                  <c:v>12</c:v>
                </c:pt>
                <c:pt idx="182">
                  <c:v>13</c:v>
                </c:pt>
                <c:pt idx="183">
                  <c:v>13</c:v>
                </c:pt>
                <c:pt idx="184">
                  <c:v>12</c:v>
                </c:pt>
                <c:pt idx="185">
                  <c:v>13</c:v>
                </c:pt>
                <c:pt idx="186">
                  <c:v>13</c:v>
                </c:pt>
                <c:pt idx="187">
                  <c:v>13</c:v>
                </c:pt>
                <c:pt idx="188">
                  <c:v>13</c:v>
                </c:pt>
                <c:pt idx="189">
                  <c:v>12</c:v>
                </c:pt>
                <c:pt idx="190">
                  <c:v>10</c:v>
                </c:pt>
                <c:pt idx="191">
                  <c:v>13</c:v>
                </c:pt>
                <c:pt idx="192">
                  <c:v>13</c:v>
                </c:pt>
                <c:pt idx="193">
                  <c:v>13</c:v>
                </c:pt>
                <c:pt idx="194">
                  <c:v>12</c:v>
                </c:pt>
                <c:pt idx="195">
                  <c:v>13</c:v>
                </c:pt>
                <c:pt idx="196">
                  <c:v>12</c:v>
                </c:pt>
                <c:pt idx="197">
                  <c:v>13</c:v>
                </c:pt>
                <c:pt idx="198">
                  <c:v>13</c:v>
                </c:pt>
                <c:pt idx="199">
                  <c:v>10</c:v>
                </c:pt>
                <c:pt idx="200">
                  <c:v>11</c:v>
                </c:pt>
                <c:pt idx="201">
                  <c:v>11</c:v>
                </c:pt>
                <c:pt idx="202">
                  <c:v>11</c:v>
                </c:pt>
                <c:pt idx="203">
                  <c:v>11</c:v>
                </c:pt>
                <c:pt idx="204">
                  <c:v>10</c:v>
                </c:pt>
                <c:pt idx="205">
                  <c:v>8</c:v>
                </c:pt>
                <c:pt idx="206">
                  <c:v>9</c:v>
                </c:pt>
                <c:pt idx="207">
                  <c:v>9</c:v>
                </c:pt>
                <c:pt idx="208">
                  <c:v>9</c:v>
                </c:pt>
                <c:pt idx="209">
                  <c:v>11</c:v>
                </c:pt>
                <c:pt idx="210">
                  <c:v>15</c:v>
                </c:pt>
                <c:pt idx="211">
                  <c:v>15</c:v>
                </c:pt>
                <c:pt idx="212">
                  <c:v>15</c:v>
                </c:pt>
                <c:pt idx="213">
                  <c:v>15</c:v>
                </c:pt>
                <c:pt idx="214">
                  <c:v>15</c:v>
                </c:pt>
                <c:pt idx="215">
                  <c:v>15</c:v>
                </c:pt>
                <c:pt idx="216">
                  <c:v>15</c:v>
                </c:pt>
                <c:pt idx="217">
                  <c:v>15</c:v>
                </c:pt>
                <c:pt idx="218">
                  <c:v>11</c:v>
                </c:pt>
                <c:pt idx="219">
                  <c:v>14</c:v>
                </c:pt>
                <c:pt idx="220">
                  <c:v>14</c:v>
                </c:pt>
                <c:pt idx="221">
                  <c:v>15</c:v>
                </c:pt>
                <c:pt idx="222">
                  <c:v>16</c:v>
                </c:pt>
                <c:pt idx="223">
                  <c:v>15</c:v>
                </c:pt>
                <c:pt idx="224">
                  <c:v>15</c:v>
                </c:pt>
                <c:pt idx="225">
                  <c:v>15</c:v>
                </c:pt>
                <c:pt idx="226">
                  <c:v>15</c:v>
                </c:pt>
                <c:pt idx="227">
                  <c:v>15</c:v>
                </c:pt>
                <c:pt idx="228">
                  <c:v>13</c:v>
                </c:pt>
                <c:pt idx="229">
                  <c:v>17</c:v>
                </c:pt>
                <c:pt idx="230">
                  <c:v>17</c:v>
                </c:pt>
                <c:pt idx="231">
                  <c:v>16</c:v>
                </c:pt>
                <c:pt idx="232">
                  <c:v>16</c:v>
                </c:pt>
                <c:pt idx="233">
                  <c:v>16</c:v>
                </c:pt>
                <c:pt idx="234">
                  <c:v>16</c:v>
                </c:pt>
                <c:pt idx="235">
                  <c:v>16</c:v>
                </c:pt>
                <c:pt idx="236">
                  <c:v>16</c:v>
                </c:pt>
                <c:pt idx="237">
                  <c:v>16</c:v>
                </c:pt>
                <c:pt idx="238">
                  <c:v>16</c:v>
                </c:pt>
                <c:pt idx="239">
                  <c:v>16</c:v>
                </c:pt>
                <c:pt idx="240">
                  <c:v>16</c:v>
                </c:pt>
                <c:pt idx="241">
                  <c:v>16</c:v>
                </c:pt>
                <c:pt idx="242">
                  <c:v>16</c:v>
                </c:pt>
                <c:pt idx="243">
                  <c:v>17</c:v>
                </c:pt>
                <c:pt idx="244">
                  <c:v>17</c:v>
                </c:pt>
                <c:pt idx="245">
                  <c:v>17</c:v>
                </c:pt>
                <c:pt idx="246">
                  <c:v>17</c:v>
                </c:pt>
                <c:pt idx="247">
                  <c:v>17</c:v>
                </c:pt>
                <c:pt idx="248">
                  <c:v>17</c:v>
                </c:pt>
                <c:pt idx="249">
                  <c:v>17</c:v>
                </c:pt>
                <c:pt idx="250">
                  <c:v>17</c:v>
                </c:pt>
                <c:pt idx="251">
                  <c:v>17</c:v>
                </c:pt>
                <c:pt idx="252">
                  <c:v>17</c:v>
                </c:pt>
                <c:pt idx="253">
                  <c:v>17</c:v>
                </c:pt>
                <c:pt idx="254">
                  <c:v>17</c:v>
                </c:pt>
                <c:pt idx="255">
                  <c:v>17</c:v>
                </c:pt>
                <c:pt idx="256">
                  <c:v>17</c:v>
                </c:pt>
                <c:pt idx="257">
                  <c:v>17</c:v>
                </c:pt>
                <c:pt idx="258">
                  <c:v>17</c:v>
                </c:pt>
                <c:pt idx="259">
                  <c:v>17</c:v>
                </c:pt>
                <c:pt idx="260">
                  <c:v>17</c:v>
                </c:pt>
                <c:pt idx="261">
                  <c:v>14</c:v>
                </c:pt>
                <c:pt idx="262">
                  <c:v>14</c:v>
                </c:pt>
                <c:pt idx="263">
                  <c:v>14</c:v>
                </c:pt>
                <c:pt idx="264">
                  <c:v>14</c:v>
                </c:pt>
                <c:pt idx="265">
                  <c:v>14</c:v>
                </c:pt>
                <c:pt idx="266">
                  <c:v>14</c:v>
                </c:pt>
                <c:pt idx="267">
                  <c:v>14</c:v>
                </c:pt>
                <c:pt idx="268">
                  <c:v>12</c:v>
                </c:pt>
                <c:pt idx="269">
                  <c:v>12</c:v>
                </c:pt>
                <c:pt idx="270">
                  <c:v>13</c:v>
                </c:pt>
                <c:pt idx="271">
                  <c:v>13</c:v>
                </c:pt>
                <c:pt idx="272">
                  <c:v>14</c:v>
                </c:pt>
                <c:pt idx="273">
                  <c:v>14</c:v>
                </c:pt>
                <c:pt idx="274">
                  <c:v>14</c:v>
                </c:pt>
                <c:pt idx="275">
                  <c:v>14</c:v>
                </c:pt>
                <c:pt idx="276">
                  <c:v>14</c:v>
                </c:pt>
                <c:pt idx="277">
                  <c:v>14</c:v>
                </c:pt>
                <c:pt idx="278">
                  <c:v>12</c:v>
                </c:pt>
                <c:pt idx="279">
                  <c:v>12</c:v>
                </c:pt>
                <c:pt idx="280">
                  <c:v>12</c:v>
                </c:pt>
                <c:pt idx="281">
                  <c:v>12</c:v>
                </c:pt>
                <c:pt idx="282">
                  <c:v>12</c:v>
                </c:pt>
                <c:pt idx="283">
                  <c:v>12</c:v>
                </c:pt>
                <c:pt idx="284">
                  <c:v>12</c:v>
                </c:pt>
                <c:pt idx="285">
                  <c:v>12</c:v>
                </c:pt>
                <c:pt idx="286">
                  <c:v>12</c:v>
                </c:pt>
                <c:pt idx="287">
                  <c:v>12</c:v>
                </c:pt>
                <c:pt idx="288">
                  <c:v>16</c:v>
                </c:pt>
                <c:pt idx="289">
                  <c:v>16</c:v>
                </c:pt>
                <c:pt idx="290">
                  <c:v>16</c:v>
                </c:pt>
                <c:pt idx="291">
                  <c:v>15</c:v>
                </c:pt>
                <c:pt idx="292">
                  <c:v>15</c:v>
                </c:pt>
                <c:pt idx="293">
                  <c:v>15</c:v>
                </c:pt>
                <c:pt idx="294">
                  <c:v>15</c:v>
                </c:pt>
                <c:pt idx="295">
                  <c:v>15</c:v>
                </c:pt>
                <c:pt idx="296">
                  <c:v>15</c:v>
                </c:pt>
                <c:pt idx="297">
                  <c:v>9</c:v>
                </c:pt>
                <c:pt idx="298">
                  <c:v>9</c:v>
                </c:pt>
                <c:pt idx="299">
                  <c:v>9</c:v>
                </c:pt>
                <c:pt idx="300">
                  <c:v>9</c:v>
                </c:pt>
                <c:pt idx="301">
                  <c:v>9</c:v>
                </c:pt>
                <c:pt idx="302">
                  <c:v>12</c:v>
                </c:pt>
                <c:pt idx="303">
                  <c:v>12</c:v>
                </c:pt>
                <c:pt idx="304">
                  <c:v>16</c:v>
                </c:pt>
                <c:pt idx="305">
                  <c:v>16</c:v>
                </c:pt>
                <c:pt idx="306">
                  <c:v>16</c:v>
                </c:pt>
                <c:pt idx="307">
                  <c:v>16</c:v>
                </c:pt>
                <c:pt idx="308">
                  <c:v>16</c:v>
                </c:pt>
                <c:pt idx="309">
                  <c:v>16</c:v>
                </c:pt>
                <c:pt idx="310">
                  <c:v>16</c:v>
                </c:pt>
                <c:pt idx="311">
                  <c:v>16</c:v>
                </c:pt>
                <c:pt idx="312">
                  <c:v>14</c:v>
                </c:pt>
                <c:pt idx="313">
                  <c:v>14</c:v>
                </c:pt>
                <c:pt idx="314">
                  <c:v>14</c:v>
                </c:pt>
                <c:pt idx="315">
                  <c:v>14</c:v>
                </c:pt>
                <c:pt idx="316">
                  <c:v>14</c:v>
                </c:pt>
                <c:pt idx="317">
                  <c:v>14</c:v>
                </c:pt>
                <c:pt idx="318">
                  <c:v>14</c:v>
                </c:pt>
                <c:pt idx="319">
                  <c:v>14</c:v>
                </c:pt>
                <c:pt idx="320">
                  <c:v>14</c:v>
                </c:pt>
                <c:pt idx="321">
                  <c:v>14</c:v>
                </c:pt>
                <c:pt idx="322">
                  <c:v>11</c:v>
                </c:pt>
                <c:pt idx="323">
                  <c:v>11</c:v>
                </c:pt>
                <c:pt idx="324">
                  <c:v>11</c:v>
                </c:pt>
                <c:pt idx="325">
                  <c:v>11</c:v>
                </c:pt>
                <c:pt idx="326">
                  <c:v>11</c:v>
                </c:pt>
                <c:pt idx="327">
                  <c:v>11</c:v>
                </c:pt>
                <c:pt idx="328">
                  <c:v>11</c:v>
                </c:pt>
                <c:pt idx="329">
                  <c:v>11</c:v>
                </c:pt>
                <c:pt idx="330">
                  <c:v>11</c:v>
                </c:pt>
                <c:pt idx="331">
                  <c:v>11</c:v>
                </c:pt>
                <c:pt idx="332">
                  <c:v>11</c:v>
                </c:pt>
                <c:pt idx="333">
                  <c:v>11</c:v>
                </c:pt>
                <c:pt idx="334">
                  <c:v>11</c:v>
                </c:pt>
                <c:pt idx="335">
                  <c:v>11</c:v>
                </c:pt>
                <c:pt idx="336">
                  <c:v>11</c:v>
                </c:pt>
                <c:pt idx="337">
                  <c:v>11</c:v>
                </c:pt>
                <c:pt idx="338">
                  <c:v>11</c:v>
                </c:pt>
                <c:pt idx="339">
                  <c:v>11</c:v>
                </c:pt>
                <c:pt idx="340">
                  <c:v>11</c:v>
                </c:pt>
                <c:pt idx="341">
                  <c:v>11</c:v>
                </c:pt>
                <c:pt idx="342">
                  <c:v>11</c:v>
                </c:pt>
                <c:pt idx="343">
                  <c:v>11</c:v>
                </c:pt>
                <c:pt idx="344">
                  <c:v>11</c:v>
                </c:pt>
                <c:pt idx="345">
                  <c:v>11</c:v>
                </c:pt>
                <c:pt idx="346">
                  <c:v>11</c:v>
                </c:pt>
                <c:pt idx="347">
                  <c:v>11</c:v>
                </c:pt>
                <c:pt idx="348">
                  <c:v>13</c:v>
                </c:pt>
                <c:pt idx="349">
                  <c:v>12</c:v>
                </c:pt>
                <c:pt idx="350">
                  <c:v>12</c:v>
                </c:pt>
                <c:pt idx="351">
                  <c:v>12</c:v>
                </c:pt>
                <c:pt idx="352">
                  <c:v>12</c:v>
                </c:pt>
                <c:pt idx="353">
                  <c:v>12</c:v>
                </c:pt>
                <c:pt idx="354">
                  <c:v>12</c:v>
                </c:pt>
                <c:pt idx="355">
                  <c:v>12</c:v>
                </c:pt>
                <c:pt idx="356">
                  <c:v>12</c:v>
                </c:pt>
                <c:pt idx="357">
                  <c:v>12</c:v>
                </c:pt>
                <c:pt idx="358">
                  <c:v>13</c:v>
                </c:pt>
                <c:pt idx="359">
                  <c:v>13</c:v>
                </c:pt>
                <c:pt idx="360">
                  <c:v>13</c:v>
                </c:pt>
                <c:pt idx="361">
                  <c:v>13</c:v>
                </c:pt>
                <c:pt idx="362">
                  <c:v>13</c:v>
                </c:pt>
                <c:pt idx="363">
                  <c:v>14</c:v>
                </c:pt>
                <c:pt idx="364">
                  <c:v>14</c:v>
                </c:pt>
                <c:pt idx="365">
                  <c:v>14</c:v>
                </c:pt>
                <c:pt idx="366">
                  <c:v>13</c:v>
                </c:pt>
                <c:pt idx="367">
                  <c:v>13</c:v>
                </c:pt>
                <c:pt idx="368">
                  <c:v>13</c:v>
                </c:pt>
                <c:pt idx="369">
                  <c:v>13</c:v>
                </c:pt>
                <c:pt idx="370">
                  <c:v>13</c:v>
                </c:pt>
                <c:pt idx="371">
                  <c:v>13</c:v>
                </c:pt>
                <c:pt idx="372">
                  <c:v>13</c:v>
                </c:pt>
                <c:pt idx="373">
                  <c:v>13</c:v>
                </c:pt>
                <c:pt idx="374">
                  <c:v>13</c:v>
                </c:pt>
                <c:pt idx="375">
                  <c:v>11</c:v>
                </c:pt>
                <c:pt idx="376">
                  <c:v>11</c:v>
                </c:pt>
                <c:pt idx="377">
                  <c:v>11</c:v>
                </c:pt>
                <c:pt idx="378">
                  <c:v>11</c:v>
                </c:pt>
                <c:pt idx="379">
                  <c:v>11</c:v>
                </c:pt>
                <c:pt idx="380">
                  <c:v>11</c:v>
                </c:pt>
                <c:pt idx="381">
                  <c:v>11</c:v>
                </c:pt>
                <c:pt idx="382">
                  <c:v>11</c:v>
                </c:pt>
                <c:pt idx="383">
                  <c:v>11</c:v>
                </c:pt>
                <c:pt idx="384">
                  <c:v>11</c:v>
                </c:pt>
                <c:pt idx="385">
                  <c:v>11</c:v>
                </c:pt>
                <c:pt idx="386">
                  <c:v>11</c:v>
                </c:pt>
                <c:pt idx="387">
                  <c:v>11</c:v>
                </c:pt>
                <c:pt idx="388">
                  <c:v>11</c:v>
                </c:pt>
                <c:pt idx="389">
                  <c:v>13</c:v>
                </c:pt>
                <c:pt idx="390">
                  <c:v>13</c:v>
                </c:pt>
                <c:pt idx="391">
                  <c:v>13</c:v>
                </c:pt>
                <c:pt idx="392">
                  <c:v>13</c:v>
                </c:pt>
                <c:pt idx="393">
                  <c:v>13</c:v>
                </c:pt>
                <c:pt idx="394">
                  <c:v>13</c:v>
                </c:pt>
                <c:pt idx="395">
                  <c:v>13</c:v>
                </c:pt>
                <c:pt idx="396">
                  <c:v>13</c:v>
                </c:pt>
                <c:pt idx="397">
                  <c:v>13</c:v>
                </c:pt>
                <c:pt idx="398">
                  <c:v>13</c:v>
                </c:pt>
                <c:pt idx="399">
                  <c:v>13</c:v>
                </c:pt>
                <c:pt idx="400">
                  <c:v>13</c:v>
                </c:pt>
                <c:pt idx="401">
                  <c:v>13</c:v>
                </c:pt>
                <c:pt idx="402">
                  <c:v>13</c:v>
                </c:pt>
                <c:pt idx="403">
                  <c:v>13</c:v>
                </c:pt>
                <c:pt idx="404">
                  <c:v>13</c:v>
                </c:pt>
                <c:pt idx="405">
                  <c:v>12</c:v>
                </c:pt>
                <c:pt idx="406">
                  <c:v>12</c:v>
                </c:pt>
                <c:pt idx="407">
                  <c:v>14</c:v>
                </c:pt>
                <c:pt idx="408">
                  <c:v>14</c:v>
                </c:pt>
                <c:pt idx="409">
                  <c:v>14</c:v>
                </c:pt>
                <c:pt idx="410">
                  <c:v>13</c:v>
                </c:pt>
                <c:pt idx="411">
                  <c:v>13</c:v>
                </c:pt>
                <c:pt idx="412">
                  <c:v>13</c:v>
                </c:pt>
                <c:pt idx="413">
                  <c:v>13</c:v>
                </c:pt>
                <c:pt idx="414">
                  <c:v>13</c:v>
                </c:pt>
                <c:pt idx="415">
                  <c:v>13</c:v>
                </c:pt>
                <c:pt idx="416">
                  <c:v>13</c:v>
                </c:pt>
                <c:pt idx="417">
                  <c:v>13</c:v>
                </c:pt>
                <c:pt idx="418">
                  <c:v>13</c:v>
                </c:pt>
                <c:pt idx="419">
                  <c:v>13</c:v>
                </c:pt>
                <c:pt idx="420">
                  <c:v>13</c:v>
                </c:pt>
                <c:pt idx="421">
                  <c:v>13</c:v>
                </c:pt>
                <c:pt idx="422">
                  <c:v>13</c:v>
                </c:pt>
                <c:pt idx="423">
                  <c:v>13</c:v>
                </c:pt>
                <c:pt idx="424">
                  <c:v>13</c:v>
                </c:pt>
                <c:pt idx="425">
                  <c:v>12</c:v>
                </c:pt>
                <c:pt idx="426">
                  <c:v>12</c:v>
                </c:pt>
                <c:pt idx="427">
                  <c:v>12</c:v>
                </c:pt>
                <c:pt idx="428">
                  <c:v>12</c:v>
                </c:pt>
                <c:pt idx="429">
                  <c:v>12</c:v>
                </c:pt>
                <c:pt idx="430">
                  <c:v>12</c:v>
                </c:pt>
                <c:pt idx="431">
                  <c:v>12</c:v>
                </c:pt>
                <c:pt idx="432">
                  <c:v>12</c:v>
                </c:pt>
                <c:pt idx="433">
                  <c:v>11</c:v>
                </c:pt>
                <c:pt idx="434">
                  <c:v>11</c:v>
                </c:pt>
                <c:pt idx="435">
                  <c:v>11</c:v>
                </c:pt>
                <c:pt idx="436">
                  <c:v>11</c:v>
                </c:pt>
                <c:pt idx="437">
                  <c:v>11</c:v>
                </c:pt>
                <c:pt idx="438">
                  <c:v>11</c:v>
                </c:pt>
                <c:pt idx="439">
                  <c:v>11</c:v>
                </c:pt>
                <c:pt idx="440">
                  <c:v>11</c:v>
                </c:pt>
                <c:pt idx="441">
                  <c:v>11</c:v>
                </c:pt>
                <c:pt idx="442">
                  <c:v>11</c:v>
                </c:pt>
                <c:pt idx="443">
                  <c:v>12</c:v>
                </c:pt>
                <c:pt idx="444">
                  <c:v>12</c:v>
                </c:pt>
                <c:pt idx="445">
                  <c:v>12</c:v>
                </c:pt>
                <c:pt idx="446">
                  <c:v>10</c:v>
                </c:pt>
                <c:pt idx="447">
                  <c:v>10</c:v>
                </c:pt>
                <c:pt idx="448">
                  <c:v>10</c:v>
                </c:pt>
                <c:pt idx="449">
                  <c:v>10</c:v>
                </c:pt>
                <c:pt idx="450">
                  <c:v>10</c:v>
                </c:pt>
                <c:pt idx="451">
                  <c:v>10</c:v>
                </c:pt>
                <c:pt idx="452">
                  <c:v>10</c:v>
                </c:pt>
                <c:pt idx="453">
                  <c:v>10</c:v>
                </c:pt>
                <c:pt idx="454">
                  <c:v>10</c:v>
                </c:pt>
                <c:pt idx="455">
                  <c:v>10</c:v>
                </c:pt>
                <c:pt idx="456">
                  <c:v>10</c:v>
                </c:pt>
                <c:pt idx="457">
                  <c:v>10</c:v>
                </c:pt>
                <c:pt idx="458">
                  <c:v>10</c:v>
                </c:pt>
                <c:pt idx="459">
                  <c:v>10</c:v>
                </c:pt>
                <c:pt idx="460">
                  <c:v>10</c:v>
                </c:pt>
                <c:pt idx="461">
                  <c:v>10</c:v>
                </c:pt>
                <c:pt idx="462">
                  <c:v>10</c:v>
                </c:pt>
                <c:pt idx="463">
                  <c:v>10</c:v>
                </c:pt>
                <c:pt idx="464">
                  <c:v>10</c:v>
                </c:pt>
                <c:pt idx="465">
                  <c:v>10</c:v>
                </c:pt>
                <c:pt idx="466">
                  <c:v>10</c:v>
                </c:pt>
                <c:pt idx="467">
                  <c:v>10</c:v>
                </c:pt>
                <c:pt idx="468">
                  <c:v>10</c:v>
                </c:pt>
                <c:pt idx="469">
                  <c:v>10</c:v>
                </c:pt>
                <c:pt idx="470">
                  <c:v>10</c:v>
                </c:pt>
                <c:pt idx="471">
                  <c:v>10</c:v>
                </c:pt>
                <c:pt idx="472">
                  <c:v>10</c:v>
                </c:pt>
                <c:pt idx="473">
                  <c:v>10</c:v>
                </c:pt>
                <c:pt idx="474">
                  <c:v>8</c:v>
                </c:pt>
                <c:pt idx="475">
                  <c:v>8</c:v>
                </c:pt>
                <c:pt idx="476">
                  <c:v>8</c:v>
                </c:pt>
                <c:pt idx="477">
                  <c:v>8</c:v>
                </c:pt>
                <c:pt idx="478">
                  <c:v>8</c:v>
                </c:pt>
                <c:pt idx="479">
                  <c:v>8</c:v>
                </c:pt>
                <c:pt idx="480">
                  <c:v>9</c:v>
                </c:pt>
                <c:pt idx="481">
                  <c:v>9</c:v>
                </c:pt>
                <c:pt idx="482">
                  <c:v>9</c:v>
                </c:pt>
                <c:pt idx="483">
                  <c:v>9</c:v>
                </c:pt>
                <c:pt idx="484">
                  <c:v>9</c:v>
                </c:pt>
                <c:pt idx="485">
                  <c:v>9</c:v>
                </c:pt>
                <c:pt idx="486">
                  <c:v>9</c:v>
                </c:pt>
                <c:pt idx="487">
                  <c:v>9</c:v>
                </c:pt>
                <c:pt idx="488">
                  <c:v>9</c:v>
                </c:pt>
                <c:pt idx="489">
                  <c:v>9</c:v>
                </c:pt>
                <c:pt idx="490">
                  <c:v>9</c:v>
                </c:pt>
                <c:pt idx="491">
                  <c:v>9</c:v>
                </c:pt>
                <c:pt idx="492">
                  <c:v>9</c:v>
                </c:pt>
                <c:pt idx="493">
                  <c:v>11</c:v>
                </c:pt>
                <c:pt idx="494">
                  <c:v>11</c:v>
                </c:pt>
                <c:pt idx="495">
                  <c:v>11</c:v>
                </c:pt>
                <c:pt idx="496">
                  <c:v>11</c:v>
                </c:pt>
                <c:pt idx="497">
                  <c:v>11</c:v>
                </c:pt>
                <c:pt idx="498">
                  <c:v>11</c:v>
                </c:pt>
                <c:pt idx="499">
                  <c:v>11</c:v>
                </c:pt>
                <c:pt idx="500">
                  <c:v>11</c:v>
                </c:pt>
                <c:pt idx="501">
                  <c:v>9</c:v>
                </c:pt>
                <c:pt idx="502">
                  <c:v>9</c:v>
                </c:pt>
                <c:pt idx="503">
                  <c:v>11</c:v>
                </c:pt>
                <c:pt idx="504">
                  <c:v>11</c:v>
                </c:pt>
                <c:pt idx="505">
                  <c:v>11</c:v>
                </c:pt>
                <c:pt idx="506">
                  <c:v>11</c:v>
                </c:pt>
                <c:pt idx="507">
                  <c:v>11</c:v>
                </c:pt>
                <c:pt idx="508">
                  <c:v>10</c:v>
                </c:pt>
                <c:pt idx="509">
                  <c:v>10</c:v>
                </c:pt>
                <c:pt idx="510">
                  <c:v>10</c:v>
                </c:pt>
                <c:pt idx="511">
                  <c:v>10</c:v>
                </c:pt>
                <c:pt idx="512">
                  <c:v>10</c:v>
                </c:pt>
                <c:pt idx="513">
                  <c:v>7</c:v>
                </c:pt>
                <c:pt idx="514">
                  <c:v>9</c:v>
                </c:pt>
                <c:pt idx="515">
                  <c:v>9</c:v>
                </c:pt>
                <c:pt idx="516">
                  <c:v>9</c:v>
                </c:pt>
                <c:pt idx="517">
                  <c:v>9</c:v>
                </c:pt>
                <c:pt idx="518">
                  <c:v>9</c:v>
                </c:pt>
                <c:pt idx="519">
                  <c:v>9</c:v>
                </c:pt>
                <c:pt idx="520">
                  <c:v>9</c:v>
                </c:pt>
                <c:pt idx="521">
                  <c:v>9</c:v>
                </c:pt>
                <c:pt idx="522">
                  <c:v>9</c:v>
                </c:pt>
                <c:pt idx="523">
                  <c:v>9</c:v>
                </c:pt>
                <c:pt idx="524">
                  <c:v>9</c:v>
                </c:pt>
                <c:pt idx="525">
                  <c:v>9</c:v>
                </c:pt>
                <c:pt idx="526">
                  <c:v>9</c:v>
                </c:pt>
                <c:pt idx="527">
                  <c:v>8</c:v>
                </c:pt>
                <c:pt idx="528">
                  <c:v>8</c:v>
                </c:pt>
                <c:pt idx="529">
                  <c:v>6</c:v>
                </c:pt>
                <c:pt idx="530">
                  <c:v>6</c:v>
                </c:pt>
                <c:pt idx="531">
                  <c:v>6</c:v>
                </c:pt>
                <c:pt idx="532">
                  <c:v>6</c:v>
                </c:pt>
                <c:pt idx="533">
                  <c:v>6</c:v>
                </c:pt>
                <c:pt idx="534">
                  <c:v>6</c:v>
                </c:pt>
                <c:pt idx="535">
                  <c:v>6</c:v>
                </c:pt>
                <c:pt idx="536">
                  <c:v>6</c:v>
                </c:pt>
                <c:pt idx="537">
                  <c:v>6</c:v>
                </c:pt>
                <c:pt idx="538">
                  <c:v>6</c:v>
                </c:pt>
                <c:pt idx="539">
                  <c:v>7</c:v>
                </c:pt>
                <c:pt idx="540">
                  <c:v>7</c:v>
                </c:pt>
                <c:pt idx="541">
                  <c:v>7</c:v>
                </c:pt>
                <c:pt idx="542">
                  <c:v>8</c:v>
                </c:pt>
                <c:pt idx="543">
                  <c:v>8</c:v>
                </c:pt>
                <c:pt idx="544">
                  <c:v>8</c:v>
                </c:pt>
                <c:pt idx="545">
                  <c:v>8</c:v>
                </c:pt>
                <c:pt idx="546">
                  <c:v>8</c:v>
                </c:pt>
                <c:pt idx="547">
                  <c:v>8</c:v>
                </c:pt>
                <c:pt idx="548">
                  <c:v>8</c:v>
                </c:pt>
                <c:pt idx="549">
                  <c:v>8</c:v>
                </c:pt>
                <c:pt idx="550">
                  <c:v>8</c:v>
                </c:pt>
                <c:pt idx="551">
                  <c:v>8</c:v>
                </c:pt>
                <c:pt idx="552">
                  <c:v>8</c:v>
                </c:pt>
                <c:pt idx="553">
                  <c:v>8</c:v>
                </c:pt>
                <c:pt idx="554">
                  <c:v>8</c:v>
                </c:pt>
                <c:pt idx="555">
                  <c:v>8</c:v>
                </c:pt>
                <c:pt idx="556">
                  <c:v>8</c:v>
                </c:pt>
                <c:pt idx="557">
                  <c:v>8</c:v>
                </c:pt>
                <c:pt idx="558">
                  <c:v>10</c:v>
                </c:pt>
                <c:pt idx="559">
                  <c:v>10</c:v>
                </c:pt>
                <c:pt idx="560">
                  <c:v>10</c:v>
                </c:pt>
                <c:pt idx="561">
                  <c:v>10</c:v>
                </c:pt>
                <c:pt idx="562">
                  <c:v>8</c:v>
                </c:pt>
                <c:pt idx="563">
                  <c:v>10</c:v>
                </c:pt>
                <c:pt idx="564">
                  <c:v>10</c:v>
                </c:pt>
                <c:pt idx="565">
                  <c:v>10</c:v>
                </c:pt>
                <c:pt idx="566">
                  <c:v>10</c:v>
                </c:pt>
                <c:pt idx="567">
                  <c:v>10</c:v>
                </c:pt>
                <c:pt idx="568">
                  <c:v>10</c:v>
                </c:pt>
                <c:pt idx="569">
                  <c:v>10</c:v>
                </c:pt>
                <c:pt idx="570">
                  <c:v>10</c:v>
                </c:pt>
                <c:pt idx="571">
                  <c:v>10</c:v>
                </c:pt>
                <c:pt idx="572">
                  <c:v>10</c:v>
                </c:pt>
                <c:pt idx="573">
                  <c:v>10</c:v>
                </c:pt>
                <c:pt idx="574">
                  <c:v>10</c:v>
                </c:pt>
                <c:pt idx="575">
                  <c:v>10</c:v>
                </c:pt>
                <c:pt idx="576">
                  <c:v>10</c:v>
                </c:pt>
                <c:pt idx="577">
                  <c:v>10</c:v>
                </c:pt>
                <c:pt idx="578">
                  <c:v>10</c:v>
                </c:pt>
                <c:pt idx="579">
                  <c:v>9</c:v>
                </c:pt>
                <c:pt idx="580">
                  <c:v>9</c:v>
                </c:pt>
                <c:pt idx="581">
                  <c:v>9</c:v>
                </c:pt>
                <c:pt idx="582">
                  <c:v>9</c:v>
                </c:pt>
                <c:pt idx="583">
                  <c:v>9</c:v>
                </c:pt>
                <c:pt idx="584">
                  <c:v>9</c:v>
                </c:pt>
                <c:pt idx="585">
                  <c:v>5</c:v>
                </c:pt>
                <c:pt idx="586">
                  <c:v>5</c:v>
                </c:pt>
                <c:pt idx="587">
                  <c:v>5</c:v>
                </c:pt>
                <c:pt idx="588">
                  <c:v>5</c:v>
                </c:pt>
                <c:pt idx="589">
                  <c:v>5</c:v>
                </c:pt>
                <c:pt idx="590">
                  <c:v>5</c:v>
                </c:pt>
                <c:pt idx="591">
                  <c:v>5</c:v>
                </c:pt>
                <c:pt idx="592">
                  <c:v>5</c:v>
                </c:pt>
                <c:pt idx="593">
                  <c:v>5</c:v>
                </c:pt>
                <c:pt idx="594">
                  <c:v>5</c:v>
                </c:pt>
                <c:pt idx="595">
                  <c:v>5</c:v>
                </c:pt>
                <c:pt idx="596">
                  <c:v>5</c:v>
                </c:pt>
                <c:pt idx="597">
                  <c:v>5</c:v>
                </c:pt>
                <c:pt idx="598">
                  <c:v>5</c:v>
                </c:pt>
                <c:pt idx="599">
                  <c:v>5</c:v>
                </c:pt>
                <c:pt idx="600">
                  <c:v>5</c:v>
                </c:pt>
                <c:pt idx="601">
                  <c:v>5</c:v>
                </c:pt>
                <c:pt idx="602">
                  <c:v>5</c:v>
                </c:pt>
                <c:pt idx="603">
                  <c:v>5</c:v>
                </c:pt>
                <c:pt idx="604">
                  <c:v>5</c:v>
                </c:pt>
                <c:pt idx="605">
                  <c:v>5</c:v>
                </c:pt>
                <c:pt idx="606">
                  <c:v>5</c:v>
                </c:pt>
                <c:pt idx="607">
                  <c:v>5</c:v>
                </c:pt>
                <c:pt idx="608">
                  <c:v>5</c:v>
                </c:pt>
                <c:pt idx="609">
                  <c:v>4</c:v>
                </c:pt>
                <c:pt idx="610">
                  <c:v>4</c:v>
                </c:pt>
                <c:pt idx="611">
                  <c:v>4</c:v>
                </c:pt>
                <c:pt idx="612">
                  <c:v>4</c:v>
                </c:pt>
                <c:pt idx="613">
                  <c:v>4</c:v>
                </c:pt>
                <c:pt idx="614">
                  <c:v>4</c:v>
                </c:pt>
                <c:pt idx="615">
                  <c:v>4</c:v>
                </c:pt>
                <c:pt idx="616">
                  <c:v>4</c:v>
                </c:pt>
                <c:pt idx="617">
                  <c:v>4</c:v>
                </c:pt>
                <c:pt idx="618">
                  <c:v>4</c:v>
                </c:pt>
                <c:pt idx="619">
                  <c:v>4</c:v>
                </c:pt>
                <c:pt idx="620">
                  <c:v>4</c:v>
                </c:pt>
                <c:pt idx="621">
                  <c:v>4</c:v>
                </c:pt>
                <c:pt idx="622">
                  <c:v>3</c:v>
                </c:pt>
                <c:pt idx="623">
                  <c:v>3</c:v>
                </c:pt>
                <c:pt idx="624">
                  <c:v>3</c:v>
                </c:pt>
                <c:pt idx="625">
                  <c:v>1</c:v>
                </c:pt>
                <c:pt idx="626">
                  <c:v>1</c:v>
                </c:pt>
                <c:pt idx="627">
                  <c:v>1</c:v>
                </c:pt>
                <c:pt idx="628">
                  <c:v>1</c:v>
                </c:pt>
                <c:pt idx="629">
                  <c:v>0</c:v>
                </c:pt>
              </c:numCache>
            </c:numRef>
          </c:val>
          <c:smooth val="0"/>
          <c:extLst>
            <c:ext xmlns:c16="http://schemas.microsoft.com/office/drawing/2014/chart" uri="{C3380CC4-5D6E-409C-BE32-E72D297353CC}">
              <c16:uniqueId val="{00000001-B73D-4B1D-9DBF-B7AFE1B294A6}"/>
            </c:ext>
          </c:extLst>
        </c:ser>
        <c:ser>
          <c:idx val="3"/>
          <c:order val="2"/>
          <c:tx>
            <c:strRef>
              <c:f>dissect_job!$E$1</c:f>
              <c:strCache>
                <c:ptCount val="1"/>
                <c:pt idx="0">
                  <c:v>DRF</c:v>
                </c:pt>
              </c:strCache>
            </c:strRef>
          </c:tx>
          <c:spPr>
            <a:ln w="28575" cap="rnd">
              <a:solidFill>
                <a:schemeClr val="accent5"/>
              </a:solidFill>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dissect_job!$E$2:$E$848</c:f>
              <c:numCache>
                <c:formatCode>General</c:formatCode>
                <c:ptCount val="847"/>
                <c:pt idx="0">
                  <c:v>5</c:v>
                </c:pt>
                <c:pt idx="1">
                  <c:v>1</c:v>
                </c:pt>
                <c:pt idx="2">
                  <c:v>2</c:v>
                </c:pt>
                <c:pt idx="3">
                  <c:v>3</c:v>
                </c:pt>
                <c:pt idx="4">
                  <c:v>12</c:v>
                </c:pt>
                <c:pt idx="5">
                  <c:v>12</c:v>
                </c:pt>
                <c:pt idx="6">
                  <c:v>12</c:v>
                </c:pt>
                <c:pt idx="7">
                  <c:v>12</c:v>
                </c:pt>
                <c:pt idx="8">
                  <c:v>12</c:v>
                </c:pt>
                <c:pt idx="9">
                  <c:v>12</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9</c:v>
                </c:pt>
                <c:pt idx="32">
                  <c:v>9</c:v>
                </c:pt>
                <c:pt idx="33">
                  <c:v>9</c:v>
                </c:pt>
                <c:pt idx="34">
                  <c:v>9</c:v>
                </c:pt>
                <c:pt idx="35">
                  <c:v>9</c:v>
                </c:pt>
                <c:pt idx="36">
                  <c:v>9</c:v>
                </c:pt>
                <c:pt idx="37">
                  <c:v>9</c:v>
                </c:pt>
                <c:pt idx="38">
                  <c:v>9</c:v>
                </c:pt>
                <c:pt idx="39">
                  <c:v>9</c:v>
                </c:pt>
                <c:pt idx="40">
                  <c:v>9</c:v>
                </c:pt>
                <c:pt idx="41">
                  <c:v>9</c:v>
                </c:pt>
                <c:pt idx="42">
                  <c:v>9</c:v>
                </c:pt>
                <c:pt idx="43">
                  <c:v>9</c:v>
                </c:pt>
                <c:pt idx="44">
                  <c:v>9</c:v>
                </c:pt>
                <c:pt idx="45">
                  <c:v>9</c:v>
                </c:pt>
                <c:pt idx="46">
                  <c:v>9</c:v>
                </c:pt>
                <c:pt idx="47">
                  <c:v>9</c:v>
                </c:pt>
                <c:pt idx="48">
                  <c:v>9</c:v>
                </c:pt>
                <c:pt idx="49">
                  <c:v>9</c:v>
                </c:pt>
                <c:pt idx="50">
                  <c:v>9</c:v>
                </c:pt>
                <c:pt idx="51">
                  <c:v>9</c:v>
                </c:pt>
                <c:pt idx="52">
                  <c:v>9</c:v>
                </c:pt>
                <c:pt idx="53">
                  <c:v>9</c:v>
                </c:pt>
                <c:pt idx="54">
                  <c:v>9</c:v>
                </c:pt>
                <c:pt idx="55">
                  <c:v>9</c:v>
                </c:pt>
                <c:pt idx="56">
                  <c:v>9</c:v>
                </c:pt>
                <c:pt idx="57">
                  <c:v>9</c:v>
                </c:pt>
                <c:pt idx="58">
                  <c:v>9</c:v>
                </c:pt>
                <c:pt idx="59">
                  <c:v>9</c:v>
                </c:pt>
                <c:pt idx="60">
                  <c:v>9</c:v>
                </c:pt>
                <c:pt idx="61">
                  <c:v>9</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9</c:v>
                </c:pt>
                <c:pt idx="91">
                  <c:v>11</c:v>
                </c:pt>
                <c:pt idx="92">
                  <c:v>11</c:v>
                </c:pt>
                <c:pt idx="93">
                  <c:v>11</c:v>
                </c:pt>
                <c:pt idx="94">
                  <c:v>11</c:v>
                </c:pt>
                <c:pt idx="95">
                  <c:v>11</c:v>
                </c:pt>
                <c:pt idx="96">
                  <c:v>11</c:v>
                </c:pt>
                <c:pt idx="97">
                  <c:v>11</c:v>
                </c:pt>
                <c:pt idx="98">
                  <c:v>11</c:v>
                </c:pt>
                <c:pt idx="99">
                  <c:v>11</c:v>
                </c:pt>
                <c:pt idx="100">
                  <c:v>11</c:v>
                </c:pt>
                <c:pt idx="101">
                  <c:v>11</c:v>
                </c:pt>
                <c:pt idx="102">
                  <c:v>11</c:v>
                </c:pt>
                <c:pt idx="103">
                  <c:v>11</c:v>
                </c:pt>
                <c:pt idx="104">
                  <c:v>11</c:v>
                </c:pt>
                <c:pt idx="105">
                  <c:v>11</c:v>
                </c:pt>
                <c:pt idx="106">
                  <c:v>11</c:v>
                </c:pt>
                <c:pt idx="107">
                  <c:v>11</c:v>
                </c:pt>
                <c:pt idx="108">
                  <c:v>11</c:v>
                </c:pt>
                <c:pt idx="109">
                  <c:v>11</c:v>
                </c:pt>
                <c:pt idx="110">
                  <c:v>11</c:v>
                </c:pt>
                <c:pt idx="111">
                  <c:v>11</c:v>
                </c:pt>
                <c:pt idx="112">
                  <c:v>11</c:v>
                </c:pt>
                <c:pt idx="113">
                  <c:v>11</c:v>
                </c:pt>
                <c:pt idx="114">
                  <c:v>11</c:v>
                </c:pt>
                <c:pt idx="115">
                  <c:v>11</c:v>
                </c:pt>
                <c:pt idx="116">
                  <c:v>11</c:v>
                </c:pt>
                <c:pt idx="117">
                  <c:v>11</c:v>
                </c:pt>
                <c:pt idx="118">
                  <c:v>11</c:v>
                </c:pt>
                <c:pt idx="119">
                  <c:v>9</c:v>
                </c:pt>
                <c:pt idx="120">
                  <c:v>11</c:v>
                </c:pt>
                <c:pt idx="121">
                  <c:v>11</c:v>
                </c:pt>
                <c:pt idx="122">
                  <c:v>11</c:v>
                </c:pt>
                <c:pt idx="123">
                  <c:v>11</c:v>
                </c:pt>
                <c:pt idx="124">
                  <c:v>11</c:v>
                </c:pt>
                <c:pt idx="125">
                  <c:v>11</c:v>
                </c:pt>
                <c:pt idx="126">
                  <c:v>11</c:v>
                </c:pt>
                <c:pt idx="127">
                  <c:v>11</c:v>
                </c:pt>
                <c:pt idx="128">
                  <c:v>11</c:v>
                </c:pt>
                <c:pt idx="129">
                  <c:v>11</c:v>
                </c:pt>
                <c:pt idx="130">
                  <c:v>11</c:v>
                </c:pt>
                <c:pt idx="131">
                  <c:v>11</c:v>
                </c:pt>
                <c:pt idx="132">
                  <c:v>11</c:v>
                </c:pt>
                <c:pt idx="133">
                  <c:v>11</c:v>
                </c:pt>
                <c:pt idx="134">
                  <c:v>11</c:v>
                </c:pt>
                <c:pt idx="135">
                  <c:v>11</c:v>
                </c:pt>
                <c:pt idx="136">
                  <c:v>11</c:v>
                </c:pt>
                <c:pt idx="137">
                  <c:v>11</c:v>
                </c:pt>
                <c:pt idx="138">
                  <c:v>11</c:v>
                </c:pt>
                <c:pt idx="139">
                  <c:v>11</c:v>
                </c:pt>
                <c:pt idx="140">
                  <c:v>11</c:v>
                </c:pt>
                <c:pt idx="141">
                  <c:v>11</c:v>
                </c:pt>
                <c:pt idx="142">
                  <c:v>11</c:v>
                </c:pt>
                <c:pt idx="143">
                  <c:v>11</c:v>
                </c:pt>
                <c:pt idx="144">
                  <c:v>11</c:v>
                </c:pt>
                <c:pt idx="145">
                  <c:v>11</c:v>
                </c:pt>
                <c:pt idx="146">
                  <c:v>11</c:v>
                </c:pt>
                <c:pt idx="147">
                  <c:v>11</c:v>
                </c:pt>
                <c:pt idx="148">
                  <c:v>11</c:v>
                </c:pt>
                <c:pt idx="149">
                  <c:v>11</c:v>
                </c:pt>
                <c:pt idx="150">
                  <c:v>11</c:v>
                </c:pt>
                <c:pt idx="151">
                  <c:v>11</c:v>
                </c:pt>
                <c:pt idx="152">
                  <c:v>11</c:v>
                </c:pt>
                <c:pt idx="153">
                  <c:v>11</c:v>
                </c:pt>
                <c:pt idx="154">
                  <c:v>11</c:v>
                </c:pt>
                <c:pt idx="155">
                  <c:v>11</c:v>
                </c:pt>
                <c:pt idx="156">
                  <c:v>11</c:v>
                </c:pt>
                <c:pt idx="157">
                  <c:v>11</c:v>
                </c:pt>
                <c:pt idx="158">
                  <c:v>11</c:v>
                </c:pt>
                <c:pt idx="159">
                  <c:v>11</c:v>
                </c:pt>
                <c:pt idx="160">
                  <c:v>11</c:v>
                </c:pt>
                <c:pt idx="161">
                  <c:v>11</c:v>
                </c:pt>
                <c:pt idx="162">
                  <c:v>11</c:v>
                </c:pt>
                <c:pt idx="163">
                  <c:v>11</c:v>
                </c:pt>
                <c:pt idx="164">
                  <c:v>11</c:v>
                </c:pt>
                <c:pt idx="165">
                  <c:v>11</c:v>
                </c:pt>
                <c:pt idx="166">
                  <c:v>11</c:v>
                </c:pt>
                <c:pt idx="167">
                  <c:v>11</c:v>
                </c:pt>
                <c:pt idx="168">
                  <c:v>11</c:v>
                </c:pt>
                <c:pt idx="169">
                  <c:v>11</c:v>
                </c:pt>
                <c:pt idx="170">
                  <c:v>11</c:v>
                </c:pt>
                <c:pt idx="171">
                  <c:v>11</c:v>
                </c:pt>
                <c:pt idx="172">
                  <c:v>11</c:v>
                </c:pt>
                <c:pt idx="173">
                  <c:v>11</c:v>
                </c:pt>
                <c:pt idx="174">
                  <c:v>11</c:v>
                </c:pt>
                <c:pt idx="175">
                  <c:v>11</c:v>
                </c:pt>
                <c:pt idx="176">
                  <c:v>11</c:v>
                </c:pt>
                <c:pt idx="177">
                  <c:v>11</c:v>
                </c:pt>
                <c:pt idx="178">
                  <c:v>11</c:v>
                </c:pt>
                <c:pt idx="179">
                  <c:v>11</c:v>
                </c:pt>
                <c:pt idx="180">
                  <c:v>11</c:v>
                </c:pt>
                <c:pt idx="181">
                  <c:v>11</c:v>
                </c:pt>
                <c:pt idx="182">
                  <c:v>11</c:v>
                </c:pt>
                <c:pt idx="183">
                  <c:v>11</c:v>
                </c:pt>
                <c:pt idx="184">
                  <c:v>11</c:v>
                </c:pt>
                <c:pt idx="185">
                  <c:v>11</c:v>
                </c:pt>
                <c:pt idx="186">
                  <c:v>11</c:v>
                </c:pt>
                <c:pt idx="187">
                  <c:v>11</c:v>
                </c:pt>
                <c:pt idx="188">
                  <c:v>11</c:v>
                </c:pt>
                <c:pt idx="189">
                  <c:v>11</c:v>
                </c:pt>
                <c:pt idx="190">
                  <c:v>11</c:v>
                </c:pt>
                <c:pt idx="191">
                  <c:v>11</c:v>
                </c:pt>
                <c:pt idx="192">
                  <c:v>11</c:v>
                </c:pt>
                <c:pt idx="193">
                  <c:v>11</c:v>
                </c:pt>
                <c:pt idx="194">
                  <c:v>11</c:v>
                </c:pt>
                <c:pt idx="195">
                  <c:v>11</c:v>
                </c:pt>
                <c:pt idx="196">
                  <c:v>11</c:v>
                </c:pt>
                <c:pt idx="197">
                  <c:v>11</c:v>
                </c:pt>
                <c:pt idx="198">
                  <c:v>11</c:v>
                </c:pt>
                <c:pt idx="199">
                  <c:v>11</c:v>
                </c:pt>
                <c:pt idx="200">
                  <c:v>11</c:v>
                </c:pt>
                <c:pt idx="201">
                  <c:v>11</c:v>
                </c:pt>
                <c:pt idx="202">
                  <c:v>11</c:v>
                </c:pt>
                <c:pt idx="203">
                  <c:v>11</c:v>
                </c:pt>
                <c:pt idx="204">
                  <c:v>11</c:v>
                </c:pt>
                <c:pt idx="205">
                  <c:v>11</c:v>
                </c:pt>
                <c:pt idx="206">
                  <c:v>11</c:v>
                </c:pt>
                <c:pt idx="207">
                  <c:v>13</c:v>
                </c:pt>
                <c:pt idx="208">
                  <c:v>13</c:v>
                </c:pt>
                <c:pt idx="209">
                  <c:v>13</c:v>
                </c:pt>
                <c:pt idx="210">
                  <c:v>13</c:v>
                </c:pt>
                <c:pt idx="211">
                  <c:v>13</c:v>
                </c:pt>
                <c:pt idx="212">
                  <c:v>13</c:v>
                </c:pt>
                <c:pt idx="213">
                  <c:v>13</c:v>
                </c:pt>
                <c:pt idx="214">
                  <c:v>13</c:v>
                </c:pt>
                <c:pt idx="215">
                  <c:v>12</c:v>
                </c:pt>
                <c:pt idx="216">
                  <c:v>13</c:v>
                </c:pt>
                <c:pt idx="217">
                  <c:v>13</c:v>
                </c:pt>
                <c:pt idx="218">
                  <c:v>13</c:v>
                </c:pt>
                <c:pt idx="219">
                  <c:v>13</c:v>
                </c:pt>
                <c:pt idx="220">
                  <c:v>13</c:v>
                </c:pt>
                <c:pt idx="221">
                  <c:v>13</c:v>
                </c:pt>
                <c:pt idx="222">
                  <c:v>13</c:v>
                </c:pt>
                <c:pt idx="223">
                  <c:v>13</c:v>
                </c:pt>
                <c:pt idx="224">
                  <c:v>12</c:v>
                </c:pt>
                <c:pt idx="225">
                  <c:v>13</c:v>
                </c:pt>
                <c:pt idx="226">
                  <c:v>13</c:v>
                </c:pt>
                <c:pt idx="227">
                  <c:v>13</c:v>
                </c:pt>
                <c:pt idx="228">
                  <c:v>13</c:v>
                </c:pt>
                <c:pt idx="229">
                  <c:v>13</c:v>
                </c:pt>
                <c:pt idx="230">
                  <c:v>13</c:v>
                </c:pt>
                <c:pt idx="231">
                  <c:v>13</c:v>
                </c:pt>
                <c:pt idx="232">
                  <c:v>13</c:v>
                </c:pt>
                <c:pt idx="233">
                  <c:v>12</c:v>
                </c:pt>
                <c:pt idx="234">
                  <c:v>15</c:v>
                </c:pt>
                <c:pt idx="235">
                  <c:v>13</c:v>
                </c:pt>
                <c:pt idx="236">
                  <c:v>13</c:v>
                </c:pt>
                <c:pt idx="237">
                  <c:v>13</c:v>
                </c:pt>
                <c:pt idx="238">
                  <c:v>13</c:v>
                </c:pt>
                <c:pt idx="239">
                  <c:v>13</c:v>
                </c:pt>
                <c:pt idx="240">
                  <c:v>13</c:v>
                </c:pt>
                <c:pt idx="241">
                  <c:v>13</c:v>
                </c:pt>
                <c:pt idx="242">
                  <c:v>14</c:v>
                </c:pt>
                <c:pt idx="243">
                  <c:v>14</c:v>
                </c:pt>
                <c:pt idx="244">
                  <c:v>14</c:v>
                </c:pt>
                <c:pt idx="245">
                  <c:v>14</c:v>
                </c:pt>
                <c:pt idx="246">
                  <c:v>14</c:v>
                </c:pt>
                <c:pt idx="247">
                  <c:v>14</c:v>
                </c:pt>
                <c:pt idx="248">
                  <c:v>14</c:v>
                </c:pt>
                <c:pt idx="249">
                  <c:v>14</c:v>
                </c:pt>
                <c:pt idx="250">
                  <c:v>14</c:v>
                </c:pt>
                <c:pt idx="251">
                  <c:v>10</c:v>
                </c:pt>
                <c:pt idx="252">
                  <c:v>8</c:v>
                </c:pt>
                <c:pt idx="253">
                  <c:v>8</c:v>
                </c:pt>
                <c:pt idx="254">
                  <c:v>8</c:v>
                </c:pt>
                <c:pt idx="255">
                  <c:v>8</c:v>
                </c:pt>
                <c:pt idx="256">
                  <c:v>8</c:v>
                </c:pt>
                <c:pt idx="257">
                  <c:v>8</c:v>
                </c:pt>
                <c:pt idx="258">
                  <c:v>8</c:v>
                </c:pt>
                <c:pt idx="259">
                  <c:v>8</c:v>
                </c:pt>
                <c:pt idx="260">
                  <c:v>4</c:v>
                </c:pt>
                <c:pt idx="261">
                  <c:v>5</c:v>
                </c:pt>
                <c:pt idx="262">
                  <c:v>5</c:v>
                </c:pt>
                <c:pt idx="263">
                  <c:v>5</c:v>
                </c:pt>
                <c:pt idx="264">
                  <c:v>5</c:v>
                </c:pt>
                <c:pt idx="265">
                  <c:v>5</c:v>
                </c:pt>
                <c:pt idx="266">
                  <c:v>5</c:v>
                </c:pt>
                <c:pt idx="267">
                  <c:v>3</c:v>
                </c:pt>
                <c:pt idx="268">
                  <c:v>5</c:v>
                </c:pt>
                <c:pt idx="269">
                  <c:v>5</c:v>
                </c:pt>
                <c:pt idx="270">
                  <c:v>5</c:v>
                </c:pt>
                <c:pt idx="271">
                  <c:v>5</c:v>
                </c:pt>
                <c:pt idx="272">
                  <c:v>5</c:v>
                </c:pt>
                <c:pt idx="273">
                  <c:v>5</c:v>
                </c:pt>
                <c:pt idx="274">
                  <c:v>5</c:v>
                </c:pt>
                <c:pt idx="275">
                  <c:v>5</c:v>
                </c:pt>
                <c:pt idx="276">
                  <c:v>4</c:v>
                </c:pt>
                <c:pt idx="277">
                  <c:v>5</c:v>
                </c:pt>
                <c:pt idx="278">
                  <c:v>5</c:v>
                </c:pt>
                <c:pt idx="279">
                  <c:v>5</c:v>
                </c:pt>
                <c:pt idx="280">
                  <c:v>5</c:v>
                </c:pt>
                <c:pt idx="281">
                  <c:v>5</c:v>
                </c:pt>
                <c:pt idx="282">
                  <c:v>5</c:v>
                </c:pt>
                <c:pt idx="283">
                  <c:v>3</c:v>
                </c:pt>
                <c:pt idx="284">
                  <c:v>5</c:v>
                </c:pt>
                <c:pt idx="285">
                  <c:v>5</c:v>
                </c:pt>
                <c:pt idx="286">
                  <c:v>5</c:v>
                </c:pt>
                <c:pt idx="287">
                  <c:v>5</c:v>
                </c:pt>
                <c:pt idx="288">
                  <c:v>8</c:v>
                </c:pt>
                <c:pt idx="289">
                  <c:v>8</c:v>
                </c:pt>
                <c:pt idx="290">
                  <c:v>8</c:v>
                </c:pt>
                <c:pt idx="291">
                  <c:v>8</c:v>
                </c:pt>
                <c:pt idx="292">
                  <c:v>7</c:v>
                </c:pt>
                <c:pt idx="293">
                  <c:v>7</c:v>
                </c:pt>
                <c:pt idx="294">
                  <c:v>7</c:v>
                </c:pt>
                <c:pt idx="295">
                  <c:v>7</c:v>
                </c:pt>
                <c:pt idx="296">
                  <c:v>7</c:v>
                </c:pt>
                <c:pt idx="297">
                  <c:v>7</c:v>
                </c:pt>
                <c:pt idx="298">
                  <c:v>7</c:v>
                </c:pt>
                <c:pt idx="299">
                  <c:v>3</c:v>
                </c:pt>
                <c:pt idx="300">
                  <c:v>3</c:v>
                </c:pt>
                <c:pt idx="301">
                  <c:v>3</c:v>
                </c:pt>
                <c:pt idx="302">
                  <c:v>3</c:v>
                </c:pt>
                <c:pt idx="303">
                  <c:v>3</c:v>
                </c:pt>
                <c:pt idx="304">
                  <c:v>3</c:v>
                </c:pt>
                <c:pt idx="305">
                  <c:v>3</c:v>
                </c:pt>
                <c:pt idx="306">
                  <c:v>3</c:v>
                </c:pt>
                <c:pt idx="307">
                  <c:v>3</c:v>
                </c:pt>
                <c:pt idx="308">
                  <c:v>3</c:v>
                </c:pt>
                <c:pt idx="309">
                  <c:v>3</c:v>
                </c:pt>
                <c:pt idx="310">
                  <c:v>3</c:v>
                </c:pt>
                <c:pt idx="311">
                  <c:v>3</c:v>
                </c:pt>
                <c:pt idx="312">
                  <c:v>3</c:v>
                </c:pt>
                <c:pt idx="313">
                  <c:v>3</c:v>
                </c:pt>
                <c:pt idx="314">
                  <c:v>3</c:v>
                </c:pt>
                <c:pt idx="315">
                  <c:v>3</c:v>
                </c:pt>
                <c:pt idx="316">
                  <c:v>3</c:v>
                </c:pt>
                <c:pt idx="317">
                  <c:v>3</c:v>
                </c:pt>
                <c:pt idx="318">
                  <c:v>3</c:v>
                </c:pt>
                <c:pt idx="319">
                  <c:v>3</c:v>
                </c:pt>
                <c:pt idx="320">
                  <c:v>3</c:v>
                </c:pt>
                <c:pt idx="321">
                  <c:v>5</c:v>
                </c:pt>
                <c:pt idx="322">
                  <c:v>5</c:v>
                </c:pt>
                <c:pt idx="323">
                  <c:v>4</c:v>
                </c:pt>
                <c:pt idx="324">
                  <c:v>4</c:v>
                </c:pt>
                <c:pt idx="325">
                  <c:v>4</c:v>
                </c:pt>
                <c:pt idx="326">
                  <c:v>4</c:v>
                </c:pt>
                <c:pt idx="327">
                  <c:v>4</c:v>
                </c:pt>
                <c:pt idx="328">
                  <c:v>4</c:v>
                </c:pt>
                <c:pt idx="329">
                  <c:v>4</c:v>
                </c:pt>
                <c:pt idx="330">
                  <c:v>4</c:v>
                </c:pt>
                <c:pt idx="331">
                  <c:v>4</c:v>
                </c:pt>
                <c:pt idx="332">
                  <c:v>4</c:v>
                </c:pt>
                <c:pt idx="333">
                  <c:v>4</c:v>
                </c:pt>
                <c:pt idx="334">
                  <c:v>4</c:v>
                </c:pt>
                <c:pt idx="335">
                  <c:v>4</c:v>
                </c:pt>
                <c:pt idx="336">
                  <c:v>4</c:v>
                </c:pt>
                <c:pt idx="337">
                  <c:v>4</c:v>
                </c:pt>
                <c:pt idx="338">
                  <c:v>4</c:v>
                </c:pt>
                <c:pt idx="339">
                  <c:v>4</c:v>
                </c:pt>
                <c:pt idx="340">
                  <c:v>4</c:v>
                </c:pt>
                <c:pt idx="341">
                  <c:v>4</c:v>
                </c:pt>
                <c:pt idx="342">
                  <c:v>4</c:v>
                </c:pt>
                <c:pt idx="343">
                  <c:v>4</c:v>
                </c:pt>
                <c:pt idx="344">
                  <c:v>4</c:v>
                </c:pt>
                <c:pt idx="345">
                  <c:v>4</c:v>
                </c:pt>
                <c:pt idx="346">
                  <c:v>4</c:v>
                </c:pt>
                <c:pt idx="347">
                  <c:v>4</c:v>
                </c:pt>
                <c:pt idx="348">
                  <c:v>4</c:v>
                </c:pt>
                <c:pt idx="349">
                  <c:v>4</c:v>
                </c:pt>
                <c:pt idx="350">
                  <c:v>4</c:v>
                </c:pt>
                <c:pt idx="351">
                  <c:v>4</c:v>
                </c:pt>
                <c:pt idx="352">
                  <c:v>4</c:v>
                </c:pt>
                <c:pt idx="353">
                  <c:v>4</c:v>
                </c:pt>
                <c:pt idx="354">
                  <c:v>4</c:v>
                </c:pt>
                <c:pt idx="355">
                  <c:v>5</c:v>
                </c:pt>
                <c:pt idx="356">
                  <c:v>5</c:v>
                </c:pt>
                <c:pt idx="357">
                  <c:v>5</c:v>
                </c:pt>
                <c:pt idx="358">
                  <c:v>5</c:v>
                </c:pt>
                <c:pt idx="359">
                  <c:v>5</c:v>
                </c:pt>
                <c:pt idx="360">
                  <c:v>5</c:v>
                </c:pt>
                <c:pt idx="361">
                  <c:v>5</c:v>
                </c:pt>
                <c:pt idx="362">
                  <c:v>5</c:v>
                </c:pt>
                <c:pt idx="363">
                  <c:v>5</c:v>
                </c:pt>
                <c:pt idx="364">
                  <c:v>5</c:v>
                </c:pt>
                <c:pt idx="365">
                  <c:v>5</c:v>
                </c:pt>
                <c:pt idx="366">
                  <c:v>5</c:v>
                </c:pt>
                <c:pt idx="367">
                  <c:v>5</c:v>
                </c:pt>
                <c:pt idx="368">
                  <c:v>5</c:v>
                </c:pt>
                <c:pt idx="369">
                  <c:v>4</c:v>
                </c:pt>
                <c:pt idx="370">
                  <c:v>4</c:v>
                </c:pt>
                <c:pt idx="371">
                  <c:v>4</c:v>
                </c:pt>
                <c:pt idx="372">
                  <c:v>4</c:v>
                </c:pt>
                <c:pt idx="373">
                  <c:v>4</c:v>
                </c:pt>
                <c:pt idx="374">
                  <c:v>4</c:v>
                </c:pt>
                <c:pt idx="375">
                  <c:v>4</c:v>
                </c:pt>
                <c:pt idx="376">
                  <c:v>4</c:v>
                </c:pt>
                <c:pt idx="377">
                  <c:v>4</c:v>
                </c:pt>
                <c:pt idx="378">
                  <c:v>4</c:v>
                </c:pt>
                <c:pt idx="379">
                  <c:v>4</c:v>
                </c:pt>
                <c:pt idx="380">
                  <c:v>4</c:v>
                </c:pt>
                <c:pt idx="381">
                  <c:v>4</c:v>
                </c:pt>
                <c:pt idx="382">
                  <c:v>4</c:v>
                </c:pt>
                <c:pt idx="383">
                  <c:v>4</c:v>
                </c:pt>
                <c:pt idx="384">
                  <c:v>4</c:v>
                </c:pt>
                <c:pt idx="385">
                  <c:v>4</c:v>
                </c:pt>
                <c:pt idx="386">
                  <c:v>4</c:v>
                </c:pt>
                <c:pt idx="387">
                  <c:v>4</c:v>
                </c:pt>
                <c:pt idx="388">
                  <c:v>4</c:v>
                </c:pt>
                <c:pt idx="389">
                  <c:v>4</c:v>
                </c:pt>
                <c:pt idx="390">
                  <c:v>4</c:v>
                </c:pt>
                <c:pt idx="391">
                  <c:v>4</c:v>
                </c:pt>
                <c:pt idx="392">
                  <c:v>5</c:v>
                </c:pt>
                <c:pt idx="393">
                  <c:v>5</c:v>
                </c:pt>
                <c:pt idx="394">
                  <c:v>5</c:v>
                </c:pt>
                <c:pt idx="395">
                  <c:v>5</c:v>
                </c:pt>
                <c:pt idx="396">
                  <c:v>5</c:v>
                </c:pt>
                <c:pt idx="397">
                  <c:v>5</c:v>
                </c:pt>
                <c:pt idx="398">
                  <c:v>5</c:v>
                </c:pt>
                <c:pt idx="399">
                  <c:v>5</c:v>
                </c:pt>
                <c:pt idx="400">
                  <c:v>5</c:v>
                </c:pt>
                <c:pt idx="401">
                  <c:v>5</c:v>
                </c:pt>
                <c:pt idx="402">
                  <c:v>4</c:v>
                </c:pt>
                <c:pt idx="403">
                  <c:v>5</c:v>
                </c:pt>
                <c:pt idx="404">
                  <c:v>5</c:v>
                </c:pt>
                <c:pt idx="405">
                  <c:v>5</c:v>
                </c:pt>
                <c:pt idx="406">
                  <c:v>5</c:v>
                </c:pt>
                <c:pt idx="407">
                  <c:v>4</c:v>
                </c:pt>
                <c:pt idx="408">
                  <c:v>5</c:v>
                </c:pt>
                <c:pt idx="409">
                  <c:v>5</c:v>
                </c:pt>
                <c:pt idx="410">
                  <c:v>5</c:v>
                </c:pt>
                <c:pt idx="411">
                  <c:v>5</c:v>
                </c:pt>
                <c:pt idx="412">
                  <c:v>5</c:v>
                </c:pt>
                <c:pt idx="413">
                  <c:v>5</c:v>
                </c:pt>
                <c:pt idx="414">
                  <c:v>5</c:v>
                </c:pt>
                <c:pt idx="415">
                  <c:v>5</c:v>
                </c:pt>
                <c:pt idx="416">
                  <c:v>5</c:v>
                </c:pt>
                <c:pt idx="417">
                  <c:v>5</c:v>
                </c:pt>
                <c:pt idx="418">
                  <c:v>4</c:v>
                </c:pt>
                <c:pt idx="419">
                  <c:v>5</c:v>
                </c:pt>
                <c:pt idx="420">
                  <c:v>5</c:v>
                </c:pt>
                <c:pt idx="421">
                  <c:v>5</c:v>
                </c:pt>
                <c:pt idx="422">
                  <c:v>5</c:v>
                </c:pt>
                <c:pt idx="423">
                  <c:v>4</c:v>
                </c:pt>
                <c:pt idx="424">
                  <c:v>5</c:v>
                </c:pt>
                <c:pt idx="425">
                  <c:v>5</c:v>
                </c:pt>
                <c:pt idx="426">
                  <c:v>5</c:v>
                </c:pt>
                <c:pt idx="427">
                  <c:v>5</c:v>
                </c:pt>
                <c:pt idx="428">
                  <c:v>5</c:v>
                </c:pt>
                <c:pt idx="429">
                  <c:v>5</c:v>
                </c:pt>
                <c:pt idx="430">
                  <c:v>5</c:v>
                </c:pt>
                <c:pt idx="431">
                  <c:v>5</c:v>
                </c:pt>
                <c:pt idx="432">
                  <c:v>5</c:v>
                </c:pt>
                <c:pt idx="433">
                  <c:v>5</c:v>
                </c:pt>
                <c:pt idx="434">
                  <c:v>4</c:v>
                </c:pt>
                <c:pt idx="435">
                  <c:v>5</c:v>
                </c:pt>
                <c:pt idx="436">
                  <c:v>5</c:v>
                </c:pt>
                <c:pt idx="437">
                  <c:v>5</c:v>
                </c:pt>
                <c:pt idx="438">
                  <c:v>5</c:v>
                </c:pt>
                <c:pt idx="439">
                  <c:v>4</c:v>
                </c:pt>
                <c:pt idx="440">
                  <c:v>4</c:v>
                </c:pt>
                <c:pt idx="441">
                  <c:v>4</c:v>
                </c:pt>
                <c:pt idx="442">
                  <c:v>4</c:v>
                </c:pt>
                <c:pt idx="443">
                  <c:v>4</c:v>
                </c:pt>
                <c:pt idx="444">
                  <c:v>4</c:v>
                </c:pt>
                <c:pt idx="445">
                  <c:v>4</c:v>
                </c:pt>
                <c:pt idx="446">
                  <c:v>4</c:v>
                </c:pt>
                <c:pt idx="447">
                  <c:v>4</c:v>
                </c:pt>
                <c:pt idx="448">
                  <c:v>4</c:v>
                </c:pt>
                <c:pt idx="449">
                  <c:v>4</c:v>
                </c:pt>
                <c:pt idx="450">
                  <c:v>3</c:v>
                </c:pt>
                <c:pt idx="451">
                  <c:v>3</c:v>
                </c:pt>
                <c:pt idx="452">
                  <c:v>3</c:v>
                </c:pt>
                <c:pt idx="453">
                  <c:v>3</c:v>
                </c:pt>
                <c:pt idx="454">
                  <c:v>3</c:v>
                </c:pt>
                <c:pt idx="455">
                  <c:v>3</c:v>
                </c:pt>
                <c:pt idx="456">
                  <c:v>3</c:v>
                </c:pt>
                <c:pt idx="457">
                  <c:v>3</c:v>
                </c:pt>
                <c:pt idx="458">
                  <c:v>3</c:v>
                </c:pt>
                <c:pt idx="459">
                  <c:v>3</c:v>
                </c:pt>
                <c:pt idx="460">
                  <c:v>3</c:v>
                </c:pt>
                <c:pt idx="461">
                  <c:v>3</c:v>
                </c:pt>
                <c:pt idx="462">
                  <c:v>3</c:v>
                </c:pt>
                <c:pt idx="463">
                  <c:v>3</c:v>
                </c:pt>
                <c:pt idx="464">
                  <c:v>3</c:v>
                </c:pt>
                <c:pt idx="465">
                  <c:v>3</c:v>
                </c:pt>
                <c:pt idx="466">
                  <c:v>3</c:v>
                </c:pt>
                <c:pt idx="467">
                  <c:v>3</c:v>
                </c:pt>
                <c:pt idx="468">
                  <c:v>3</c:v>
                </c:pt>
                <c:pt idx="469">
                  <c:v>3</c:v>
                </c:pt>
                <c:pt idx="470">
                  <c:v>3</c:v>
                </c:pt>
                <c:pt idx="471">
                  <c:v>3</c:v>
                </c:pt>
                <c:pt idx="472">
                  <c:v>3</c:v>
                </c:pt>
                <c:pt idx="473">
                  <c:v>3</c:v>
                </c:pt>
                <c:pt idx="474">
                  <c:v>3</c:v>
                </c:pt>
                <c:pt idx="475">
                  <c:v>3</c:v>
                </c:pt>
                <c:pt idx="476">
                  <c:v>3</c:v>
                </c:pt>
                <c:pt idx="477">
                  <c:v>3</c:v>
                </c:pt>
                <c:pt idx="478">
                  <c:v>3</c:v>
                </c:pt>
                <c:pt idx="479">
                  <c:v>3</c:v>
                </c:pt>
                <c:pt idx="480">
                  <c:v>3</c:v>
                </c:pt>
                <c:pt idx="481">
                  <c:v>3</c:v>
                </c:pt>
                <c:pt idx="482">
                  <c:v>3</c:v>
                </c:pt>
                <c:pt idx="483">
                  <c:v>3</c:v>
                </c:pt>
                <c:pt idx="484">
                  <c:v>3</c:v>
                </c:pt>
                <c:pt idx="485">
                  <c:v>3</c:v>
                </c:pt>
                <c:pt idx="486">
                  <c:v>3</c:v>
                </c:pt>
                <c:pt idx="487">
                  <c:v>3</c:v>
                </c:pt>
                <c:pt idx="488">
                  <c:v>3</c:v>
                </c:pt>
                <c:pt idx="489">
                  <c:v>3</c:v>
                </c:pt>
                <c:pt idx="490">
                  <c:v>3</c:v>
                </c:pt>
                <c:pt idx="491">
                  <c:v>3</c:v>
                </c:pt>
                <c:pt idx="492">
                  <c:v>3</c:v>
                </c:pt>
                <c:pt idx="493">
                  <c:v>3</c:v>
                </c:pt>
                <c:pt idx="494">
                  <c:v>3</c:v>
                </c:pt>
                <c:pt idx="495">
                  <c:v>3</c:v>
                </c:pt>
                <c:pt idx="496">
                  <c:v>3</c:v>
                </c:pt>
                <c:pt idx="497">
                  <c:v>3</c:v>
                </c:pt>
                <c:pt idx="498">
                  <c:v>3</c:v>
                </c:pt>
                <c:pt idx="499">
                  <c:v>3</c:v>
                </c:pt>
                <c:pt idx="500">
                  <c:v>3</c:v>
                </c:pt>
                <c:pt idx="501">
                  <c:v>3</c:v>
                </c:pt>
                <c:pt idx="502">
                  <c:v>3</c:v>
                </c:pt>
                <c:pt idx="503">
                  <c:v>4</c:v>
                </c:pt>
                <c:pt idx="504">
                  <c:v>4</c:v>
                </c:pt>
                <c:pt idx="505">
                  <c:v>4</c:v>
                </c:pt>
                <c:pt idx="506">
                  <c:v>4</c:v>
                </c:pt>
                <c:pt idx="507">
                  <c:v>4</c:v>
                </c:pt>
                <c:pt idx="508">
                  <c:v>4</c:v>
                </c:pt>
                <c:pt idx="509">
                  <c:v>4</c:v>
                </c:pt>
                <c:pt idx="510">
                  <c:v>4</c:v>
                </c:pt>
                <c:pt idx="511">
                  <c:v>4</c:v>
                </c:pt>
                <c:pt idx="512">
                  <c:v>4</c:v>
                </c:pt>
                <c:pt idx="513">
                  <c:v>4</c:v>
                </c:pt>
                <c:pt idx="514">
                  <c:v>4</c:v>
                </c:pt>
                <c:pt idx="515">
                  <c:v>4</c:v>
                </c:pt>
                <c:pt idx="516">
                  <c:v>4</c:v>
                </c:pt>
                <c:pt idx="517">
                  <c:v>4</c:v>
                </c:pt>
                <c:pt idx="518">
                  <c:v>4</c:v>
                </c:pt>
                <c:pt idx="519">
                  <c:v>4</c:v>
                </c:pt>
                <c:pt idx="520">
                  <c:v>4</c:v>
                </c:pt>
                <c:pt idx="521">
                  <c:v>4</c:v>
                </c:pt>
                <c:pt idx="522">
                  <c:v>4</c:v>
                </c:pt>
                <c:pt idx="523">
                  <c:v>4</c:v>
                </c:pt>
                <c:pt idx="524">
                  <c:v>4</c:v>
                </c:pt>
                <c:pt idx="525">
                  <c:v>4</c:v>
                </c:pt>
                <c:pt idx="526">
                  <c:v>4</c:v>
                </c:pt>
                <c:pt idx="527">
                  <c:v>4</c:v>
                </c:pt>
                <c:pt idx="528">
                  <c:v>4</c:v>
                </c:pt>
                <c:pt idx="529">
                  <c:v>4</c:v>
                </c:pt>
                <c:pt idx="530">
                  <c:v>4</c:v>
                </c:pt>
                <c:pt idx="531">
                  <c:v>4</c:v>
                </c:pt>
                <c:pt idx="532">
                  <c:v>4</c:v>
                </c:pt>
                <c:pt idx="533">
                  <c:v>4</c:v>
                </c:pt>
                <c:pt idx="534">
                  <c:v>4</c:v>
                </c:pt>
                <c:pt idx="535">
                  <c:v>4</c:v>
                </c:pt>
                <c:pt idx="536">
                  <c:v>4</c:v>
                </c:pt>
                <c:pt idx="537">
                  <c:v>4</c:v>
                </c:pt>
                <c:pt idx="538">
                  <c:v>4</c:v>
                </c:pt>
                <c:pt idx="539">
                  <c:v>4</c:v>
                </c:pt>
                <c:pt idx="540">
                  <c:v>4</c:v>
                </c:pt>
                <c:pt idx="541">
                  <c:v>4</c:v>
                </c:pt>
                <c:pt idx="542">
                  <c:v>4</c:v>
                </c:pt>
                <c:pt idx="543">
                  <c:v>4</c:v>
                </c:pt>
                <c:pt idx="544">
                  <c:v>4</c:v>
                </c:pt>
                <c:pt idx="545">
                  <c:v>4</c:v>
                </c:pt>
                <c:pt idx="546">
                  <c:v>4</c:v>
                </c:pt>
                <c:pt idx="547">
                  <c:v>4</c:v>
                </c:pt>
                <c:pt idx="548">
                  <c:v>4</c:v>
                </c:pt>
                <c:pt idx="549">
                  <c:v>4</c:v>
                </c:pt>
                <c:pt idx="550">
                  <c:v>4</c:v>
                </c:pt>
                <c:pt idx="551">
                  <c:v>4</c:v>
                </c:pt>
                <c:pt idx="552">
                  <c:v>4</c:v>
                </c:pt>
                <c:pt idx="553">
                  <c:v>4</c:v>
                </c:pt>
                <c:pt idx="554">
                  <c:v>4</c:v>
                </c:pt>
                <c:pt idx="555">
                  <c:v>4</c:v>
                </c:pt>
                <c:pt idx="556">
                  <c:v>4</c:v>
                </c:pt>
                <c:pt idx="557">
                  <c:v>4</c:v>
                </c:pt>
                <c:pt idx="558">
                  <c:v>4</c:v>
                </c:pt>
                <c:pt idx="559">
                  <c:v>4</c:v>
                </c:pt>
                <c:pt idx="560">
                  <c:v>4</c:v>
                </c:pt>
                <c:pt idx="561">
                  <c:v>4</c:v>
                </c:pt>
                <c:pt idx="562">
                  <c:v>4</c:v>
                </c:pt>
                <c:pt idx="563">
                  <c:v>4</c:v>
                </c:pt>
                <c:pt idx="564">
                  <c:v>4</c:v>
                </c:pt>
                <c:pt idx="565">
                  <c:v>4</c:v>
                </c:pt>
                <c:pt idx="566">
                  <c:v>4</c:v>
                </c:pt>
                <c:pt idx="567">
                  <c:v>4</c:v>
                </c:pt>
                <c:pt idx="568">
                  <c:v>4</c:v>
                </c:pt>
                <c:pt idx="569">
                  <c:v>4</c:v>
                </c:pt>
                <c:pt idx="570">
                  <c:v>4</c:v>
                </c:pt>
                <c:pt idx="571">
                  <c:v>4</c:v>
                </c:pt>
                <c:pt idx="572">
                  <c:v>4</c:v>
                </c:pt>
                <c:pt idx="573">
                  <c:v>4</c:v>
                </c:pt>
                <c:pt idx="574">
                  <c:v>4</c:v>
                </c:pt>
                <c:pt idx="575">
                  <c:v>4</c:v>
                </c:pt>
                <c:pt idx="576">
                  <c:v>4</c:v>
                </c:pt>
                <c:pt idx="577">
                  <c:v>4</c:v>
                </c:pt>
                <c:pt idx="578">
                  <c:v>4</c:v>
                </c:pt>
                <c:pt idx="579">
                  <c:v>4</c:v>
                </c:pt>
                <c:pt idx="580">
                  <c:v>4</c:v>
                </c:pt>
                <c:pt idx="581">
                  <c:v>4</c:v>
                </c:pt>
                <c:pt idx="582">
                  <c:v>4</c:v>
                </c:pt>
                <c:pt idx="583">
                  <c:v>4</c:v>
                </c:pt>
                <c:pt idx="584">
                  <c:v>4</c:v>
                </c:pt>
                <c:pt idx="585">
                  <c:v>4</c:v>
                </c:pt>
                <c:pt idx="586">
                  <c:v>4</c:v>
                </c:pt>
                <c:pt idx="587">
                  <c:v>4</c:v>
                </c:pt>
                <c:pt idx="588">
                  <c:v>3</c:v>
                </c:pt>
                <c:pt idx="589">
                  <c:v>3</c:v>
                </c:pt>
                <c:pt idx="590">
                  <c:v>3</c:v>
                </c:pt>
                <c:pt idx="591">
                  <c:v>3</c:v>
                </c:pt>
                <c:pt idx="592">
                  <c:v>3</c:v>
                </c:pt>
                <c:pt idx="593">
                  <c:v>3</c:v>
                </c:pt>
                <c:pt idx="594">
                  <c:v>3</c:v>
                </c:pt>
                <c:pt idx="595">
                  <c:v>3</c:v>
                </c:pt>
                <c:pt idx="596">
                  <c:v>2</c:v>
                </c:pt>
                <c:pt idx="597">
                  <c:v>2</c:v>
                </c:pt>
                <c:pt idx="598">
                  <c:v>2</c:v>
                </c:pt>
                <c:pt idx="599">
                  <c:v>2</c:v>
                </c:pt>
                <c:pt idx="600">
                  <c:v>2</c:v>
                </c:pt>
                <c:pt idx="601">
                  <c:v>2</c:v>
                </c:pt>
                <c:pt idx="602">
                  <c:v>2</c:v>
                </c:pt>
                <c:pt idx="603">
                  <c:v>3</c:v>
                </c:pt>
                <c:pt idx="604">
                  <c:v>3</c:v>
                </c:pt>
                <c:pt idx="605">
                  <c:v>3</c:v>
                </c:pt>
                <c:pt idx="606">
                  <c:v>3</c:v>
                </c:pt>
                <c:pt idx="607">
                  <c:v>3</c:v>
                </c:pt>
                <c:pt idx="608">
                  <c:v>3</c:v>
                </c:pt>
                <c:pt idx="609">
                  <c:v>3</c:v>
                </c:pt>
                <c:pt idx="610">
                  <c:v>3</c:v>
                </c:pt>
                <c:pt idx="611">
                  <c:v>3</c:v>
                </c:pt>
                <c:pt idx="612">
                  <c:v>3</c:v>
                </c:pt>
                <c:pt idx="613">
                  <c:v>3</c:v>
                </c:pt>
                <c:pt idx="614">
                  <c:v>3</c:v>
                </c:pt>
                <c:pt idx="615">
                  <c:v>3</c:v>
                </c:pt>
                <c:pt idx="616">
                  <c:v>3</c:v>
                </c:pt>
                <c:pt idx="617">
                  <c:v>3</c:v>
                </c:pt>
                <c:pt idx="618">
                  <c:v>3</c:v>
                </c:pt>
                <c:pt idx="619">
                  <c:v>3</c:v>
                </c:pt>
                <c:pt idx="620">
                  <c:v>3</c:v>
                </c:pt>
                <c:pt idx="621">
                  <c:v>3</c:v>
                </c:pt>
                <c:pt idx="622">
                  <c:v>3</c:v>
                </c:pt>
                <c:pt idx="623">
                  <c:v>3</c:v>
                </c:pt>
                <c:pt idx="624">
                  <c:v>3</c:v>
                </c:pt>
                <c:pt idx="625">
                  <c:v>3</c:v>
                </c:pt>
                <c:pt idx="626">
                  <c:v>3</c:v>
                </c:pt>
                <c:pt idx="627">
                  <c:v>3</c:v>
                </c:pt>
                <c:pt idx="628">
                  <c:v>3</c:v>
                </c:pt>
                <c:pt idx="629">
                  <c:v>3</c:v>
                </c:pt>
                <c:pt idx="630">
                  <c:v>2</c:v>
                </c:pt>
                <c:pt idx="631">
                  <c:v>2</c:v>
                </c:pt>
                <c:pt idx="632">
                  <c:v>2</c:v>
                </c:pt>
                <c:pt idx="633">
                  <c:v>2</c:v>
                </c:pt>
                <c:pt idx="634">
                  <c:v>2</c:v>
                </c:pt>
                <c:pt idx="635">
                  <c:v>2</c:v>
                </c:pt>
                <c:pt idx="636">
                  <c:v>2</c:v>
                </c:pt>
                <c:pt idx="637">
                  <c:v>2</c:v>
                </c:pt>
                <c:pt idx="638">
                  <c:v>3</c:v>
                </c:pt>
                <c:pt idx="639">
                  <c:v>3</c:v>
                </c:pt>
                <c:pt idx="640">
                  <c:v>3</c:v>
                </c:pt>
                <c:pt idx="641">
                  <c:v>5</c:v>
                </c:pt>
                <c:pt idx="642">
                  <c:v>5</c:v>
                </c:pt>
                <c:pt idx="643">
                  <c:v>5</c:v>
                </c:pt>
                <c:pt idx="644">
                  <c:v>5</c:v>
                </c:pt>
                <c:pt idx="645">
                  <c:v>5</c:v>
                </c:pt>
                <c:pt idx="646">
                  <c:v>5</c:v>
                </c:pt>
                <c:pt idx="647">
                  <c:v>5</c:v>
                </c:pt>
                <c:pt idx="648">
                  <c:v>5</c:v>
                </c:pt>
                <c:pt idx="649">
                  <c:v>7</c:v>
                </c:pt>
                <c:pt idx="650">
                  <c:v>7</c:v>
                </c:pt>
                <c:pt idx="651">
                  <c:v>6</c:v>
                </c:pt>
                <c:pt idx="652">
                  <c:v>5</c:v>
                </c:pt>
                <c:pt idx="653">
                  <c:v>7</c:v>
                </c:pt>
                <c:pt idx="654">
                  <c:v>5</c:v>
                </c:pt>
                <c:pt idx="655">
                  <c:v>7</c:v>
                </c:pt>
                <c:pt idx="656">
                  <c:v>7</c:v>
                </c:pt>
                <c:pt idx="657">
                  <c:v>7</c:v>
                </c:pt>
                <c:pt idx="658">
                  <c:v>7</c:v>
                </c:pt>
                <c:pt idx="659">
                  <c:v>7</c:v>
                </c:pt>
                <c:pt idx="660">
                  <c:v>7</c:v>
                </c:pt>
                <c:pt idx="661">
                  <c:v>7</c:v>
                </c:pt>
                <c:pt idx="662">
                  <c:v>5</c:v>
                </c:pt>
                <c:pt idx="663">
                  <c:v>7</c:v>
                </c:pt>
                <c:pt idx="664">
                  <c:v>7</c:v>
                </c:pt>
                <c:pt idx="665">
                  <c:v>6</c:v>
                </c:pt>
                <c:pt idx="666">
                  <c:v>5</c:v>
                </c:pt>
                <c:pt idx="667">
                  <c:v>7</c:v>
                </c:pt>
                <c:pt idx="668">
                  <c:v>5</c:v>
                </c:pt>
                <c:pt idx="669">
                  <c:v>8</c:v>
                </c:pt>
                <c:pt idx="670">
                  <c:v>8</c:v>
                </c:pt>
                <c:pt idx="671">
                  <c:v>8</c:v>
                </c:pt>
                <c:pt idx="672">
                  <c:v>8</c:v>
                </c:pt>
                <c:pt idx="673">
                  <c:v>8</c:v>
                </c:pt>
                <c:pt idx="674">
                  <c:v>8</c:v>
                </c:pt>
                <c:pt idx="675">
                  <c:v>8</c:v>
                </c:pt>
                <c:pt idx="676">
                  <c:v>6</c:v>
                </c:pt>
                <c:pt idx="677">
                  <c:v>8</c:v>
                </c:pt>
                <c:pt idx="678">
                  <c:v>8</c:v>
                </c:pt>
                <c:pt idx="679">
                  <c:v>7</c:v>
                </c:pt>
                <c:pt idx="680">
                  <c:v>6</c:v>
                </c:pt>
                <c:pt idx="681">
                  <c:v>8</c:v>
                </c:pt>
                <c:pt idx="682">
                  <c:v>5</c:v>
                </c:pt>
                <c:pt idx="683">
                  <c:v>8</c:v>
                </c:pt>
                <c:pt idx="684">
                  <c:v>8</c:v>
                </c:pt>
                <c:pt idx="685">
                  <c:v>8</c:v>
                </c:pt>
                <c:pt idx="686">
                  <c:v>8</c:v>
                </c:pt>
                <c:pt idx="687">
                  <c:v>8</c:v>
                </c:pt>
                <c:pt idx="688">
                  <c:v>8</c:v>
                </c:pt>
                <c:pt idx="689">
                  <c:v>8</c:v>
                </c:pt>
                <c:pt idx="690">
                  <c:v>6</c:v>
                </c:pt>
                <c:pt idx="691">
                  <c:v>8</c:v>
                </c:pt>
                <c:pt idx="692">
                  <c:v>8</c:v>
                </c:pt>
                <c:pt idx="693">
                  <c:v>7</c:v>
                </c:pt>
                <c:pt idx="694">
                  <c:v>6</c:v>
                </c:pt>
                <c:pt idx="695">
                  <c:v>8</c:v>
                </c:pt>
                <c:pt idx="696">
                  <c:v>5</c:v>
                </c:pt>
                <c:pt idx="697">
                  <c:v>8</c:v>
                </c:pt>
                <c:pt idx="698">
                  <c:v>8</c:v>
                </c:pt>
                <c:pt idx="699">
                  <c:v>8</c:v>
                </c:pt>
                <c:pt idx="700">
                  <c:v>8</c:v>
                </c:pt>
                <c:pt idx="701">
                  <c:v>8</c:v>
                </c:pt>
                <c:pt idx="702">
                  <c:v>8</c:v>
                </c:pt>
                <c:pt idx="703">
                  <c:v>8</c:v>
                </c:pt>
                <c:pt idx="704">
                  <c:v>6</c:v>
                </c:pt>
                <c:pt idx="705">
                  <c:v>8</c:v>
                </c:pt>
                <c:pt idx="706">
                  <c:v>8</c:v>
                </c:pt>
                <c:pt idx="707">
                  <c:v>7</c:v>
                </c:pt>
                <c:pt idx="708">
                  <c:v>7</c:v>
                </c:pt>
                <c:pt idx="709">
                  <c:v>9</c:v>
                </c:pt>
                <c:pt idx="710">
                  <c:v>7</c:v>
                </c:pt>
                <c:pt idx="711">
                  <c:v>10</c:v>
                </c:pt>
                <c:pt idx="712">
                  <c:v>10</c:v>
                </c:pt>
                <c:pt idx="713">
                  <c:v>10</c:v>
                </c:pt>
                <c:pt idx="714">
                  <c:v>10</c:v>
                </c:pt>
                <c:pt idx="715">
                  <c:v>10</c:v>
                </c:pt>
                <c:pt idx="716">
                  <c:v>10</c:v>
                </c:pt>
                <c:pt idx="717">
                  <c:v>10</c:v>
                </c:pt>
                <c:pt idx="718">
                  <c:v>8</c:v>
                </c:pt>
                <c:pt idx="719">
                  <c:v>10</c:v>
                </c:pt>
                <c:pt idx="720">
                  <c:v>10</c:v>
                </c:pt>
                <c:pt idx="721">
                  <c:v>8</c:v>
                </c:pt>
                <c:pt idx="722">
                  <c:v>8</c:v>
                </c:pt>
                <c:pt idx="723">
                  <c:v>9</c:v>
                </c:pt>
                <c:pt idx="724">
                  <c:v>7</c:v>
                </c:pt>
                <c:pt idx="725">
                  <c:v>10</c:v>
                </c:pt>
                <c:pt idx="726">
                  <c:v>10</c:v>
                </c:pt>
                <c:pt idx="727">
                  <c:v>10</c:v>
                </c:pt>
                <c:pt idx="728">
                  <c:v>10</c:v>
                </c:pt>
                <c:pt idx="729">
                  <c:v>10</c:v>
                </c:pt>
                <c:pt idx="730">
                  <c:v>10</c:v>
                </c:pt>
                <c:pt idx="731">
                  <c:v>10</c:v>
                </c:pt>
                <c:pt idx="732">
                  <c:v>8</c:v>
                </c:pt>
                <c:pt idx="733">
                  <c:v>10</c:v>
                </c:pt>
                <c:pt idx="734">
                  <c:v>10</c:v>
                </c:pt>
                <c:pt idx="735">
                  <c:v>8</c:v>
                </c:pt>
                <c:pt idx="736">
                  <c:v>8</c:v>
                </c:pt>
                <c:pt idx="737">
                  <c:v>9</c:v>
                </c:pt>
                <c:pt idx="738">
                  <c:v>9</c:v>
                </c:pt>
                <c:pt idx="739">
                  <c:v>12</c:v>
                </c:pt>
                <c:pt idx="740">
                  <c:v>12</c:v>
                </c:pt>
                <c:pt idx="741">
                  <c:v>12</c:v>
                </c:pt>
                <c:pt idx="742">
                  <c:v>12</c:v>
                </c:pt>
                <c:pt idx="743">
                  <c:v>12</c:v>
                </c:pt>
                <c:pt idx="744">
                  <c:v>12</c:v>
                </c:pt>
                <c:pt idx="745">
                  <c:v>12</c:v>
                </c:pt>
                <c:pt idx="746">
                  <c:v>10</c:v>
                </c:pt>
                <c:pt idx="747">
                  <c:v>12</c:v>
                </c:pt>
                <c:pt idx="748">
                  <c:v>12</c:v>
                </c:pt>
                <c:pt idx="749">
                  <c:v>10</c:v>
                </c:pt>
                <c:pt idx="750">
                  <c:v>10</c:v>
                </c:pt>
                <c:pt idx="751">
                  <c:v>9</c:v>
                </c:pt>
                <c:pt idx="752">
                  <c:v>9</c:v>
                </c:pt>
                <c:pt idx="753">
                  <c:v>12</c:v>
                </c:pt>
                <c:pt idx="754">
                  <c:v>12</c:v>
                </c:pt>
                <c:pt idx="755">
                  <c:v>10</c:v>
                </c:pt>
                <c:pt idx="756">
                  <c:v>10</c:v>
                </c:pt>
                <c:pt idx="757">
                  <c:v>8</c:v>
                </c:pt>
                <c:pt idx="758">
                  <c:v>10</c:v>
                </c:pt>
                <c:pt idx="759">
                  <c:v>10</c:v>
                </c:pt>
                <c:pt idx="760">
                  <c:v>8</c:v>
                </c:pt>
                <c:pt idx="761">
                  <c:v>8</c:v>
                </c:pt>
                <c:pt idx="762">
                  <c:v>9</c:v>
                </c:pt>
                <c:pt idx="763">
                  <c:v>9</c:v>
                </c:pt>
                <c:pt idx="764">
                  <c:v>12</c:v>
                </c:pt>
                <c:pt idx="765">
                  <c:v>12</c:v>
                </c:pt>
                <c:pt idx="766">
                  <c:v>12</c:v>
                </c:pt>
                <c:pt idx="767">
                  <c:v>12</c:v>
                </c:pt>
                <c:pt idx="768">
                  <c:v>12</c:v>
                </c:pt>
                <c:pt idx="769">
                  <c:v>12</c:v>
                </c:pt>
                <c:pt idx="770">
                  <c:v>12</c:v>
                </c:pt>
                <c:pt idx="771">
                  <c:v>10</c:v>
                </c:pt>
                <c:pt idx="772">
                  <c:v>12</c:v>
                </c:pt>
                <c:pt idx="773">
                  <c:v>12</c:v>
                </c:pt>
                <c:pt idx="774">
                  <c:v>10</c:v>
                </c:pt>
                <c:pt idx="775">
                  <c:v>10</c:v>
                </c:pt>
                <c:pt idx="776">
                  <c:v>9</c:v>
                </c:pt>
                <c:pt idx="777">
                  <c:v>9</c:v>
                </c:pt>
                <c:pt idx="778">
                  <c:v>12</c:v>
                </c:pt>
                <c:pt idx="779">
                  <c:v>12</c:v>
                </c:pt>
                <c:pt idx="780">
                  <c:v>12</c:v>
                </c:pt>
                <c:pt idx="781">
                  <c:v>12</c:v>
                </c:pt>
                <c:pt idx="782">
                  <c:v>12</c:v>
                </c:pt>
                <c:pt idx="783">
                  <c:v>12</c:v>
                </c:pt>
                <c:pt idx="784">
                  <c:v>12</c:v>
                </c:pt>
                <c:pt idx="785">
                  <c:v>10</c:v>
                </c:pt>
                <c:pt idx="786">
                  <c:v>12</c:v>
                </c:pt>
                <c:pt idx="787">
                  <c:v>12</c:v>
                </c:pt>
                <c:pt idx="788">
                  <c:v>10</c:v>
                </c:pt>
                <c:pt idx="789">
                  <c:v>10</c:v>
                </c:pt>
                <c:pt idx="790">
                  <c:v>7</c:v>
                </c:pt>
                <c:pt idx="791">
                  <c:v>4</c:v>
                </c:pt>
                <c:pt idx="792">
                  <c:v>4</c:v>
                </c:pt>
                <c:pt idx="793">
                  <c:v>4</c:v>
                </c:pt>
                <c:pt idx="794">
                  <c:v>4</c:v>
                </c:pt>
                <c:pt idx="795">
                  <c:v>4</c:v>
                </c:pt>
                <c:pt idx="796">
                  <c:v>4</c:v>
                </c:pt>
                <c:pt idx="797">
                  <c:v>4</c:v>
                </c:pt>
                <c:pt idx="798">
                  <c:v>4</c:v>
                </c:pt>
                <c:pt idx="799">
                  <c:v>2</c:v>
                </c:pt>
                <c:pt idx="800">
                  <c:v>2</c:v>
                </c:pt>
                <c:pt idx="801">
                  <c:v>2</c:v>
                </c:pt>
                <c:pt idx="802">
                  <c:v>2</c:v>
                </c:pt>
                <c:pt idx="803">
                  <c:v>2</c:v>
                </c:pt>
                <c:pt idx="804">
                  <c:v>2</c:v>
                </c:pt>
                <c:pt idx="805">
                  <c:v>2</c:v>
                </c:pt>
                <c:pt idx="806">
                  <c:v>2</c:v>
                </c:pt>
                <c:pt idx="807">
                  <c:v>2</c:v>
                </c:pt>
                <c:pt idx="808">
                  <c:v>2</c:v>
                </c:pt>
                <c:pt idx="809">
                  <c:v>2</c:v>
                </c:pt>
                <c:pt idx="810">
                  <c:v>2</c:v>
                </c:pt>
                <c:pt idx="811">
                  <c:v>2</c:v>
                </c:pt>
                <c:pt idx="812">
                  <c:v>2</c:v>
                </c:pt>
                <c:pt idx="813">
                  <c:v>2</c:v>
                </c:pt>
                <c:pt idx="814">
                  <c:v>2</c:v>
                </c:pt>
                <c:pt idx="815">
                  <c:v>2</c:v>
                </c:pt>
                <c:pt idx="816">
                  <c:v>2</c:v>
                </c:pt>
                <c:pt idx="817">
                  <c:v>2</c:v>
                </c:pt>
                <c:pt idx="818">
                  <c:v>2</c:v>
                </c:pt>
                <c:pt idx="819">
                  <c:v>2</c:v>
                </c:pt>
                <c:pt idx="820">
                  <c:v>2</c:v>
                </c:pt>
                <c:pt idx="821">
                  <c:v>2</c:v>
                </c:pt>
                <c:pt idx="822">
                  <c:v>2</c:v>
                </c:pt>
                <c:pt idx="823">
                  <c:v>2</c:v>
                </c:pt>
                <c:pt idx="824">
                  <c:v>2</c:v>
                </c:pt>
                <c:pt idx="825">
                  <c:v>3</c:v>
                </c:pt>
                <c:pt idx="826">
                  <c:v>3</c:v>
                </c:pt>
                <c:pt idx="827">
                  <c:v>5</c:v>
                </c:pt>
                <c:pt idx="828">
                  <c:v>3</c:v>
                </c:pt>
                <c:pt idx="829">
                  <c:v>5</c:v>
                </c:pt>
                <c:pt idx="830">
                  <c:v>3</c:v>
                </c:pt>
                <c:pt idx="831">
                  <c:v>5</c:v>
                </c:pt>
                <c:pt idx="832">
                  <c:v>3</c:v>
                </c:pt>
                <c:pt idx="833">
                  <c:v>5</c:v>
                </c:pt>
                <c:pt idx="834">
                  <c:v>3</c:v>
                </c:pt>
                <c:pt idx="835">
                  <c:v>6</c:v>
                </c:pt>
                <c:pt idx="836">
                  <c:v>6</c:v>
                </c:pt>
                <c:pt idx="837">
                  <c:v>6</c:v>
                </c:pt>
                <c:pt idx="838">
                  <c:v>6</c:v>
                </c:pt>
                <c:pt idx="839">
                  <c:v>4</c:v>
                </c:pt>
                <c:pt idx="840">
                  <c:v>4</c:v>
                </c:pt>
                <c:pt idx="841">
                  <c:v>2</c:v>
                </c:pt>
                <c:pt idx="842">
                  <c:v>2</c:v>
                </c:pt>
                <c:pt idx="843">
                  <c:v>1</c:v>
                </c:pt>
                <c:pt idx="844">
                  <c:v>1</c:v>
                </c:pt>
                <c:pt idx="845">
                  <c:v>1</c:v>
                </c:pt>
                <c:pt idx="846">
                  <c:v>0</c:v>
                </c:pt>
              </c:numCache>
            </c:numRef>
          </c:val>
          <c:smooth val="0"/>
          <c:extLst>
            <c:ext xmlns:c16="http://schemas.microsoft.com/office/drawing/2014/chart" uri="{C3380CC4-5D6E-409C-BE32-E72D297353CC}">
              <c16:uniqueId val="{00000002-B73D-4B1D-9DBF-B7AFE1B294A6}"/>
            </c:ext>
          </c:extLst>
        </c:ser>
        <c:dLbls>
          <c:showLegendKey val="0"/>
          <c:showVal val="0"/>
          <c:showCatName val="0"/>
          <c:showSerName val="0"/>
          <c:showPercent val="0"/>
          <c:showBubbleSize val="0"/>
        </c:dLbls>
        <c:smooth val="0"/>
        <c:axId val="-397244560"/>
        <c:axId val="-397235536"/>
      </c:lineChart>
      <c:catAx>
        <c:axId val="-3972445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Time (Seconds)</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0" sourceLinked="0"/>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7235536"/>
        <c:crosses val="autoZero"/>
        <c:auto val="1"/>
        <c:lblAlgn val="ctr"/>
        <c:lblOffset val="100"/>
        <c:tickLblSkip val="200"/>
        <c:tickMarkSkip val="100"/>
        <c:noMultiLvlLbl val="0"/>
      </c:catAx>
      <c:valAx>
        <c:axId val="-397235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 Running Tasks</a:t>
                </a:r>
              </a:p>
            </c:rich>
          </c:tx>
          <c:layout>
            <c:manualLayout>
              <c:xMode val="edge"/>
              <c:yMode val="edge"/>
              <c:x val="2.6862026862026898E-2"/>
              <c:y val="0.11115339749198"/>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7244560"/>
        <c:crosses val="autoZero"/>
        <c:crossBetween val="between"/>
      </c:valAx>
      <c:spPr>
        <a:noFill/>
        <a:ln>
          <a:noFill/>
        </a:ln>
        <a:effectLst/>
      </c:spPr>
    </c:plotArea>
    <c:legend>
      <c:legendPos val="tr"/>
      <c:layout>
        <c:manualLayout>
          <c:xMode val="edge"/>
          <c:yMode val="edge"/>
          <c:x val="0.17219141358227466"/>
          <c:y val="5.2905262578886725E-2"/>
          <c:w val="0.78415816255856163"/>
          <c:h val="0.11359856296062115"/>
        </c:manualLayout>
      </c:layout>
      <c:overlay val="1"/>
      <c:spPr>
        <a:noFill/>
        <a:ln>
          <a:noFill/>
        </a:ln>
        <a:effectLst/>
      </c:spPr>
      <c:txPr>
        <a:bodyPr rot="0" spcFirstLastPara="1" vertOverflow="ellipsis" vert="horz" wrap="square" anchor="ctr" anchorCtr="1"/>
        <a:lstStyle/>
        <a:p>
          <a:pPr>
            <a:defRPr sz="1700" b="0" i="0" u="none" strike="noStrike" kern="1200" baseline="0">
              <a:solidFill>
                <a:schemeClr val="tx1"/>
              </a:solidFill>
              <a:latin typeface="+mn-lt"/>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sz="16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dissect_job!$B$1</c:f>
              <c:strCache>
                <c:ptCount val="1"/>
                <c:pt idx="0">
                  <c:v>Carbyne w/o Leftover</c:v>
                </c:pt>
              </c:strCache>
            </c:strRef>
          </c:tx>
          <c:spPr>
            <a:ln w="12700" cap="rnd">
              <a:solidFill>
                <a:schemeClr val="accent2">
                  <a:lumMod val="50000"/>
                </a:schemeClr>
              </a:solidFill>
              <a:prstDash val="solid"/>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dissect_job!$B$2:$B$848</c:f>
              <c:numCache>
                <c:formatCode>General</c:formatCode>
                <c:ptCount val="847"/>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pt idx="18">
                  <c:v>3</c:v>
                </c:pt>
                <c:pt idx="19">
                  <c:v>3</c:v>
                </c:pt>
                <c:pt idx="20">
                  <c:v>3</c:v>
                </c:pt>
                <c:pt idx="21">
                  <c:v>3</c:v>
                </c:pt>
                <c:pt idx="22">
                  <c:v>3</c:v>
                </c:pt>
                <c:pt idx="23">
                  <c:v>3</c:v>
                </c:pt>
                <c:pt idx="24">
                  <c:v>3</c:v>
                </c:pt>
                <c:pt idx="25">
                  <c:v>3</c:v>
                </c:pt>
                <c:pt idx="26">
                  <c:v>2</c:v>
                </c:pt>
                <c:pt idx="27">
                  <c:v>1</c:v>
                </c:pt>
                <c:pt idx="28">
                  <c:v>3</c:v>
                </c:pt>
                <c:pt idx="29">
                  <c:v>3</c:v>
                </c:pt>
                <c:pt idx="30">
                  <c:v>3</c:v>
                </c:pt>
                <c:pt idx="31">
                  <c:v>3</c:v>
                </c:pt>
                <c:pt idx="32">
                  <c:v>3</c:v>
                </c:pt>
                <c:pt idx="33">
                  <c:v>3</c:v>
                </c:pt>
                <c:pt idx="34">
                  <c:v>3</c:v>
                </c:pt>
                <c:pt idx="35">
                  <c:v>3</c:v>
                </c:pt>
                <c:pt idx="36">
                  <c:v>3</c:v>
                </c:pt>
                <c:pt idx="37">
                  <c:v>3</c:v>
                </c:pt>
                <c:pt idx="38">
                  <c:v>3</c:v>
                </c:pt>
                <c:pt idx="39">
                  <c:v>3</c:v>
                </c:pt>
                <c:pt idx="40">
                  <c:v>3</c:v>
                </c:pt>
                <c:pt idx="41">
                  <c:v>2</c:v>
                </c:pt>
                <c:pt idx="42">
                  <c:v>1</c:v>
                </c:pt>
                <c:pt idx="43">
                  <c:v>3</c:v>
                </c:pt>
                <c:pt idx="44">
                  <c:v>3</c:v>
                </c:pt>
                <c:pt idx="45">
                  <c:v>3</c:v>
                </c:pt>
                <c:pt idx="46">
                  <c:v>3</c:v>
                </c:pt>
                <c:pt idx="47">
                  <c:v>3</c:v>
                </c:pt>
                <c:pt idx="48">
                  <c:v>3</c:v>
                </c:pt>
                <c:pt idx="49">
                  <c:v>3</c:v>
                </c:pt>
                <c:pt idx="50">
                  <c:v>3</c:v>
                </c:pt>
                <c:pt idx="51">
                  <c:v>2</c:v>
                </c:pt>
                <c:pt idx="52">
                  <c:v>3</c:v>
                </c:pt>
                <c:pt idx="53">
                  <c:v>3</c:v>
                </c:pt>
                <c:pt idx="54">
                  <c:v>3</c:v>
                </c:pt>
                <c:pt idx="55">
                  <c:v>3</c:v>
                </c:pt>
                <c:pt idx="56">
                  <c:v>3</c:v>
                </c:pt>
                <c:pt idx="57">
                  <c:v>1</c:v>
                </c:pt>
                <c:pt idx="58">
                  <c:v>3</c:v>
                </c:pt>
                <c:pt idx="59">
                  <c:v>3</c:v>
                </c:pt>
                <c:pt idx="60">
                  <c:v>3</c:v>
                </c:pt>
                <c:pt idx="61">
                  <c:v>2</c:v>
                </c:pt>
                <c:pt idx="62">
                  <c:v>3</c:v>
                </c:pt>
                <c:pt idx="63">
                  <c:v>3</c:v>
                </c:pt>
                <c:pt idx="64">
                  <c:v>3</c:v>
                </c:pt>
                <c:pt idx="65">
                  <c:v>3</c:v>
                </c:pt>
                <c:pt idx="66">
                  <c:v>3</c:v>
                </c:pt>
                <c:pt idx="67">
                  <c:v>3</c:v>
                </c:pt>
                <c:pt idx="68">
                  <c:v>3</c:v>
                </c:pt>
                <c:pt idx="69">
                  <c:v>3</c:v>
                </c:pt>
                <c:pt idx="70">
                  <c:v>3</c:v>
                </c:pt>
                <c:pt idx="71">
                  <c:v>2</c:v>
                </c:pt>
                <c:pt idx="72">
                  <c:v>3</c:v>
                </c:pt>
                <c:pt idx="73">
                  <c:v>3</c:v>
                </c:pt>
                <c:pt idx="74">
                  <c:v>3</c:v>
                </c:pt>
                <c:pt idx="75">
                  <c:v>3</c:v>
                </c:pt>
                <c:pt idx="76">
                  <c:v>3</c:v>
                </c:pt>
                <c:pt idx="77">
                  <c:v>3</c:v>
                </c:pt>
                <c:pt idx="78">
                  <c:v>3</c:v>
                </c:pt>
                <c:pt idx="79">
                  <c:v>3</c:v>
                </c:pt>
                <c:pt idx="80">
                  <c:v>3</c:v>
                </c:pt>
                <c:pt idx="81">
                  <c:v>2</c:v>
                </c:pt>
                <c:pt idx="82">
                  <c:v>2</c:v>
                </c:pt>
                <c:pt idx="83">
                  <c:v>3</c:v>
                </c:pt>
                <c:pt idx="84">
                  <c:v>3</c:v>
                </c:pt>
                <c:pt idx="85">
                  <c:v>3</c:v>
                </c:pt>
                <c:pt idx="86">
                  <c:v>3</c:v>
                </c:pt>
                <c:pt idx="87">
                  <c:v>2</c:v>
                </c:pt>
                <c:pt idx="88">
                  <c:v>3</c:v>
                </c:pt>
                <c:pt idx="89">
                  <c:v>3</c:v>
                </c:pt>
                <c:pt idx="90">
                  <c:v>3</c:v>
                </c:pt>
                <c:pt idx="91">
                  <c:v>2</c:v>
                </c:pt>
                <c:pt idx="92">
                  <c:v>2</c:v>
                </c:pt>
                <c:pt idx="93">
                  <c:v>3</c:v>
                </c:pt>
                <c:pt idx="94">
                  <c:v>3</c:v>
                </c:pt>
                <c:pt idx="95">
                  <c:v>3</c:v>
                </c:pt>
                <c:pt idx="96">
                  <c:v>3</c:v>
                </c:pt>
                <c:pt idx="97">
                  <c:v>3</c:v>
                </c:pt>
                <c:pt idx="98">
                  <c:v>4</c:v>
                </c:pt>
                <c:pt idx="99">
                  <c:v>4</c:v>
                </c:pt>
                <c:pt idx="100">
                  <c:v>4</c:v>
                </c:pt>
                <c:pt idx="101">
                  <c:v>3</c:v>
                </c:pt>
                <c:pt idx="102">
                  <c:v>2</c:v>
                </c:pt>
                <c:pt idx="103">
                  <c:v>4</c:v>
                </c:pt>
                <c:pt idx="104">
                  <c:v>4</c:v>
                </c:pt>
                <c:pt idx="105">
                  <c:v>4</c:v>
                </c:pt>
                <c:pt idx="106">
                  <c:v>4</c:v>
                </c:pt>
                <c:pt idx="107">
                  <c:v>3</c:v>
                </c:pt>
                <c:pt idx="108">
                  <c:v>4</c:v>
                </c:pt>
                <c:pt idx="109">
                  <c:v>4</c:v>
                </c:pt>
                <c:pt idx="110">
                  <c:v>4</c:v>
                </c:pt>
                <c:pt idx="111">
                  <c:v>3</c:v>
                </c:pt>
                <c:pt idx="112">
                  <c:v>2</c:v>
                </c:pt>
                <c:pt idx="113">
                  <c:v>4</c:v>
                </c:pt>
                <c:pt idx="114">
                  <c:v>4</c:v>
                </c:pt>
                <c:pt idx="115">
                  <c:v>4</c:v>
                </c:pt>
                <c:pt idx="116">
                  <c:v>5</c:v>
                </c:pt>
                <c:pt idx="117">
                  <c:v>4</c:v>
                </c:pt>
                <c:pt idx="118">
                  <c:v>5</c:v>
                </c:pt>
                <c:pt idx="119">
                  <c:v>5</c:v>
                </c:pt>
                <c:pt idx="120">
                  <c:v>5</c:v>
                </c:pt>
                <c:pt idx="121">
                  <c:v>4</c:v>
                </c:pt>
                <c:pt idx="122">
                  <c:v>3</c:v>
                </c:pt>
                <c:pt idx="123">
                  <c:v>5</c:v>
                </c:pt>
                <c:pt idx="124">
                  <c:v>5</c:v>
                </c:pt>
                <c:pt idx="125">
                  <c:v>5</c:v>
                </c:pt>
                <c:pt idx="126">
                  <c:v>5</c:v>
                </c:pt>
                <c:pt idx="127">
                  <c:v>4</c:v>
                </c:pt>
                <c:pt idx="128">
                  <c:v>5</c:v>
                </c:pt>
                <c:pt idx="129">
                  <c:v>5</c:v>
                </c:pt>
                <c:pt idx="130">
                  <c:v>4</c:v>
                </c:pt>
                <c:pt idx="131">
                  <c:v>4</c:v>
                </c:pt>
                <c:pt idx="132">
                  <c:v>3</c:v>
                </c:pt>
                <c:pt idx="133">
                  <c:v>5</c:v>
                </c:pt>
                <c:pt idx="134">
                  <c:v>5</c:v>
                </c:pt>
                <c:pt idx="135">
                  <c:v>5</c:v>
                </c:pt>
                <c:pt idx="136">
                  <c:v>5</c:v>
                </c:pt>
                <c:pt idx="137">
                  <c:v>4</c:v>
                </c:pt>
                <c:pt idx="138">
                  <c:v>5</c:v>
                </c:pt>
                <c:pt idx="139">
                  <c:v>5</c:v>
                </c:pt>
                <c:pt idx="140">
                  <c:v>5</c:v>
                </c:pt>
                <c:pt idx="141">
                  <c:v>4</c:v>
                </c:pt>
                <c:pt idx="142">
                  <c:v>3</c:v>
                </c:pt>
                <c:pt idx="143">
                  <c:v>3</c:v>
                </c:pt>
                <c:pt idx="144">
                  <c:v>3</c:v>
                </c:pt>
                <c:pt idx="145">
                  <c:v>5</c:v>
                </c:pt>
                <c:pt idx="146">
                  <c:v>6</c:v>
                </c:pt>
                <c:pt idx="147">
                  <c:v>5</c:v>
                </c:pt>
                <c:pt idx="148">
                  <c:v>5</c:v>
                </c:pt>
                <c:pt idx="149">
                  <c:v>5</c:v>
                </c:pt>
                <c:pt idx="150">
                  <c:v>5</c:v>
                </c:pt>
                <c:pt idx="151">
                  <c:v>4</c:v>
                </c:pt>
                <c:pt idx="152">
                  <c:v>5</c:v>
                </c:pt>
                <c:pt idx="153">
                  <c:v>5</c:v>
                </c:pt>
                <c:pt idx="154">
                  <c:v>3</c:v>
                </c:pt>
                <c:pt idx="155">
                  <c:v>5</c:v>
                </c:pt>
                <c:pt idx="156">
                  <c:v>5</c:v>
                </c:pt>
                <c:pt idx="157">
                  <c:v>5</c:v>
                </c:pt>
                <c:pt idx="158">
                  <c:v>5</c:v>
                </c:pt>
                <c:pt idx="159">
                  <c:v>4</c:v>
                </c:pt>
                <c:pt idx="160">
                  <c:v>4</c:v>
                </c:pt>
                <c:pt idx="161">
                  <c:v>9</c:v>
                </c:pt>
                <c:pt idx="162">
                  <c:v>9</c:v>
                </c:pt>
                <c:pt idx="163">
                  <c:v>9</c:v>
                </c:pt>
                <c:pt idx="164">
                  <c:v>7</c:v>
                </c:pt>
                <c:pt idx="165">
                  <c:v>8</c:v>
                </c:pt>
                <c:pt idx="166">
                  <c:v>7</c:v>
                </c:pt>
                <c:pt idx="167">
                  <c:v>8</c:v>
                </c:pt>
                <c:pt idx="168">
                  <c:v>8</c:v>
                </c:pt>
                <c:pt idx="169">
                  <c:v>8</c:v>
                </c:pt>
                <c:pt idx="170">
                  <c:v>5</c:v>
                </c:pt>
                <c:pt idx="171">
                  <c:v>5</c:v>
                </c:pt>
                <c:pt idx="172">
                  <c:v>5</c:v>
                </c:pt>
                <c:pt idx="173">
                  <c:v>5</c:v>
                </c:pt>
                <c:pt idx="174">
                  <c:v>4</c:v>
                </c:pt>
                <c:pt idx="175">
                  <c:v>2</c:v>
                </c:pt>
                <c:pt idx="176">
                  <c:v>5</c:v>
                </c:pt>
                <c:pt idx="177">
                  <c:v>5</c:v>
                </c:pt>
                <c:pt idx="178">
                  <c:v>5</c:v>
                </c:pt>
                <c:pt idx="179">
                  <c:v>4</c:v>
                </c:pt>
                <c:pt idx="180">
                  <c:v>5</c:v>
                </c:pt>
                <c:pt idx="181">
                  <c:v>4</c:v>
                </c:pt>
                <c:pt idx="182">
                  <c:v>5</c:v>
                </c:pt>
                <c:pt idx="183">
                  <c:v>5</c:v>
                </c:pt>
                <c:pt idx="184">
                  <c:v>4</c:v>
                </c:pt>
                <c:pt idx="185">
                  <c:v>5</c:v>
                </c:pt>
                <c:pt idx="186">
                  <c:v>5</c:v>
                </c:pt>
                <c:pt idx="187">
                  <c:v>5</c:v>
                </c:pt>
                <c:pt idx="188">
                  <c:v>5</c:v>
                </c:pt>
                <c:pt idx="189">
                  <c:v>4</c:v>
                </c:pt>
                <c:pt idx="190">
                  <c:v>2</c:v>
                </c:pt>
                <c:pt idx="191">
                  <c:v>5</c:v>
                </c:pt>
                <c:pt idx="192">
                  <c:v>5</c:v>
                </c:pt>
                <c:pt idx="193">
                  <c:v>5</c:v>
                </c:pt>
                <c:pt idx="194">
                  <c:v>4</c:v>
                </c:pt>
                <c:pt idx="195">
                  <c:v>5</c:v>
                </c:pt>
                <c:pt idx="196">
                  <c:v>4</c:v>
                </c:pt>
                <c:pt idx="197">
                  <c:v>5</c:v>
                </c:pt>
                <c:pt idx="198">
                  <c:v>5</c:v>
                </c:pt>
                <c:pt idx="199">
                  <c:v>4</c:v>
                </c:pt>
                <c:pt idx="200">
                  <c:v>5</c:v>
                </c:pt>
                <c:pt idx="201">
                  <c:v>5</c:v>
                </c:pt>
                <c:pt idx="202">
                  <c:v>5</c:v>
                </c:pt>
                <c:pt idx="203">
                  <c:v>5</c:v>
                </c:pt>
                <c:pt idx="204">
                  <c:v>4</c:v>
                </c:pt>
                <c:pt idx="205">
                  <c:v>2</c:v>
                </c:pt>
                <c:pt idx="206">
                  <c:v>3</c:v>
                </c:pt>
                <c:pt idx="207">
                  <c:v>3</c:v>
                </c:pt>
                <c:pt idx="208">
                  <c:v>3</c:v>
                </c:pt>
                <c:pt idx="209">
                  <c:v>5</c:v>
                </c:pt>
                <c:pt idx="210">
                  <c:v>5</c:v>
                </c:pt>
                <c:pt idx="211">
                  <c:v>5</c:v>
                </c:pt>
                <c:pt idx="212">
                  <c:v>5</c:v>
                </c:pt>
                <c:pt idx="213">
                  <c:v>5</c:v>
                </c:pt>
                <c:pt idx="214">
                  <c:v>5</c:v>
                </c:pt>
                <c:pt idx="215">
                  <c:v>5</c:v>
                </c:pt>
                <c:pt idx="216">
                  <c:v>5</c:v>
                </c:pt>
                <c:pt idx="217">
                  <c:v>5</c:v>
                </c:pt>
                <c:pt idx="218">
                  <c:v>1</c:v>
                </c:pt>
                <c:pt idx="219">
                  <c:v>4</c:v>
                </c:pt>
                <c:pt idx="220">
                  <c:v>4</c:v>
                </c:pt>
                <c:pt idx="221">
                  <c:v>5</c:v>
                </c:pt>
                <c:pt idx="222">
                  <c:v>6</c:v>
                </c:pt>
                <c:pt idx="223">
                  <c:v>6</c:v>
                </c:pt>
                <c:pt idx="224">
                  <c:v>6</c:v>
                </c:pt>
                <c:pt idx="225">
                  <c:v>6</c:v>
                </c:pt>
                <c:pt idx="226">
                  <c:v>6</c:v>
                </c:pt>
                <c:pt idx="227">
                  <c:v>6</c:v>
                </c:pt>
                <c:pt idx="228">
                  <c:v>4</c:v>
                </c:pt>
                <c:pt idx="229">
                  <c:v>7</c:v>
                </c:pt>
                <c:pt idx="230">
                  <c:v>7</c:v>
                </c:pt>
                <c:pt idx="231">
                  <c:v>6</c:v>
                </c:pt>
                <c:pt idx="232">
                  <c:v>6</c:v>
                </c:pt>
                <c:pt idx="233">
                  <c:v>6</c:v>
                </c:pt>
                <c:pt idx="234">
                  <c:v>6</c:v>
                </c:pt>
                <c:pt idx="235">
                  <c:v>6</c:v>
                </c:pt>
                <c:pt idx="236">
                  <c:v>6</c:v>
                </c:pt>
                <c:pt idx="237">
                  <c:v>6</c:v>
                </c:pt>
                <c:pt idx="238">
                  <c:v>6</c:v>
                </c:pt>
                <c:pt idx="239">
                  <c:v>6</c:v>
                </c:pt>
                <c:pt idx="240">
                  <c:v>6</c:v>
                </c:pt>
                <c:pt idx="241">
                  <c:v>6</c:v>
                </c:pt>
                <c:pt idx="242">
                  <c:v>6</c:v>
                </c:pt>
                <c:pt idx="243">
                  <c:v>7</c:v>
                </c:pt>
                <c:pt idx="244">
                  <c:v>7</c:v>
                </c:pt>
                <c:pt idx="245">
                  <c:v>7</c:v>
                </c:pt>
                <c:pt idx="246">
                  <c:v>7</c:v>
                </c:pt>
                <c:pt idx="247">
                  <c:v>7</c:v>
                </c:pt>
                <c:pt idx="248">
                  <c:v>7</c:v>
                </c:pt>
                <c:pt idx="249">
                  <c:v>7</c:v>
                </c:pt>
                <c:pt idx="250">
                  <c:v>7</c:v>
                </c:pt>
                <c:pt idx="251">
                  <c:v>7</c:v>
                </c:pt>
                <c:pt idx="252">
                  <c:v>7</c:v>
                </c:pt>
                <c:pt idx="253">
                  <c:v>7</c:v>
                </c:pt>
                <c:pt idx="254">
                  <c:v>7</c:v>
                </c:pt>
                <c:pt idx="255">
                  <c:v>7</c:v>
                </c:pt>
                <c:pt idx="256">
                  <c:v>7</c:v>
                </c:pt>
                <c:pt idx="257">
                  <c:v>7</c:v>
                </c:pt>
                <c:pt idx="258">
                  <c:v>7</c:v>
                </c:pt>
                <c:pt idx="259">
                  <c:v>7</c:v>
                </c:pt>
                <c:pt idx="260">
                  <c:v>7</c:v>
                </c:pt>
                <c:pt idx="261">
                  <c:v>6</c:v>
                </c:pt>
                <c:pt idx="262">
                  <c:v>6</c:v>
                </c:pt>
                <c:pt idx="263">
                  <c:v>6</c:v>
                </c:pt>
                <c:pt idx="264">
                  <c:v>6</c:v>
                </c:pt>
                <c:pt idx="265">
                  <c:v>6</c:v>
                </c:pt>
                <c:pt idx="266">
                  <c:v>6</c:v>
                </c:pt>
                <c:pt idx="267">
                  <c:v>6</c:v>
                </c:pt>
                <c:pt idx="268">
                  <c:v>4</c:v>
                </c:pt>
                <c:pt idx="269">
                  <c:v>4</c:v>
                </c:pt>
                <c:pt idx="270">
                  <c:v>5</c:v>
                </c:pt>
                <c:pt idx="271">
                  <c:v>5</c:v>
                </c:pt>
                <c:pt idx="272">
                  <c:v>6</c:v>
                </c:pt>
                <c:pt idx="273">
                  <c:v>6</c:v>
                </c:pt>
                <c:pt idx="274">
                  <c:v>6</c:v>
                </c:pt>
                <c:pt idx="275">
                  <c:v>6</c:v>
                </c:pt>
                <c:pt idx="276">
                  <c:v>6</c:v>
                </c:pt>
                <c:pt idx="277">
                  <c:v>6</c:v>
                </c:pt>
                <c:pt idx="278">
                  <c:v>2</c:v>
                </c:pt>
                <c:pt idx="279">
                  <c:v>2</c:v>
                </c:pt>
                <c:pt idx="280">
                  <c:v>2</c:v>
                </c:pt>
                <c:pt idx="281">
                  <c:v>2</c:v>
                </c:pt>
                <c:pt idx="282">
                  <c:v>2</c:v>
                </c:pt>
                <c:pt idx="283">
                  <c:v>6</c:v>
                </c:pt>
                <c:pt idx="284">
                  <c:v>6</c:v>
                </c:pt>
                <c:pt idx="285">
                  <c:v>6</c:v>
                </c:pt>
                <c:pt idx="286">
                  <c:v>6</c:v>
                </c:pt>
                <c:pt idx="287">
                  <c:v>6</c:v>
                </c:pt>
                <c:pt idx="288">
                  <c:v>6</c:v>
                </c:pt>
                <c:pt idx="289">
                  <c:v>6</c:v>
                </c:pt>
                <c:pt idx="290">
                  <c:v>6</c:v>
                </c:pt>
                <c:pt idx="291">
                  <c:v>5</c:v>
                </c:pt>
                <c:pt idx="292">
                  <c:v>5</c:v>
                </c:pt>
                <c:pt idx="293">
                  <c:v>5</c:v>
                </c:pt>
                <c:pt idx="294">
                  <c:v>5</c:v>
                </c:pt>
                <c:pt idx="295">
                  <c:v>5</c:v>
                </c:pt>
                <c:pt idx="296">
                  <c:v>5</c:v>
                </c:pt>
                <c:pt idx="297">
                  <c:v>3</c:v>
                </c:pt>
                <c:pt idx="298">
                  <c:v>3</c:v>
                </c:pt>
                <c:pt idx="299">
                  <c:v>3</c:v>
                </c:pt>
                <c:pt idx="300">
                  <c:v>3</c:v>
                </c:pt>
                <c:pt idx="301">
                  <c:v>3</c:v>
                </c:pt>
                <c:pt idx="302">
                  <c:v>6</c:v>
                </c:pt>
                <c:pt idx="303">
                  <c:v>6</c:v>
                </c:pt>
                <c:pt idx="304">
                  <c:v>6</c:v>
                </c:pt>
                <c:pt idx="305">
                  <c:v>6</c:v>
                </c:pt>
                <c:pt idx="306">
                  <c:v>6</c:v>
                </c:pt>
                <c:pt idx="307">
                  <c:v>6</c:v>
                </c:pt>
                <c:pt idx="308">
                  <c:v>6</c:v>
                </c:pt>
                <c:pt idx="309">
                  <c:v>6</c:v>
                </c:pt>
                <c:pt idx="310">
                  <c:v>6</c:v>
                </c:pt>
                <c:pt idx="311">
                  <c:v>6</c:v>
                </c:pt>
                <c:pt idx="312">
                  <c:v>4</c:v>
                </c:pt>
                <c:pt idx="313">
                  <c:v>4</c:v>
                </c:pt>
                <c:pt idx="314">
                  <c:v>4</c:v>
                </c:pt>
                <c:pt idx="315">
                  <c:v>4</c:v>
                </c:pt>
                <c:pt idx="316">
                  <c:v>4</c:v>
                </c:pt>
                <c:pt idx="317">
                  <c:v>4</c:v>
                </c:pt>
                <c:pt idx="318">
                  <c:v>4</c:v>
                </c:pt>
                <c:pt idx="319">
                  <c:v>4</c:v>
                </c:pt>
                <c:pt idx="320">
                  <c:v>4</c:v>
                </c:pt>
                <c:pt idx="321">
                  <c:v>4</c:v>
                </c:pt>
                <c:pt idx="322">
                  <c:v>5</c:v>
                </c:pt>
                <c:pt idx="323">
                  <c:v>5</c:v>
                </c:pt>
                <c:pt idx="324">
                  <c:v>5</c:v>
                </c:pt>
                <c:pt idx="325">
                  <c:v>5</c:v>
                </c:pt>
                <c:pt idx="326">
                  <c:v>5</c:v>
                </c:pt>
                <c:pt idx="327">
                  <c:v>5</c:v>
                </c:pt>
                <c:pt idx="328">
                  <c:v>5</c:v>
                </c:pt>
                <c:pt idx="329">
                  <c:v>5</c:v>
                </c:pt>
                <c:pt idx="330">
                  <c:v>5</c:v>
                </c:pt>
                <c:pt idx="331">
                  <c:v>5</c:v>
                </c:pt>
                <c:pt idx="332">
                  <c:v>5</c:v>
                </c:pt>
                <c:pt idx="333">
                  <c:v>5</c:v>
                </c:pt>
                <c:pt idx="334">
                  <c:v>5</c:v>
                </c:pt>
                <c:pt idx="335">
                  <c:v>5</c:v>
                </c:pt>
                <c:pt idx="336">
                  <c:v>5</c:v>
                </c:pt>
                <c:pt idx="337">
                  <c:v>5</c:v>
                </c:pt>
                <c:pt idx="338">
                  <c:v>5</c:v>
                </c:pt>
                <c:pt idx="339">
                  <c:v>5</c:v>
                </c:pt>
                <c:pt idx="340">
                  <c:v>5</c:v>
                </c:pt>
                <c:pt idx="341">
                  <c:v>5</c:v>
                </c:pt>
                <c:pt idx="342">
                  <c:v>5</c:v>
                </c:pt>
                <c:pt idx="343">
                  <c:v>5</c:v>
                </c:pt>
                <c:pt idx="344">
                  <c:v>5</c:v>
                </c:pt>
                <c:pt idx="345">
                  <c:v>5</c:v>
                </c:pt>
                <c:pt idx="346">
                  <c:v>5</c:v>
                </c:pt>
                <c:pt idx="347">
                  <c:v>5</c:v>
                </c:pt>
                <c:pt idx="348">
                  <c:v>5</c:v>
                </c:pt>
                <c:pt idx="349">
                  <c:v>4</c:v>
                </c:pt>
                <c:pt idx="350">
                  <c:v>4</c:v>
                </c:pt>
                <c:pt idx="351">
                  <c:v>4</c:v>
                </c:pt>
                <c:pt idx="352">
                  <c:v>4</c:v>
                </c:pt>
                <c:pt idx="353">
                  <c:v>4</c:v>
                </c:pt>
                <c:pt idx="354">
                  <c:v>4</c:v>
                </c:pt>
                <c:pt idx="355">
                  <c:v>4</c:v>
                </c:pt>
                <c:pt idx="356">
                  <c:v>4</c:v>
                </c:pt>
                <c:pt idx="357">
                  <c:v>4</c:v>
                </c:pt>
                <c:pt idx="358">
                  <c:v>5</c:v>
                </c:pt>
                <c:pt idx="359">
                  <c:v>5</c:v>
                </c:pt>
                <c:pt idx="360">
                  <c:v>5</c:v>
                </c:pt>
                <c:pt idx="361">
                  <c:v>5</c:v>
                </c:pt>
                <c:pt idx="362">
                  <c:v>5</c:v>
                </c:pt>
                <c:pt idx="363">
                  <c:v>6</c:v>
                </c:pt>
                <c:pt idx="364">
                  <c:v>6</c:v>
                </c:pt>
                <c:pt idx="365">
                  <c:v>6</c:v>
                </c:pt>
                <c:pt idx="366">
                  <c:v>6</c:v>
                </c:pt>
                <c:pt idx="367">
                  <c:v>6</c:v>
                </c:pt>
                <c:pt idx="368">
                  <c:v>6</c:v>
                </c:pt>
                <c:pt idx="369">
                  <c:v>6</c:v>
                </c:pt>
                <c:pt idx="370">
                  <c:v>6</c:v>
                </c:pt>
                <c:pt idx="371">
                  <c:v>6</c:v>
                </c:pt>
                <c:pt idx="372">
                  <c:v>6</c:v>
                </c:pt>
                <c:pt idx="373">
                  <c:v>6</c:v>
                </c:pt>
                <c:pt idx="374">
                  <c:v>6</c:v>
                </c:pt>
                <c:pt idx="375">
                  <c:v>4</c:v>
                </c:pt>
                <c:pt idx="376">
                  <c:v>4</c:v>
                </c:pt>
                <c:pt idx="377">
                  <c:v>4</c:v>
                </c:pt>
                <c:pt idx="378">
                  <c:v>4</c:v>
                </c:pt>
                <c:pt idx="379">
                  <c:v>4</c:v>
                </c:pt>
                <c:pt idx="380">
                  <c:v>4</c:v>
                </c:pt>
                <c:pt idx="381">
                  <c:v>4</c:v>
                </c:pt>
                <c:pt idx="382">
                  <c:v>4</c:v>
                </c:pt>
                <c:pt idx="383">
                  <c:v>4</c:v>
                </c:pt>
                <c:pt idx="384">
                  <c:v>4</c:v>
                </c:pt>
                <c:pt idx="385">
                  <c:v>4</c:v>
                </c:pt>
                <c:pt idx="386">
                  <c:v>4</c:v>
                </c:pt>
                <c:pt idx="387">
                  <c:v>4</c:v>
                </c:pt>
                <c:pt idx="388">
                  <c:v>4</c:v>
                </c:pt>
                <c:pt idx="389">
                  <c:v>4</c:v>
                </c:pt>
                <c:pt idx="390">
                  <c:v>4</c:v>
                </c:pt>
                <c:pt idx="391">
                  <c:v>4</c:v>
                </c:pt>
                <c:pt idx="392">
                  <c:v>4</c:v>
                </c:pt>
                <c:pt idx="393">
                  <c:v>4</c:v>
                </c:pt>
                <c:pt idx="394">
                  <c:v>4</c:v>
                </c:pt>
                <c:pt idx="395">
                  <c:v>4</c:v>
                </c:pt>
                <c:pt idx="396">
                  <c:v>4</c:v>
                </c:pt>
                <c:pt idx="397">
                  <c:v>4</c:v>
                </c:pt>
                <c:pt idx="398">
                  <c:v>4</c:v>
                </c:pt>
                <c:pt idx="399">
                  <c:v>4</c:v>
                </c:pt>
                <c:pt idx="400">
                  <c:v>4</c:v>
                </c:pt>
                <c:pt idx="401">
                  <c:v>4</c:v>
                </c:pt>
                <c:pt idx="402">
                  <c:v>4</c:v>
                </c:pt>
                <c:pt idx="403">
                  <c:v>4</c:v>
                </c:pt>
                <c:pt idx="404">
                  <c:v>4</c:v>
                </c:pt>
                <c:pt idx="405">
                  <c:v>4</c:v>
                </c:pt>
                <c:pt idx="406">
                  <c:v>4</c:v>
                </c:pt>
                <c:pt idx="407">
                  <c:v>6</c:v>
                </c:pt>
                <c:pt idx="408">
                  <c:v>6</c:v>
                </c:pt>
                <c:pt idx="409">
                  <c:v>6</c:v>
                </c:pt>
                <c:pt idx="410">
                  <c:v>6</c:v>
                </c:pt>
                <c:pt idx="411">
                  <c:v>6</c:v>
                </c:pt>
                <c:pt idx="412">
                  <c:v>6</c:v>
                </c:pt>
                <c:pt idx="413">
                  <c:v>6</c:v>
                </c:pt>
                <c:pt idx="414">
                  <c:v>6</c:v>
                </c:pt>
                <c:pt idx="415">
                  <c:v>6</c:v>
                </c:pt>
                <c:pt idx="416">
                  <c:v>6</c:v>
                </c:pt>
                <c:pt idx="417">
                  <c:v>6</c:v>
                </c:pt>
                <c:pt idx="418">
                  <c:v>6</c:v>
                </c:pt>
                <c:pt idx="419">
                  <c:v>6</c:v>
                </c:pt>
                <c:pt idx="420">
                  <c:v>6</c:v>
                </c:pt>
                <c:pt idx="421">
                  <c:v>6</c:v>
                </c:pt>
                <c:pt idx="422">
                  <c:v>6</c:v>
                </c:pt>
                <c:pt idx="423">
                  <c:v>6</c:v>
                </c:pt>
                <c:pt idx="424">
                  <c:v>6</c:v>
                </c:pt>
                <c:pt idx="425">
                  <c:v>6</c:v>
                </c:pt>
                <c:pt idx="426">
                  <c:v>6</c:v>
                </c:pt>
                <c:pt idx="427">
                  <c:v>6</c:v>
                </c:pt>
                <c:pt idx="428">
                  <c:v>6</c:v>
                </c:pt>
                <c:pt idx="429">
                  <c:v>6</c:v>
                </c:pt>
                <c:pt idx="430">
                  <c:v>6</c:v>
                </c:pt>
                <c:pt idx="431">
                  <c:v>6</c:v>
                </c:pt>
                <c:pt idx="432">
                  <c:v>6</c:v>
                </c:pt>
                <c:pt idx="433">
                  <c:v>5</c:v>
                </c:pt>
                <c:pt idx="434">
                  <c:v>5</c:v>
                </c:pt>
                <c:pt idx="435">
                  <c:v>5</c:v>
                </c:pt>
                <c:pt idx="436">
                  <c:v>5</c:v>
                </c:pt>
                <c:pt idx="437">
                  <c:v>5</c:v>
                </c:pt>
                <c:pt idx="438">
                  <c:v>5</c:v>
                </c:pt>
                <c:pt idx="439">
                  <c:v>5</c:v>
                </c:pt>
                <c:pt idx="440">
                  <c:v>5</c:v>
                </c:pt>
                <c:pt idx="441">
                  <c:v>5</c:v>
                </c:pt>
                <c:pt idx="442">
                  <c:v>5</c:v>
                </c:pt>
                <c:pt idx="443">
                  <c:v>6</c:v>
                </c:pt>
                <c:pt idx="444">
                  <c:v>6</c:v>
                </c:pt>
                <c:pt idx="445">
                  <c:v>6</c:v>
                </c:pt>
                <c:pt idx="446">
                  <c:v>4</c:v>
                </c:pt>
                <c:pt idx="447">
                  <c:v>4</c:v>
                </c:pt>
                <c:pt idx="448">
                  <c:v>4</c:v>
                </c:pt>
                <c:pt idx="449">
                  <c:v>4</c:v>
                </c:pt>
                <c:pt idx="450">
                  <c:v>4</c:v>
                </c:pt>
                <c:pt idx="451">
                  <c:v>4</c:v>
                </c:pt>
                <c:pt idx="452">
                  <c:v>4</c:v>
                </c:pt>
                <c:pt idx="453">
                  <c:v>4</c:v>
                </c:pt>
                <c:pt idx="454">
                  <c:v>4</c:v>
                </c:pt>
                <c:pt idx="455">
                  <c:v>4</c:v>
                </c:pt>
                <c:pt idx="456">
                  <c:v>4</c:v>
                </c:pt>
                <c:pt idx="457">
                  <c:v>4</c:v>
                </c:pt>
                <c:pt idx="458">
                  <c:v>4</c:v>
                </c:pt>
                <c:pt idx="459">
                  <c:v>4</c:v>
                </c:pt>
                <c:pt idx="460">
                  <c:v>4</c:v>
                </c:pt>
                <c:pt idx="461">
                  <c:v>4</c:v>
                </c:pt>
                <c:pt idx="462">
                  <c:v>4</c:v>
                </c:pt>
                <c:pt idx="463">
                  <c:v>4</c:v>
                </c:pt>
                <c:pt idx="464">
                  <c:v>4</c:v>
                </c:pt>
                <c:pt idx="465">
                  <c:v>4</c:v>
                </c:pt>
                <c:pt idx="466">
                  <c:v>4</c:v>
                </c:pt>
                <c:pt idx="467">
                  <c:v>4</c:v>
                </c:pt>
                <c:pt idx="468">
                  <c:v>4</c:v>
                </c:pt>
                <c:pt idx="469">
                  <c:v>4</c:v>
                </c:pt>
                <c:pt idx="470">
                  <c:v>4</c:v>
                </c:pt>
                <c:pt idx="471">
                  <c:v>4</c:v>
                </c:pt>
                <c:pt idx="472">
                  <c:v>4</c:v>
                </c:pt>
                <c:pt idx="473">
                  <c:v>4</c:v>
                </c:pt>
                <c:pt idx="474">
                  <c:v>4</c:v>
                </c:pt>
                <c:pt idx="475">
                  <c:v>4</c:v>
                </c:pt>
                <c:pt idx="476">
                  <c:v>4</c:v>
                </c:pt>
                <c:pt idx="477">
                  <c:v>4</c:v>
                </c:pt>
                <c:pt idx="478">
                  <c:v>4</c:v>
                </c:pt>
                <c:pt idx="479">
                  <c:v>4</c:v>
                </c:pt>
                <c:pt idx="480">
                  <c:v>5</c:v>
                </c:pt>
                <c:pt idx="481">
                  <c:v>5</c:v>
                </c:pt>
                <c:pt idx="482">
                  <c:v>5</c:v>
                </c:pt>
                <c:pt idx="483">
                  <c:v>5</c:v>
                </c:pt>
                <c:pt idx="484">
                  <c:v>5</c:v>
                </c:pt>
                <c:pt idx="485">
                  <c:v>5</c:v>
                </c:pt>
                <c:pt idx="486">
                  <c:v>5</c:v>
                </c:pt>
                <c:pt idx="487">
                  <c:v>5</c:v>
                </c:pt>
                <c:pt idx="488">
                  <c:v>5</c:v>
                </c:pt>
                <c:pt idx="489">
                  <c:v>5</c:v>
                </c:pt>
                <c:pt idx="490">
                  <c:v>5</c:v>
                </c:pt>
                <c:pt idx="491">
                  <c:v>5</c:v>
                </c:pt>
                <c:pt idx="492">
                  <c:v>5</c:v>
                </c:pt>
                <c:pt idx="493">
                  <c:v>5</c:v>
                </c:pt>
                <c:pt idx="494">
                  <c:v>5</c:v>
                </c:pt>
                <c:pt idx="495">
                  <c:v>5</c:v>
                </c:pt>
                <c:pt idx="496">
                  <c:v>5</c:v>
                </c:pt>
                <c:pt idx="497">
                  <c:v>5</c:v>
                </c:pt>
                <c:pt idx="498">
                  <c:v>5</c:v>
                </c:pt>
                <c:pt idx="499">
                  <c:v>5</c:v>
                </c:pt>
                <c:pt idx="500">
                  <c:v>5</c:v>
                </c:pt>
                <c:pt idx="501">
                  <c:v>5</c:v>
                </c:pt>
                <c:pt idx="502">
                  <c:v>5</c:v>
                </c:pt>
                <c:pt idx="503">
                  <c:v>5</c:v>
                </c:pt>
                <c:pt idx="504">
                  <c:v>5</c:v>
                </c:pt>
                <c:pt idx="505">
                  <c:v>5</c:v>
                </c:pt>
                <c:pt idx="506">
                  <c:v>5</c:v>
                </c:pt>
                <c:pt idx="507">
                  <c:v>5</c:v>
                </c:pt>
                <c:pt idx="508">
                  <c:v>4</c:v>
                </c:pt>
                <c:pt idx="509">
                  <c:v>4</c:v>
                </c:pt>
                <c:pt idx="510">
                  <c:v>4</c:v>
                </c:pt>
                <c:pt idx="511">
                  <c:v>4</c:v>
                </c:pt>
                <c:pt idx="512">
                  <c:v>4</c:v>
                </c:pt>
                <c:pt idx="513">
                  <c:v>2</c:v>
                </c:pt>
                <c:pt idx="514">
                  <c:v>4</c:v>
                </c:pt>
                <c:pt idx="515">
                  <c:v>4</c:v>
                </c:pt>
                <c:pt idx="516">
                  <c:v>4</c:v>
                </c:pt>
                <c:pt idx="517">
                  <c:v>4</c:v>
                </c:pt>
                <c:pt idx="518">
                  <c:v>4</c:v>
                </c:pt>
                <c:pt idx="519">
                  <c:v>4</c:v>
                </c:pt>
                <c:pt idx="520">
                  <c:v>4</c:v>
                </c:pt>
                <c:pt idx="521">
                  <c:v>4</c:v>
                </c:pt>
                <c:pt idx="522">
                  <c:v>4</c:v>
                </c:pt>
                <c:pt idx="523">
                  <c:v>4</c:v>
                </c:pt>
                <c:pt idx="524">
                  <c:v>4</c:v>
                </c:pt>
                <c:pt idx="525">
                  <c:v>4</c:v>
                </c:pt>
                <c:pt idx="526">
                  <c:v>4</c:v>
                </c:pt>
                <c:pt idx="527">
                  <c:v>4</c:v>
                </c:pt>
                <c:pt idx="528">
                  <c:v>4</c:v>
                </c:pt>
                <c:pt idx="529">
                  <c:v>3</c:v>
                </c:pt>
                <c:pt idx="530">
                  <c:v>3</c:v>
                </c:pt>
                <c:pt idx="531">
                  <c:v>3</c:v>
                </c:pt>
                <c:pt idx="532">
                  <c:v>3</c:v>
                </c:pt>
                <c:pt idx="533">
                  <c:v>3</c:v>
                </c:pt>
                <c:pt idx="534">
                  <c:v>3</c:v>
                </c:pt>
                <c:pt idx="535">
                  <c:v>3</c:v>
                </c:pt>
                <c:pt idx="536">
                  <c:v>3</c:v>
                </c:pt>
                <c:pt idx="537">
                  <c:v>3</c:v>
                </c:pt>
                <c:pt idx="538">
                  <c:v>3</c:v>
                </c:pt>
                <c:pt idx="539">
                  <c:v>3</c:v>
                </c:pt>
                <c:pt idx="540">
                  <c:v>3</c:v>
                </c:pt>
                <c:pt idx="541">
                  <c:v>3</c:v>
                </c:pt>
                <c:pt idx="542">
                  <c:v>4</c:v>
                </c:pt>
                <c:pt idx="543">
                  <c:v>4</c:v>
                </c:pt>
                <c:pt idx="544">
                  <c:v>4</c:v>
                </c:pt>
                <c:pt idx="545">
                  <c:v>4</c:v>
                </c:pt>
                <c:pt idx="546">
                  <c:v>4</c:v>
                </c:pt>
                <c:pt idx="547">
                  <c:v>4</c:v>
                </c:pt>
                <c:pt idx="548">
                  <c:v>4</c:v>
                </c:pt>
                <c:pt idx="549">
                  <c:v>4</c:v>
                </c:pt>
                <c:pt idx="550">
                  <c:v>4</c:v>
                </c:pt>
                <c:pt idx="551">
                  <c:v>4</c:v>
                </c:pt>
                <c:pt idx="552">
                  <c:v>4</c:v>
                </c:pt>
                <c:pt idx="553">
                  <c:v>4</c:v>
                </c:pt>
                <c:pt idx="554">
                  <c:v>4</c:v>
                </c:pt>
                <c:pt idx="555">
                  <c:v>4</c:v>
                </c:pt>
                <c:pt idx="556">
                  <c:v>4</c:v>
                </c:pt>
                <c:pt idx="557">
                  <c:v>4</c:v>
                </c:pt>
                <c:pt idx="558">
                  <c:v>4</c:v>
                </c:pt>
                <c:pt idx="559">
                  <c:v>4</c:v>
                </c:pt>
                <c:pt idx="560">
                  <c:v>4</c:v>
                </c:pt>
                <c:pt idx="561">
                  <c:v>4</c:v>
                </c:pt>
                <c:pt idx="562">
                  <c:v>4</c:v>
                </c:pt>
                <c:pt idx="563">
                  <c:v>4</c:v>
                </c:pt>
                <c:pt idx="564">
                  <c:v>4</c:v>
                </c:pt>
                <c:pt idx="565">
                  <c:v>4</c:v>
                </c:pt>
                <c:pt idx="566">
                  <c:v>4</c:v>
                </c:pt>
                <c:pt idx="567">
                  <c:v>4</c:v>
                </c:pt>
                <c:pt idx="568">
                  <c:v>4</c:v>
                </c:pt>
                <c:pt idx="569">
                  <c:v>4</c:v>
                </c:pt>
                <c:pt idx="570">
                  <c:v>4</c:v>
                </c:pt>
                <c:pt idx="571">
                  <c:v>4</c:v>
                </c:pt>
                <c:pt idx="572">
                  <c:v>4</c:v>
                </c:pt>
                <c:pt idx="573">
                  <c:v>4</c:v>
                </c:pt>
                <c:pt idx="574">
                  <c:v>4</c:v>
                </c:pt>
                <c:pt idx="575">
                  <c:v>4</c:v>
                </c:pt>
                <c:pt idx="576">
                  <c:v>4</c:v>
                </c:pt>
                <c:pt idx="577">
                  <c:v>4</c:v>
                </c:pt>
                <c:pt idx="578">
                  <c:v>4</c:v>
                </c:pt>
                <c:pt idx="579">
                  <c:v>3</c:v>
                </c:pt>
                <c:pt idx="580">
                  <c:v>3</c:v>
                </c:pt>
                <c:pt idx="581">
                  <c:v>3</c:v>
                </c:pt>
                <c:pt idx="582">
                  <c:v>3</c:v>
                </c:pt>
                <c:pt idx="583">
                  <c:v>3</c:v>
                </c:pt>
                <c:pt idx="584">
                  <c:v>3</c:v>
                </c:pt>
                <c:pt idx="585">
                  <c:v>3</c:v>
                </c:pt>
                <c:pt idx="586">
                  <c:v>3</c:v>
                </c:pt>
                <c:pt idx="587">
                  <c:v>3</c:v>
                </c:pt>
                <c:pt idx="588">
                  <c:v>3</c:v>
                </c:pt>
                <c:pt idx="589">
                  <c:v>3</c:v>
                </c:pt>
                <c:pt idx="590">
                  <c:v>3</c:v>
                </c:pt>
                <c:pt idx="591">
                  <c:v>3</c:v>
                </c:pt>
                <c:pt idx="592">
                  <c:v>3</c:v>
                </c:pt>
                <c:pt idx="593">
                  <c:v>3</c:v>
                </c:pt>
                <c:pt idx="594">
                  <c:v>3</c:v>
                </c:pt>
                <c:pt idx="595">
                  <c:v>3</c:v>
                </c:pt>
                <c:pt idx="596">
                  <c:v>3</c:v>
                </c:pt>
                <c:pt idx="597">
                  <c:v>3</c:v>
                </c:pt>
                <c:pt idx="598">
                  <c:v>3</c:v>
                </c:pt>
                <c:pt idx="599">
                  <c:v>3</c:v>
                </c:pt>
                <c:pt idx="600">
                  <c:v>3</c:v>
                </c:pt>
                <c:pt idx="601">
                  <c:v>3</c:v>
                </c:pt>
                <c:pt idx="602">
                  <c:v>3</c:v>
                </c:pt>
                <c:pt idx="603">
                  <c:v>3</c:v>
                </c:pt>
                <c:pt idx="604">
                  <c:v>3</c:v>
                </c:pt>
                <c:pt idx="605">
                  <c:v>3</c:v>
                </c:pt>
                <c:pt idx="606">
                  <c:v>3</c:v>
                </c:pt>
                <c:pt idx="607">
                  <c:v>3</c:v>
                </c:pt>
                <c:pt idx="608">
                  <c:v>3</c:v>
                </c:pt>
                <c:pt idx="609">
                  <c:v>2</c:v>
                </c:pt>
                <c:pt idx="610">
                  <c:v>2</c:v>
                </c:pt>
                <c:pt idx="611">
                  <c:v>2</c:v>
                </c:pt>
                <c:pt idx="612">
                  <c:v>2</c:v>
                </c:pt>
                <c:pt idx="613">
                  <c:v>2</c:v>
                </c:pt>
                <c:pt idx="614">
                  <c:v>2</c:v>
                </c:pt>
                <c:pt idx="615">
                  <c:v>2</c:v>
                </c:pt>
                <c:pt idx="616">
                  <c:v>2</c:v>
                </c:pt>
                <c:pt idx="617">
                  <c:v>2</c:v>
                </c:pt>
                <c:pt idx="618">
                  <c:v>2</c:v>
                </c:pt>
                <c:pt idx="619">
                  <c:v>2</c:v>
                </c:pt>
                <c:pt idx="620">
                  <c:v>2</c:v>
                </c:pt>
                <c:pt idx="621">
                  <c:v>2</c:v>
                </c:pt>
                <c:pt idx="622">
                  <c:v>1</c:v>
                </c:pt>
                <c:pt idx="623">
                  <c:v>1</c:v>
                </c:pt>
                <c:pt idx="624">
                  <c:v>1</c:v>
                </c:pt>
                <c:pt idx="625">
                  <c:v>0</c:v>
                </c:pt>
                <c:pt idx="626">
                  <c:v>0</c:v>
                </c:pt>
                <c:pt idx="627">
                  <c:v>0</c:v>
                </c:pt>
              </c:numCache>
            </c:numRef>
          </c:val>
          <c:smooth val="0"/>
          <c:extLst>
            <c:ext xmlns:c16="http://schemas.microsoft.com/office/drawing/2014/chart" uri="{C3380CC4-5D6E-409C-BE32-E72D297353CC}">
              <c16:uniqueId val="{00000000-CF53-4993-B0B9-41C48A917783}"/>
            </c:ext>
          </c:extLst>
        </c:ser>
        <c:ser>
          <c:idx val="2"/>
          <c:order val="1"/>
          <c:tx>
            <c:strRef>
              <c:f>dissect_job!$D$1</c:f>
              <c:strCache>
                <c:ptCount val="1"/>
                <c:pt idx="0">
                  <c:v>Carbyne</c:v>
                </c:pt>
              </c:strCache>
            </c:strRef>
          </c:tx>
          <c:spPr>
            <a:ln w="28575" cap="rnd">
              <a:solidFill>
                <a:schemeClr val="accent2"/>
              </a:solidFill>
              <a:prstDash val="solid"/>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dissect_job!$D$2:$D$848</c:f>
              <c:numCache>
                <c:formatCode>General</c:formatCode>
                <c:ptCount val="847"/>
                <c:pt idx="0">
                  <c:v>7</c:v>
                </c:pt>
                <c:pt idx="1">
                  <c:v>7</c:v>
                </c:pt>
                <c:pt idx="2">
                  <c:v>7</c:v>
                </c:pt>
                <c:pt idx="3">
                  <c:v>7</c:v>
                </c:pt>
                <c:pt idx="4">
                  <c:v>7</c:v>
                </c:pt>
                <c:pt idx="5">
                  <c:v>7</c:v>
                </c:pt>
                <c:pt idx="6">
                  <c:v>7</c:v>
                </c:pt>
                <c:pt idx="7">
                  <c:v>7</c:v>
                </c:pt>
                <c:pt idx="8">
                  <c:v>7</c:v>
                </c:pt>
                <c:pt idx="9">
                  <c:v>7</c:v>
                </c:pt>
                <c:pt idx="10">
                  <c:v>7</c:v>
                </c:pt>
                <c:pt idx="11">
                  <c:v>7</c:v>
                </c:pt>
                <c:pt idx="12">
                  <c:v>7</c:v>
                </c:pt>
                <c:pt idx="13">
                  <c:v>7</c:v>
                </c:pt>
                <c:pt idx="14">
                  <c:v>7</c:v>
                </c:pt>
                <c:pt idx="15">
                  <c:v>7</c:v>
                </c:pt>
                <c:pt idx="16">
                  <c:v>7</c:v>
                </c:pt>
                <c:pt idx="17">
                  <c:v>7</c:v>
                </c:pt>
                <c:pt idx="18">
                  <c:v>7</c:v>
                </c:pt>
                <c:pt idx="19">
                  <c:v>7</c:v>
                </c:pt>
                <c:pt idx="20">
                  <c:v>7</c:v>
                </c:pt>
                <c:pt idx="21">
                  <c:v>7</c:v>
                </c:pt>
                <c:pt idx="22">
                  <c:v>7</c:v>
                </c:pt>
                <c:pt idx="23">
                  <c:v>7</c:v>
                </c:pt>
                <c:pt idx="24">
                  <c:v>7</c:v>
                </c:pt>
                <c:pt idx="25">
                  <c:v>7</c:v>
                </c:pt>
                <c:pt idx="26">
                  <c:v>6</c:v>
                </c:pt>
                <c:pt idx="27">
                  <c:v>5</c:v>
                </c:pt>
                <c:pt idx="28">
                  <c:v>7</c:v>
                </c:pt>
                <c:pt idx="29">
                  <c:v>7</c:v>
                </c:pt>
                <c:pt idx="30">
                  <c:v>7</c:v>
                </c:pt>
                <c:pt idx="31">
                  <c:v>7</c:v>
                </c:pt>
                <c:pt idx="32">
                  <c:v>7</c:v>
                </c:pt>
                <c:pt idx="33">
                  <c:v>7</c:v>
                </c:pt>
                <c:pt idx="34">
                  <c:v>7</c:v>
                </c:pt>
                <c:pt idx="35">
                  <c:v>7</c:v>
                </c:pt>
                <c:pt idx="36">
                  <c:v>7</c:v>
                </c:pt>
                <c:pt idx="37">
                  <c:v>7</c:v>
                </c:pt>
                <c:pt idx="38">
                  <c:v>7</c:v>
                </c:pt>
                <c:pt idx="39">
                  <c:v>7</c:v>
                </c:pt>
                <c:pt idx="40">
                  <c:v>7</c:v>
                </c:pt>
                <c:pt idx="41">
                  <c:v>6</c:v>
                </c:pt>
                <c:pt idx="42">
                  <c:v>5</c:v>
                </c:pt>
                <c:pt idx="43">
                  <c:v>7</c:v>
                </c:pt>
                <c:pt idx="44">
                  <c:v>7</c:v>
                </c:pt>
                <c:pt idx="45">
                  <c:v>7</c:v>
                </c:pt>
                <c:pt idx="46">
                  <c:v>7</c:v>
                </c:pt>
                <c:pt idx="47">
                  <c:v>7</c:v>
                </c:pt>
                <c:pt idx="48">
                  <c:v>7</c:v>
                </c:pt>
                <c:pt idx="49">
                  <c:v>7</c:v>
                </c:pt>
                <c:pt idx="50">
                  <c:v>7</c:v>
                </c:pt>
                <c:pt idx="51">
                  <c:v>6</c:v>
                </c:pt>
                <c:pt idx="52">
                  <c:v>7</c:v>
                </c:pt>
                <c:pt idx="53">
                  <c:v>7</c:v>
                </c:pt>
                <c:pt idx="54">
                  <c:v>7</c:v>
                </c:pt>
                <c:pt idx="55">
                  <c:v>7</c:v>
                </c:pt>
                <c:pt idx="56">
                  <c:v>7</c:v>
                </c:pt>
                <c:pt idx="57">
                  <c:v>5</c:v>
                </c:pt>
                <c:pt idx="58">
                  <c:v>7</c:v>
                </c:pt>
                <c:pt idx="59">
                  <c:v>7</c:v>
                </c:pt>
                <c:pt idx="60">
                  <c:v>7</c:v>
                </c:pt>
                <c:pt idx="61">
                  <c:v>6</c:v>
                </c:pt>
                <c:pt idx="62">
                  <c:v>7</c:v>
                </c:pt>
                <c:pt idx="63">
                  <c:v>7</c:v>
                </c:pt>
                <c:pt idx="64">
                  <c:v>7</c:v>
                </c:pt>
                <c:pt idx="65">
                  <c:v>7</c:v>
                </c:pt>
                <c:pt idx="66">
                  <c:v>11</c:v>
                </c:pt>
                <c:pt idx="67">
                  <c:v>11</c:v>
                </c:pt>
                <c:pt idx="68">
                  <c:v>11</c:v>
                </c:pt>
                <c:pt idx="69">
                  <c:v>11</c:v>
                </c:pt>
                <c:pt idx="70">
                  <c:v>11</c:v>
                </c:pt>
                <c:pt idx="71">
                  <c:v>10</c:v>
                </c:pt>
                <c:pt idx="72">
                  <c:v>11</c:v>
                </c:pt>
                <c:pt idx="73">
                  <c:v>11</c:v>
                </c:pt>
                <c:pt idx="74">
                  <c:v>11</c:v>
                </c:pt>
                <c:pt idx="75">
                  <c:v>12</c:v>
                </c:pt>
                <c:pt idx="76">
                  <c:v>12</c:v>
                </c:pt>
                <c:pt idx="77">
                  <c:v>12</c:v>
                </c:pt>
                <c:pt idx="78">
                  <c:v>12</c:v>
                </c:pt>
                <c:pt idx="79">
                  <c:v>12</c:v>
                </c:pt>
                <c:pt idx="80">
                  <c:v>12</c:v>
                </c:pt>
                <c:pt idx="81">
                  <c:v>11</c:v>
                </c:pt>
                <c:pt idx="82">
                  <c:v>11</c:v>
                </c:pt>
                <c:pt idx="83">
                  <c:v>12</c:v>
                </c:pt>
                <c:pt idx="84">
                  <c:v>12</c:v>
                </c:pt>
                <c:pt idx="85">
                  <c:v>12</c:v>
                </c:pt>
                <c:pt idx="86">
                  <c:v>12</c:v>
                </c:pt>
                <c:pt idx="87">
                  <c:v>11</c:v>
                </c:pt>
                <c:pt idx="88">
                  <c:v>12</c:v>
                </c:pt>
                <c:pt idx="89">
                  <c:v>12</c:v>
                </c:pt>
                <c:pt idx="90">
                  <c:v>10</c:v>
                </c:pt>
                <c:pt idx="91">
                  <c:v>9</c:v>
                </c:pt>
                <c:pt idx="92">
                  <c:v>9</c:v>
                </c:pt>
                <c:pt idx="93">
                  <c:v>10</c:v>
                </c:pt>
                <c:pt idx="94">
                  <c:v>10</c:v>
                </c:pt>
                <c:pt idx="95">
                  <c:v>10</c:v>
                </c:pt>
                <c:pt idx="96">
                  <c:v>10</c:v>
                </c:pt>
                <c:pt idx="97">
                  <c:v>10</c:v>
                </c:pt>
                <c:pt idx="98">
                  <c:v>12</c:v>
                </c:pt>
                <c:pt idx="99">
                  <c:v>12</c:v>
                </c:pt>
                <c:pt idx="100">
                  <c:v>12</c:v>
                </c:pt>
                <c:pt idx="101">
                  <c:v>11</c:v>
                </c:pt>
                <c:pt idx="102">
                  <c:v>10</c:v>
                </c:pt>
                <c:pt idx="103">
                  <c:v>12</c:v>
                </c:pt>
                <c:pt idx="104">
                  <c:v>12</c:v>
                </c:pt>
                <c:pt idx="105">
                  <c:v>12</c:v>
                </c:pt>
                <c:pt idx="106">
                  <c:v>12</c:v>
                </c:pt>
                <c:pt idx="107">
                  <c:v>11</c:v>
                </c:pt>
                <c:pt idx="108">
                  <c:v>10</c:v>
                </c:pt>
                <c:pt idx="109">
                  <c:v>10</c:v>
                </c:pt>
                <c:pt idx="110">
                  <c:v>10</c:v>
                </c:pt>
                <c:pt idx="111">
                  <c:v>9</c:v>
                </c:pt>
                <c:pt idx="112">
                  <c:v>12</c:v>
                </c:pt>
                <c:pt idx="113">
                  <c:v>14</c:v>
                </c:pt>
                <c:pt idx="114">
                  <c:v>14</c:v>
                </c:pt>
                <c:pt idx="115">
                  <c:v>14</c:v>
                </c:pt>
                <c:pt idx="116">
                  <c:v>15</c:v>
                </c:pt>
                <c:pt idx="117">
                  <c:v>14</c:v>
                </c:pt>
                <c:pt idx="118">
                  <c:v>15</c:v>
                </c:pt>
                <c:pt idx="119">
                  <c:v>15</c:v>
                </c:pt>
                <c:pt idx="120">
                  <c:v>15</c:v>
                </c:pt>
                <c:pt idx="121">
                  <c:v>14</c:v>
                </c:pt>
                <c:pt idx="122">
                  <c:v>13</c:v>
                </c:pt>
                <c:pt idx="123">
                  <c:v>15</c:v>
                </c:pt>
                <c:pt idx="124">
                  <c:v>15</c:v>
                </c:pt>
                <c:pt idx="125">
                  <c:v>15</c:v>
                </c:pt>
                <c:pt idx="126">
                  <c:v>15</c:v>
                </c:pt>
                <c:pt idx="127">
                  <c:v>12</c:v>
                </c:pt>
                <c:pt idx="128">
                  <c:v>13</c:v>
                </c:pt>
                <c:pt idx="129">
                  <c:v>13</c:v>
                </c:pt>
                <c:pt idx="130">
                  <c:v>12</c:v>
                </c:pt>
                <c:pt idx="131">
                  <c:v>12</c:v>
                </c:pt>
                <c:pt idx="132">
                  <c:v>11</c:v>
                </c:pt>
                <c:pt idx="133">
                  <c:v>13</c:v>
                </c:pt>
                <c:pt idx="134">
                  <c:v>13</c:v>
                </c:pt>
                <c:pt idx="135">
                  <c:v>13</c:v>
                </c:pt>
                <c:pt idx="136">
                  <c:v>13</c:v>
                </c:pt>
                <c:pt idx="137">
                  <c:v>12</c:v>
                </c:pt>
                <c:pt idx="138">
                  <c:v>13</c:v>
                </c:pt>
                <c:pt idx="139">
                  <c:v>13</c:v>
                </c:pt>
                <c:pt idx="140">
                  <c:v>13</c:v>
                </c:pt>
                <c:pt idx="141">
                  <c:v>12</c:v>
                </c:pt>
                <c:pt idx="142">
                  <c:v>11</c:v>
                </c:pt>
                <c:pt idx="143">
                  <c:v>11</c:v>
                </c:pt>
                <c:pt idx="144">
                  <c:v>11</c:v>
                </c:pt>
                <c:pt idx="145">
                  <c:v>13</c:v>
                </c:pt>
                <c:pt idx="146">
                  <c:v>12</c:v>
                </c:pt>
                <c:pt idx="147">
                  <c:v>11</c:v>
                </c:pt>
                <c:pt idx="148">
                  <c:v>13</c:v>
                </c:pt>
                <c:pt idx="149">
                  <c:v>13</c:v>
                </c:pt>
                <c:pt idx="150">
                  <c:v>13</c:v>
                </c:pt>
                <c:pt idx="151">
                  <c:v>12</c:v>
                </c:pt>
                <c:pt idx="152">
                  <c:v>13</c:v>
                </c:pt>
                <c:pt idx="153">
                  <c:v>13</c:v>
                </c:pt>
                <c:pt idx="154">
                  <c:v>11</c:v>
                </c:pt>
                <c:pt idx="155">
                  <c:v>13</c:v>
                </c:pt>
                <c:pt idx="156">
                  <c:v>13</c:v>
                </c:pt>
                <c:pt idx="157">
                  <c:v>13</c:v>
                </c:pt>
                <c:pt idx="158">
                  <c:v>13</c:v>
                </c:pt>
                <c:pt idx="159">
                  <c:v>12</c:v>
                </c:pt>
                <c:pt idx="160">
                  <c:v>12</c:v>
                </c:pt>
                <c:pt idx="161">
                  <c:v>17</c:v>
                </c:pt>
                <c:pt idx="162">
                  <c:v>17</c:v>
                </c:pt>
                <c:pt idx="163">
                  <c:v>17</c:v>
                </c:pt>
                <c:pt idx="164">
                  <c:v>15</c:v>
                </c:pt>
                <c:pt idx="165">
                  <c:v>16</c:v>
                </c:pt>
                <c:pt idx="166">
                  <c:v>15</c:v>
                </c:pt>
                <c:pt idx="167">
                  <c:v>16</c:v>
                </c:pt>
                <c:pt idx="168">
                  <c:v>16</c:v>
                </c:pt>
                <c:pt idx="169">
                  <c:v>16</c:v>
                </c:pt>
                <c:pt idx="170">
                  <c:v>13</c:v>
                </c:pt>
                <c:pt idx="171">
                  <c:v>13</c:v>
                </c:pt>
                <c:pt idx="172">
                  <c:v>13</c:v>
                </c:pt>
                <c:pt idx="173">
                  <c:v>13</c:v>
                </c:pt>
                <c:pt idx="174">
                  <c:v>12</c:v>
                </c:pt>
                <c:pt idx="175">
                  <c:v>10</c:v>
                </c:pt>
                <c:pt idx="176">
                  <c:v>13</c:v>
                </c:pt>
                <c:pt idx="177">
                  <c:v>13</c:v>
                </c:pt>
                <c:pt idx="178">
                  <c:v>13</c:v>
                </c:pt>
                <c:pt idx="179">
                  <c:v>12</c:v>
                </c:pt>
                <c:pt idx="180">
                  <c:v>13</c:v>
                </c:pt>
                <c:pt idx="181">
                  <c:v>12</c:v>
                </c:pt>
                <c:pt idx="182">
                  <c:v>13</c:v>
                </c:pt>
                <c:pt idx="183">
                  <c:v>13</c:v>
                </c:pt>
                <c:pt idx="184">
                  <c:v>12</c:v>
                </c:pt>
                <c:pt idx="185">
                  <c:v>13</c:v>
                </c:pt>
                <c:pt idx="186">
                  <c:v>13</c:v>
                </c:pt>
                <c:pt idx="187">
                  <c:v>13</c:v>
                </c:pt>
                <c:pt idx="188">
                  <c:v>13</c:v>
                </c:pt>
                <c:pt idx="189">
                  <c:v>12</c:v>
                </c:pt>
                <c:pt idx="190">
                  <c:v>10</c:v>
                </c:pt>
                <c:pt idx="191">
                  <c:v>13</c:v>
                </c:pt>
                <c:pt idx="192">
                  <c:v>13</c:v>
                </c:pt>
                <c:pt idx="193">
                  <c:v>13</c:v>
                </c:pt>
                <c:pt idx="194">
                  <c:v>12</c:v>
                </c:pt>
                <c:pt idx="195">
                  <c:v>13</c:v>
                </c:pt>
                <c:pt idx="196">
                  <c:v>12</c:v>
                </c:pt>
                <c:pt idx="197">
                  <c:v>13</c:v>
                </c:pt>
                <c:pt idx="198">
                  <c:v>13</c:v>
                </c:pt>
                <c:pt idx="199">
                  <c:v>10</c:v>
                </c:pt>
                <c:pt idx="200">
                  <c:v>11</c:v>
                </c:pt>
                <c:pt idx="201">
                  <c:v>11</c:v>
                </c:pt>
                <c:pt idx="202">
                  <c:v>11</c:v>
                </c:pt>
                <c:pt idx="203">
                  <c:v>11</c:v>
                </c:pt>
                <c:pt idx="204">
                  <c:v>10</c:v>
                </c:pt>
                <c:pt idx="205">
                  <c:v>8</c:v>
                </c:pt>
                <c:pt idx="206">
                  <c:v>9</c:v>
                </c:pt>
                <c:pt idx="207">
                  <c:v>9</c:v>
                </c:pt>
                <c:pt idx="208">
                  <c:v>9</c:v>
                </c:pt>
                <c:pt idx="209">
                  <c:v>11</c:v>
                </c:pt>
                <c:pt idx="210">
                  <c:v>15</c:v>
                </c:pt>
                <c:pt idx="211">
                  <c:v>15</c:v>
                </c:pt>
                <c:pt idx="212">
                  <c:v>15</c:v>
                </c:pt>
                <c:pt idx="213">
                  <c:v>15</c:v>
                </c:pt>
                <c:pt idx="214">
                  <c:v>15</c:v>
                </c:pt>
                <c:pt idx="215">
                  <c:v>15</c:v>
                </c:pt>
                <c:pt idx="216">
                  <c:v>15</c:v>
                </c:pt>
                <c:pt idx="217">
                  <c:v>15</c:v>
                </c:pt>
                <c:pt idx="218">
                  <c:v>11</c:v>
                </c:pt>
                <c:pt idx="219">
                  <c:v>14</c:v>
                </c:pt>
                <c:pt idx="220">
                  <c:v>14</c:v>
                </c:pt>
                <c:pt idx="221">
                  <c:v>15</c:v>
                </c:pt>
                <c:pt idx="222">
                  <c:v>16</c:v>
                </c:pt>
                <c:pt idx="223">
                  <c:v>15</c:v>
                </c:pt>
                <c:pt idx="224">
                  <c:v>15</c:v>
                </c:pt>
                <c:pt idx="225">
                  <c:v>15</c:v>
                </c:pt>
                <c:pt idx="226">
                  <c:v>15</c:v>
                </c:pt>
                <c:pt idx="227">
                  <c:v>15</c:v>
                </c:pt>
                <c:pt idx="228">
                  <c:v>13</c:v>
                </c:pt>
                <c:pt idx="229">
                  <c:v>17</c:v>
                </c:pt>
                <c:pt idx="230">
                  <c:v>17</c:v>
                </c:pt>
                <c:pt idx="231">
                  <c:v>16</c:v>
                </c:pt>
                <c:pt idx="232">
                  <c:v>16</c:v>
                </c:pt>
                <c:pt idx="233">
                  <c:v>16</c:v>
                </c:pt>
                <c:pt idx="234">
                  <c:v>16</c:v>
                </c:pt>
                <c:pt idx="235">
                  <c:v>16</c:v>
                </c:pt>
                <c:pt idx="236">
                  <c:v>16</c:v>
                </c:pt>
                <c:pt idx="237">
                  <c:v>16</c:v>
                </c:pt>
                <c:pt idx="238">
                  <c:v>16</c:v>
                </c:pt>
                <c:pt idx="239">
                  <c:v>16</c:v>
                </c:pt>
                <c:pt idx="240">
                  <c:v>16</c:v>
                </c:pt>
                <c:pt idx="241">
                  <c:v>16</c:v>
                </c:pt>
                <c:pt idx="242">
                  <c:v>16</c:v>
                </c:pt>
                <c:pt idx="243">
                  <c:v>17</c:v>
                </c:pt>
                <c:pt idx="244">
                  <c:v>17</c:v>
                </c:pt>
                <c:pt idx="245">
                  <c:v>17</c:v>
                </c:pt>
                <c:pt idx="246">
                  <c:v>17</c:v>
                </c:pt>
                <c:pt idx="247">
                  <c:v>17</c:v>
                </c:pt>
                <c:pt idx="248">
                  <c:v>17</c:v>
                </c:pt>
                <c:pt idx="249">
                  <c:v>17</c:v>
                </c:pt>
                <c:pt idx="250">
                  <c:v>17</c:v>
                </c:pt>
                <c:pt idx="251">
                  <c:v>17</c:v>
                </c:pt>
                <c:pt idx="252">
                  <c:v>17</c:v>
                </c:pt>
                <c:pt idx="253">
                  <c:v>17</c:v>
                </c:pt>
                <c:pt idx="254">
                  <c:v>17</c:v>
                </c:pt>
                <c:pt idx="255">
                  <c:v>17</c:v>
                </c:pt>
                <c:pt idx="256">
                  <c:v>17</c:v>
                </c:pt>
                <c:pt idx="257">
                  <c:v>17</c:v>
                </c:pt>
                <c:pt idx="258">
                  <c:v>17</c:v>
                </c:pt>
                <c:pt idx="259">
                  <c:v>17</c:v>
                </c:pt>
                <c:pt idx="260">
                  <c:v>17</c:v>
                </c:pt>
                <c:pt idx="261">
                  <c:v>14</c:v>
                </c:pt>
                <c:pt idx="262">
                  <c:v>14</c:v>
                </c:pt>
                <c:pt idx="263">
                  <c:v>14</c:v>
                </c:pt>
                <c:pt idx="264">
                  <c:v>14</c:v>
                </c:pt>
                <c:pt idx="265">
                  <c:v>14</c:v>
                </c:pt>
                <c:pt idx="266">
                  <c:v>14</c:v>
                </c:pt>
                <c:pt idx="267">
                  <c:v>14</c:v>
                </c:pt>
                <c:pt idx="268">
                  <c:v>12</c:v>
                </c:pt>
                <c:pt idx="269">
                  <c:v>12</c:v>
                </c:pt>
                <c:pt idx="270">
                  <c:v>13</c:v>
                </c:pt>
                <c:pt idx="271">
                  <c:v>13</c:v>
                </c:pt>
                <c:pt idx="272">
                  <c:v>14</c:v>
                </c:pt>
                <c:pt idx="273">
                  <c:v>14</c:v>
                </c:pt>
                <c:pt idx="274">
                  <c:v>14</c:v>
                </c:pt>
                <c:pt idx="275">
                  <c:v>14</c:v>
                </c:pt>
                <c:pt idx="276">
                  <c:v>14</c:v>
                </c:pt>
                <c:pt idx="277">
                  <c:v>14</c:v>
                </c:pt>
                <c:pt idx="278">
                  <c:v>12</c:v>
                </c:pt>
                <c:pt idx="279">
                  <c:v>12</c:v>
                </c:pt>
                <c:pt idx="280">
                  <c:v>12</c:v>
                </c:pt>
                <c:pt idx="281">
                  <c:v>12</c:v>
                </c:pt>
                <c:pt idx="282">
                  <c:v>12</c:v>
                </c:pt>
                <c:pt idx="283">
                  <c:v>12</c:v>
                </c:pt>
                <c:pt idx="284">
                  <c:v>12</c:v>
                </c:pt>
                <c:pt idx="285">
                  <c:v>12</c:v>
                </c:pt>
                <c:pt idx="286">
                  <c:v>12</c:v>
                </c:pt>
                <c:pt idx="287">
                  <c:v>12</c:v>
                </c:pt>
                <c:pt idx="288">
                  <c:v>16</c:v>
                </c:pt>
                <c:pt idx="289">
                  <c:v>16</c:v>
                </c:pt>
                <c:pt idx="290">
                  <c:v>16</c:v>
                </c:pt>
                <c:pt idx="291">
                  <c:v>15</c:v>
                </c:pt>
                <c:pt idx="292">
                  <c:v>15</c:v>
                </c:pt>
                <c:pt idx="293">
                  <c:v>15</c:v>
                </c:pt>
                <c:pt idx="294">
                  <c:v>15</c:v>
                </c:pt>
                <c:pt idx="295">
                  <c:v>15</c:v>
                </c:pt>
                <c:pt idx="296">
                  <c:v>15</c:v>
                </c:pt>
                <c:pt idx="297">
                  <c:v>9</c:v>
                </c:pt>
                <c:pt idx="298">
                  <c:v>9</c:v>
                </c:pt>
                <c:pt idx="299">
                  <c:v>9</c:v>
                </c:pt>
                <c:pt idx="300">
                  <c:v>9</c:v>
                </c:pt>
                <c:pt idx="301">
                  <c:v>9</c:v>
                </c:pt>
                <c:pt idx="302">
                  <c:v>12</c:v>
                </c:pt>
                <c:pt idx="303">
                  <c:v>12</c:v>
                </c:pt>
                <c:pt idx="304">
                  <c:v>16</c:v>
                </c:pt>
                <c:pt idx="305">
                  <c:v>16</c:v>
                </c:pt>
                <c:pt idx="306">
                  <c:v>16</c:v>
                </c:pt>
                <c:pt idx="307">
                  <c:v>16</c:v>
                </c:pt>
                <c:pt idx="308">
                  <c:v>16</c:v>
                </c:pt>
                <c:pt idx="309">
                  <c:v>16</c:v>
                </c:pt>
                <c:pt idx="310">
                  <c:v>16</c:v>
                </c:pt>
                <c:pt idx="311">
                  <c:v>16</c:v>
                </c:pt>
                <c:pt idx="312">
                  <c:v>14</c:v>
                </c:pt>
                <c:pt idx="313">
                  <c:v>14</c:v>
                </c:pt>
                <c:pt idx="314">
                  <c:v>14</c:v>
                </c:pt>
                <c:pt idx="315">
                  <c:v>14</c:v>
                </c:pt>
                <c:pt idx="316">
                  <c:v>14</c:v>
                </c:pt>
                <c:pt idx="317">
                  <c:v>14</c:v>
                </c:pt>
                <c:pt idx="318">
                  <c:v>14</c:v>
                </c:pt>
                <c:pt idx="319">
                  <c:v>14</c:v>
                </c:pt>
                <c:pt idx="320">
                  <c:v>14</c:v>
                </c:pt>
                <c:pt idx="321">
                  <c:v>14</c:v>
                </c:pt>
                <c:pt idx="322">
                  <c:v>11</c:v>
                </c:pt>
                <c:pt idx="323">
                  <c:v>11</c:v>
                </c:pt>
                <c:pt idx="324">
                  <c:v>11</c:v>
                </c:pt>
                <c:pt idx="325">
                  <c:v>11</c:v>
                </c:pt>
                <c:pt idx="326">
                  <c:v>11</c:v>
                </c:pt>
                <c:pt idx="327">
                  <c:v>11</c:v>
                </c:pt>
                <c:pt idx="328">
                  <c:v>11</c:v>
                </c:pt>
                <c:pt idx="329">
                  <c:v>11</c:v>
                </c:pt>
                <c:pt idx="330">
                  <c:v>11</c:v>
                </c:pt>
                <c:pt idx="331">
                  <c:v>11</c:v>
                </c:pt>
                <c:pt idx="332">
                  <c:v>11</c:v>
                </c:pt>
                <c:pt idx="333">
                  <c:v>11</c:v>
                </c:pt>
                <c:pt idx="334">
                  <c:v>11</c:v>
                </c:pt>
                <c:pt idx="335">
                  <c:v>11</c:v>
                </c:pt>
                <c:pt idx="336">
                  <c:v>11</c:v>
                </c:pt>
                <c:pt idx="337">
                  <c:v>11</c:v>
                </c:pt>
                <c:pt idx="338">
                  <c:v>11</c:v>
                </c:pt>
                <c:pt idx="339">
                  <c:v>11</c:v>
                </c:pt>
                <c:pt idx="340">
                  <c:v>11</c:v>
                </c:pt>
                <c:pt idx="341">
                  <c:v>11</c:v>
                </c:pt>
                <c:pt idx="342">
                  <c:v>11</c:v>
                </c:pt>
                <c:pt idx="343">
                  <c:v>11</c:v>
                </c:pt>
                <c:pt idx="344">
                  <c:v>11</c:v>
                </c:pt>
                <c:pt idx="345">
                  <c:v>11</c:v>
                </c:pt>
                <c:pt idx="346">
                  <c:v>11</c:v>
                </c:pt>
                <c:pt idx="347">
                  <c:v>11</c:v>
                </c:pt>
                <c:pt idx="348">
                  <c:v>13</c:v>
                </c:pt>
                <c:pt idx="349">
                  <c:v>12</c:v>
                </c:pt>
                <c:pt idx="350">
                  <c:v>12</c:v>
                </c:pt>
                <c:pt idx="351">
                  <c:v>12</c:v>
                </c:pt>
                <c:pt idx="352">
                  <c:v>12</c:v>
                </c:pt>
                <c:pt idx="353">
                  <c:v>12</c:v>
                </c:pt>
                <c:pt idx="354">
                  <c:v>12</c:v>
                </c:pt>
                <c:pt idx="355">
                  <c:v>12</c:v>
                </c:pt>
                <c:pt idx="356">
                  <c:v>12</c:v>
                </c:pt>
                <c:pt idx="357">
                  <c:v>12</c:v>
                </c:pt>
                <c:pt idx="358">
                  <c:v>13</c:v>
                </c:pt>
                <c:pt idx="359">
                  <c:v>13</c:v>
                </c:pt>
                <c:pt idx="360">
                  <c:v>13</c:v>
                </c:pt>
                <c:pt idx="361">
                  <c:v>13</c:v>
                </c:pt>
                <c:pt idx="362">
                  <c:v>13</c:v>
                </c:pt>
                <c:pt idx="363">
                  <c:v>14</c:v>
                </c:pt>
                <c:pt idx="364">
                  <c:v>14</c:v>
                </c:pt>
                <c:pt idx="365">
                  <c:v>14</c:v>
                </c:pt>
                <c:pt idx="366">
                  <c:v>13</c:v>
                </c:pt>
                <c:pt idx="367">
                  <c:v>13</c:v>
                </c:pt>
                <c:pt idx="368">
                  <c:v>13</c:v>
                </c:pt>
                <c:pt idx="369">
                  <c:v>13</c:v>
                </c:pt>
                <c:pt idx="370">
                  <c:v>13</c:v>
                </c:pt>
                <c:pt idx="371">
                  <c:v>13</c:v>
                </c:pt>
                <c:pt idx="372">
                  <c:v>13</c:v>
                </c:pt>
                <c:pt idx="373">
                  <c:v>13</c:v>
                </c:pt>
                <c:pt idx="374">
                  <c:v>13</c:v>
                </c:pt>
                <c:pt idx="375">
                  <c:v>11</c:v>
                </c:pt>
                <c:pt idx="376">
                  <c:v>11</c:v>
                </c:pt>
                <c:pt idx="377">
                  <c:v>11</c:v>
                </c:pt>
                <c:pt idx="378">
                  <c:v>11</c:v>
                </c:pt>
                <c:pt idx="379">
                  <c:v>11</c:v>
                </c:pt>
                <c:pt idx="380">
                  <c:v>11</c:v>
                </c:pt>
                <c:pt idx="381">
                  <c:v>11</c:v>
                </c:pt>
                <c:pt idx="382">
                  <c:v>11</c:v>
                </c:pt>
                <c:pt idx="383">
                  <c:v>11</c:v>
                </c:pt>
                <c:pt idx="384">
                  <c:v>11</c:v>
                </c:pt>
                <c:pt idx="385">
                  <c:v>11</c:v>
                </c:pt>
                <c:pt idx="386">
                  <c:v>11</c:v>
                </c:pt>
                <c:pt idx="387">
                  <c:v>11</c:v>
                </c:pt>
                <c:pt idx="388">
                  <c:v>11</c:v>
                </c:pt>
                <c:pt idx="389">
                  <c:v>13</c:v>
                </c:pt>
                <c:pt idx="390">
                  <c:v>13</c:v>
                </c:pt>
                <c:pt idx="391">
                  <c:v>13</c:v>
                </c:pt>
                <c:pt idx="392">
                  <c:v>13</c:v>
                </c:pt>
                <c:pt idx="393">
                  <c:v>13</c:v>
                </c:pt>
                <c:pt idx="394">
                  <c:v>13</c:v>
                </c:pt>
                <c:pt idx="395">
                  <c:v>13</c:v>
                </c:pt>
                <c:pt idx="396">
                  <c:v>13</c:v>
                </c:pt>
                <c:pt idx="397">
                  <c:v>13</c:v>
                </c:pt>
                <c:pt idx="398">
                  <c:v>13</c:v>
                </c:pt>
                <c:pt idx="399">
                  <c:v>13</c:v>
                </c:pt>
                <c:pt idx="400">
                  <c:v>13</c:v>
                </c:pt>
                <c:pt idx="401">
                  <c:v>13</c:v>
                </c:pt>
                <c:pt idx="402">
                  <c:v>13</c:v>
                </c:pt>
                <c:pt idx="403">
                  <c:v>13</c:v>
                </c:pt>
                <c:pt idx="404">
                  <c:v>13</c:v>
                </c:pt>
                <c:pt idx="405">
                  <c:v>12</c:v>
                </c:pt>
                <c:pt idx="406">
                  <c:v>12</c:v>
                </c:pt>
                <c:pt idx="407">
                  <c:v>14</c:v>
                </c:pt>
                <c:pt idx="408">
                  <c:v>14</c:v>
                </c:pt>
                <c:pt idx="409">
                  <c:v>14</c:v>
                </c:pt>
                <c:pt idx="410">
                  <c:v>13</c:v>
                </c:pt>
                <c:pt idx="411">
                  <c:v>13</c:v>
                </c:pt>
                <c:pt idx="412">
                  <c:v>13</c:v>
                </c:pt>
                <c:pt idx="413">
                  <c:v>13</c:v>
                </c:pt>
                <c:pt idx="414">
                  <c:v>13</c:v>
                </c:pt>
                <c:pt idx="415">
                  <c:v>13</c:v>
                </c:pt>
                <c:pt idx="416">
                  <c:v>13</c:v>
                </c:pt>
                <c:pt idx="417">
                  <c:v>13</c:v>
                </c:pt>
                <c:pt idx="418">
                  <c:v>13</c:v>
                </c:pt>
                <c:pt idx="419">
                  <c:v>13</c:v>
                </c:pt>
                <c:pt idx="420">
                  <c:v>13</c:v>
                </c:pt>
                <c:pt idx="421">
                  <c:v>13</c:v>
                </c:pt>
                <c:pt idx="422">
                  <c:v>13</c:v>
                </c:pt>
                <c:pt idx="423">
                  <c:v>13</c:v>
                </c:pt>
                <c:pt idx="424">
                  <c:v>13</c:v>
                </c:pt>
                <c:pt idx="425">
                  <c:v>12</c:v>
                </c:pt>
                <c:pt idx="426">
                  <c:v>12</c:v>
                </c:pt>
                <c:pt idx="427">
                  <c:v>12</c:v>
                </c:pt>
                <c:pt idx="428">
                  <c:v>12</c:v>
                </c:pt>
                <c:pt idx="429">
                  <c:v>12</c:v>
                </c:pt>
                <c:pt idx="430">
                  <c:v>12</c:v>
                </c:pt>
                <c:pt idx="431">
                  <c:v>12</c:v>
                </c:pt>
                <c:pt idx="432">
                  <c:v>12</c:v>
                </c:pt>
                <c:pt idx="433">
                  <c:v>11</c:v>
                </c:pt>
                <c:pt idx="434">
                  <c:v>11</c:v>
                </c:pt>
                <c:pt idx="435">
                  <c:v>11</c:v>
                </c:pt>
                <c:pt idx="436">
                  <c:v>11</c:v>
                </c:pt>
                <c:pt idx="437">
                  <c:v>11</c:v>
                </c:pt>
                <c:pt idx="438">
                  <c:v>11</c:v>
                </c:pt>
                <c:pt idx="439">
                  <c:v>11</c:v>
                </c:pt>
                <c:pt idx="440">
                  <c:v>11</c:v>
                </c:pt>
                <c:pt idx="441">
                  <c:v>11</c:v>
                </c:pt>
                <c:pt idx="442">
                  <c:v>11</c:v>
                </c:pt>
                <c:pt idx="443">
                  <c:v>12</c:v>
                </c:pt>
                <c:pt idx="444">
                  <c:v>12</c:v>
                </c:pt>
                <c:pt idx="445">
                  <c:v>12</c:v>
                </c:pt>
                <c:pt idx="446">
                  <c:v>10</c:v>
                </c:pt>
                <c:pt idx="447">
                  <c:v>10</c:v>
                </c:pt>
                <c:pt idx="448">
                  <c:v>10</c:v>
                </c:pt>
                <c:pt idx="449">
                  <c:v>10</c:v>
                </c:pt>
                <c:pt idx="450">
                  <c:v>10</c:v>
                </c:pt>
                <c:pt idx="451">
                  <c:v>10</c:v>
                </c:pt>
                <c:pt idx="452">
                  <c:v>10</c:v>
                </c:pt>
                <c:pt idx="453">
                  <c:v>10</c:v>
                </c:pt>
                <c:pt idx="454">
                  <c:v>10</c:v>
                </c:pt>
                <c:pt idx="455">
                  <c:v>10</c:v>
                </c:pt>
                <c:pt idx="456">
                  <c:v>10</c:v>
                </c:pt>
                <c:pt idx="457">
                  <c:v>10</c:v>
                </c:pt>
                <c:pt idx="458">
                  <c:v>10</c:v>
                </c:pt>
                <c:pt idx="459">
                  <c:v>10</c:v>
                </c:pt>
                <c:pt idx="460">
                  <c:v>10</c:v>
                </c:pt>
                <c:pt idx="461">
                  <c:v>10</c:v>
                </c:pt>
                <c:pt idx="462">
                  <c:v>10</c:v>
                </c:pt>
                <c:pt idx="463">
                  <c:v>10</c:v>
                </c:pt>
                <c:pt idx="464">
                  <c:v>10</c:v>
                </c:pt>
                <c:pt idx="465">
                  <c:v>10</c:v>
                </c:pt>
                <c:pt idx="466">
                  <c:v>10</c:v>
                </c:pt>
                <c:pt idx="467">
                  <c:v>10</c:v>
                </c:pt>
                <c:pt idx="468">
                  <c:v>10</c:v>
                </c:pt>
                <c:pt idx="469">
                  <c:v>10</c:v>
                </c:pt>
                <c:pt idx="470">
                  <c:v>10</c:v>
                </c:pt>
                <c:pt idx="471">
                  <c:v>10</c:v>
                </c:pt>
                <c:pt idx="472">
                  <c:v>10</c:v>
                </c:pt>
                <c:pt idx="473">
                  <c:v>10</c:v>
                </c:pt>
                <c:pt idx="474">
                  <c:v>8</c:v>
                </c:pt>
                <c:pt idx="475">
                  <c:v>8</c:v>
                </c:pt>
                <c:pt idx="476">
                  <c:v>8</c:v>
                </c:pt>
                <c:pt idx="477">
                  <c:v>8</c:v>
                </c:pt>
                <c:pt idx="478">
                  <c:v>8</c:v>
                </c:pt>
                <c:pt idx="479">
                  <c:v>8</c:v>
                </c:pt>
                <c:pt idx="480">
                  <c:v>9</c:v>
                </c:pt>
                <c:pt idx="481">
                  <c:v>9</c:v>
                </c:pt>
                <c:pt idx="482">
                  <c:v>9</c:v>
                </c:pt>
                <c:pt idx="483">
                  <c:v>9</c:v>
                </c:pt>
                <c:pt idx="484">
                  <c:v>9</c:v>
                </c:pt>
                <c:pt idx="485">
                  <c:v>9</c:v>
                </c:pt>
                <c:pt idx="486">
                  <c:v>9</c:v>
                </c:pt>
                <c:pt idx="487">
                  <c:v>9</c:v>
                </c:pt>
                <c:pt idx="488">
                  <c:v>9</c:v>
                </c:pt>
                <c:pt idx="489">
                  <c:v>9</c:v>
                </c:pt>
                <c:pt idx="490">
                  <c:v>9</c:v>
                </c:pt>
                <c:pt idx="491">
                  <c:v>9</c:v>
                </c:pt>
                <c:pt idx="492">
                  <c:v>9</c:v>
                </c:pt>
                <c:pt idx="493">
                  <c:v>11</c:v>
                </c:pt>
                <c:pt idx="494">
                  <c:v>11</c:v>
                </c:pt>
                <c:pt idx="495">
                  <c:v>11</c:v>
                </c:pt>
                <c:pt idx="496">
                  <c:v>11</c:v>
                </c:pt>
                <c:pt idx="497">
                  <c:v>11</c:v>
                </c:pt>
                <c:pt idx="498">
                  <c:v>11</c:v>
                </c:pt>
                <c:pt idx="499">
                  <c:v>11</c:v>
                </c:pt>
                <c:pt idx="500">
                  <c:v>11</c:v>
                </c:pt>
                <c:pt idx="501">
                  <c:v>9</c:v>
                </c:pt>
                <c:pt idx="502">
                  <c:v>9</c:v>
                </c:pt>
                <c:pt idx="503">
                  <c:v>11</c:v>
                </c:pt>
                <c:pt idx="504">
                  <c:v>11</c:v>
                </c:pt>
                <c:pt idx="505">
                  <c:v>11</c:v>
                </c:pt>
                <c:pt idx="506">
                  <c:v>11</c:v>
                </c:pt>
                <c:pt idx="507">
                  <c:v>11</c:v>
                </c:pt>
                <c:pt idx="508">
                  <c:v>10</c:v>
                </c:pt>
                <c:pt idx="509">
                  <c:v>10</c:v>
                </c:pt>
                <c:pt idx="510">
                  <c:v>10</c:v>
                </c:pt>
                <c:pt idx="511">
                  <c:v>10</c:v>
                </c:pt>
                <c:pt idx="512">
                  <c:v>10</c:v>
                </c:pt>
                <c:pt idx="513">
                  <c:v>7</c:v>
                </c:pt>
                <c:pt idx="514">
                  <c:v>9</c:v>
                </c:pt>
                <c:pt idx="515">
                  <c:v>9</c:v>
                </c:pt>
                <c:pt idx="516">
                  <c:v>9</c:v>
                </c:pt>
                <c:pt idx="517">
                  <c:v>9</c:v>
                </c:pt>
                <c:pt idx="518">
                  <c:v>9</c:v>
                </c:pt>
                <c:pt idx="519">
                  <c:v>9</c:v>
                </c:pt>
                <c:pt idx="520">
                  <c:v>9</c:v>
                </c:pt>
                <c:pt idx="521">
                  <c:v>9</c:v>
                </c:pt>
                <c:pt idx="522">
                  <c:v>9</c:v>
                </c:pt>
                <c:pt idx="523">
                  <c:v>9</c:v>
                </c:pt>
                <c:pt idx="524">
                  <c:v>9</c:v>
                </c:pt>
                <c:pt idx="525">
                  <c:v>9</c:v>
                </c:pt>
                <c:pt idx="526">
                  <c:v>9</c:v>
                </c:pt>
                <c:pt idx="527">
                  <c:v>8</c:v>
                </c:pt>
                <c:pt idx="528">
                  <c:v>8</c:v>
                </c:pt>
                <c:pt idx="529">
                  <c:v>6</c:v>
                </c:pt>
                <c:pt idx="530">
                  <c:v>6</c:v>
                </c:pt>
                <c:pt idx="531">
                  <c:v>6</c:v>
                </c:pt>
                <c:pt idx="532">
                  <c:v>6</c:v>
                </c:pt>
                <c:pt idx="533">
                  <c:v>6</c:v>
                </c:pt>
                <c:pt idx="534">
                  <c:v>6</c:v>
                </c:pt>
                <c:pt idx="535">
                  <c:v>6</c:v>
                </c:pt>
                <c:pt idx="536">
                  <c:v>6</c:v>
                </c:pt>
                <c:pt idx="537">
                  <c:v>6</c:v>
                </c:pt>
                <c:pt idx="538">
                  <c:v>6</c:v>
                </c:pt>
                <c:pt idx="539">
                  <c:v>7</c:v>
                </c:pt>
                <c:pt idx="540">
                  <c:v>7</c:v>
                </c:pt>
                <c:pt idx="541">
                  <c:v>7</c:v>
                </c:pt>
                <c:pt idx="542">
                  <c:v>8</c:v>
                </c:pt>
                <c:pt idx="543">
                  <c:v>8</c:v>
                </c:pt>
                <c:pt idx="544">
                  <c:v>8</c:v>
                </c:pt>
                <c:pt idx="545">
                  <c:v>8</c:v>
                </c:pt>
                <c:pt idx="546">
                  <c:v>8</c:v>
                </c:pt>
                <c:pt idx="547">
                  <c:v>8</c:v>
                </c:pt>
                <c:pt idx="548">
                  <c:v>8</c:v>
                </c:pt>
                <c:pt idx="549">
                  <c:v>8</c:v>
                </c:pt>
                <c:pt idx="550">
                  <c:v>8</c:v>
                </c:pt>
                <c:pt idx="551">
                  <c:v>8</c:v>
                </c:pt>
                <c:pt idx="552">
                  <c:v>8</c:v>
                </c:pt>
                <c:pt idx="553">
                  <c:v>8</c:v>
                </c:pt>
                <c:pt idx="554">
                  <c:v>8</c:v>
                </c:pt>
                <c:pt idx="555">
                  <c:v>8</c:v>
                </c:pt>
                <c:pt idx="556">
                  <c:v>8</c:v>
                </c:pt>
                <c:pt idx="557">
                  <c:v>8</c:v>
                </c:pt>
                <c:pt idx="558">
                  <c:v>10</c:v>
                </c:pt>
                <c:pt idx="559">
                  <c:v>10</c:v>
                </c:pt>
                <c:pt idx="560">
                  <c:v>10</c:v>
                </c:pt>
                <c:pt idx="561">
                  <c:v>10</c:v>
                </c:pt>
                <c:pt idx="562">
                  <c:v>8</c:v>
                </c:pt>
                <c:pt idx="563">
                  <c:v>10</c:v>
                </c:pt>
                <c:pt idx="564">
                  <c:v>10</c:v>
                </c:pt>
                <c:pt idx="565">
                  <c:v>10</c:v>
                </c:pt>
                <c:pt idx="566">
                  <c:v>10</c:v>
                </c:pt>
                <c:pt idx="567">
                  <c:v>10</c:v>
                </c:pt>
                <c:pt idx="568">
                  <c:v>10</c:v>
                </c:pt>
                <c:pt idx="569">
                  <c:v>10</c:v>
                </c:pt>
                <c:pt idx="570">
                  <c:v>10</c:v>
                </c:pt>
                <c:pt idx="571">
                  <c:v>10</c:v>
                </c:pt>
                <c:pt idx="572">
                  <c:v>10</c:v>
                </c:pt>
                <c:pt idx="573">
                  <c:v>10</c:v>
                </c:pt>
                <c:pt idx="574">
                  <c:v>10</c:v>
                </c:pt>
                <c:pt idx="575">
                  <c:v>10</c:v>
                </c:pt>
                <c:pt idx="576">
                  <c:v>10</c:v>
                </c:pt>
                <c:pt idx="577">
                  <c:v>10</c:v>
                </c:pt>
                <c:pt idx="578">
                  <c:v>10</c:v>
                </c:pt>
                <c:pt idx="579">
                  <c:v>9</c:v>
                </c:pt>
                <c:pt idx="580">
                  <c:v>9</c:v>
                </c:pt>
                <c:pt idx="581">
                  <c:v>9</c:v>
                </c:pt>
                <c:pt idx="582">
                  <c:v>9</c:v>
                </c:pt>
                <c:pt idx="583">
                  <c:v>9</c:v>
                </c:pt>
                <c:pt idx="584">
                  <c:v>9</c:v>
                </c:pt>
                <c:pt idx="585">
                  <c:v>5</c:v>
                </c:pt>
                <c:pt idx="586">
                  <c:v>5</c:v>
                </c:pt>
                <c:pt idx="587">
                  <c:v>5</c:v>
                </c:pt>
                <c:pt idx="588">
                  <c:v>5</c:v>
                </c:pt>
                <c:pt idx="589">
                  <c:v>5</c:v>
                </c:pt>
                <c:pt idx="590">
                  <c:v>5</c:v>
                </c:pt>
                <c:pt idx="591">
                  <c:v>5</c:v>
                </c:pt>
                <c:pt idx="592">
                  <c:v>5</c:v>
                </c:pt>
                <c:pt idx="593">
                  <c:v>5</c:v>
                </c:pt>
                <c:pt idx="594">
                  <c:v>5</c:v>
                </c:pt>
                <c:pt idx="595">
                  <c:v>5</c:v>
                </c:pt>
                <c:pt idx="596">
                  <c:v>5</c:v>
                </c:pt>
                <c:pt idx="597">
                  <c:v>5</c:v>
                </c:pt>
                <c:pt idx="598">
                  <c:v>5</c:v>
                </c:pt>
                <c:pt idx="599">
                  <c:v>5</c:v>
                </c:pt>
                <c:pt idx="600">
                  <c:v>5</c:v>
                </c:pt>
                <c:pt idx="601">
                  <c:v>5</c:v>
                </c:pt>
                <c:pt idx="602">
                  <c:v>5</c:v>
                </c:pt>
                <c:pt idx="603">
                  <c:v>5</c:v>
                </c:pt>
                <c:pt idx="604">
                  <c:v>5</c:v>
                </c:pt>
                <c:pt idx="605">
                  <c:v>5</c:v>
                </c:pt>
                <c:pt idx="606">
                  <c:v>5</c:v>
                </c:pt>
                <c:pt idx="607">
                  <c:v>5</c:v>
                </c:pt>
                <c:pt idx="608">
                  <c:v>5</c:v>
                </c:pt>
                <c:pt idx="609">
                  <c:v>4</c:v>
                </c:pt>
                <c:pt idx="610">
                  <c:v>4</c:v>
                </c:pt>
                <c:pt idx="611">
                  <c:v>4</c:v>
                </c:pt>
                <c:pt idx="612">
                  <c:v>4</c:v>
                </c:pt>
                <c:pt idx="613">
                  <c:v>4</c:v>
                </c:pt>
                <c:pt idx="614">
                  <c:v>4</c:v>
                </c:pt>
                <c:pt idx="615">
                  <c:v>4</c:v>
                </c:pt>
                <c:pt idx="616">
                  <c:v>4</c:v>
                </c:pt>
                <c:pt idx="617">
                  <c:v>4</c:v>
                </c:pt>
                <c:pt idx="618">
                  <c:v>4</c:v>
                </c:pt>
                <c:pt idx="619">
                  <c:v>4</c:v>
                </c:pt>
                <c:pt idx="620">
                  <c:v>4</c:v>
                </c:pt>
                <c:pt idx="621">
                  <c:v>4</c:v>
                </c:pt>
                <c:pt idx="622">
                  <c:v>3</c:v>
                </c:pt>
                <c:pt idx="623">
                  <c:v>3</c:v>
                </c:pt>
                <c:pt idx="624">
                  <c:v>3</c:v>
                </c:pt>
                <c:pt idx="625">
                  <c:v>1</c:v>
                </c:pt>
                <c:pt idx="626">
                  <c:v>1</c:v>
                </c:pt>
                <c:pt idx="627">
                  <c:v>1</c:v>
                </c:pt>
                <c:pt idx="628">
                  <c:v>1</c:v>
                </c:pt>
                <c:pt idx="629">
                  <c:v>0</c:v>
                </c:pt>
              </c:numCache>
            </c:numRef>
          </c:val>
          <c:smooth val="0"/>
          <c:extLst>
            <c:ext xmlns:c16="http://schemas.microsoft.com/office/drawing/2014/chart" uri="{C3380CC4-5D6E-409C-BE32-E72D297353CC}">
              <c16:uniqueId val="{00000001-CF53-4993-B0B9-41C48A917783}"/>
            </c:ext>
          </c:extLst>
        </c:ser>
        <c:ser>
          <c:idx val="3"/>
          <c:order val="2"/>
          <c:tx>
            <c:strRef>
              <c:f>dissect_job!$E$1</c:f>
              <c:strCache>
                <c:ptCount val="1"/>
                <c:pt idx="0">
                  <c:v>DRF</c:v>
                </c:pt>
              </c:strCache>
            </c:strRef>
          </c:tx>
          <c:spPr>
            <a:ln w="28575" cap="rnd">
              <a:solidFill>
                <a:schemeClr val="accent5"/>
              </a:solidFill>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dissect_job!$E$2:$E$848</c:f>
              <c:numCache>
                <c:formatCode>General</c:formatCode>
                <c:ptCount val="847"/>
                <c:pt idx="0">
                  <c:v>5</c:v>
                </c:pt>
                <c:pt idx="1">
                  <c:v>1</c:v>
                </c:pt>
                <c:pt idx="2">
                  <c:v>2</c:v>
                </c:pt>
                <c:pt idx="3">
                  <c:v>3</c:v>
                </c:pt>
                <c:pt idx="4">
                  <c:v>12</c:v>
                </c:pt>
                <c:pt idx="5">
                  <c:v>12</c:v>
                </c:pt>
                <c:pt idx="6">
                  <c:v>12</c:v>
                </c:pt>
                <c:pt idx="7">
                  <c:v>12</c:v>
                </c:pt>
                <c:pt idx="8">
                  <c:v>12</c:v>
                </c:pt>
                <c:pt idx="9">
                  <c:v>12</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9</c:v>
                </c:pt>
                <c:pt idx="32">
                  <c:v>9</c:v>
                </c:pt>
                <c:pt idx="33">
                  <c:v>9</c:v>
                </c:pt>
                <c:pt idx="34">
                  <c:v>9</c:v>
                </c:pt>
                <c:pt idx="35">
                  <c:v>9</c:v>
                </c:pt>
                <c:pt idx="36">
                  <c:v>9</c:v>
                </c:pt>
                <c:pt idx="37">
                  <c:v>9</c:v>
                </c:pt>
                <c:pt idx="38">
                  <c:v>9</c:v>
                </c:pt>
                <c:pt idx="39">
                  <c:v>9</c:v>
                </c:pt>
                <c:pt idx="40">
                  <c:v>9</c:v>
                </c:pt>
                <c:pt idx="41">
                  <c:v>9</c:v>
                </c:pt>
                <c:pt idx="42">
                  <c:v>9</c:v>
                </c:pt>
                <c:pt idx="43">
                  <c:v>9</c:v>
                </c:pt>
                <c:pt idx="44">
                  <c:v>9</c:v>
                </c:pt>
                <c:pt idx="45">
                  <c:v>9</c:v>
                </c:pt>
                <c:pt idx="46">
                  <c:v>9</c:v>
                </c:pt>
                <c:pt idx="47">
                  <c:v>9</c:v>
                </c:pt>
                <c:pt idx="48">
                  <c:v>9</c:v>
                </c:pt>
                <c:pt idx="49">
                  <c:v>9</c:v>
                </c:pt>
                <c:pt idx="50">
                  <c:v>9</c:v>
                </c:pt>
                <c:pt idx="51">
                  <c:v>9</c:v>
                </c:pt>
                <c:pt idx="52">
                  <c:v>9</c:v>
                </c:pt>
                <c:pt idx="53">
                  <c:v>9</c:v>
                </c:pt>
                <c:pt idx="54">
                  <c:v>9</c:v>
                </c:pt>
                <c:pt idx="55">
                  <c:v>9</c:v>
                </c:pt>
                <c:pt idx="56">
                  <c:v>9</c:v>
                </c:pt>
                <c:pt idx="57">
                  <c:v>9</c:v>
                </c:pt>
                <c:pt idx="58">
                  <c:v>9</c:v>
                </c:pt>
                <c:pt idx="59">
                  <c:v>9</c:v>
                </c:pt>
                <c:pt idx="60">
                  <c:v>9</c:v>
                </c:pt>
                <c:pt idx="61">
                  <c:v>9</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9</c:v>
                </c:pt>
                <c:pt idx="91">
                  <c:v>11</c:v>
                </c:pt>
                <c:pt idx="92">
                  <c:v>11</c:v>
                </c:pt>
                <c:pt idx="93">
                  <c:v>11</c:v>
                </c:pt>
                <c:pt idx="94">
                  <c:v>11</c:v>
                </c:pt>
                <c:pt idx="95">
                  <c:v>11</c:v>
                </c:pt>
                <c:pt idx="96">
                  <c:v>11</c:v>
                </c:pt>
                <c:pt idx="97">
                  <c:v>11</c:v>
                </c:pt>
                <c:pt idx="98">
                  <c:v>11</c:v>
                </c:pt>
                <c:pt idx="99">
                  <c:v>11</c:v>
                </c:pt>
                <c:pt idx="100">
                  <c:v>11</c:v>
                </c:pt>
                <c:pt idx="101">
                  <c:v>11</c:v>
                </c:pt>
                <c:pt idx="102">
                  <c:v>11</c:v>
                </c:pt>
                <c:pt idx="103">
                  <c:v>11</c:v>
                </c:pt>
                <c:pt idx="104">
                  <c:v>11</c:v>
                </c:pt>
                <c:pt idx="105">
                  <c:v>11</c:v>
                </c:pt>
                <c:pt idx="106">
                  <c:v>11</c:v>
                </c:pt>
                <c:pt idx="107">
                  <c:v>11</c:v>
                </c:pt>
                <c:pt idx="108">
                  <c:v>11</c:v>
                </c:pt>
                <c:pt idx="109">
                  <c:v>11</c:v>
                </c:pt>
                <c:pt idx="110">
                  <c:v>11</c:v>
                </c:pt>
                <c:pt idx="111">
                  <c:v>11</c:v>
                </c:pt>
                <c:pt idx="112">
                  <c:v>11</c:v>
                </c:pt>
                <c:pt idx="113">
                  <c:v>11</c:v>
                </c:pt>
                <c:pt idx="114">
                  <c:v>11</c:v>
                </c:pt>
                <c:pt idx="115">
                  <c:v>11</c:v>
                </c:pt>
                <c:pt idx="116">
                  <c:v>11</c:v>
                </c:pt>
                <c:pt idx="117">
                  <c:v>11</c:v>
                </c:pt>
                <c:pt idx="118">
                  <c:v>11</c:v>
                </c:pt>
                <c:pt idx="119">
                  <c:v>9</c:v>
                </c:pt>
                <c:pt idx="120">
                  <c:v>11</c:v>
                </c:pt>
                <c:pt idx="121">
                  <c:v>11</c:v>
                </c:pt>
                <c:pt idx="122">
                  <c:v>11</c:v>
                </c:pt>
                <c:pt idx="123">
                  <c:v>11</c:v>
                </c:pt>
                <c:pt idx="124">
                  <c:v>11</c:v>
                </c:pt>
                <c:pt idx="125">
                  <c:v>11</c:v>
                </c:pt>
                <c:pt idx="126">
                  <c:v>11</c:v>
                </c:pt>
                <c:pt idx="127">
                  <c:v>11</c:v>
                </c:pt>
                <c:pt idx="128">
                  <c:v>11</c:v>
                </c:pt>
                <c:pt idx="129">
                  <c:v>11</c:v>
                </c:pt>
                <c:pt idx="130">
                  <c:v>11</c:v>
                </c:pt>
                <c:pt idx="131">
                  <c:v>11</c:v>
                </c:pt>
                <c:pt idx="132">
                  <c:v>11</c:v>
                </c:pt>
                <c:pt idx="133">
                  <c:v>11</c:v>
                </c:pt>
                <c:pt idx="134">
                  <c:v>11</c:v>
                </c:pt>
                <c:pt idx="135">
                  <c:v>11</c:v>
                </c:pt>
                <c:pt idx="136">
                  <c:v>11</c:v>
                </c:pt>
                <c:pt idx="137">
                  <c:v>11</c:v>
                </c:pt>
                <c:pt idx="138">
                  <c:v>11</c:v>
                </c:pt>
                <c:pt idx="139">
                  <c:v>11</c:v>
                </c:pt>
                <c:pt idx="140">
                  <c:v>11</c:v>
                </c:pt>
                <c:pt idx="141">
                  <c:v>11</c:v>
                </c:pt>
                <c:pt idx="142">
                  <c:v>11</c:v>
                </c:pt>
                <c:pt idx="143">
                  <c:v>11</c:v>
                </c:pt>
                <c:pt idx="144">
                  <c:v>11</c:v>
                </c:pt>
                <c:pt idx="145">
                  <c:v>11</c:v>
                </c:pt>
                <c:pt idx="146">
                  <c:v>11</c:v>
                </c:pt>
                <c:pt idx="147">
                  <c:v>11</c:v>
                </c:pt>
                <c:pt idx="148">
                  <c:v>11</c:v>
                </c:pt>
                <c:pt idx="149">
                  <c:v>11</c:v>
                </c:pt>
                <c:pt idx="150">
                  <c:v>11</c:v>
                </c:pt>
                <c:pt idx="151">
                  <c:v>11</c:v>
                </c:pt>
                <c:pt idx="152">
                  <c:v>11</c:v>
                </c:pt>
                <c:pt idx="153">
                  <c:v>11</c:v>
                </c:pt>
                <c:pt idx="154">
                  <c:v>11</c:v>
                </c:pt>
                <c:pt idx="155">
                  <c:v>11</c:v>
                </c:pt>
                <c:pt idx="156">
                  <c:v>11</c:v>
                </c:pt>
                <c:pt idx="157">
                  <c:v>11</c:v>
                </c:pt>
                <c:pt idx="158">
                  <c:v>11</c:v>
                </c:pt>
                <c:pt idx="159">
                  <c:v>11</c:v>
                </c:pt>
                <c:pt idx="160">
                  <c:v>11</c:v>
                </c:pt>
                <c:pt idx="161">
                  <c:v>11</c:v>
                </c:pt>
                <c:pt idx="162">
                  <c:v>11</c:v>
                </c:pt>
                <c:pt idx="163">
                  <c:v>11</c:v>
                </c:pt>
                <c:pt idx="164">
                  <c:v>11</c:v>
                </c:pt>
                <c:pt idx="165">
                  <c:v>11</c:v>
                </c:pt>
                <c:pt idx="166">
                  <c:v>11</c:v>
                </c:pt>
                <c:pt idx="167">
                  <c:v>11</c:v>
                </c:pt>
                <c:pt idx="168">
                  <c:v>11</c:v>
                </c:pt>
                <c:pt idx="169">
                  <c:v>11</c:v>
                </c:pt>
                <c:pt idx="170">
                  <c:v>11</c:v>
                </c:pt>
                <c:pt idx="171">
                  <c:v>11</c:v>
                </c:pt>
                <c:pt idx="172">
                  <c:v>11</c:v>
                </c:pt>
                <c:pt idx="173">
                  <c:v>11</c:v>
                </c:pt>
                <c:pt idx="174">
                  <c:v>11</c:v>
                </c:pt>
                <c:pt idx="175">
                  <c:v>11</c:v>
                </c:pt>
                <c:pt idx="176">
                  <c:v>11</c:v>
                </c:pt>
                <c:pt idx="177">
                  <c:v>11</c:v>
                </c:pt>
                <c:pt idx="178">
                  <c:v>11</c:v>
                </c:pt>
                <c:pt idx="179">
                  <c:v>11</c:v>
                </c:pt>
                <c:pt idx="180">
                  <c:v>11</c:v>
                </c:pt>
                <c:pt idx="181">
                  <c:v>11</c:v>
                </c:pt>
                <c:pt idx="182">
                  <c:v>11</c:v>
                </c:pt>
                <c:pt idx="183">
                  <c:v>11</c:v>
                </c:pt>
                <c:pt idx="184">
                  <c:v>11</c:v>
                </c:pt>
                <c:pt idx="185">
                  <c:v>11</c:v>
                </c:pt>
                <c:pt idx="186">
                  <c:v>11</c:v>
                </c:pt>
                <c:pt idx="187">
                  <c:v>11</c:v>
                </c:pt>
                <c:pt idx="188">
                  <c:v>11</c:v>
                </c:pt>
                <c:pt idx="189">
                  <c:v>11</c:v>
                </c:pt>
                <c:pt idx="190">
                  <c:v>11</c:v>
                </c:pt>
                <c:pt idx="191">
                  <c:v>11</c:v>
                </c:pt>
                <c:pt idx="192">
                  <c:v>11</c:v>
                </c:pt>
                <c:pt idx="193">
                  <c:v>11</c:v>
                </c:pt>
                <c:pt idx="194">
                  <c:v>11</c:v>
                </c:pt>
                <c:pt idx="195">
                  <c:v>11</c:v>
                </c:pt>
                <c:pt idx="196">
                  <c:v>11</c:v>
                </c:pt>
                <c:pt idx="197">
                  <c:v>11</c:v>
                </c:pt>
                <c:pt idx="198">
                  <c:v>11</c:v>
                </c:pt>
                <c:pt idx="199">
                  <c:v>11</c:v>
                </c:pt>
                <c:pt idx="200">
                  <c:v>11</c:v>
                </c:pt>
                <c:pt idx="201">
                  <c:v>11</c:v>
                </c:pt>
                <c:pt idx="202">
                  <c:v>11</c:v>
                </c:pt>
                <c:pt idx="203">
                  <c:v>11</c:v>
                </c:pt>
                <c:pt idx="204">
                  <c:v>11</c:v>
                </c:pt>
                <c:pt idx="205">
                  <c:v>11</c:v>
                </c:pt>
                <c:pt idx="206">
                  <c:v>11</c:v>
                </c:pt>
                <c:pt idx="207">
                  <c:v>13</c:v>
                </c:pt>
                <c:pt idx="208">
                  <c:v>13</c:v>
                </c:pt>
                <c:pt idx="209">
                  <c:v>13</c:v>
                </c:pt>
                <c:pt idx="210">
                  <c:v>13</c:v>
                </c:pt>
                <c:pt idx="211">
                  <c:v>13</c:v>
                </c:pt>
                <c:pt idx="212">
                  <c:v>13</c:v>
                </c:pt>
                <c:pt idx="213">
                  <c:v>13</c:v>
                </c:pt>
                <c:pt idx="214">
                  <c:v>13</c:v>
                </c:pt>
                <c:pt idx="215">
                  <c:v>12</c:v>
                </c:pt>
                <c:pt idx="216">
                  <c:v>13</c:v>
                </c:pt>
                <c:pt idx="217">
                  <c:v>13</c:v>
                </c:pt>
                <c:pt idx="218">
                  <c:v>13</c:v>
                </c:pt>
                <c:pt idx="219">
                  <c:v>13</c:v>
                </c:pt>
                <c:pt idx="220">
                  <c:v>13</c:v>
                </c:pt>
                <c:pt idx="221">
                  <c:v>13</c:v>
                </c:pt>
                <c:pt idx="222">
                  <c:v>13</c:v>
                </c:pt>
                <c:pt idx="223">
                  <c:v>13</c:v>
                </c:pt>
                <c:pt idx="224">
                  <c:v>12</c:v>
                </c:pt>
                <c:pt idx="225">
                  <c:v>13</c:v>
                </c:pt>
                <c:pt idx="226">
                  <c:v>13</c:v>
                </c:pt>
                <c:pt idx="227">
                  <c:v>13</c:v>
                </c:pt>
                <c:pt idx="228">
                  <c:v>13</c:v>
                </c:pt>
                <c:pt idx="229">
                  <c:v>13</c:v>
                </c:pt>
                <c:pt idx="230">
                  <c:v>13</c:v>
                </c:pt>
                <c:pt idx="231">
                  <c:v>13</c:v>
                </c:pt>
                <c:pt idx="232">
                  <c:v>13</c:v>
                </c:pt>
                <c:pt idx="233">
                  <c:v>12</c:v>
                </c:pt>
                <c:pt idx="234">
                  <c:v>15</c:v>
                </c:pt>
                <c:pt idx="235">
                  <c:v>13</c:v>
                </c:pt>
                <c:pt idx="236">
                  <c:v>13</c:v>
                </c:pt>
                <c:pt idx="237">
                  <c:v>13</c:v>
                </c:pt>
                <c:pt idx="238">
                  <c:v>13</c:v>
                </c:pt>
                <c:pt idx="239">
                  <c:v>13</c:v>
                </c:pt>
                <c:pt idx="240">
                  <c:v>13</c:v>
                </c:pt>
                <c:pt idx="241">
                  <c:v>13</c:v>
                </c:pt>
                <c:pt idx="242">
                  <c:v>14</c:v>
                </c:pt>
                <c:pt idx="243">
                  <c:v>14</c:v>
                </c:pt>
                <c:pt idx="244">
                  <c:v>14</c:v>
                </c:pt>
                <c:pt idx="245">
                  <c:v>14</c:v>
                </c:pt>
                <c:pt idx="246">
                  <c:v>14</c:v>
                </c:pt>
                <c:pt idx="247">
                  <c:v>14</c:v>
                </c:pt>
                <c:pt idx="248">
                  <c:v>14</c:v>
                </c:pt>
                <c:pt idx="249">
                  <c:v>14</c:v>
                </c:pt>
                <c:pt idx="250">
                  <c:v>14</c:v>
                </c:pt>
                <c:pt idx="251">
                  <c:v>10</c:v>
                </c:pt>
                <c:pt idx="252">
                  <c:v>8</c:v>
                </c:pt>
                <c:pt idx="253">
                  <c:v>8</c:v>
                </c:pt>
                <c:pt idx="254">
                  <c:v>8</c:v>
                </c:pt>
                <c:pt idx="255">
                  <c:v>8</c:v>
                </c:pt>
                <c:pt idx="256">
                  <c:v>8</c:v>
                </c:pt>
                <c:pt idx="257">
                  <c:v>8</c:v>
                </c:pt>
                <c:pt idx="258">
                  <c:v>8</c:v>
                </c:pt>
                <c:pt idx="259">
                  <c:v>8</c:v>
                </c:pt>
                <c:pt idx="260">
                  <c:v>4</c:v>
                </c:pt>
                <c:pt idx="261">
                  <c:v>5</c:v>
                </c:pt>
                <c:pt idx="262">
                  <c:v>5</c:v>
                </c:pt>
                <c:pt idx="263">
                  <c:v>5</c:v>
                </c:pt>
                <c:pt idx="264">
                  <c:v>5</c:v>
                </c:pt>
                <c:pt idx="265">
                  <c:v>5</c:v>
                </c:pt>
                <c:pt idx="266">
                  <c:v>5</c:v>
                </c:pt>
                <c:pt idx="267">
                  <c:v>3</c:v>
                </c:pt>
                <c:pt idx="268">
                  <c:v>5</c:v>
                </c:pt>
                <c:pt idx="269">
                  <c:v>5</c:v>
                </c:pt>
                <c:pt idx="270">
                  <c:v>5</c:v>
                </c:pt>
                <c:pt idx="271">
                  <c:v>5</c:v>
                </c:pt>
                <c:pt idx="272">
                  <c:v>5</c:v>
                </c:pt>
                <c:pt idx="273">
                  <c:v>5</c:v>
                </c:pt>
                <c:pt idx="274">
                  <c:v>5</c:v>
                </c:pt>
                <c:pt idx="275">
                  <c:v>5</c:v>
                </c:pt>
                <c:pt idx="276">
                  <c:v>4</c:v>
                </c:pt>
                <c:pt idx="277">
                  <c:v>5</c:v>
                </c:pt>
                <c:pt idx="278">
                  <c:v>5</c:v>
                </c:pt>
                <c:pt idx="279">
                  <c:v>5</c:v>
                </c:pt>
                <c:pt idx="280">
                  <c:v>5</c:v>
                </c:pt>
                <c:pt idx="281">
                  <c:v>5</c:v>
                </c:pt>
                <c:pt idx="282">
                  <c:v>5</c:v>
                </c:pt>
                <c:pt idx="283">
                  <c:v>3</c:v>
                </c:pt>
                <c:pt idx="284">
                  <c:v>5</c:v>
                </c:pt>
                <c:pt idx="285">
                  <c:v>5</c:v>
                </c:pt>
                <c:pt idx="286">
                  <c:v>5</c:v>
                </c:pt>
                <c:pt idx="287">
                  <c:v>5</c:v>
                </c:pt>
                <c:pt idx="288">
                  <c:v>8</c:v>
                </c:pt>
                <c:pt idx="289">
                  <c:v>8</c:v>
                </c:pt>
                <c:pt idx="290">
                  <c:v>8</c:v>
                </c:pt>
                <c:pt idx="291">
                  <c:v>8</c:v>
                </c:pt>
                <c:pt idx="292">
                  <c:v>7</c:v>
                </c:pt>
                <c:pt idx="293">
                  <c:v>7</c:v>
                </c:pt>
                <c:pt idx="294">
                  <c:v>7</c:v>
                </c:pt>
                <c:pt idx="295">
                  <c:v>7</c:v>
                </c:pt>
                <c:pt idx="296">
                  <c:v>7</c:v>
                </c:pt>
                <c:pt idx="297">
                  <c:v>7</c:v>
                </c:pt>
                <c:pt idx="298">
                  <c:v>7</c:v>
                </c:pt>
                <c:pt idx="299">
                  <c:v>3</c:v>
                </c:pt>
                <c:pt idx="300">
                  <c:v>3</c:v>
                </c:pt>
                <c:pt idx="301">
                  <c:v>3</c:v>
                </c:pt>
                <c:pt idx="302">
                  <c:v>3</c:v>
                </c:pt>
                <c:pt idx="303">
                  <c:v>3</c:v>
                </c:pt>
                <c:pt idx="304">
                  <c:v>3</c:v>
                </c:pt>
                <c:pt idx="305">
                  <c:v>3</c:v>
                </c:pt>
                <c:pt idx="306">
                  <c:v>3</c:v>
                </c:pt>
                <c:pt idx="307">
                  <c:v>3</c:v>
                </c:pt>
                <c:pt idx="308">
                  <c:v>3</c:v>
                </c:pt>
                <c:pt idx="309">
                  <c:v>3</c:v>
                </c:pt>
                <c:pt idx="310">
                  <c:v>3</c:v>
                </c:pt>
                <c:pt idx="311">
                  <c:v>3</c:v>
                </c:pt>
                <c:pt idx="312">
                  <c:v>3</c:v>
                </c:pt>
                <c:pt idx="313">
                  <c:v>3</c:v>
                </c:pt>
                <c:pt idx="314">
                  <c:v>3</c:v>
                </c:pt>
                <c:pt idx="315">
                  <c:v>3</c:v>
                </c:pt>
                <c:pt idx="316">
                  <c:v>3</c:v>
                </c:pt>
                <c:pt idx="317">
                  <c:v>3</c:v>
                </c:pt>
                <c:pt idx="318">
                  <c:v>3</c:v>
                </c:pt>
                <c:pt idx="319">
                  <c:v>3</c:v>
                </c:pt>
                <c:pt idx="320">
                  <c:v>3</c:v>
                </c:pt>
                <c:pt idx="321">
                  <c:v>5</c:v>
                </c:pt>
                <c:pt idx="322">
                  <c:v>5</c:v>
                </c:pt>
                <c:pt idx="323">
                  <c:v>4</c:v>
                </c:pt>
                <c:pt idx="324">
                  <c:v>4</c:v>
                </c:pt>
                <c:pt idx="325">
                  <c:v>4</c:v>
                </c:pt>
                <c:pt idx="326">
                  <c:v>4</c:v>
                </c:pt>
                <c:pt idx="327">
                  <c:v>4</c:v>
                </c:pt>
                <c:pt idx="328">
                  <c:v>4</c:v>
                </c:pt>
                <c:pt idx="329">
                  <c:v>4</c:v>
                </c:pt>
                <c:pt idx="330">
                  <c:v>4</c:v>
                </c:pt>
                <c:pt idx="331">
                  <c:v>4</c:v>
                </c:pt>
                <c:pt idx="332">
                  <c:v>4</c:v>
                </c:pt>
                <c:pt idx="333">
                  <c:v>4</c:v>
                </c:pt>
                <c:pt idx="334">
                  <c:v>4</c:v>
                </c:pt>
                <c:pt idx="335">
                  <c:v>4</c:v>
                </c:pt>
                <c:pt idx="336">
                  <c:v>4</c:v>
                </c:pt>
                <c:pt idx="337">
                  <c:v>4</c:v>
                </c:pt>
                <c:pt idx="338">
                  <c:v>4</c:v>
                </c:pt>
                <c:pt idx="339">
                  <c:v>4</c:v>
                </c:pt>
                <c:pt idx="340">
                  <c:v>4</c:v>
                </c:pt>
                <c:pt idx="341">
                  <c:v>4</c:v>
                </c:pt>
                <c:pt idx="342">
                  <c:v>4</c:v>
                </c:pt>
                <c:pt idx="343">
                  <c:v>4</c:v>
                </c:pt>
                <c:pt idx="344">
                  <c:v>4</c:v>
                </c:pt>
                <c:pt idx="345">
                  <c:v>4</c:v>
                </c:pt>
                <c:pt idx="346">
                  <c:v>4</c:v>
                </c:pt>
                <c:pt idx="347">
                  <c:v>4</c:v>
                </c:pt>
                <c:pt idx="348">
                  <c:v>4</c:v>
                </c:pt>
                <c:pt idx="349">
                  <c:v>4</c:v>
                </c:pt>
                <c:pt idx="350">
                  <c:v>4</c:v>
                </c:pt>
                <c:pt idx="351">
                  <c:v>4</c:v>
                </c:pt>
                <c:pt idx="352">
                  <c:v>4</c:v>
                </c:pt>
                <c:pt idx="353">
                  <c:v>4</c:v>
                </c:pt>
                <c:pt idx="354">
                  <c:v>4</c:v>
                </c:pt>
                <c:pt idx="355">
                  <c:v>5</c:v>
                </c:pt>
                <c:pt idx="356">
                  <c:v>5</c:v>
                </c:pt>
                <c:pt idx="357">
                  <c:v>5</c:v>
                </c:pt>
                <c:pt idx="358">
                  <c:v>5</c:v>
                </c:pt>
                <c:pt idx="359">
                  <c:v>5</c:v>
                </c:pt>
                <c:pt idx="360">
                  <c:v>5</c:v>
                </c:pt>
                <c:pt idx="361">
                  <c:v>5</c:v>
                </c:pt>
                <c:pt idx="362">
                  <c:v>5</c:v>
                </c:pt>
                <c:pt idx="363">
                  <c:v>5</c:v>
                </c:pt>
                <c:pt idx="364">
                  <c:v>5</c:v>
                </c:pt>
                <c:pt idx="365">
                  <c:v>5</c:v>
                </c:pt>
                <c:pt idx="366">
                  <c:v>5</c:v>
                </c:pt>
                <c:pt idx="367">
                  <c:v>5</c:v>
                </c:pt>
                <c:pt idx="368">
                  <c:v>5</c:v>
                </c:pt>
                <c:pt idx="369">
                  <c:v>4</c:v>
                </c:pt>
                <c:pt idx="370">
                  <c:v>4</c:v>
                </c:pt>
                <c:pt idx="371">
                  <c:v>4</c:v>
                </c:pt>
                <c:pt idx="372">
                  <c:v>4</c:v>
                </c:pt>
                <c:pt idx="373">
                  <c:v>4</c:v>
                </c:pt>
                <c:pt idx="374">
                  <c:v>4</c:v>
                </c:pt>
                <c:pt idx="375">
                  <c:v>4</c:v>
                </c:pt>
                <c:pt idx="376">
                  <c:v>4</c:v>
                </c:pt>
                <c:pt idx="377">
                  <c:v>4</c:v>
                </c:pt>
                <c:pt idx="378">
                  <c:v>4</c:v>
                </c:pt>
                <c:pt idx="379">
                  <c:v>4</c:v>
                </c:pt>
                <c:pt idx="380">
                  <c:v>4</c:v>
                </c:pt>
                <c:pt idx="381">
                  <c:v>4</c:v>
                </c:pt>
                <c:pt idx="382">
                  <c:v>4</c:v>
                </c:pt>
                <c:pt idx="383">
                  <c:v>4</c:v>
                </c:pt>
                <c:pt idx="384">
                  <c:v>4</c:v>
                </c:pt>
                <c:pt idx="385">
                  <c:v>4</c:v>
                </c:pt>
                <c:pt idx="386">
                  <c:v>4</c:v>
                </c:pt>
                <c:pt idx="387">
                  <c:v>4</c:v>
                </c:pt>
                <c:pt idx="388">
                  <c:v>4</c:v>
                </c:pt>
                <c:pt idx="389">
                  <c:v>4</c:v>
                </c:pt>
                <c:pt idx="390">
                  <c:v>4</c:v>
                </c:pt>
                <c:pt idx="391">
                  <c:v>4</c:v>
                </c:pt>
                <c:pt idx="392">
                  <c:v>5</c:v>
                </c:pt>
                <c:pt idx="393">
                  <c:v>5</c:v>
                </c:pt>
                <c:pt idx="394">
                  <c:v>5</c:v>
                </c:pt>
                <c:pt idx="395">
                  <c:v>5</c:v>
                </c:pt>
                <c:pt idx="396">
                  <c:v>5</c:v>
                </c:pt>
                <c:pt idx="397">
                  <c:v>5</c:v>
                </c:pt>
                <c:pt idx="398">
                  <c:v>5</c:v>
                </c:pt>
                <c:pt idx="399">
                  <c:v>5</c:v>
                </c:pt>
                <c:pt idx="400">
                  <c:v>5</c:v>
                </c:pt>
                <c:pt idx="401">
                  <c:v>5</c:v>
                </c:pt>
                <c:pt idx="402">
                  <c:v>4</c:v>
                </c:pt>
                <c:pt idx="403">
                  <c:v>5</c:v>
                </c:pt>
                <c:pt idx="404">
                  <c:v>5</c:v>
                </c:pt>
                <c:pt idx="405">
                  <c:v>5</c:v>
                </c:pt>
                <c:pt idx="406">
                  <c:v>5</c:v>
                </c:pt>
                <c:pt idx="407">
                  <c:v>4</c:v>
                </c:pt>
                <c:pt idx="408">
                  <c:v>5</c:v>
                </c:pt>
                <c:pt idx="409">
                  <c:v>5</c:v>
                </c:pt>
                <c:pt idx="410">
                  <c:v>5</c:v>
                </c:pt>
                <c:pt idx="411">
                  <c:v>5</c:v>
                </c:pt>
                <c:pt idx="412">
                  <c:v>5</c:v>
                </c:pt>
                <c:pt idx="413">
                  <c:v>5</c:v>
                </c:pt>
                <c:pt idx="414">
                  <c:v>5</c:v>
                </c:pt>
                <c:pt idx="415">
                  <c:v>5</c:v>
                </c:pt>
                <c:pt idx="416">
                  <c:v>5</c:v>
                </c:pt>
                <c:pt idx="417">
                  <c:v>5</c:v>
                </c:pt>
                <c:pt idx="418">
                  <c:v>4</c:v>
                </c:pt>
                <c:pt idx="419">
                  <c:v>5</c:v>
                </c:pt>
                <c:pt idx="420">
                  <c:v>5</c:v>
                </c:pt>
                <c:pt idx="421">
                  <c:v>5</c:v>
                </c:pt>
                <c:pt idx="422">
                  <c:v>5</c:v>
                </c:pt>
                <c:pt idx="423">
                  <c:v>4</c:v>
                </c:pt>
                <c:pt idx="424">
                  <c:v>5</c:v>
                </c:pt>
                <c:pt idx="425">
                  <c:v>5</c:v>
                </c:pt>
                <c:pt idx="426">
                  <c:v>5</c:v>
                </c:pt>
                <c:pt idx="427">
                  <c:v>5</c:v>
                </c:pt>
                <c:pt idx="428">
                  <c:v>5</c:v>
                </c:pt>
                <c:pt idx="429">
                  <c:v>5</c:v>
                </c:pt>
                <c:pt idx="430">
                  <c:v>5</c:v>
                </c:pt>
                <c:pt idx="431">
                  <c:v>5</c:v>
                </c:pt>
                <c:pt idx="432">
                  <c:v>5</c:v>
                </c:pt>
                <c:pt idx="433">
                  <c:v>5</c:v>
                </c:pt>
                <c:pt idx="434">
                  <c:v>4</c:v>
                </c:pt>
                <c:pt idx="435">
                  <c:v>5</c:v>
                </c:pt>
                <c:pt idx="436">
                  <c:v>5</c:v>
                </c:pt>
                <c:pt idx="437">
                  <c:v>5</c:v>
                </c:pt>
                <c:pt idx="438">
                  <c:v>5</c:v>
                </c:pt>
                <c:pt idx="439">
                  <c:v>4</c:v>
                </c:pt>
                <c:pt idx="440">
                  <c:v>4</c:v>
                </c:pt>
                <c:pt idx="441">
                  <c:v>4</c:v>
                </c:pt>
                <c:pt idx="442">
                  <c:v>4</c:v>
                </c:pt>
                <c:pt idx="443">
                  <c:v>4</c:v>
                </c:pt>
                <c:pt idx="444">
                  <c:v>4</c:v>
                </c:pt>
                <c:pt idx="445">
                  <c:v>4</c:v>
                </c:pt>
                <c:pt idx="446">
                  <c:v>4</c:v>
                </c:pt>
                <c:pt idx="447">
                  <c:v>4</c:v>
                </c:pt>
                <c:pt idx="448">
                  <c:v>4</c:v>
                </c:pt>
                <c:pt idx="449">
                  <c:v>4</c:v>
                </c:pt>
                <c:pt idx="450">
                  <c:v>3</c:v>
                </c:pt>
                <c:pt idx="451">
                  <c:v>3</c:v>
                </c:pt>
                <c:pt idx="452">
                  <c:v>3</c:v>
                </c:pt>
                <c:pt idx="453">
                  <c:v>3</c:v>
                </c:pt>
                <c:pt idx="454">
                  <c:v>3</c:v>
                </c:pt>
                <c:pt idx="455">
                  <c:v>3</c:v>
                </c:pt>
                <c:pt idx="456">
                  <c:v>3</c:v>
                </c:pt>
                <c:pt idx="457">
                  <c:v>3</c:v>
                </c:pt>
                <c:pt idx="458">
                  <c:v>3</c:v>
                </c:pt>
                <c:pt idx="459">
                  <c:v>3</c:v>
                </c:pt>
                <c:pt idx="460">
                  <c:v>3</c:v>
                </c:pt>
                <c:pt idx="461">
                  <c:v>3</c:v>
                </c:pt>
                <c:pt idx="462">
                  <c:v>3</c:v>
                </c:pt>
                <c:pt idx="463">
                  <c:v>3</c:v>
                </c:pt>
                <c:pt idx="464">
                  <c:v>3</c:v>
                </c:pt>
                <c:pt idx="465">
                  <c:v>3</c:v>
                </c:pt>
                <c:pt idx="466">
                  <c:v>3</c:v>
                </c:pt>
                <c:pt idx="467">
                  <c:v>3</c:v>
                </c:pt>
                <c:pt idx="468">
                  <c:v>3</c:v>
                </c:pt>
                <c:pt idx="469">
                  <c:v>3</c:v>
                </c:pt>
                <c:pt idx="470">
                  <c:v>3</c:v>
                </c:pt>
                <c:pt idx="471">
                  <c:v>3</c:v>
                </c:pt>
                <c:pt idx="472">
                  <c:v>3</c:v>
                </c:pt>
                <c:pt idx="473">
                  <c:v>3</c:v>
                </c:pt>
                <c:pt idx="474">
                  <c:v>3</c:v>
                </c:pt>
                <c:pt idx="475">
                  <c:v>3</c:v>
                </c:pt>
                <c:pt idx="476">
                  <c:v>3</c:v>
                </c:pt>
                <c:pt idx="477">
                  <c:v>3</c:v>
                </c:pt>
                <c:pt idx="478">
                  <c:v>3</c:v>
                </c:pt>
                <c:pt idx="479">
                  <c:v>3</c:v>
                </c:pt>
                <c:pt idx="480">
                  <c:v>3</c:v>
                </c:pt>
                <c:pt idx="481">
                  <c:v>3</c:v>
                </c:pt>
                <c:pt idx="482">
                  <c:v>3</c:v>
                </c:pt>
                <c:pt idx="483">
                  <c:v>3</c:v>
                </c:pt>
                <c:pt idx="484">
                  <c:v>3</c:v>
                </c:pt>
                <c:pt idx="485">
                  <c:v>3</c:v>
                </c:pt>
                <c:pt idx="486">
                  <c:v>3</c:v>
                </c:pt>
                <c:pt idx="487">
                  <c:v>3</c:v>
                </c:pt>
                <c:pt idx="488">
                  <c:v>3</c:v>
                </c:pt>
                <c:pt idx="489">
                  <c:v>3</c:v>
                </c:pt>
                <c:pt idx="490">
                  <c:v>3</c:v>
                </c:pt>
                <c:pt idx="491">
                  <c:v>3</c:v>
                </c:pt>
                <c:pt idx="492">
                  <c:v>3</c:v>
                </c:pt>
                <c:pt idx="493">
                  <c:v>3</c:v>
                </c:pt>
                <c:pt idx="494">
                  <c:v>3</c:v>
                </c:pt>
                <c:pt idx="495">
                  <c:v>3</c:v>
                </c:pt>
                <c:pt idx="496">
                  <c:v>3</c:v>
                </c:pt>
                <c:pt idx="497">
                  <c:v>3</c:v>
                </c:pt>
                <c:pt idx="498">
                  <c:v>3</c:v>
                </c:pt>
                <c:pt idx="499">
                  <c:v>3</c:v>
                </c:pt>
                <c:pt idx="500">
                  <c:v>3</c:v>
                </c:pt>
                <c:pt idx="501">
                  <c:v>3</c:v>
                </c:pt>
                <c:pt idx="502">
                  <c:v>3</c:v>
                </c:pt>
                <c:pt idx="503">
                  <c:v>4</c:v>
                </c:pt>
                <c:pt idx="504">
                  <c:v>4</c:v>
                </c:pt>
                <c:pt idx="505">
                  <c:v>4</c:v>
                </c:pt>
                <c:pt idx="506">
                  <c:v>4</c:v>
                </c:pt>
                <c:pt idx="507">
                  <c:v>4</c:v>
                </c:pt>
                <c:pt idx="508">
                  <c:v>4</c:v>
                </c:pt>
                <c:pt idx="509">
                  <c:v>4</c:v>
                </c:pt>
                <c:pt idx="510">
                  <c:v>4</c:v>
                </c:pt>
                <c:pt idx="511">
                  <c:v>4</c:v>
                </c:pt>
                <c:pt idx="512">
                  <c:v>4</c:v>
                </c:pt>
                <c:pt idx="513">
                  <c:v>4</c:v>
                </c:pt>
                <c:pt idx="514">
                  <c:v>4</c:v>
                </c:pt>
                <c:pt idx="515">
                  <c:v>4</c:v>
                </c:pt>
                <c:pt idx="516">
                  <c:v>4</c:v>
                </c:pt>
                <c:pt idx="517">
                  <c:v>4</c:v>
                </c:pt>
                <c:pt idx="518">
                  <c:v>4</c:v>
                </c:pt>
                <c:pt idx="519">
                  <c:v>4</c:v>
                </c:pt>
                <c:pt idx="520">
                  <c:v>4</c:v>
                </c:pt>
                <c:pt idx="521">
                  <c:v>4</c:v>
                </c:pt>
                <c:pt idx="522">
                  <c:v>4</c:v>
                </c:pt>
                <c:pt idx="523">
                  <c:v>4</c:v>
                </c:pt>
                <c:pt idx="524">
                  <c:v>4</c:v>
                </c:pt>
                <c:pt idx="525">
                  <c:v>4</c:v>
                </c:pt>
                <c:pt idx="526">
                  <c:v>4</c:v>
                </c:pt>
                <c:pt idx="527">
                  <c:v>4</c:v>
                </c:pt>
                <c:pt idx="528">
                  <c:v>4</c:v>
                </c:pt>
                <c:pt idx="529">
                  <c:v>4</c:v>
                </c:pt>
                <c:pt idx="530">
                  <c:v>4</c:v>
                </c:pt>
                <c:pt idx="531">
                  <c:v>4</c:v>
                </c:pt>
                <c:pt idx="532">
                  <c:v>4</c:v>
                </c:pt>
                <c:pt idx="533">
                  <c:v>4</c:v>
                </c:pt>
                <c:pt idx="534">
                  <c:v>4</c:v>
                </c:pt>
                <c:pt idx="535">
                  <c:v>4</c:v>
                </c:pt>
                <c:pt idx="536">
                  <c:v>4</c:v>
                </c:pt>
                <c:pt idx="537">
                  <c:v>4</c:v>
                </c:pt>
                <c:pt idx="538">
                  <c:v>4</c:v>
                </c:pt>
                <c:pt idx="539">
                  <c:v>4</c:v>
                </c:pt>
                <c:pt idx="540">
                  <c:v>4</c:v>
                </c:pt>
                <c:pt idx="541">
                  <c:v>4</c:v>
                </c:pt>
                <c:pt idx="542">
                  <c:v>4</c:v>
                </c:pt>
                <c:pt idx="543">
                  <c:v>4</c:v>
                </c:pt>
                <c:pt idx="544">
                  <c:v>4</c:v>
                </c:pt>
                <c:pt idx="545">
                  <c:v>4</c:v>
                </c:pt>
                <c:pt idx="546">
                  <c:v>4</c:v>
                </c:pt>
                <c:pt idx="547">
                  <c:v>4</c:v>
                </c:pt>
                <c:pt idx="548">
                  <c:v>4</c:v>
                </c:pt>
                <c:pt idx="549">
                  <c:v>4</c:v>
                </c:pt>
                <c:pt idx="550">
                  <c:v>4</c:v>
                </c:pt>
                <c:pt idx="551">
                  <c:v>4</c:v>
                </c:pt>
                <c:pt idx="552">
                  <c:v>4</c:v>
                </c:pt>
                <c:pt idx="553">
                  <c:v>4</c:v>
                </c:pt>
                <c:pt idx="554">
                  <c:v>4</c:v>
                </c:pt>
                <c:pt idx="555">
                  <c:v>4</c:v>
                </c:pt>
                <c:pt idx="556">
                  <c:v>4</c:v>
                </c:pt>
                <c:pt idx="557">
                  <c:v>4</c:v>
                </c:pt>
                <c:pt idx="558">
                  <c:v>4</c:v>
                </c:pt>
                <c:pt idx="559">
                  <c:v>4</c:v>
                </c:pt>
                <c:pt idx="560">
                  <c:v>4</c:v>
                </c:pt>
                <c:pt idx="561">
                  <c:v>4</c:v>
                </c:pt>
                <c:pt idx="562">
                  <c:v>4</c:v>
                </c:pt>
                <c:pt idx="563">
                  <c:v>4</c:v>
                </c:pt>
                <c:pt idx="564">
                  <c:v>4</c:v>
                </c:pt>
                <c:pt idx="565">
                  <c:v>4</c:v>
                </c:pt>
                <c:pt idx="566">
                  <c:v>4</c:v>
                </c:pt>
                <c:pt idx="567">
                  <c:v>4</c:v>
                </c:pt>
                <c:pt idx="568">
                  <c:v>4</c:v>
                </c:pt>
                <c:pt idx="569">
                  <c:v>4</c:v>
                </c:pt>
                <c:pt idx="570">
                  <c:v>4</c:v>
                </c:pt>
                <c:pt idx="571">
                  <c:v>4</c:v>
                </c:pt>
                <c:pt idx="572">
                  <c:v>4</c:v>
                </c:pt>
                <c:pt idx="573">
                  <c:v>4</c:v>
                </c:pt>
                <c:pt idx="574">
                  <c:v>4</c:v>
                </c:pt>
                <c:pt idx="575">
                  <c:v>4</c:v>
                </c:pt>
                <c:pt idx="576">
                  <c:v>4</c:v>
                </c:pt>
                <c:pt idx="577">
                  <c:v>4</c:v>
                </c:pt>
                <c:pt idx="578">
                  <c:v>4</c:v>
                </c:pt>
                <c:pt idx="579">
                  <c:v>4</c:v>
                </c:pt>
                <c:pt idx="580">
                  <c:v>4</c:v>
                </c:pt>
                <c:pt idx="581">
                  <c:v>4</c:v>
                </c:pt>
                <c:pt idx="582">
                  <c:v>4</c:v>
                </c:pt>
                <c:pt idx="583">
                  <c:v>4</c:v>
                </c:pt>
                <c:pt idx="584">
                  <c:v>4</c:v>
                </c:pt>
                <c:pt idx="585">
                  <c:v>4</c:v>
                </c:pt>
                <c:pt idx="586">
                  <c:v>4</c:v>
                </c:pt>
                <c:pt idx="587">
                  <c:v>4</c:v>
                </c:pt>
                <c:pt idx="588">
                  <c:v>3</c:v>
                </c:pt>
                <c:pt idx="589">
                  <c:v>3</c:v>
                </c:pt>
                <c:pt idx="590">
                  <c:v>3</c:v>
                </c:pt>
                <c:pt idx="591">
                  <c:v>3</c:v>
                </c:pt>
                <c:pt idx="592">
                  <c:v>3</c:v>
                </c:pt>
                <c:pt idx="593">
                  <c:v>3</c:v>
                </c:pt>
                <c:pt idx="594">
                  <c:v>3</c:v>
                </c:pt>
                <c:pt idx="595">
                  <c:v>3</c:v>
                </c:pt>
                <c:pt idx="596">
                  <c:v>2</c:v>
                </c:pt>
                <c:pt idx="597">
                  <c:v>2</c:v>
                </c:pt>
                <c:pt idx="598">
                  <c:v>2</c:v>
                </c:pt>
                <c:pt idx="599">
                  <c:v>2</c:v>
                </c:pt>
                <c:pt idx="600">
                  <c:v>2</c:v>
                </c:pt>
                <c:pt idx="601">
                  <c:v>2</c:v>
                </c:pt>
                <c:pt idx="602">
                  <c:v>2</c:v>
                </c:pt>
                <c:pt idx="603">
                  <c:v>3</c:v>
                </c:pt>
                <c:pt idx="604">
                  <c:v>3</c:v>
                </c:pt>
                <c:pt idx="605">
                  <c:v>3</c:v>
                </c:pt>
                <c:pt idx="606">
                  <c:v>3</c:v>
                </c:pt>
                <c:pt idx="607">
                  <c:v>3</c:v>
                </c:pt>
                <c:pt idx="608">
                  <c:v>3</c:v>
                </c:pt>
                <c:pt idx="609">
                  <c:v>3</c:v>
                </c:pt>
                <c:pt idx="610">
                  <c:v>3</c:v>
                </c:pt>
                <c:pt idx="611">
                  <c:v>3</c:v>
                </c:pt>
                <c:pt idx="612">
                  <c:v>3</c:v>
                </c:pt>
                <c:pt idx="613">
                  <c:v>3</c:v>
                </c:pt>
                <c:pt idx="614">
                  <c:v>3</c:v>
                </c:pt>
                <c:pt idx="615">
                  <c:v>3</c:v>
                </c:pt>
                <c:pt idx="616">
                  <c:v>3</c:v>
                </c:pt>
                <c:pt idx="617">
                  <c:v>3</c:v>
                </c:pt>
                <c:pt idx="618">
                  <c:v>3</c:v>
                </c:pt>
                <c:pt idx="619">
                  <c:v>3</c:v>
                </c:pt>
                <c:pt idx="620">
                  <c:v>3</c:v>
                </c:pt>
                <c:pt idx="621">
                  <c:v>3</c:v>
                </c:pt>
                <c:pt idx="622">
                  <c:v>3</c:v>
                </c:pt>
                <c:pt idx="623">
                  <c:v>3</c:v>
                </c:pt>
                <c:pt idx="624">
                  <c:v>3</c:v>
                </c:pt>
                <c:pt idx="625">
                  <c:v>3</c:v>
                </c:pt>
                <c:pt idx="626">
                  <c:v>3</c:v>
                </c:pt>
                <c:pt idx="627">
                  <c:v>3</c:v>
                </c:pt>
                <c:pt idx="628">
                  <c:v>3</c:v>
                </c:pt>
                <c:pt idx="629">
                  <c:v>3</c:v>
                </c:pt>
                <c:pt idx="630">
                  <c:v>2</c:v>
                </c:pt>
                <c:pt idx="631">
                  <c:v>2</c:v>
                </c:pt>
                <c:pt idx="632">
                  <c:v>2</c:v>
                </c:pt>
                <c:pt idx="633">
                  <c:v>2</c:v>
                </c:pt>
                <c:pt idx="634">
                  <c:v>2</c:v>
                </c:pt>
                <c:pt idx="635">
                  <c:v>2</c:v>
                </c:pt>
                <c:pt idx="636">
                  <c:v>2</c:v>
                </c:pt>
                <c:pt idx="637">
                  <c:v>2</c:v>
                </c:pt>
                <c:pt idx="638">
                  <c:v>3</c:v>
                </c:pt>
                <c:pt idx="639">
                  <c:v>3</c:v>
                </c:pt>
                <c:pt idx="640">
                  <c:v>3</c:v>
                </c:pt>
                <c:pt idx="641">
                  <c:v>5</c:v>
                </c:pt>
                <c:pt idx="642">
                  <c:v>5</c:v>
                </c:pt>
                <c:pt idx="643">
                  <c:v>5</c:v>
                </c:pt>
                <c:pt idx="644">
                  <c:v>5</c:v>
                </c:pt>
                <c:pt idx="645">
                  <c:v>5</c:v>
                </c:pt>
                <c:pt idx="646">
                  <c:v>5</c:v>
                </c:pt>
                <c:pt idx="647">
                  <c:v>5</c:v>
                </c:pt>
                <c:pt idx="648">
                  <c:v>5</c:v>
                </c:pt>
                <c:pt idx="649">
                  <c:v>7</c:v>
                </c:pt>
                <c:pt idx="650">
                  <c:v>7</c:v>
                </c:pt>
                <c:pt idx="651">
                  <c:v>6</c:v>
                </c:pt>
                <c:pt idx="652">
                  <c:v>5</c:v>
                </c:pt>
                <c:pt idx="653">
                  <c:v>7</c:v>
                </c:pt>
                <c:pt idx="654">
                  <c:v>5</c:v>
                </c:pt>
                <c:pt idx="655">
                  <c:v>7</c:v>
                </c:pt>
                <c:pt idx="656">
                  <c:v>7</c:v>
                </c:pt>
                <c:pt idx="657">
                  <c:v>7</c:v>
                </c:pt>
                <c:pt idx="658">
                  <c:v>7</c:v>
                </c:pt>
                <c:pt idx="659">
                  <c:v>7</c:v>
                </c:pt>
                <c:pt idx="660">
                  <c:v>7</c:v>
                </c:pt>
                <c:pt idx="661">
                  <c:v>7</c:v>
                </c:pt>
                <c:pt idx="662">
                  <c:v>5</c:v>
                </c:pt>
                <c:pt idx="663">
                  <c:v>7</c:v>
                </c:pt>
                <c:pt idx="664">
                  <c:v>7</c:v>
                </c:pt>
                <c:pt idx="665">
                  <c:v>6</c:v>
                </c:pt>
                <c:pt idx="666">
                  <c:v>5</c:v>
                </c:pt>
                <c:pt idx="667">
                  <c:v>7</c:v>
                </c:pt>
                <c:pt idx="668">
                  <c:v>5</c:v>
                </c:pt>
                <c:pt idx="669">
                  <c:v>8</c:v>
                </c:pt>
                <c:pt idx="670">
                  <c:v>8</c:v>
                </c:pt>
                <c:pt idx="671">
                  <c:v>8</c:v>
                </c:pt>
                <c:pt idx="672">
                  <c:v>8</c:v>
                </c:pt>
                <c:pt idx="673">
                  <c:v>8</c:v>
                </c:pt>
                <c:pt idx="674">
                  <c:v>8</c:v>
                </c:pt>
                <c:pt idx="675">
                  <c:v>8</c:v>
                </c:pt>
                <c:pt idx="676">
                  <c:v>6</c:v>
                </c:pt>
                <c:pt idx="677">
                  <c:v>8</c:v>
                </c:pt>
                <c:pt idx="678">
                  <c:v>8</c:v>
                </c:pt>
                <c:pt idx="679">
                  <c:v>7</c:v>
                </c:pt>
                <c:pt idx="680">
                  <c:v>6</c:v>
                </c:pt>
                <c:pt idx="681">
                  <c:v>8</c:v>
                </c:pt>
                <c:pt idx="682">
                  <c:v>5</c:v>
                </c:pt>
                <c:pt idx="683">
                  <c:v>8</c:v>
                </c:pt>
                <c:pt idx="684">
                  <c:v>8</c:v>
                </c:pt>
                <c:pt idx="685">
                  <c:v>8</c:v>
                </c:pt>
                <c:pt idx="686">
                  <c:v>8</c:v>
                </c:pt>
                <c:pt idx="687">
                  <c:v>8</c:v>
                </c:pt>
                <c:pt idx="688">
                  <c:v>8</c:v>
                </c:pt>
                <c:pt idx="689">
                  <c:v>8</c:v>
                </c:pt>
                <c:pt idx="690">
                  <c:v>6</c:v>
                </c:pt>
                <c:pt idx="691">
                  <c:v>8</c:v>
                </c:pt>
                <c:pt idx="692">
                  <c:v>8</c:v>
                </c:pt>
                <c:pt idx="693">
                  <c:v>7</c:v>
                </c:pt>
                <c:pt idx="694">
                  <c:v>6</c:v>
                </c:pt>
                <c:pt idx="695">
                  <c:v>8</c:v>
                </c:pt>
                <c:pt idx="696">
                  <c:v>5</c:v>
                </c:pt>
                <c:pt idx="697">
                  <c:v>8</c:v>
                </c:pt>
                <c:pt idx="698">
                  <c:v>8</c:v>
                </c:pt>
                <c:pt idx="699">
                  <c:v>8</c:v>
                </c:pt>
                <c:pt idx="700">
                  <c:v>8</c:v>
                </c:pt>
                <c:pt idx="701">
                  <c:v>8</c:v>
                </c:pt>
                <c:pt idx="702">
                  <c:v>8</c:v>
                </c:pt>
                <c:pt idx="703">
                  <c:v>8</c:v>
                </c:pt>
                <c:pt idx="704">
                  <c:v>6</c:v>
                </c:pt>
                <c:pt idx="705">
                  <c:v>8</c:v>
                </c:pt>
                <c:pt idx="706">
                  <c:v>8</c:v>
                </c:pt>
                <c:pt idx="707">
                  <c:v>7</c:v>
                </c:pt>
                <c:pt idx="708">
                  <c:v>7</c:v>
                </c:pt>
                <c:pt idx="709">
                  <c:v>9</c:v>
                </c:pt>
                <c:pt idx="710">
                  <c:v>7</c:v>
                </c:pt>
                <c:pt idx="711">
                  <c:v>10</c:v>
                </c:pt>
                <c:pt idx="712">
                  <c:v>10</c:v>
                </c:pt>
                <c:pt idx="713">
                  <c:v>10</c:v>
                </c:pt>
                <c:pt idx="714">
                  <c:v>10</c:v>
                </c:pt>
                <c:pt idx="715">
                  <c:v>10</c:v>
                </c:pt>
                <c:pt idx="716">
                  <c:v>10</c:v>
                </c:pt>
                <c:pt idx="717">
                  <c:v>10</c:v>
                </c:pt>
                <c:pt idx="718">
                  <c:v>8</c:v>
                </c:pt>
                <c:pt idx="719">
                  <c:v>10</c:v>
                </c:pt>
                <c:pt idx="720">
                  <c:v>10</c:v>
                </c:pt>
                <c:pt idx="721">
                  <c:v>8</c:v>
                </c:pt>
                <c:pt idx="722">
                  <c:v>8</c:v>
                </c:pt>
                <c:pt idx="723">
                  <c:v>9</c:v>
                </c:pt>
                <c:pt idx="724">
                  <c:v>7</c:v>
                </c:pt>
                <c:pt idx="725">
                  <c:v>10</c:v>
                </c:pt>
                <c:pt idx="726">
                  <c:v>10</c:v>
                </c:pt>
                <c:pt idx="727">
                  <c:v>10</c:v>
                </c:pt>
                <c:pt idx="728">
                  <c:v>10</c:v>
                </c:pt>
                <c:pt idx="729">
                  <c:v>10</c:v>
                </c:pt>
                <c:pt idx="730">
                  <c:v>10</c:v>
                </c:pt>
                <c:pt idx="731">
                  <c:v>10</c:v>
                </c:pt>
                <c:pt idx="732">
                  <c:v>8</c:v>
                </c:pt>
                <c:pt idx="733">
                  <c:v>10</c:v>
                </c:pt>
                <c:pt idx="734">
                  <c:v>10</c:v>
                </c:pt>
                <c:pt idx="735">
                  <c:v>8</c:v>
                </c:pt>
                <c:pt idx="736">
                  <c:v>8</c:v>
                </c:pt>
                <c:pt idx="737">
                  <c:v>9</c:v>
                </c:pt>
                <c:pt idx="738">
                  <c:v>9</c:v>
                </c:pt>
                <c:pt idx="739">
                  <c:v>12</c:v>
                </c:pt>
                <c:pt idx="740">
                  <c:v>12</c:v>
                </c:pt>
                <c:pt idx="741">
                  <c:v>12</c:v>
                </c:pt>
                <c:pt idx="742">
                  <c:v>12</c:v>
                </c:pt>
                <c:pt idx="743">
                  <c:v>12</c:v>
                </c:pt>
                <c:pt idx="744">
                  <c:v>12</c:v>
                </c:pt>
                <c:pt idx="745">
                  <c:v>12</c:v>
                </c:pt>
                <c:pt idx="746">
                  <c:v>10</c:v>
                </c:pt>
                <c:pt idx="747">
                  <c:v>12</c:v>
                </c:pt>
                <c:pt idx="748">
                  <c:v>12</c:v>
                </c:pt>
                <c:pt idx="749">
                  <c:v>10</c:v>
                </c:pt>
                <c:pt idx="750">
                  <c:v>10</c:v>
                </c:pt>
                <c:pt idx="751">
                  <c:v>9</c:v>
                </c:pt>
                <c:pt idx="752">
                  <c:v>9</c:v>
                </c:pt>
                <c:pt idx="753">
                  <c:v>12</c:v>
                </c:pt>
                <c:pt idx="754">
                  <c:v>12</c:v>
                </c:pt>
                <c:pt idx="755">
                  <c:v>10</c:v>
                </c:pt>
                <c:pt idx="756">
                  <c:v>10</c:v>
                </c:pt>
                <c:pt idx="757">
                  <c:v>8</c:v>
                </c:pt>
                <c:pt idx="758">
                  <c:v>10</c:v>
                </c:pt>
                <c:pt idx="759">
                  <c:v>10</c:v>
                </c:pt>
                <c:pt idx="760">
                  <c:v>8</c:v>
                </c:pt>
                <c:pt idx="761">
                  <c:v>8</c:v>
                </c:pt>
                <c:pt idx="762">
                  <c:v>9</c:v>
                </c:pt>
                <c:pt idx="763">
                  <c:v>9</c:v>
                </c:pt>
                <c:pt idx="764">
                  <c:v>12</c:v>
                </c:pt>
                <c:pt idx="765">
                  <c:v>12</c:v>
                </c:pt>
                <c:pt idx="766">
                  <c:v>12</c:v>
                </c:pt>
                <c:pt idx="767">
                  <c:v>12</c:v>
                </c:pt>
                <c:pt idx="768">
                  <c:v>12</c:v>
                </c:pt>
                <c:pt idx="769">
                  <c:v>12</c:v>
                </c:pt>
                <c:pt idx="770">
                  <c:v>12</c:v>
                </c:pt>
                <c:pt idx="771">
                  <c:v>10</c:v>
                </c:pt>
                <c:pt idx="772">
                  <c:v>12</c:v>
                </c:pt>
                <c:pt idx="773">
                  <c:v>12</c:v>
                </c:pt>
                <c:pt idx="774">
                  <c:v>10</c:v>
                </c:pt>
                <c:pt idx="775">
                  <c:v>10</c:v>
                </c:pt>
                <c:pt idx="776">
                  <c:v>9</c:v>
                </c:pt>
                <c:pt idx="777">
                  <c:v>9</c:v>
                </c:pt>
                <c:pt idx="778">
                  <c:v>12</c:v>
                </c:pt>
                <c:pt idx="779">
                  <c:v>12</c:v>
                </c:pt>
                <c:pt idx="780">
                  <c:v>12</c:v>
                </c:pt>
                <c:pt idx="781">
                  <c:v>12</c:v>
                </c:pt>
                <c:pt idx="782">
                  <c:v>12</c:v>
                </c:pt>
                <c:pt idx="783">
                  <c:v>12</c:v>
                </c:pt>
                <c:pt idx="784">
                  <c:v>12</c:v>
                </c:pt>
                <c:pt idx="785">
                  <c:v>10</c:v>
                </c:pt>
                <c:pt idx="786">
                  <c:v>12</c:v>
                </c:pt>
                <c:pt idx="787">
                  <c:v>12</c:v>
                </c:pt>
                <c:pt idx="788">
                  <c:v>10</c:v>
                </c:pt>
                <c:pt idx="789">
                  <c:v>10</c:v>
                </c:pt>
                <c:pt idx="790">
                  <c:v>7</c:v>
                </c:pt>
                <c:pt idx="791">
                  <c:v>4</c:v>
                </c:pt>
                <c:pt idx="792">
                  <c:v>4</c:v>
                </c:pt>
                <c:pt idx="793">
                  <c:v>4</c:v>
                </c:pt>
                <c:pt idx="794">
                  <c:v>4</c:v>
                </c:pt>
                <c:pt idx="795">
                  <c:v>4</c:v>
                </c:pt>
                <c:pt idx="796">
                  <c:v>4</c:v>
                </c:pt>
                <c:pt idx="797">
                  <c:v>4</c:v>
                </c:pt>
                <c:pt idx="798">
                  <c:v>4</c:v>
                </c:pt>
                <c:pt idx="799">
                  <c:v>2</c:v>
                </c:pt>
                <c:pt idx="800">
                  <c:v>2</c:v>
                </c:pt>
                <c:pt idx="801">
                  <c:v>2</c:v>
                </c:pt>
                <c:pt idx="802">
                  <c:v>2</c:v>
                </c:pt>
                <c:pt idx="803">
                  <c:v>2</c:v>
                </c:pt>
                <c:pt idx="804">
                  <c:v>2</c:v>
                </c:pt>
                <c:pt idx="805">
                  <c:v>2</c:v>
                </c:pt>
                <c:pt idx="806">
                  <c:v>2</c:v>
                </c:pt>
                <c:pt idx="807">
                  <c:v>2</c:v>
                </c:pt>
                <c:pt idx="808">
                  <c:v>2</c:v>
                </c:pt>
                <c:pt idx="809">
                  <c:v>2</c:v>
                </c:pt>
                <c:pt idx="810">
                  <c:v>2</c:v>
                </c:pt>
                <c:pt idx="811">
                  <c:v>2</c:v>
                </c:pt>
                <c:pt idx="812">
                  <c:v>2</c:v>
                </c:pt>
                <c:pt idx="813">
                  <c:v>2</c:v>
                </c:pt>
                <c:pt idx="814">
                  <c:v>2</c:v>
                </c:pt>
                <c:pt idx="815">
                  <c:v>2</c:v>
                </c:pt>
                <c:pt idx="816">
                  <c:v>2</c:v>
                </c:pt>
                <c:pt idx="817">
                  <c:v>2</c:v>
                </c:pt>
                <c:pt idx="818">
                  <c:v>2</c:v>
                </c:pt>
                <c:pt idx="819">
                  <c:v>2</c:v>
                </c:pt>
                <c:pt idx="820">
                  <c:v>2</c:v>
                </c:pt>
                <c:pt idx="821">
                  <c:v>2</c:v>
                </c:pt>
                <c:pt idx="822">
                  <c:v>2</c:v>
                </c:pt>
                <c:pt idx="823">
                  <c:v>2</c:v>
                </c:pt>
                <c:pt idx="824">
                  <c:v>2</c:v>
                </c:pt>
                <c:pt idx="825">
                  <c:v>3</c:v>
                </c:pt>
                <c:pt idx="826">
                  <c:v>3</c:v>
                </c:pt>
                <c:pt idx="827">
                  <c:v>5</c:v>
                </c:pt>
                <c:pt idx="828">
                  <c:v>3</c:v>
                </c:pt>
                <c:pt idx="829">
                  <c:v>5</c:v>
                </c:pt>
                <c:pt idx="830">
                  <c:v>3</c:v>
                </c:pt>
                <c:pt idx="831">
                  <c:v>5</c:v>
                </c:pt>
                <c:pt idx="832">
                  <c:v>3</c:v>
                </c:pt>
                <c:pt idx="833">
                  <c:v>5</c:v>
                </c:pt>
                <c:pt idx="834">
                  <c:v>3</c:v>
                </c:pt>
                <c:pt idx="835">
                  <c:v>6</c:v>
                </c:pt>
                <c:pt idx="836">
                  <c:v>6</c:v>
                </c:pt>
                <c:pt idx="837">
                  <c:v>6</c:v>
                </c:pt>
                <c:pt idx="838">
                  <c:v>6</c:v>
                </c:pt>
                <c:pt idx="839">
                  <c:v>4</c:v>
                </c:pt>
                <c:pt idx="840">
                  <c:v>4</c:v>
                </c:pt>
                <c:pt idx="841">
                  <c:v>2</c:v>
                </c:pt>
                <c:pt idx="842">
                  <c:v>2</c:v>
                </c:pt>
                <c:pt idx="843">
                  <c:v>1</c:v>
                </c:pt>
                <c:pt idx="844">
                  <c:v>1</c:v>
                </c:pt>
                <c:pt idx="845">
                  <c:v>1</c:v>
                </c:pt>
                <c:pt idx="846">
                  <c:v>0</c:v>
                </c:pt>
              </c:numCache>
            </c:numRef>
          </c:val>
          <c:smooth val="0"/>
          <c:extLst>
            <c:ext xmlns:c16="http://schemas.microsoft.com/office/drawing/2014/chart" uri="{C3380CC4-5D6E-409C-BE32-E72D297353CC}">
              <c16:uniqueId val="{00000002-CF53-4993-B0B9-41C48A917783}"/>
            </c:ext>
          </c:extLst>
        </c:ser>
        <c:dLbls>
          <c:showLegendKey val="0"/>
          <c:showVal val="0"/>
          <c:showCatName val="0"/>
          <c:showSerName val="0"/>
          <c:showPercent val="0"/>
          <c:showBubbleSize val="0"/>
        </c:dLbls>
        <c:smooth val="0"/>
        <c:axId val="-397244560"/>
        <c:axId val="-397235536"/>
      </c:lineChart>
      <c:catAx>
        <c:axId val="-3972445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Time (Seconds)</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0" sourceLinked="0"/>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7235536"/>
        <c:crosses val="autoZero"/>
        <c:auto val="1"/>
        <c:lblAlgn val="ctr"/>
        <c:lblOffset val="100"/>
        <c:tickLblSkip val="200"/>
        <c:tickMarkSkip val="100"/>
        <c:noMultiLvlLbl val="0"/>
      </c:catAx>
      <c:valAx>
        <c:axId val="-397235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 Running Tasks</a:t>
                </a:r>
              </a:p>
            </c:rich>
          </c:tx>
          <c:layout>
            <c:manualLayout>
              <c:xMode val="edge"/>
              <c:yMode val="edge"/>
              <c:x val="2.6862026862026898E-2"/>
              <c:y val="0.11115339749198"/>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7244560"/>
        <c:crosses val="autoZero"/>
        <c:crossBetween val="between"/>
      </c:valAx>
      <c:spPr>
        <a:noFill/>
        <a:ln>
          <a:noFill/>
        </a:ln>
        <a:effectLst/>
      </c:spPr>
    </c:plotArea>
    <c:legend>
      <c:legendPos val="tr"/>
      <c:layout>
        <c:manualLayout>
          <c:xMode val="edge"/>
          <c:yMode val="edge"/>
          <c:x val="0.17219141358227466"/>
          <c:y val="5.2905262578886725E-2"/>
          <c:w val="0.78415816255856163"/>
          <c:h val="0.11359856296062115"/>
        </c:manualLayout>
      </c:layout>
      <c:overlay val="1"/>
      <c:spPr>
        <a:noFill/>
        <a:ln>
          <a:noFill/>
        </a:ln>
        <a:effectLst/>
      </c:spPr>
      <c:txPr>
        <a:bodyPr rot="0" spcFirstLastPara="1" vertOverflow="ellipsis" vert="horz" wrap="square" anchor="ctr" anchorCtr="1"/>
        <a:lstStyle/>
        <a:p>
          <a:pPr>
            <a:defRPr sz="1700" b="0" i="0" u="none" strike="noStrike" kern="1200" baseline="0">
              <a:solidFill>
                <a:schemeClr val="tx1"/>
              </a:solidFill>
              <a:latin typeface="+mn-lt"/>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sz="16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smoothMarker"/>
        <c:varyColors val="0"/>
        <c:ser>
          <c:idx val="0"/>
          <c:order val="0"/>
          <c:tx>
            <c:strRef>
              <c:f>'[evaluation_plot_results-1.xlsx]cluster_cdf_raw'!$B$1</c:f>
              <c:strCache>
                <c:ptCount val="1"/>
                <c:pt idx="0">
                  <c:v>DRF</c:v>
                </c:pt>
              </c:strCache>
            </c:strRef>
          </c:tx>
          <c:spPr>
            <a:ln w="28575" cap="rnd">
              <a:solidFill>
                <a:schemeClr val="accent5"/>
              </a:solidFill>
              <a:round/>
            </a:ln>
            <a:effectLst/>
          </c:spPr>
          <c:marker>
            <c:symbol val="none"/>
          </c:marker>
          <c:xVal>
            <c:numRef>
              <c:f>'[evaluation_plot_results-1.xlsx]cluster_cdf_raw'!$B$2:$B$252</c:f>
              <c:numCache>
                <c:formatCode>General</c:formatCode>
                <c:ptCount val="251"/>
                <c:pt idx="0">
                  <c:v>52</c:v>
                </c:pt>
                <c:pt idx="1">
                  <c:v>155</c:v>
                </c:pt>
                <c:pt idx="2">
                  <c:v>157</c:v>
                </c:pt>
                <c:pt idx="3">
                  <c:v>168</c:v>
                </c:pt>
                <c:pt idx="4">
                  <c:v>168</c:v>
                </c:pt>
                <c:pt idx="5">
                  <c:v>172</c:v>
                </c:pt>
                <c:pt idx="6">
                  <c:v>199</c:v>
                </c:pt>
                <c:pt idx="7">
                  <c:v>202</c:v>
                </c:pt>
                <c:pt idx="8">
                  <c:v>230</c:v>
                </c:pt>
                <c:pt idx="9">
                  <c:v>248</c:v>
                </c:pt>
                <c:pt idx="10">
                  <c:v>248</c:v>
                </c:pt>
                <c:pt idx="11">
                  <c:v>252</c:v>
                </c:pt>
                <c:pt idx="12">
                  <c:v>252</c:v>
                </c:pt>
                <c:pt idx="13">
                  <c:v>253</c:v>
                </c:pt>
                <c:pt idx="14">
                  <c:v>258</c:v>
                </c:pt>
                <c:pt idx="15">
                  <c:v>270</c:v>
                </c:pt>
                <c:pt idx="16">
                  <c:v>273</c:v>
                </c:pt>
                <c:pt idx="17">
                  <c:v>279</c:v>
                </c:pt>
                <c:pt idx="18">
                  <c:v>281</c:v>
                </c:pt>
                <c:pt idx="19">
                  <c:v>282.5</c:v>
                </c:pt>
                <c:pt idx="20">
                  <c:v>283</c:v>
                </c:pt>
                <c:pt idx="21">
                  <c:v>284.5</c:v>
                </c:pt>
                <c:pt idx="22">
                  <c:v>287.5</c:v>
                </c:pt>
                <c:pt idx="23">
                  <c:v>288.5</c:v>
                </c:pt>
                <c:pt idx="24">
                  <c:v>289</c:v>
                </c:pt>
                <c:pt idx="25">
                  <c:v>293.5</c:v>
                </c:pt>
                <c:pt idx="26">
                  <c:v>295.5</c:v>
                </c:pt>
                <c:pt idx="27">
                  <c:v>299</c:v>
                </c:pt>
                <c:pt idx="28">
                  <c:v>299</c:v>
                </c:pt>
                <c:pt idx="29">
                  <c:v>301.5</c:v>
                </c:pt>
                <c:pt idx="30">
                  <c:v>307.5</c:v>
                </c:pt>
                <c:pt idx="31">
                  <c:v>309</c:v>
                </c:pt>
                <c:pt idx="32">
                  <c:v>311.5</c:v>
                </c:pt>
                <c:pt idx="33">
                  <c:v>316</c:v>
                </c:pt>
                <c:pt idx="34">
                  <c:v>322</c:v>
                </c:pt>
                <c:pt idx="35">
                  <c:v>332</c:v>
                </c:pt>
                <c:pt idx="36">
                  <c:v>334</c:v>
                </c:pt>
                <c:pt idx="37">
                  <c:v>339</c:v>
                </c:pt>
                <c:pt idx="38">
                  <c:v>339</c:v>
                </c:pt>
                <c:pt idx="39">
                  <c:v>340.5</c:v>
                </c:pt>
                <c:pt idx="40">
                  <c:v>342.5</c:v>
                </c:pt>
                <c:pt idx="41">
                  <c:v>345</c:v>
                </c:pt>
                <c:pt idx="42">
                  <c:v>345.5</c:v>
                </c:pt>
                <c:pt idx="43">
                  <c:v>347</c:v>
                </c:pt>
                <c:pt idx="44">
                  <c:v>352.5</c:v>
                </c:pt>
                <c:pt idx="45">
                  <c:v>358.5</c:v>
                </c:pt>
                <c:pt idx="46">
                  <c:v>360.5</c:v>
                </c:pt>
                <c:pt idx="47">
                  <c:v>373</c:v>
                </c:pt>
                <c:pt idx="48">
                  <c:v>385.5</c:v>
                </c:pt>
                <c:pt idx="49">
                  <c:v>391</c:v>
                </c:pt>
                <c:pt idx="50">
                  <c:v>406</c:v>
                </c:pt>
                <c:pt idx="51">
                  <c:v>410</c:v>
                </c:pt>
                <c:pt idx="52">
                  <c:v>412</c:v>
                </c:pt>
                <c:pt idx="53">
                  <c:v>414</c:v>
                </c:pt>
                <c:pt idx="54">
                  <c:v>414</c:v>
                </c:pt>
                <c:pt idx="55">
                  <c:v>417</c:v>
                </c:pt>
                <c:pt idx="56">
                  <c:v>422</c:v>
                </c:pt>
                <c:pt idx="57">
                  <c:v>423</c:v>
                </c:pt>
                <c:pt idx="58">
                  <c:v>427</c:v>
                </c:pt>
                <c:pt idx="59">
                  <c:v>428</c:v>
                </c:pt>
                <c:pt idx="60">
                  <c:v>434</c:v>
                </c:pt>
                <c:pt idx="61">
                  <c:v>435</c:v>
                </c:pt>
                <c:pt idx="62">
                  <c:v>436</c:v>
                </c:pt>
                <c:pt idx="63">
                  <c:v>438</c:v>
                </c:pt>
                <c:pt idx="64">
                  <c:v>439</c:v>
                </c:pt>
                <c:pt idx="65">
                  <c:v>441.5</c:v>
                </c:pt>
                <c:pt idx="66">
                  <c:v>443.5</c:v>
                </c:pt>
                <c:pt idx="67">
                  <c:v>446.5</c:v>
                </c:pt>
                <c:pt idx="68">
                  <c:v>447</c:v>
                </c:pt>
                <c:pt idx="69">
                  <c:v>447.5</c:v>
                </c:pt>
                <c:pt idx="70">
                  <c:v>452</c:v>
                </c:pt>
                <c:pt idx="71">
                  <c:v>454</c:v>
                </c:pt>
                <c:pt idx="72">
                  <c:v>455</c:v>
                </c:pt>
                <c:pt idx="73">
                  <c:v>455</c:v>
                </c:pt>
                <c:pt idx="74">
                  <c:v>457</c:v>
                </c:pt>
                <c:pt idx="75">
                  <c:v>458</c:v>
                </c:pt>
                <c:pt idx="76">
                  <c:v>458</c:v>
                </c:pt>
                <c:pt idx="77">
                  <c:v>460</c:v>
                </c:pt>
                <c:pt idx="78">
                  <c:v>461.5</c:v>
                </c:pt>
                <c:pt idx="79">
                  <c:v>467.5</c:v>
                </c:pt>
                <c:pt idx="80">
                  <c:v>469</c:v>
                </c:pt>
                <c:pt idx="81">
                  <c:v>470</c:v>
                </c:pt>
                <c:pt idx="82">
                  <c:v>472</c:v>
                </c:pt>
                <c:pt idx="83">
                  <c:v>474</c:v>
                </c:pt>
                <c:pt idx="84">
                  <c:v>477.5</c:v>
                </c:pt>
                <c:pt idx="85">
                  <c:v>478</c:v>
                </c:pt>
                <c:pt idx="86">
                  <c:v>479</c:v>
                </c:pt>
                <c:pt idx="87">
                  <c:v>485</c:v>
                </c:pt>
                <c:pt idx="88">
                  <c:v>485.5</c:v>
                </c:pt>
                <c:pt idx="89">
                  <c:v>486</c:v>
                </c:pt>
                <c:pt idx="90">
                  <c:v>489</c:v>
                </c:pt>
                <c:pt idx="91">
                  <c:v>491</c:v>
                </c:pt>
                <c:pt idx="92">
                  <c:v>492</c:v>
                </c:pt>
                <c:pt idx="93">
                  <c:v>493</c:v>
                </c:pt>
                <c:pt idx="94">
                  <c:v>494</c:v>
                </c:pt>
                <c:pt idx="95">
                  <c:v>497</c:v>
                </c:pt>
                <c:pt idx="96">
                  <c:v>504</c:v>
                </c:pt>
                <c:pt idx="97">
                  <c:v>511</c:v>
                </c:pt>
                <c:pt idx="98">
                  <c:v>512</c:v>
                </c:pt>
                <c:pt idx="99">
                  <c:v>513.5</c:v>
                </c:pt>
                <c:pt idx="100">
                  <c:v>524.5</c:v>
                </c:pt>
                <c:pt idx="101">
                  <c:v>525.5</c:v>
                </c:pt>
                <c:pt idx="102">
                  <c:v>528.5</c:v>
                </c:pt>
                <c:pt idx="103">
                  <c:v>532.5</c:v>
                </c:pt>
                <c:pt idx="104">
                  <c:v>540</c:v>
                </c:pt>
                <c:pt idx="105">
                  <c:v>551.5</c:v>
                </c:pt>
                <c:pt idx="106">
                  <c:v>554</c:v>
                </c:pt>
                <c:pt idx="107">
                  <c:v>560.5</c:v>
                </c:pt>
                <c:pt idx="108">
                  <c:v>561.5</c:v>
                </c:pt>
                <c:pt idx="109">
                  <c:v>562</c:v>
                </c:pt>
                <c:pt idx="110">
                  <c:v>565</c:v>
                </c:pt>
                <c:pt idx="111">
                  <c:v>565</c:v>
                </c:pt>
                <c:pt idx="112">
                  <c:v>569</c:v>
                </c:pt>
                <c:pt idx="113">
                  <c:v>571.5</c:v>
                </c:pt>
                <c:pt idx="114">
                  <c:v>572.5</c:v>
                </c:pt>
                <c:pt idx="115">
                  <c:v>575</c:v>
                </c:pt>
                <c:pt idx="116">
                  <c:v>576.5</c:v>
                </c:pt>
                <c:pt idx="117">
                  <c:v>577</c:v>
                </c:pt>
                <c:pt idx="118">
                  <c:v>582</c:v>
                </c:pt>
                <c:pt idx="119">
                  <c:v>584</c:v>
                </c:pt>
                <c:pt idx="120">
                  <c:v>585.5</c:v>
                </c:pt>
                <c:pt idx="121">
                  <c:v>587</c:v>
                </c:pt>
                <c:pt idx="122">
                  <c:v>587</c:v>
                </c:pt>
                <c:pt idx="123">
                  <c:v>591</c:v>
                </c:pt>
                <c:pt idx="124">
                  <c:v>596</c:v>
                </c:pt>
                <c:pt idx="125">
                  <c:v>597</c:v>
                </c:pt>
                <c:pt idx="126">
                  <c:v>597</c:v>
                </c:pt>
                <c:pt idx="127">
                  <c:v>599.5</c:v>
                </c:pt>
                <c:pt idx="128">
                  <c:v>603</c:v>
                </c:pt>
                <c:pt idx="129">
                  <c:v>604.5</c:v>
                </c:pt>
                <c:pt idx="130">
                  <c:v>608</c:v>
                </c:pt>
                <c:pt idx="131">
                  <c:v>608.5</c:v>
                </c:pt>
                <c:pt idx="132">
                  <c:v>613</c:v>
                </c:pt>
                <c:pt idx="133">
                  <c:v>615</c:v>
                </c:pt>
                <c:pt idx="134">
                  <c:v>618</c:v>
                </c:pt>
                <c:pt idx="135">
                  <c:v>621</c:v>
                </c:pt>
                <c:pt idx="136">
                  <c:v>622</c:v>
                </c:pt>
                <c:pt idx="137">
                  <c:v>623</c:v>
                </c:pt>
                <c:pt idx="138">
                  <c:v>623</c:v>
                </c:pt>
                <c:pt idx="139">
                  <c:v>624</c:v>
                </c:pt>
                <c:pt idx="140">
                  <c:v>626.5</c:v>
                </c:pt>
                <c:pt idx="141">
                  <c:v>627</c:v>
                </c:pt>
                <c:pt idx="142">
                  <c:v>632</c:v>
                </c:pt>
                <c:pt idx="143">
                  <c:v>632.5</c:v>
                </c:pt>
                <c:pt idx="144">
                  <c:v>633.5</c:v>
                </c:pt>
                <c:pt idx="145">
                  <c:v>634</c:v>
                </c:pt>
                <c:pt idx="146">
                  <c:v>638</c:v>
                </c:pt>
                <c:pt idx="147">
                  <c:v>639</c:v>
                </c:pt>
                <c:pt idx="148">
                  <c:v>643.5</c:v>
                </c:pt>
                <c:pt idx="149">
                  <c:v>644</c:v>
                </c:pt>
                <c:pt idx="150">
                  <c:v>652.5</c:v>
                </c:pt>
                <c:pt idx="151">
                  <c:v>652.5</c:v>
                </c:pt>
                <c:pt idx="152">
                  <c:v>656</c:v>
                </c:pt>
                <c:pt idx="153">
                  <c:v>657</c:v>
                </c:pt>
                <c:pt idx="154">
                  <c:v>657.5</c:v>
                </c:pt>
                <c:pt idx="155">
                  <c:v>665</c:v>
                </c:pt>
                <c:pt idx="156">
                  <c:v>668</c:v>
                </c:pt>
                <c:pt idx="157">
                  <c:v>670.5</c:v>
                </c:pt>
                <c:pt idx="158">
                  <c:v>671</c:v>
                </c:pt>
                <c:pt idx="159">
                  <c:v>672.5</c:v>
                </c:pt>
                <c:pt idx="160">
                  <c:v>681</c:v>
                </c:pt>
                <c:pt idx="161">
                  <c:v>681</c:v>
                </c:pt>
                <c:pt idx="162">
                  <c:v>682.5</c:v>
                </c:pt>
                <c:pt idx="163">
                  <c:v>685</c:v>
                </c:pt>
                <c:pt idx="164">
                  <c:v>685</c:v>
                </c:pt>
                <c:pt idx="165">
                  <c:v>690</c:v>
                </c:pt>
                <c:pt idx="166">
                  <c:v>691</c:v>
                </c:pt>
                <c:pt idx="167">
                  <c:v>691</c:v>
                </c:pt>
                <c:pt idx="168">
                  <c:v>691.5</c:v>
                </c:pt>
                <c:pt idx="169">
                  <c:v>692.5</c:v>
                </c:pt>
                <c:pt idx="170">
                  <c:v>693</c:v>
                </c:pt>
                <c:pt idx="171">
                  <c:v>693.5</c:v>
                </c:pt>
                <c:pt idx="172">
                  <c:v>700</c:v>
                </c:pt>
                <c:pt idx="173">
                  <c:v>702.5</c:v>
                </c:pt>
                <c:pt idx="174">
                  <c:v>703</c:v>
                </c:pt>
                <c:pt idx="175">
                  <c:v>703.5</c:v>
                </c:pt>
                <c:pt idx="176">
                  <c:v>705</c:v>
                </c:pt>
                <c:pt idx="177">
                  <c:v>707.5</c:v>
                </c:pt>
                <c:pt idx="178">
                  <c:v>709</c:v>
                </c:pt>
                <c:pt idx="179">
                  <c:v>709.5</c:v>
                </c:pt>
                <c:pt idx="180">
                  <c:v>717</c:v>
                </c:pt>
                <c:pt idx="181">
                  <c:v>721</c:v>
                </c:pt>
                <c:pt idx="182">
                  <c:v>721</c:v>
                </c:pt>
                <c:pt idx="183">
                  <c:v>732</c:v>
                </c:pt>
                <c:pt idx="184">
                  <c:v>736</c:v>
                </c:pt>
                <c:pt idx="185">
                  <c:v>745</c:v>
                </c:pt>
                <c:pt idx="186">
                  <c:v>746</c:v>
                </c:pt>
                <c:pt idx="187">
                  <c:v>749.5</c:v>
                </c:pt>
                <c:pt idx="188">
                  <c:v>752</c:v>
                </c:pt>
                <c:pt idx="189">
                  <c:v>758</c:v>
                </c:pt>
                <c:pt idx="190">
                  <c:v>770.5</c:v>
                </c:pt>
                <c:pt idx="191">
                  <c:v>771</c:v>
                </c:pt>
                <c:pt idx="192">
                  <c:v>771.5</c:v>
                </c:pt>
                <c:pt idx="193">
                  <c:v>780</c:v>
                </c:pt>
                <c:pt idx="194">
                  <c:v>782</c:v>
                </c:pt>
                <c:pt idx="195">
                  <c:v>810</c:v>
                </c:pt>
                <c:pt idx="196">
                  <c:v>812.5</c:v>
                </c:pt>
                <c:pt idx="197">
                  <c:v>813</c:v>
                </c:pt>
                <c:pt idx="198">
                  <c:v>821.5</c:v>
                </c:pt>
                <c:pt idx="199">
                  <c:v>842.5</c:v>
                </c:pt>
                <c:pt idx="200">
                  <c:v>843</c:v>
                </c:pt>
                <c:pt idx="201">
                  <c:v>844</c:v>
                </c:pt>
                <c:pt idx="202">
                  <c:v>849</c:v>
                </c:pt>
                <c:pt idx="203">
                  <c:v>856</c:v>
                </c:pt>
                <c:pt idx="204">
                  <c:v>870</c:v>
                </c:pt>
                <c:pt idx="205">
                  <c:v>878</c:v>
                </c:pt>
                <c:pt idx="206">
                  <c:v>883</c:v>
                </c:pt>
                <c:pt idx="207">
                  <c:v>883</c:v>
                </c:pt>
                <c:pt idx="208">
                  <c:v>883.5</c:v>
                </c:pt>
                <c:pt idx="209">
                  <c:v>885</c:v>
                </c:pt>
                <c:pt idx="210">
                  <c:v>887</c:v>
                </c:pt>
                <c:pt idx="211">
                  <c:v>893</c:v>
                </c:pt>
                <c:pt idx="212">
                  <c:v>895</c:v>
                </c:pt>
                <c:pt idx="213">
                  <c:v>904</c:v>
                </c:pt>
                <c:pt idx="214">
                  <c:v>911</c:v>
                </c:pt>
                <c:pt idx="215">
                  <c:v>916</c:v>
                </c:pt>
                <c:pt idx="216">
                  <c:v>916.5</c:v>
                </c:pt>
                <c:pt idx="217">
                  <c:v>917.5</c:v>
                </c:pt>
                <c:pt idx="218">
                  <c:v>923</c:v>
                </c:pt>
                <c:pt idx="219">
                  <c:v>923</c:v>
                </c:pt>
                <c:pt idx="220">
                  <c:v>925</c:v>
                </c:pt>
                <c:pt idx="221">
                  <c:v>934</c:v>
                </c:pt>
                <c:pt idx="222">
                  <c:v>935</c:v>
                </c:pt>
                <c:pt idx="223">
                  <c:v>938</c:v>
                </c:pt>
                <c:pt idx="224">
                  <c:v>939.5</c:v>
                </c:pt>
                <c:pt idx="225">
                  <c:v>942</c:v>
                </c:pt>
                <c:pt idx="226">
                  <c:v>948</c:v>
                </c:pt>
                <c:pt idx="227">
                  <c:v>948</c:v>
                </c:pt>
                <c:pt idx="228">
                  <c:v>949.5</c:v>
                </c:pt>
                <c:pt idx="229">
                  <c:v>951.5</c:v>
                </c:pt>
                <c:pt idx="230">
                  <c:v>955</c:v>
                </c:pt>
                <c:pt idx="231">
                  <c:v>962</c:v>
                </c:pt>
                <c:pt idx="232">
                  <c:v>970</c:v>
                </c:pt>
                <c:pt idx="233">
                  <c:v>970.5</c:v>
                </c:pt>
                <c:pt idx="234">
                  <c:v>971</c:v>
                </c:pt>
                <c:pt idx="235">
                  <c:v>975</c:v>
                </c:pt>
                <c:pt idx="236">
                  <c:v>976</c:v>
                </c:pt>
                <c:pt idx="237">
                  <c:v>981.5</c:v>
                </c:pt>
                <c:pt idx="238">
                  <c:v>982</c:v>
                </c:pt>
                <c:pt idx="239">
                  <c:v>984</c:v>
                </c:pt>
                <c:pt idx="240">
                  <c:v>989</c:v>
                </c:pt>
                <c:pt idx="241">
                  <c:v>991.5</c:v>
                </c:pt>
                <c:pt idx="242">
                  <c:v>1002</c:v>
                </c:pt>
                <c:pt idx="243">
                  <c:v>1003</c:v>
                </c:pt>
                <c:pt idx="244">
                  <c:v>1008</c:v>
                </c:pt>
                <c:pt idx="245">
                  <c:v>1013</c:v>
                </c:pt>
                <c:pt idx="246">
                  <c:v>1073.5</c:v>
                </c:pt>
                <c:pt idx="247">
                  <c:v>1086.5</c:v>
                </c:pt>
                <c:pt idx="248">
                  <c:v>1091.5</c:v>
                </c:pt>
                <c:pt idx="249">
                  <c:v>1092.5</c:v>
                </c:pt>
                <c:pt idx="250">
                  <c:v>1122</c:v>
                </c:pt>
              </c:numCache>
            </c:numRef>
          </c:xVal>
          <c:yVal>
            <c:numRef>
              <c:f>'[evaluation_plot_results-1.xlsx]cluster_cdf_raw'!$A$2:$A$252</c:f>
              <c:numCache>
                <c:formatCode>General</c:formatCode>
                <c:ptCount val="251"/>
                <c:pt idx="0">
                  <c:v>0</c:v>
                </c:pt>
                <c:pt idx="1">
                  <c:v>0.01</c:v>
                </c:pt>
                <c:pt idx="2">
                  <c:v>0.01</c:v>
                </c:pt>
                <c:pt idx="3">
                  <c:v>0.02</c:v>
                </c:pt>
                <c:pt idx="4">
                  <c:v>0.02</c:v>
                </c:pt>
                <c:pt idx="5">
                  <c:v>0.02</c:v>
                </c:pt>
                <c:pt idx="6">
                  <c:v>0.03</c:v>
                </c:pt>
                <c:pt idx="7">
                  <c:v>0.03</c:v>
                </c:pt>
                <c:pt idx="8">
                  <c:v>0.04</c:v>
                </c:pt>
                <c:pt idx="9">
                  <c:v>0.04</c:v>
                </c:pt>
                <c:pt idx="10">
                  <c:v>0.04</c:v>
                </c:pt>
                <c:pt idx="11">
                  <c:v>0.05</c:v>
                </c:pt>
                <c:pt idx="12">
                  <c:v>0.05</c:v>
                </c:pt>
                <c:pt idx="13">
                  <c:v>0.06</c:v>
                </c:pt>
                <c:pt idx="14">
                  <c:v>0.06</c:v>
                </c:pt>
                <c:pt idx="15">
                  <c:v>0.06</c:v>
                </c:pt>
                <c:pt idx="16">
                  <c:v>7.0000000000000007E-2</c:v>
                </c:pt>
                <c:pt idx="17">
                  <c:v>7.0000000000000007E-2</c:v>
                </c:pt>
                <c:pt idx="18">
                  <c:v>0.08</c:v>
                </c:pt>
                <c:pt idx="19">
                  <c:v>0.08</c:v>
                </c:pt>
                <c:pt idx="20">
                  <c:v>0.08</c:v>
                </c:pt>
                <c:pt idx="21">
                  <c:v>0.09</c:v>
                </c:pt>
                <c:pt idx="22">
                  <c:v>0.09</c:v>
                </c:pt>
                <c:pt idx="23">
                  <c:v>0.1</c:v>
                </c:pt>
                <c:pt idx="24">
                  <c:v>0.1</c:v>
                </c:pt>
                <c:pt idx="25">
                  <c:v>0.1</c:v>
                </c:pt>
                <c:pt idx="26">
                  <c:v>0.11</c:v>
                </c:pt>
                <c:pt idx="27">
                  <c:v>0.11</c:v>
                </c:pt>
                <c:pt idx="28">
                  <c:v>0.12</c:v>
                </c:pt>
                <c:pt idx="29">
                  <c:v>0.12</c:v>
                </c:pt>
                <c:pt idx="30">
                  <c:v>0.12</c:v>
                </c:pt>
                <c:pt idx="31">
                  <c:v>0.13</c:v>
                </c:pt>
                <c:pt idx="32">
                  <c:v>0.13</c:v>
                </c:pt>
                <c:pt idx="33">
                  <c:v>0.14000000000000001</c:v>
                </c:pt>
                <c:pt idx="34">
                  <c:v>0.14000000000000001</c:v>
                </c:pt>
                <c:pt idx="35">
                  <c:v>0.14000000000000001</c:v>
                </c:pt>
                <c:pt idx="36">
                  <c:v>0.15</c:v>
                </c:pt>
                <c:pt idx="37">
                  <c:v>0.15</c:v>
                </c:pt>
                <c:pt idx="38">
                  <c:v>0.16</c:v>
                </c:pt>
                <c:pt idx="39">
                  <c:v>0.16</c:v>
                </c:pt>
                <c:pt idx="40">
                  <c:v>0.16</c:v>
                </c:pt>
                <c:pt idx="41">
                  <c:v>0.17</c:v>
                </c:pt>
                <c:pt idx="42">
                  <c:v>0.17</c:v>
                </c:pt>
                <c:pt idx="43">
                  <c:v>0.18</c:v>
                </c:pt>
                <c:pt idx="44">
                  <c:v>0.18</c:v>
                </c:pt>
                <c:pt idx="45">
                  <c:v>0.18</c:v>
                </c:pt>
                <c:pt idx="46">
                  <c:v>0.19</c:v>
                </c:pt>
                <c:pt idx="47">
                  <c:v>0.19</c:v>
                </c:pt>
                <c:pt idx="48">
                  <c:v>0.2</c:v>
                </c:pt>
                <c:pt idx="49">
                  <c:v>0.2</c:v>
                </c:pt>
                <c:pt idx="50">
                  <c:v>0.2</c:v>
                </c:pt>
                <c:pt idx="51">
                  <c:v>0.21</c:v>
                </c:pt>
                <c:pt idx="52">
                  <c:v>0.21</c:v>
                </c:pt>
                <c:pt idx="53">
                  <c:v>0.22</c:v>
                </c:pt>
                <c:pt idx="54">
                  <c:v>0.22</c:v>
                </c:pt>
                <c:pt idx="55">
                  <c:v>0.22</c:v>
                </c:pt>
                <c:pt idx="56">
                  <c:v>0.23</c:v>
                </c:pt>
                <c:pt idx="57">
                  <c:v>0.23</c:v>
                </c:pt>
                <c:pt idx="58">
                  <c:v>0.24</c:v>
                </c:pt>
                <c:pt idx="59">
                  <c:v>0.24</c:v>
                </c:pt>
                <c:pt idx="60">
                  <c:v>0.24</c:v>
                </c:pt>
                <c:pt idx="61">
                  <c:v>0.25</c:v>
                </c:pt>
                <c:pt idx="62">
                  <c:v>0.25</c:v>
                </c:pt>
                <c:pt idx="63">
                  <c:v>0.25</c:v>
                </c:pt>
                <c:pt idx="64">
                  <c:v>0.26</c:v>
                </c:pt>
                <c:pt idx="65">
                  <c:v>0.26</c:v>
                </c:pt>
                <c:pt idx="66">
                  <c:v>0.27</c:v>
                </c:pt>
                <c:pt idx="67">
                  <c:v>0.27</c:v>
                </c:pt>
                <c:pt idx="68">
                  <c:v>0.27</c:v>
                </c:pt>
                <c:pt idx="69">
                  <c:v>0.28000000000000003</c:v>
                </c:pt>
                <c:pt idx="70">
                  <c:v>0.28000000000000003</c:v>
                </c:pt>
                <c:pt idx="71">
                  <c:v>0.28999999999999998</c:v>
                </c:pt>
                <c:pt idx="72">
                  <c:v>0.28999999999999998</c:v>
                </c:pt>
                <c:pt idx="73">
                  <c:v>0.28999999999999998</c:v>
                </c:pt>
                <c:pt idx="74">
                  <c:v>0.3</c:v>
                </c:pt>
                <c:pt idx="75">
                  <c:v>0.3</c:v>
                </c:pt>
                <c:pt idx="76">
                  <c:v>0.31</c:v>
                </c:pt>
                <c:pt idx="77">
                  <c:v>0.31</c:v>
                </c:pt>
                <c:pt idx="78">
                  <c:v>0.31</c:v>
                </c:pt>
                <c:pt idx="79">
                  <c:v>0.32</c:v>
                </c:pt>
                <c:pt idx="80">
                  <c:v>0.32</c:v>
                </c:pt>
                <c:pt idx="81">
                  <c:v>0.33</c:v>
                </c:pt>
                <c:pt idx="82">
                  <c:v>0.33</c:v>
                </c:pt>
                <c:pt idx="83">
                  <c:v>0.33</c:v>
                </c:pt>
                <c:pt idx="84">
                  <c:v>0.34</c:v>
                </c:pt>
                <c:pt idx="85">
                  <c:v>0.34</c:v>
                </c:pt>
                <c:pt idx="86">
                  <c:v>0.35</c:v>
                </c:pt>
                <c:pt idx="87">
                  <c:v>0.35</c:v>
                </c:pt>
                <c:pt idx="88">
                  <c:v>0.35</c:v>
                </c:pt>
                <c:pt idx="89">
                  <c:v>0.36</c:v>
                </c:pt>
                <c:pt idx="90">
                  <c:v>0.36</c:v>
                </c:pt>
                <c:pt idx="91">
                  <c:v>0.37</c:v>
                </c:pt>
                <c:pt idx="92">
                  <c:v>0.37</c:v>
                </c:pt>
                <c:pt idx="93">
                  <c:v>0.37</c:v>
                </c:pt>
                <c:pt idx="94">
                  <c:v>0.38</c:v>
                </c:pt>
                <c:pt idx="95">
                  <c:v>0.38</c:v>
                </c:pt>
                <c:pt idx="96">
                  <c:v>0.39</c:v>
                </c:pt>
                <c:pt idx="97">
                  <c:v>0.39</c:v>
                </c:pt>
                <c:pt idx="98">
                  <c:v>0.39</c:v>
                </c:pt>
                <c:pt idx="99">
                  <c:v>0.4</c:v>
                </c:pt>
                <c:pt idx="100">
                  <c:v>0.4</c:v>
                </c:pt>
                <c:pt idx="101">
                  <c:v>0.41</c:v>
                </c:pt>
                <c:pt idx="102">
                  <c:v>0.41</c:v>
                </c:pt>
                <c:pt idx="103">
                  <c:v>0.41</c:v>
                </c:pt>
                <c:pt idx="104">
                  <c:v>0.42</c:v>
                </c:pt>
                <c:pt idx="105">
                  <c:v>0.42</c:v>
                </c:pt>
                <c:pt idx="106">
                  <c:v>0.43</c:v>
                </c:pt>
                <c:pt idx="107">
                  <c:v>0.43</c:v>
                </c:pt>
                <c:pt idx="108">
                  <c:v>0.43</c:v>
                </c:pt>
                <c:pt idx="109">
                  <c:v>0.44</c:v>
                </c:pt>
                <c:pt idx="110">
                  <c:v>0.44</c:v>
                </c:pt>
                <c:pt idx="111">
                  <c:v>0.45</c:v>
                </c:pt>
                <c:pt idx="112">
                  <c:v>0.45</c:v>
                </c:pt>
                <c:pt idx="113">
                  <c:v>0.45</c:v>
                </c:pt>
                <c:pt idx="114">
                  <c:v>0.46</c:v>
                </c:pt>
                <c:pt idx="115">
                  <c:v>0.46</c:v>
                </c:pt>
                <c:pt idx="116">
                  <c:v>0.47</c:v>
                </c:pt>
                <c:pt idx="117">
                  <c:v>0.47</c:v>
                </c:pt>
                <c:pt idx="118">
                  <c:v>0.47</c:v>
                </c:pt>
                <c:pt idx="119">
                  <c:v>0.48</c:v>
                </c:pt>
                <c:pt idx="120">
                  <c:v>0.48</c:v>
                </c:pt>
                <c:pt idx="121">
                  <c:v>0.49</c:v>
                </c:pt>
                <c:pt idx="122">
                  <c:v>0.49</c:v>
                </c:pt>
                <c:pt idx="123">
                  <c:v>0.49</c:v>
                </c:pt>
                <c:pt idx="124">
                  <c:v>0.5</c:v>
                </c:pt>
                <c:pt idx="125">
                  <c:v>0.5</c:v>
                </c:pt>
                <c:pt idx="126">
                  <c:v>0.51</c:v>
                </c:pt>
                <c:pt idx="127">
                  <c:v>0.51</c:v>
                </c:pt>
                <c:pt idx="128">
                  <c:v>0.51</c:v>
                </c:pt>
                <c:pt idx="129">
                  <c:v>0.52</c:v>
                </c:pt>
                <c:pt idx="130">
                  <c:v>0.52</c:v>
                </c:pt>
                <c:pt idx="131">
                  <c:v>0.53</c:v>
                </c:pt>
                <c:pt idx="132">
                  <c:v>0.53</c:v>
                </c:pt>
                <c:pt idx="133">
                  <c:v>0.53</c:v>
                </c:pt>
                <c:pt idx="134">
                  <c:v>0.54</c:v>
                </c:pt>
                <c:pt idx="135">
                  <c:v>0.54</c:v>
                </c:pt>
                <c:pt idx="136">
                  <c:v>0.55000000000000004</c:v>
                </c:pt>
                <c:pt idx="137">
                  <c:v>0.55000000000000004</c:v>
                </c:pt>
                <c:pt idx="138">
                  <c:v>0.55000000000000004</c:v>
                </c:pt>
                <c:pt idx="139">
                  <c:v>0.56000000000000005</c:v>
                </c:pt>
                <c:pt idx="140">
                  <c:v>0.56000000000000005</c:v>
                </c:pt>
                <c:pt idx="141">
                  <c:v>0.56999999999999995</c:v>
                </c:pt>
                <c:pt idx="142">
                  <c:v>0.56999999999999995</c:v>
                </c:pt>
                <c:pt idx="143">
                  <c:v>0.56999999999999995</c:v>
                </c:pt>
                <c:pt idx="144">
                  <c:v>0.57999999999999996</c:v>
                </c:pt>
                <c:pt idx="145">
                  <c:v>0.57999999999999996</c:v>
                </c:pt>
                <c:pt idx="146">
                  <c:v>0.59</c:v>
                </c:pt>
                <c:pt idx="147">
                  <c:v>0.59</c:v>
                </c:pt>
                <c:pt idx="148">
                  <c:v>0.59</c:v>
                </c:pt>
                <c:pt idx="149">
                  <c:v>0.6</c:v>
                </c:pt>
                <c:pt idx="150">
                  <c:v>0.6</c:v>
                </c:pt>
                <c:pt idx="151">
                  <c:v>0.61</c:v>
                </c:pt>
                <c:pt idx="152">
                  <c:v>0.61</c:v>
                </c:pt>
                <c:pt idx="153">
                  <c:v>0.61</c:v>
                </c:pt>
                <c:pt idx="154">
                  <c:v>0.62</c:v>
                </c:pt>
                <c:pt idx="155">
                  <c:v>0.62</c:v>
                </c:pt>
                <c:pt idx="156">
                  <c:v>0.63</c:v>
                </c:pt>
                <c:pt idx="157">
                  <c:v>0.63</c:v>
                </c:pt>
                <c:pt idx="158">
                  <c:v>0.63</c:v>
                </c:pt>
                <c:pt idx="159">
                  <c:v>0.64</c:v>
                </c:pt>
                <c:pt idx="160">
                  <c:v>0.64</c:v>
                </c:pt>
                <c:pt idx="161">
                  <c:v>0.65</c:v>
                </c:pt>
                <c:pt idx="162">
                  <c:v>0.65</c:v>
                </c:pt>
                <c:pt idx="163">
                  <c:v>0.65</c:v>
                </c:pt>
                <c:pt idx="164">
                  <c:v>0.66</c:v>
                </c:pt>
                <c:pt idx="165">
                  <c:v>0.66</c:v>
                </c:pt>
                <c:pt idx="166">
                  <c:v>0.67</c:v>
                </c:pt>
                <c:pt idx="167">
                  <c:v>0.67</c:v>
                </c:pt>
                <c:pt idx="168">
                  <c:v>0.67</c:v>
                </c:pt>
                <c:pt idx="169">
                  <c:v>0.68</c:v>
                </c:pt>
                <c:pt idx="170">
                  <c:v>0.68</c:v>
                </c:pt>
                <c:pt idx="171">
                  <c:v>0.69</c:v>
                </c:pt>
                <c:pt idx="172">
                  <c:v>0.69</c:v>
                </c:pt>
                <c:pt idx="173">
                  <c:v>0.69</c:v>
                </c:pt>
                <c:pt idx="174">
                  <c:v>0.7</c:v>
                </c:pt>
                <c:pt idx="175">
                  <c:v>0.7</c:v>
                </c:pt>
                <c:pt idx="176">
                  <c:v>0.71</c:v>
                </c:pt>
                <c:pt idx="177">
                  <c:v>0.71</c:v>
                </c:pt>
                <c:pt idx="178">
                  <c:v>0.71</c:v>
                </c:pt>
                <c:pt idx="179">
                  <c:v>0.72</c:v>
                </c:pt>
                <c:pt idx="180">
                  <c:v>0.72</c:v>
                </c:pt>
                <c:pt idx="181">
                  <c:v>0.73</c:v>
                </c:pt>
                <c:pt idx="182">
                  <c:v>0.73</c:v>
                </c:pt>
                <c:pt idx="183">
                  <c:v>0.73</c:v>
                </c:pt>
                <c:pt idx="184">
                  <c:v>0.74</c:v>
                </c:pt>
                <c:pt idx="185">
                  <c:v>0.74</c:v>
                </c:pt>
                <c:pt idx="186">
                  <c:v>0.75</c:v>
                </c:pt>
                <c:pt idx="187">
                  <c:v>0.75</c:v>
                </c:pt>
                <c:pt idx="188">
                  <c:v>0.75</c:v>
                </c:pt>
                <c:pt idx="189">
                  <c:v>0.76</c:v>
                </c:pt>
                <c:pt idx="190">
                  <c:v>0.76</c:v>
                </c:pt>
                <c:pt idx="191">
                  <c:v>0.76</c:v>
                </c:pt>
                <c:pt idx="192">
                  <c:v>0.77</c:v>
                </c:pt>
                <c:pt idx="193">
                  <c:v>0.77</c:v>
                </c:pt>
                <c:pt idx="194">
                  <c:v>0.78</c:v>
                </c:pt>
                <c:pt idx="195">
                  <c:v>0.78</c:v>
                </c:pt>
                <c:pt idx="196">
                  <c:v>0.78</c:v>
                </c:pt>
                <c:pt idx="197">
                  <c:v>0.79</c:v>
                </c:pt>
                <c:pt idx="198">
                  <c:v>0.79</c:v>
                </c:pt>
                <c:pt idx="199">
                  <c:v>0.8</c:v>
                </c:pt>
                <c:pt idx="200">
                  <c:v>0.8</c:v>
                </c:pt>
                <c:pt idx="201">
                  <c:v>0.8</c:v>
                </c:pt>
                <c:pt idx="202">
                  <c:v>0.81</c:v>
                </c:pt>
                <c:pt idx="203">
                  <c:v>0.81</c:v>
                </c:pt>
                <c:pt idx="204">
                  <c:v>0.82</c:v>
                </c:pt>
                <c:pt idx="205">
                  <c:v>0.82</c:v>
                </c:pt>
                <c:pt idx="206">
                  <c:v>0.82</c:v>
                </c:pt>
                <c:pt idx="207">
                  <c:v>0.83</c:v>
                </c:pt>
                <c:pt idx="208">
                  <c:v>0.83</c:v>
                </c:pt>
                <c:pt idx="209">
                  <c:v>0.84</c:v>
                </c:pt>
                <c:pt idx="210">
                  <c:v>0.84</c:v>
                </c:pt>
                <c:pt idx="211">
                  <c:v>0.84</c:v>
                </c:pt>
                <c:pt idx="212">
                  <c:v>0.85</c:v>
                </c:pt>
                <c:pt idx="213">
                  <c:v>0.85</c:v>
                </c:pt>
                <c:pt idx="214">
                  <c:v>0.86</c:v>
                </c:pt>
                <c:pt idx="215">
                  <c:v>0.86</c:v>
                </c:pt>
                <c:pt idx="216">
                  <c:v>0.86</c:v>
                </c:pt>
                <c:pt idx="217">
                  <c:v>0.87</c:v>
                </c:pt>
                <c:pt idx="218">
                  <c:v>0.87</c:v>
                </c:pt>
                <c:pt idx="219">
                  <c:v>0.88</c:v>
                </c:pt>
                <c:pt idx="220">
                  <c:v>0.88</c:v>
                </c:pt>
                <c:pt idx="221">
                  <c:v>0.88</c:v>
                </c:pt>
                <c:pt idx="222">
                  <c:v>0.89</c:v>
                </c:pt>
                <c:pt idx="223">
                  <c:v>0.89</c:v>
                </c:pt>
                <c:pt idx="224">
                  <c:v>0.9</c:v>
                </c:pt>
                <c:pt idx="225">
                  <c:v>0.9</c:v>
                </c:pt>
                <c:pt idx="226">
                  <c:v>0.9</c:v>
                </c:pt>
                <c:pt idx="227">
                  <c:v>0.91</c:v>
                </c:pt>
                <c:pt idx="228">
                  <c:v>0.91</c:v>
                </c:pt>
                <c:pt idx="229">
                  <c:v>0.92</c:v>
                </c:pt>
                <c:pt idx="230">
                  <c:v>0.92</c:v>
                </c:pt>
                <c:pt idx="231">
                  <c:v>0.92</c:v>
                </c:pt>
                <c:pt idx="232">
                  <c:v>0.93</c:v>
                </c:pt>
                <c:pt idx="233">
                  <c:v>0.93</c:v>
                </c:pt>
                <c:pt idx="234">
                  <c:v>0.94</c:v>
                </c:pt>
                <c:pt idx="235">
                  <c:v>0.94</c:v>
                </c:pt>
                <c:pt idx="236">
                  <c:v>0.94</c:v>
                </c:pt>
                <c:pt idx="237">
                  <c:v>0.95</c:v>
                </c:pt>
                <c:pt idx="238">
                  <c:v>0.95</c:v>
                </c:pt>
                <c:pt idx="239">
                  <c:v>0.96</c:v>
                </c:pt>
                <c:pt idx="240">
                  <c:v>0.96</c:v>
                </c:pt>
                <c:pt idx="241">
                  <c:v>0.96</c:v>
                </c:pt>
                <c:pt idx="242">
                  <c:v>0.97</c:v>
                </c:pt>
                <c:pt idx="243">
                  <c:v>0.97</c:v>
                </c:pt>
                <c:pt idx="244">
                  <c:v>0.98</c:v>
                </c:pt>
                <c:pt idx="245">
                  <c:v>0.98</c:v>
                </c:pt>
                <c:pt idx="246">
                  <c:v>0.98</c:v>
                </c:pt>
                <c:pt idx="247">
                  <c:v>0.99</c:v>
                </c:pt>
                <c:pt idx="248">
                  <c:v>0.99</c:v>
                </c:pt>
                <c:pt idx="249">
                  <c:v>1</c:v>
                </c:pt>
                <c:pt idx="250">
                  <c:v>1</c:v>
                </c:pt>
              </c:numCache>
            </c:numRef>
          </c:yVal>
          <c:smooth val="1"/>
          <c:extLst>
            <c:ext xmlns:c16="http://schemas.microsoft.com/office/drawing/2014/chart" uri="{C3380CC4-5D6E-409C-BE32-E72D297353CC}">
              <c16:uniqueId val="{00000000-D610-4A95-952F-DBDE0410F5A9}"/>
            </c:ext>
          </c:extLst>
        </c:ser>
        <c:ser>
          <c:idx val="1"/>
          <c:order val="1"/>
          <c:tx>
            <c:strRef>
              <c:f>'[evaluation_plot_results-1.xlsx]cluster_cdf_raw'!$C$1</c:f>
              <c:strCache>
                <c:ptCount val="1"/>
                <c:pt idx="0">
                  <c:v>Tetris</c:v>
                </c:pt>
              </c:strCache>
            </c:strRef>
          </c:tx>
          <c:spPr>
            <a:ln w="28575" cap="rnd">
              <a:solidFill>
                <a:schemeClr val="tx1"/>
              </a:solidFill>
              <a:round/>
            </a:ln>
            <a:effectLst/>
          </c:spPr>
          <c:marker>
            <c:symbol val="none"/>
          </c:marker>
          <c:xVal>
            <c:numRef>
              <c:f>'[evaluation_plot_results-1.xlsx]cluster_cdf_raw'!$C$2:$C$252</c:f>
              <c:numCache>
                <c:formatCode>General</c:formatCode>
                <c:ptCount val="251"/>
                <c:pt idx="0">
                  <c:v>59</c:v>
                </c:pt>
                <c:pt idx="1">
                  <c:v>64</c:v>
                </c:pt>
                <c:pt idx="2">
                  <c:v>68</c:v>
                </c:pt>
                <c:pt idx="3">
                  <c:v>76</c:v>
                </c:pt>
                <c:pt idx="4">
                  <c:v>85</c:v>
                </c:pt>
                <c:pt idx="5">
                  <c:v>104</c:v>
                </c:pt>
                <c:pt idx="6">
                  <c:v>121</c:v>
                </c:pt>
                <c:pt idx="7">
                  <c:v>139</c:v>
                </c:pt>
                <c:pt idx="8">
                  <c:v>165</c:v>
                </c:pt>
                <c:pt idx="9">
                  <c:v>168</c:v>
                </c:pt>
                <c:pt idx="10">
                  <c:v>185</c:v>
                </c:pt>
                <c:pt idx="11">
                  <c:v>207</c:v>
                </c:pt>
                <c:pt idx="12">
                  <c:v>207</c:v>
                </c:pt>
                <c:pt idx="13">
                  <c:v>209</c:v>
                </c:pt>
                <c:pt idx="14">
                  <c:v>227</c:v>
                </c:pt>
                <c:pt idx="15">
                  <c:v>229</c:v>
                </c:pt>
                <c:pt idx="16">
                  <c:v>234</c:v>
                </c:pt>
                <c:pt idx="17">
                  <c:v>234</c:v>
                </c:pt>
                <c:pt idx="18">
                  <c:v>235</c:v>
                </c:pt>
                <c:pt idx="19">
                  <c:v>235</c:v>
                </c:pt>
                <c:pt idx="20">
                  <c:v>239</c:v>
                </c:pt>
                <c:pt idx="21">
                  <c:v>242</c:v>
                </c:pt>
                <c:pt idx="22">
                  <c:v>243</c:v>
                </c:pt>
                <c:pt idx="23">
                  <c:v>243.5</c:v>
                </c:pt>
                <c:pt idx="24">
                  <c:v>245.5</c:v>
                </c:pt>
                <c:pt idx="25">
                  <c:v>250.5</c:v>
                </c:pt>
                <c:pt idx="26">
                  <c:v>253.5</c:v>
                </c:pt>
                <c:pt idx="27">
                  <c:v>257</c:v>
                </c:pt>
                <c:pt idx="28">
                  <c:v>258</c:v>
                </c:pt>
                <c:pt idx="29">
                  <c:v>263</c:v>
                </c:pt>
                <c:pt idx="30">
                  <c:v>264</c:v>
                </c:pt>
                <c:pt idx="31">
                  <c:v>266</c:v>
                </c:pt>
                <c:pt idx="32">
                  <c:v>268</c:v>
                </c:pt>
                <c:pt idx="33">
                  <c:v>278</c:v>
                </c:pt>
                <c:pt idx="34">
                  <c:v>279</c:v>
                </c:pt>
                <c:pt idx="35">
                  <c:v>287</c:v>
                </c:pt>
                <c:pt idx="36">
                  <c:v>289</c:v>
                </c:pt>
                <c:pt idx="37">
                  <c:v>292.5</c:v>
                </c:pt>
                <c:pt idx="38">
                  <c:v>295.5</c:v>
                </c:pt>
                <c:pt idx="39">
                  <c:v>297</c:v>
                </c:pt>
                <c:pt idx="40">
                  <c:v>299.5</c:v>
                </c:pt>
                <c:pt idx="41">
                  <c:v>302</c:v>
                </c:pt>
                <c:pt idx="42">
                  <c:v>311</c:v>
                </c:pt>
                <c:pt idx="43">
                  <c:v>319</c:v>
                </c:pt>
                <c:pt idx="44">
                  <c:v>319</c:v>
                </c:pt>
                <c:pt idx="45">
                  <c:v>322.5</c:v>
                </c:pt>
                <c:pt idx="46">
                  <c:v>335.5</c:v>
                </c:pt>
                <c:pt idx="47">
                  <c:v>343.5</c:v>
                </c:pt>
                <c:pt idx="48">
                  <c:v>348.5</c:v>
                </c:pt>
                <c:pt idx="49">
                  <c:v>351</c:v>
                </c:pt>
                <c:pt idx="50">
                  <c:v>354</c:v>
                </c:pt>
                <c:pt idx="51">
                  <c:v>362.5</c:v>
                </c:pt>
                <c:pt idx="52">
                  <c:v>367.5</c:v>
                </c:pt>
                <c:pt idx="53">
                  <c:v>371.5</c:v>
                </c:pt>
                <c:pt idx="54">
                  <c:v>372.5</c:v>
                </c:pt>
                <c:pt idx="55">
                  <c:v>378</c:v>
                </c:pt>
                <c:pt idx="56">
                  <c:v>378</c:v>
                </c:pt>
                <c:pt idx="57">
                  <c:v>383</c:v>
                </c:pt>
                <c:pt idx="58">
                  <c:v>388</c:v>
                </c:pt>
                <c:pt idx="59">
                  <c:v>389</c:v>
                </c:pt>
                <c:pt idx="60">
                  <c:v>391</c:v>
                </c:pt>
                <c:pt idx="61">
                  <c:v>392</c:v>
                </c:pt>
                <c:pt idx="62">
                  <c:v>392</c:v>
                </c:pt>
                <c:pt idx="63">
                  <c:v>396</c:v>
                </c:pt>
                <c:pt idx="64">
                  <c:v>396</c:v>
                </c:pt>
                <c:pt idx="65">
                  <c:v>401</c:v>
                </c:pt>
                <c:pt idx="66">
                  <c:v>401</c:v>
                </c:pt>
                <c:pt idx="67">
                  <c:v>402</c:v>
                </c:pt>
                <c:pt idx="68">
                  <c:v>406</c:v>
                </c:pt>
                <c:pt idx="69">
                  <c:v>407</c:v>
                </c:pt>
                <c:pt idx="70">
                  <c:v>408</c:v>
                </c:pt>
                <c:pt idx="71">
                  <c:v>411.5</c:v>
                </c:pt>
                <c:pt idx="72">
                  <c:v>413</c:v>
                </c:pt>
                <c:pt idx="73">
                  <c:v>417</c:v>
                </c:pt>
                <c:pt idx="74">
                  <c:v>421</c:v>
                </c:pt>
                <c:pt idx="75">
                  <c:v>428</c:v>
                </c:pt>
                <c:pt idx="76">
                  <c:v>429</c:v>
                </c:pt>
                <c:pt idx="77">
                  <c:v>430.5</c:v>
                </c:pt>
                <c:pt idx="78">
                  <c:v>435</c:v>
                </c:pt>
                <c:pt idx="79">
                  <c:v>435.5</c:v>
                </c:pt>
                <c:pt idx="80">
                  <c:v>436</c:v>
                </c:pt>
                <c:pt idx="81">
                  <c:v>437</c:v>
                </c:pt>
                <c:pt idx="82">
                  <c:v>437</c:v>
                </c:pt>
                <c:pt idx="83">
                  <c:v>438</c:v>
                </c:pt>
                <c:pt idx="84">
                  <c:v>438</c:v>
                </c:pt>
                <c:pt idx="85">
                  <c:v>440.5</c:v>
                </c:pt>
                <c:pt idx="86">
                  <c:v>441</c:v>
                </c:pt>
                <c:pt idx="87">
                  <c:v>441</c:v>
                </c:pt>
                <c:pt idx="88">
                  <c:v>445</c:v>
                </c:pt>
                <c:pt idx="89">
                  <c:v>456</c:v>
                </c:pt>
                <c:pt idx="90">
                  <c:v>456</c:v>
                </c:pt>
                <c:pt idx="91">
                  <c:v>458</c:v>
                </c:pt>
                <c:pt idx="92">
                  <c:v>462</c:v>
                </c:pt>
                <c:pt idx="93">
                  <c:v>462</c:v>
                </c:pt>
                <c:pt idx="94">
                  <c:v>462.5</c:v>
                </c:pt>
                <c:pt idx="95">
                  <c:v>468</c:v>
                </c:pt>
                <c:pt idx="96">
                  <c:v>471.5</c:v>
                </c:pt>
                <c:pt idx="97">
                  <c:v>477</c:v>
                </c:pt>
                <c:pt idx="98">
                  <c:v>478</c:v>
                </c:pt>
                <c:pt idx="99">
                  <c:v>479</c:v>
                </c:pt>
                <c:pt idx="100">
                  <c:v>480.5</c:v>
                </c:pt>
                <c:pt idx="101">
                  <c:v>486</c:v>
                </c:pt>
                <c:pt idx="102">
                  <c:v>487</c:v>
                </c:pt>
                <c:pt idx="103">
                  <c:v>491</c:v>
                </c:pt>
                <c:pt idx="104">
                  <c:v>492.5</c:v>
                </c:pt>
                <c:pt idx="105">
                  <c:v>494.5</c:v>
                </c:pt>
                <c:pt idx="106">
                  <c:v>498</c:v>
                </c:pt>
                <c:pt idx="107">
                  <c:v>501</c:v>
                </c:pt>
                <c:pt idx="108">
                  <c:v>501</c:v>
                </c:pt>
                <c:pt idx="109">
                  <c:v>504.5</c:v>
                </c:pt>
                <c:pt idx="110">
                  <c:v>507</c:v>
                </c:pt>
                <c:pt idx="111">
                  <c:v>512</c:v>
                </c:pt>
                <c:pt idx="112">
                  <c:v>516</c:v>
                </c:pt>
                <c:pt idx="113">
                  <c:v>519</c:v>
                </c:pt>
                <c:pt idx="114">
                  <c:v>521</c:v>
                </c:pt>
                <c:pt idx="115">
                  <c:v>521.5</c:v>
                </c:pt>
                <c:pt idx="116">
                  <c:v>522.5</c:v>
                </c:pt>
                <c:pt idx="117">
                  <c:v>525</c:v>
                </c:pt>
                <c:pt idx="118">
                  <c:v>525.5</c:v>
                </c:pt>
                <c:pt idx="119">
                  <c:v>526</c:v>
                </c:pt>
                <c:pt idx="120">
                  <c:v>532</c:v>
                </c:pt>
                <c:pt idx="121">
                  <c:v>548</c:v>
                </c:pt>
                <c:pt idx="122">
                  <c:v>548.5</c:v>
                </c:pt>
                <c:pt idx="123">
                  <c:v>553</c:v>
                </c:pt>
                <c:pt idx="124">
                  <c:v>554</c:v>
                </c:pt>
                <c:pt idx="125">
                  <c:v>555</c:v>
                </c:pt>
                <c:pt idx="126">
                  <c:v>556</c:v>
                </c:pt>
                <c:pt idx="127">
                  <c:v>568</c:v>
                </c:pt>
                <c:pt idx="128">
                  <c:v>573</c:v>
                </c:pt>
                <c:pt idx="129">
                  <c:v>573.5</c:v>
                </c:pt>
                <c:pt idx="130">
                  <c:v>574</c:v>
                </c:pt>
                <c:pt idx="131">
                  <c:v>574</c:v>
                </c:pt>
                <c:pt idx="132">
                  <c:v>578</c:v>
                </c:pt>
                <c:pt idx="133">
                  <c:v>582</c:v>
                </c:pt>
                <c:pt idx="134">
                  <c:v>583</c:v>
                </c:pt>
                <c:pt idx="135">
                  <c:v>584</c:v>
                </c:pt>
                <c:pt idx="136">
                  <c:v>585</c:v>
                </c:pt>
                <c:pt idx="137">
                  <c:v>589</c:v>
                </c:pt>
                <c:pt idx="138">
                  <c:v>589</c:v>
                </c:pt>
                <c:pt idx="139">
                  <c:v>591</c:v>
                </c:pt>
                <c:pt idx="140">
                  <c:v>591</c:v>
                </c:pt>
                <c:pt idx="141">
                  <c:v>595.5</c:v>
                </c:pt>
                <c:pt idx="142">
                  <c:v>599</c:v>
                </c:pt>
                <c:pt idx="143">
                  <c:v>600.5</c:v>
                </c:pt>
                <c:pt idx="144">
                  <c:v>601</c:v>
                </c:pt>
                <c:pt idx="145">
                  <c:v>610</c:v>
                </c:pt>
                <c:pt idx="146">
                  <c:v>612</c:v>
                </c:pt>
                <c:pt idx="147">
                  <c:v>615</c:v>
                </c:pt>
                <c:pt idx="148">
                  <c:v>617</c:v>
                </c:pt>
                <c:pt idx="149">
                  <c:v>619</c:v>
                </c:pt>
                <c:pt idx="150">
                  <c:v>628</c:v>
                </c:pt>
                <c:pt idx="151">
                  <c:v>630.5</c:v>
                </c:pt>
                <c:pt idx="152">
                  <c:v>638</c:v>
                </c:pt>
                <c:pt idx="153">
                  <c:v>638</c:v>
                </c:pt>
                <c:pt idx="154">
                  <c:v>643.5</c:v>
                </c:pt>
                <c:pt idx="155">
                  <c:v>645</c:v>
                </c:pt>
                <c:pt idx="156">
                  <c:v>647.5</c:v>
                </c:pt>
                <c:pt idx="157">
                  <c:v>648</c:v>
                </c:pt>
                <c:pt idx="158">
                  <c:v>654</c:v>
                </c:pt>
                <c:pt idx="159">
                  <c:v>654</c:v>
                </c:pt>
                <c:pt idx="160">
                  <c:v>654.5</c:v>
                </c:pt>
                <c:pt idx="161">
                  <c:v>655</c:v>
                </c:pt>
                <c:pt idx="162">
                  <c:v>655</c:v>
                </c:pt>
                <c:pt idx="163">
                  <c:v>660</c:v>
                </c:pt>
                <c:pt idx="164">
                  <c:v>660</c:v>
                </c:pt>
                <c:pt idx="165">
                  <c:v>661.5</c:v>
                </c:pt>
                <c:pt idx="166">
                  <c:v>664.5</c:v>
                </c:pt>
                <c:pt idx="167">
                  <c:v>670</c:v>
                </c:pt>
                <c:pt idx="168">
                  <c:v>671</c:v>
                </c:pt>
                <c:pt idx="169">
                  <c:v>671.5</c:v>
                </c:pt>
                <c:pt idx="170">
                  <c:v>677</c:v>
                </c:pt>
                <c:pt idx="171">
                  <c:v>678</c:v>
                </c:pt>
                <c:pt idx="172">
                  <c:v>681.5</c:v>
                </c:pt>
                <c:pt idx="173">
                  <c:v>682.5</c:v>
                </c:pt>
                <c:pt idx="174">
                  <c:v>687</c:v>
                </c:pt>
                <c:pt idx="175">
                  <c:v>697</c:v>
                </c:pt>
                <c:pt idx="176">
                  <c:v>697</c:v>
                </c:pt>
                <c:pt idx="177">
                  <c:v>702</c:v>
                </c:pt>
                <c:pt idx="178">
                  <c:v>704.5</c:v>
                </c:pt>
                <c:pt idx="179">
                  <c:v>708</c:v>
                </c:pt>
                <c:pt idx="180">
                  <c:v>711.5</c:v>
                </c:pt>
                <c:pt idx="181">
                  <c:v>721</c:v>
                </c:pt>
                <c:pt idx="182">
                  <c:v>725</c:v>
                </c:pt>
                <c:pt idx="183">
                  <c:v>725</c:v>
                </c:pt>
                <c:pt idx="184">
                  <c:v>725</c:v>
                </c:pt>
                <c:pt idx="185">
                  <c:v>725</c:v>
                </c:pt>
                <c:pt idx="186">
                  <c:v>735</c:v>
                </c:pt>
                <c:pt idx="187">
                  <c:v>737.5</c:v>
                </c:pt>
                <c:pt idx="188">
                  <c:v>737.5</c:v>
                </c:pt>
                <c:pt idx="189">
                  <c:v>742.5</c:v>
                </c:pt>
                <c:pt idx="190">
                  <c:v>743</c:v>
                </c:pt>
                <c:pt idx="191">
                  <c:v>743</c:v>
                </c:pt>
                <c:pt idx="192">
                  <c:v>745</c:v>
                </c:pt>
                <c:pt idx="193">
                  <c:v>755</c:v>
                </c:pt>
                <c:pt idx="194">
                  <c:v>766</c:v>
                </c:pt>
                <c:pt idx="195">
                  <c:v>771</c:v>
                </c:pt>
                <c:pt idx="196">
                  <c:v>776</c:v>
                </c:pt>
                <c:pt idx="197">
                  <c:v>779</c:v>
                </c:pt>
                <c:pt idx="198">
                  <c:v>784</c:v>
                </c:pt>
                <c:pt idx="199">
                  <c:v>786</c:v>
                </c:pt>
                <c:pt idx="200">
                  <c:v>788</c:v>
                </c:pt>
                <c:pt idx="201">
                  <c:v>791.5</c:v>
                </c:pt>
                <c:pt idx="202">
                  <c:v>792</c:v>
                </c:pt>
                <c:pt idx="203">
                  <c:v>802</c:v>
                </c:pt>
                <c:pt idx="204">
                  <c:v>812</c:v>
                </c:pt>
                <c:pt idx="205">
                  <c:v>814</c:v>
                </c:pt>
                <c:pt idx="206">
                  <c:v>821</c:v>
                </c:pt>
                <c:pt idx="207">
                  <c:v>822.5</c:v>
                </c:pt>
                <c:pt idx="208">
                  <c:v>823</c:v>
                </c:pt>
                <c:pt idx="209">
                  <c:v>842</c:v>
                </c:pt>
                <c:pt idx="210">
                  <c:v>843.5</c:v>
                </c:pt>
                <c:pt idx="211">
                  <c:v>861</c:v>
                </c:pt>
                <c:pt idx="212">
                  <c:v>862</c:v>
                </c:pt>
                <c:pt idx="213">
                  <c:v>865</c:v>
                </c:pt>
                <c:pt idx="214">
                  <c:v>867</c:v>
                </c:pt>
                <c:pt idx="215">
                  <c:v>871</c:v>
                </c:pt>
                <c:pt idx="216">
                  <c:v>876</c:v>
                </c:pt>
                <c:pt idx="217">
                  <c:v>879</c:v>
                </c:pt>
                <c:pt idx="218">
                  <c:v>879.5</c:v>
                </c:pt>
                <c:pt idx="219">
                  <c:v>881</c:v>
                </c:pt>
                <c:pt idx="220">
                  <c:v>882</c:v>
                </c:pt>
                <c:pt idx="221">
                  <c:v>890</c:v>
                </c:pt>
                <c:pt idx="222">
                  <c:v>890</c:v>
                </c:pt>
                <c:pt idx="223">
                  <c:v>890.5</c:v>
                </c:pt>
                <c:pt idx="224">
                  <c:v>894.5</c:v>
                </c:pt>
                <c:pt idx="225">
                  <c:v>894.5</c:v>
                </c:pt>
                <c:pt idx="226">
                  <c:v>895.5</c:v>
                </c:pt>
                <c:pt idx="227">
                  <c:v>901</c:v>
                </c:pt>
                <c:pt idx="228">
                  <c:v>902</c:v>
                </c:pt>
                <c:pt idx="229">
                  <c:v>908.5</c:v>
                </c:pt>
                <c:pt idx="230">
                  <c:v>910.5</c:v>
                </c:pt>
                <c:pt idx="231">
                  <c:v>911.5</c:v>
                </c:pt>
                <c:pt idx="232">
                  <c:v>922.5</c:v>
                </c:pt>
                <c:pt idx="233">
                  <c:v>928</c:v>
                </c:pt>
                <c:pt idx="234">
                  <c:v>936</c:v>
                </c:pt>
                <c:pt idx="235">
                  <c:v>942.5</c:v>
                </c:pt>
                <c:pt idx="236">
                  <c:v>946</c:v>
                </c:pt>
                <c:pt idx="237">
                  <c:v>950.5</c:v>
                </c:pt>
                <c:pt idx="238">
                  <c:v>951</c:v>
                </c:pt>
                <c:pt idx="239">
                  <c:v>952</c:v>
                </c:pt>
                <c:pt idx="240">
                  <c:v>952</c:v>
                </c:pt>
                <c:pt idx="241">
                  <c:v>957</c:v>
                </c:pt>
                <c:pt idx="242">
                  <c:v>959.5</c:v>
                </c:pt>
                <c:pt idx="243">
                  <c:v>960.5</c:v>
                </c:pt>
                <c:pt idx="244">
                  <c:v>967.5</c:v>
                </c:pt>
                <c:pt idx="245">
                  <c:v>972.5</c:v>
                </c:pt>
                <c:pt idx="246">
                  <c:v>981.5</c:v>
                </c:pt>
                <c:pt idx="247">
                  <c:v>992.5</c:v>
                </c:pt>
                <c:pt idx="248">
                  <c:v>1005</c:v>
                </c:pt>
                <c:pt idx="249">
                  <c:v>1023</c:v>
                </c:pt>
                <c:pt idx="250">
                  <c:v>1074.5</c:v>
                </c:pt>
              </c:numCache>
            </c:numRef>
          </c:xVal>
          <c:yVal>
            <c:numRef>
              <c:f>'[evaluation_plot_results-1.xlsx]cluster_cdf_raw'!$A$2:$A$252</c:f>
              <c:numCache>
                <c:formatCode>General</c:formatCode>
                <c:ptCount val="251"/>
                <c:pt idx="0">
                  <c:v>0</c:v>
                </c:pt>
                <c:pt idx="1">
                  <c:v>0.01</c:v>
                </c:pt>
                <c:pt idx="2">
                  <c:v>0.01</c:v>
                </c:pt>
                <c:pt idx="3">
                  <c:v>0.02</c:v>
                </c:pt>
                <c:pt idx="4">
                  <c:v>0.02</c:v>
                </c:pt>
                <c:pt idx="5">
                  <c:v>0.02</c:v>
                </c:pt>
                <c:pt idx="6">
                  <c:v>0.03</c:v>
                </c:pt>
                <c:pt idx="7">
                  <c:v>0.03</c:v>
                </c:pt>
                <c:pt idx="8">
                  <c:v>0.04</c:v>
                </c:pt>
                <c:pt idx="9">
                  <c:v>0.04</c:v>
                </c:pt>
                <c:pt idx="10">
                  <c:v>0.04</c:v>
                </c:pt>
                <c:pt idx="11">
                  <c:v>0.05</c:v>
                </c:pt>
                <c:pt idx="12">
                  <c:v>0.05</c:v>
                </c:pt>
                <c:pt idx="13">
                  <c:v>0.06</c:v>
                </c:pt>
                <c:pt idx="14">
                  <c:v>0.06</c:v>
                </c:pt>
                <c:pt idx="15">
                  <c:v>0.06</c:v>
                </c:pt>
                <c:pt idx="16">
                  <c:v>7.0000000000000007E-2</c:v>
                </c:pt>
                <c:pt idx="17">
                  <c:v>7.0000000000000007E-2</c:v>
                </c:pt>
                <c:pt idx="18">
                  <c:v>0.08</c:v>
                </c:pt>
                <c:pt idx="19">
                  <c:v>0.08</c:v>
                </c:pt>
                <c:pt idx="20">
                  <c:v>0.08</c:v>
                </c:pt>
                <c:pt idx="21">
                  <c:v>0.09</c:v>
                </c:pt>
                <c:pt idx="22">
                  <c:v>0.09</c:v>
                </c:pt>
                <c:pt idx="23">
                  <c:v>0.1</c:v>
                </c:pt>
                <c:pt idx="24">
                  <c:v>0.1</c:v>
                </c:pt>
                <c:pt idx="25">
                  <c:v>0.1</c:v>
                </c:pt>
                <c:pt idx="26">
                  <c:v>0.11</c:v>
                </c:pt>
                <c:pt idx="27">
                  <c:v>0.11</c:v>
                </c:pt>
                <c:pt idx="28">
                  <c:v>0.12</c:v>
                </c:pt>
                <c:pt idx="29">
                  <c:v>0.12</c:v>
                </c:pt>
                <c:pt idx="30">
                  <c:v>0.12</c:v>
                </c:pt>
                <c:pt idx="31">
                  <c:v>0.13</c:v>
                </c:pt>
                <c:pt idx="32">
                  <c:v>0.13</c:v>
                </c:pt>
                <c:pt idx="33">
                  <c:v>0.14000000000000001</c:v>
                </c:pt>
                <c:pt idx="34">
                  <c:v>0.14000000000000001</c:v>
                </c:pt>
                <c:pt idx="35">
                  <c:v>0.14000000000000001</c:v>
                </c:pt>
                <c:pt idx="36">
                  <c:v>0.15</c:v>
                </c:pt>
                <c:pt idx="37">
                  <c:v>0.15</c:v>
                </c:pt>
                <c:pt idx="38">
                  <c:v>0.16</c:v>
                </c:pt>
                <c:pt idx="39">
                  <c:v>0.16</c:v>
                </c:pt>
                <c:pt idx="40">
                  <c:v>0.16</c:v>
                </c:pt>
                <c:pt idx="41">
                  <c:v>0.17</c:v>
                </c:pt>
                <c:pt idx="42">
                  <c:v>0.17</c:v>
                </c:pt>
                <c:pt idx="43">
                  <c:v>0.18</c:v>
                </c:pt>
                <c:pt idx="44">
                  <c:v>0.18</c:v>
                </c:pt>
                <c:pt idx="45">
                  <c:v>0.18</c:v>
                </c:pt>
                <c:pt idx="46">
                  <c:v>0.19</c:v>
                </c:pt>
                <c:pt idx="47">
                  <c:v>0.19</c:v>
                </c:pt>
                <c:pt idx="48">
                  <c:v>0.2</c:v>
                </c:pt>
                <c:pt idx="49">
                  <c:v>0.2</c:v>
                </c:pt>
                <c:pt idx="50">
                  <c:v>0.2</c:v>
                </c:pt>
                <c:pt idx="51">
                  <c:v>0.21</c:v>
                </c:pt>
                <c:pt idx="52">
                  <c:v>0.21</c:v>
                </c:pt>
                <c:pt idx="53">
                  <c:v>0.22</c:v>
                </c:pt>
                <c:pt idx="54">
                  <c:v>0.22</c:v>
                </c:pt>
                <c:pt idx="55">
                  <c:v>0.22</c:v>
                </c:pt>
                <c:pt idx="56">
                  <c:v>0.23</c:v>
                </c:pt>
                <c:pt idx="57">
                  <c:v>0.23</c:v>
                </c:pt>
                <c:pt idx="58">
                  <c:v>0.24</c:v>
                </c:pt>
                <c:pt idx="59">
                  <c:v>0.24</c:v>
                </c:pt>
                <c:pt idx="60">
                  <c:v>0.24</c:v>
                </c:pt>
                <c:pt idx="61">
                  <c:v>0.25</c:v>
                </c:pt>
                <c:pt idx="62">
                  <c:v>0.25</c:v>
                </c:pt>
                <c:pt idx="63">
                  <c:v>0.25</c:v>
                </c:pt>
                <c:pt idx="64">
                  <c:v>0.26</c:v>
                </c:pt>
                <c:pt idx="65">
                  <c:v>0.26</c:v>
                </c:pt>
                <c:pt idx="66">
                  <c:v>0.27</c:v>
                </c:pt>
                <c:pt idx="67">
                  <c:v>0.27</c:v>
                </c:pt>
                <c:pt idx="68">
                  <c:v>0.27</c:v>
                </c:pt>
                <c:pt idx="69">
                  <c:v>0.28000000000000003</c:v>
                </c:pt>
                <c:pt idx="70">
                  <c:v>0.28000000000000003</c:v>
                </c:pt>
                <c:pt idx="71">
                  <c:v>0.28999999999999998</c:v>
                </c:pt>
                <c:pt idx="72">
                  <c:v>0.28999999999999998</c:v>
                </c:pt>
                <c:pt idx="73">
                  <c:v>0.28999999999999998</c:v>
                </c:pt>
                <c:pt idx="74">
                  <c:v>0.3</c:v>
                </c:pt>
                <c:pt idx="75">
                  <c:v>0.3</c:v>
                </c:pt>
                <c:pt idx="76">
                  <c:v>0.31</c:v>
                </c:pt>
                <c:pt idx="77">
                  <c:v>0.31</c:v>
                </c:pt>
                <c:pt idx="78">
                  <c:v>0.31</c:v>
                </c:pt>
                <c:pt idx="79">
                  <c:v>0.32</c:v>
                </c:pt>
                <c:pt idx="80">
                  <c:v>0.32</c:v>
                </c:pt>
                <c:pt idx="81">
                  <c:v>0.33</c:v>
                </c:pt>
                <c:pt idx="82">
                  <c:v>0.33</c:v>
                </c:pt>
                <c:pt idx="83">
                  <c:v>0.33</c:v>
                </c:pt>
                <c:pt idx="84">
                  <c:v>0.34</c:v>
                </c:pt>
                <c:pt idx="85">
                  <c:v>0.34</c:v>
                </c:pt>
                <c:pt idx="86">
                  <c:v>0.35</c:v>
                </c:pt>
                <c:pt idx="87">
                  <c:v>0.35</c:v>
                </c:pt>
                <c:pt idx="88">
                  <c:v>0.35</c:v>
                </c:pt>
                <c:pt idx="89">
                  <c:v>0.36</c:v>
                </c:pt>
                <c:pt idx="90">
                  <c:v>0.36</c:v>
                </c:pt>
                <c:pt idx="91">
                  <c:v>0.37</c:v>
                </c:pt>
                <c:pt idx="92">
                  <c:v>0.37</c:v>
                </c:pt>
                <c:pt idx="93">
                  <c:v>0.37</c:v>
                </c:pt>
                <c:pt idx="94">
                  <c:v>0.38</c:v>
                </c:pt>
                <c:pt idx="95">
                  <c:v>0.38</c:v>
                </c:pt>
                <c:pt idx="96">
                  <c:v>0.39</c:v>
                </c:pt>
                <c:pt idx="97">
                  <c:v>0.39</c:v>
                </c:pt>
                <c:pt idx="98">
                  <c:v>0.39</c:v>
                </c:pt>
                <c:pt idx="99">
                  <c:v>0.4</c:v>
                </c:pt>
                <c:pt idx="100">
                  <c:v>0.4</c:v>
                </c:pt>
                <c:pt idx="101">
                  <c:v>0.41</c:v>
                </c:pt>
                <c:pt idx="102">
                  <c:v>0.41</c:v>
                </c:pt>
                <c:pt idx="103">
                  <c:v>0.41</c:v>
                </c:pt>
                <c:pt idx="104">
                  <c:v>0.42</c:v>
                </c:pt>
                <c:pt idx="105">
                  <c:v>0.42</c:v>
                </c:pt>
                <c:pt idx="106">
                  <c:v>0.43</c:v>
                </c:pt>
                <c:pt idx="107">
                  <c:v>0.43</c:v>
                </c:pt>
                <c:pt idx="108">
                  <c:v>0.43</c:v>
                </c:pt>
                <c:pt idx="109">
                  <c:v>0.44</c:v>
                </c:pt>
                <c:pt idx="110">
                  <c:v>0.44</c:v>
                </c:pt>
                <c:pt idx="111">
                  <c:v>0.45</c:v>
                </c:pt>
                <c:pt idx="112">
                  <c:v>0.45</c:v>
                </c:pt>
                <c:pt idx="113">
                  <c:v>0.45</c:v>
                </c:pt>
                <c:pt idx="114">
                  <c:v>0.46</c:v>
                </c:pt>
                <c:pt idx="115">
                  <c:v>0.46</c:v>
                </c:pt>
                <c:pt idx="116">
                  <c:v>0.47</c:v>
                </c:pt>
                <c:pt idx="117">
                  <c:v>0.47</c:v>
                </c:pt>
                <c:pt idx="118">
                  <c:v>0.47</c:v>
                </c:pt>
                <c:pt idx="119">
                  <c:v>0.48</c:v>
                </c:pt>
                <c:pt idx="120">
                  <c:v>0.48</c:v>
                </c:pt>
                <c:pt idx="121">
                  <c:v>0.49</c:v>
                </c:pt>
                <c:pt idx="122">
                  <c:v>0.49</c:v>
                </c:pt>
                <c:pt idx="123">
                  <c:v>0.49</c:v>
                </c:pt>
                <c:pt idx="124">
                  <c:v>0.5</c:v>
                </c:pt>
                <c:pt idx="125">
                  <c:v>0.5</c:v>
                </c:pt>
                <c:pt idx="126">
                  <c:v>0.51</c:v>
                </c:pt>
                <c:pt idx="127">
                  <c:v>0.51</c:v>
                </c:pt>
                <c:pt idx="128">
                  <c:v>0.51</c:v>
                </c:pt>
                <c:pt idx="129">
                  <c:v>0.52</c:v>
                </c:pt>
                <c:pt idx="130">
                  <c:v>0.52</c:v>
                </c:pt>
                <c:pt idx="131">
                  <c:v>0.53</c:v>
                </c:pt>
                <c:pt idx="132">
                  <c:v>0.53</c:v>
                </c:pt>
                <c:pt idx="133">
                  <c:v>0.53</c:v>
                </c:pt>
                <c:pt idx="134">
                  <c:v>0.54</c:v>
                </c:pt>
                <c:pt idx="135">
                  <c:v>0.54</c:v>
                </c:pt>
                <c:pt idx="136">
                  <c:v>0.55000000000000004</c:v>
                </c:pt>
                <c:pt idx="137">
                  <c:v>0.55000000000000004</c:v>
                </c:pt>
                <c:pt idx="138">
                  <c:v>0.55000000000000004</c:v>
                </c:pt>
                <c:pt idx="139">
                  <c:v>0.56000000000000005</c:v>
                </c:pt>
                <c:pt idx="140">
                  <c:v>0.56000000000000005</c:v>
                </c:pt>
                <c:pt idx="141">
                  <c:v>0.56999999999999995</c:v>
                </c:pt>
                <c:pt idx="142">
                  <c:v>0.56999999999999995</c:v>
                </c:pt>
                <c:pt idx="143">
                  <c:v>0.56999999999999995</c:v>
                </c:pt>
                <c:pt idx="144">
                  <c:v>0.57999999999999996</c:v>
                </c:pt>
                <c:pt idx="145">
                  <c:v>0.57999999999999996</c:v>
                </c:pt>
                <c:pt idx="146">
                  <c:v>0.59</c:v>
                </c:pt>
                <c:pt idx="147">
                  <c:v>0.59</c:v>
                </c:pt>
                <c:pt idx="148">
                  <c:v>0.59</c:v>
                </c:pt>
                <c:pt idx="149">
                  <c:v>0.6</c:v>
                </c:pt>
                <c:pt idx="150">
                  <c:v>0.6</c:v>
                </c:pt>
                <c:pt idx="151">
                  <c:v>0.61</c:v>
                </c:pt>
                <c:pt idx="152">
                  <c:v>0.61</c:v>
                </c:pt>
                <c:pt idx="153">
                  <c:v>0.61</c:v>
                </c:pt>
                <c:pt idx="154">
                  <c:v>0.62</c:v>
                </c:pt>
                <c:pt idx="155">
                  <c:v>0.62</c:v>
                </c:pt>
                <c:pt idx="156">
                  <c:v>0.63</c:v>
                </c:pt>
                <c:pt idx="157">
                  <c:v>0.63</c:v>
                </c:pt>
                <c:pt idx="158">
                  <c:v>0.63</c:v>
                </c:pt>
                <c:pt idx="159">
                  <c:v>0.64</c:v>
                </c:pt>
                <c:pt idx="160">
                  <c:v>0.64</c:v>
                </c:pt>
                <c:pt idx="161">
                  <c:v>0.65</c:v>
                </c:pt>
                <c:pt idx="162">
                  <c:v>0.65</c:v>
                </c:pt>
                <c:pt idx="163">
                  <c:v>0.65</c:v>
                </c:pt>
                <c:pt idx="164">
                  <c:v>0.66</c:v>
                </c:pt>
                <c:pt idx="165">
                  <c:v>0.66</c:v>
                </c:pt>
                <c:pt idx="166">
                  <c:v>0.67</c:v>
                </c:pt>
                <c:pt idx="167">
                  <c:v>0.67</c:v>
                </c:pt>
                <c:pt idx="168">
                  <c:v>0.67</c:v>
                </c:pt>
                <c:pt idx="169">
                  <c:v>0.68</c:v>
                </c:pt>
                <c:pt idx="170">
                  <c:v>0.68</c:v>
                </c:pt>
                <c:pt idx="171">
                  <c:v>0.69</c:v>
                </c:pt>
                <c:pt idx="172">
                  <c:v>0.69</c:v>
                </c:pt>
                <c:pt idx="173">
                  <c:v>0.69</c:v>
                </c:pt>
                <c:pt idx="174">
                  <c:v>0.7</c:v>
                </c:pt>
                <c:pt idx="175">
                  <c:v>0.7</c:v>
                </c:pt>
                <c:pt idx="176">
                  <c:v>0.71</c:v>
                </c:pt>
                <c:pt idx="177">
                  <c:v>0.71</c:v>
                </c:pt>
                <c:pt idx="178">
                  <c:v>0.71</c:v>
                </c:pt>
                <c:pt idx="179">
                  <c:v>0.72</c:v>
                </c:pt>
                <c:pt idx="180">
                  <c:v>0.72</c:v>
                </c:pt>
                <c:pt idx="181">
                  <c:v>0.73</c:v>
                </c:pt>
                <c:pt idx="182">
                  <c:v>0.73</c:v>
                </c:pt>
                <c:pt idx="183">
                  <c:v>0.73</c:v>
                </c:pt>
                <c:pt idx="184">
                  <c:v>0.74</c:v>
                </c:pt>
                <c:pt idx="185">
                  <c:v>0.74</c:v>
                </c:pt>
                <c:pt idx="186">
                  <c:v>0.75</c:v>
                </c:pt>
                <c:pt idx="187">
                  <c:v>0.75</c:v>
                </c:pt>
                <c:pt idx="188">
                  <c:v>0.75</c:v>
                </c:pt>
                <c:pt idx="189">
                  <c:v>0.76</c:v>
                </c:pt>
                <c:pt idx="190">
                  <c:v>0.76</c:v>
                </c:pt>
                <c:pt idx="191">
                  <c:v>0.76</c:v>
                </c:pt>
                <c:pt idx="192">
                  <c:v>0.77</c:v>
                </c:pt>
                <c:pt idx="193">
                  <c:v>0.77</c:v>
                </c:pt>
                <c:pt idx="194">
                  <c:v>0.78</c:v>
                </c:pt>
                <c:pt idx="195">
                  <c:v>0.78</c:v>
                </c:pt>
                <c:pt idx="196">
                  <c:v>0.78</c:v>
                </c:pt>
                <c:pt idx="197">
                  <c:v>0.79</c:v>
                </c:pt>
                <c:pt idx="198">
                  <c:v>0.79</c:v>
                </c:pt>
                <c:pt idx="199">
                  <c:v>0.8</c:v>
                </c:pt>
                <c:pt idx="200">
                  <c:v>0.8</c:v>
                </c:pt>
                <c:pt idx="201">
                  <c:v>0.8</c:v>
                </c:pt>
                <c:pt idx="202">
                  <c:v>0.81</c:v>
                </c:pt>
                <c:pt idx="203">
                  <c:v>0.81</c:v>
                </c:pt>
                <c:pt idx="204">
                  <c:v>0.82</c:v>
                </c:pt>
                <c:pt idx="205">
                  <c:v>0.82</c:v>
                </c:pt>
                <c:pt idx="206">
                  <c:v>0.82</c:v>
                </c:pt>
                <c:pt idx="207">
                  <c:v>0.83</c:v>
                </c:pt>
                <c:pt idx="208">
                  <c:v>0.83</c:v>
                </c:pt>
                <c:pt idx="209">
                  <c:v>0.84</c:v>
                </c:pt>
                <c:pt idx="210">
                  <c:v>0.84</c:v>
                </c:pt>
                <c:pt idx="211">
                  <c:v>0.84</c:v>
                </c:pt>
                <c:pt idx="212">
                  <c:v>0.85</c:v>
                </c:pt>
                <c:pt idx="213">
                  <c:v>0.85</c:v>
                </c:pt>
                <c:pt idx="214">
                  <c:v>0.86</c:v>
                </c:pt>
                <c:pt idx="215">
                  <c:v>0.86</c:v>
                </c:pt>
                <c:pt idx="216">
                  <c:v>0.86</c:v>
                </c:pt>
                <c:pt idx="217">
                  <c:v>0.87</c:v>
                </c:pt>
                <c:pt idx="218">
                  <c:v>0.87</c:v>
                </c:pt>
                <c:pt idx="219">
                  <c:v>0.88</c:v>
                </c:pt>
                <c:pt idx="220">
                  <c:v>0.88</c:v>
                </c:pt>
                <c:pt idx="221">
                  <c:v>0.88</c:v>
                </c:pt>
                <c:pt idx="222">
                  <c:v>0.89</c:v>
                </c:pt>
                <c:pt idx="223">
                  <c:v>0.89</c:v>
                </c:pt>
                <c:pt idx="224">
                  <c:v>0.9</c:v>
                </c:pt>
                <c:pt idx="225">
                  <c:v>0.9</c:v>
                </c:pt>
                <c:pt idx="226">
                  <c:v>0.9</c:v>
                </c:pt>
                <c:pt idx="227">
                  <c:v>0.91</c:v>
                </c:pt>
                <c:pt idx="228">
                  <c:v>0.91</c:v>
                </c:pt>
                <c:pt idx="229">
                  <c:v>0.92</c:v>
                </c:pt>
                <c:pt idx="230">
                  <c:v>0.92</c:v>
                </c:pt>
                <c:pt idx="231">
                  <c:v>0.92</c:v>
                </c:pt>
                <c:pt idx="232">
                  <c:v>0.93</c:v>
                </c:pt>
                <c:pt idx="233">
                  <c:v>0.93</c:v>
                </c:pt>
                <c:pt idx="234">
                  <c:v>0.94</c:v>
                </c:pt>
                <c:pt idx="235">
                  <c:v>0.94</c:v>
                </c:pt>
                <c:pt idx="236">
                  <c:v>0.94</c:v>
                </c:pt>
                <c:pt idx="237">
                  <c:v>0.95</c:v>
                </c:pt>
                <c:pt idx="238">
                  <c:v>0.95</c:v>
                </c:pt>
                <c:pt idx="239">
                  <c:v>0.96</c:v>
                </c:pt>
                <c:pt idx="240">
                  <c:v>0.96</c:v>
                </c:pt>
                <c:pt idx="241">
                  <c:v>0.96</c:v>
                </c:pt>
                <c:pt idx="242">
                  <c:v>0.97</c:v>
                </c:pt>
                <c:pt idx="243">
                  <c:v>0.97</c:v>
                </c:pt>
                <c:pt idx="244">
                  <c:v>0.98</c:v>
                </c:pt>
                <c:pt idx="245">
                  <c:v>0.98</c:v>
                </c:pt>
                <c:pt idx="246">
                  <c:v>0.98</c:v>
                </c:pt>
                <c:pt idx="247">
                  <c:v>0.99</c:v>
                </c:pt>
                <c:pt idx="248">
                  <c:v>0.99</c:v>
                </c:pt>
                <c:pt idx="249">
                  <c:v>1</c:v>
                </c:pt>
                <c:pt idx="250">
                  <c:v>1</c:v>
                </c:pt>
              </c:numCache>
            </c:numRef>
          </c:yVal>
          <c:smooth val="1"/>
          <c:extLst>
            <c:ext xmlns:c16="http://schemas.microsoft.com/office/drawing/2014/chart" uri="{C3380CC4-5D6E-409C-BE32-E72D297353CC}">
              <c16:uniqueId val="{00000001-D610-4A95-952F-DBDE0410F5A9}"/>
            </c:ext>
          </c:extLst>
        </c:ser>
        <c:ser>
          <c:idx val="3"/>
          <c:order val="2"/>
          <c:tx>
            <c:strRef>
              <c:f>'[evaluation_plot_results-1.xlsx]cluster_cdf_raw'!$E$1</c:f>
              <c:strCache>
                <c:ptCount val="1"/>
                <c:pt idx="0">
                  <c:v>Carbyne</c:v>
                </c:pt>
              </c:strCache>
            </c:strRef>
          </c:tx>
          <c:spPr>
            <a:ln w="41275" cap="rnd">
              <a:solidFill>
                <a:schemeClr val="accent2"/>
              </a:solidFill>
              <a:prstDash val="sysDot"/>
              <a:round/>
            </a:ln>
            <a:effectLst/>
          </c:spPr>
          <c:marker>
            <c:symbol val="none"/>
          </c:marker>
          <c:xVal>
            <c:numRef>
              <c:f>'[evaluation_plot_results-1.xlsx]cluster_cdf_raw'!$E$2:$E$252</c:f>
              <c:numCache>
                <c:formatCode>General</c:formatCode>
                <c:ptCount val="251"/>
                <c:pt idx="0">
                  <c:v>16</c:v>
                </c:pt>
                <c:pt idx="1">
                  <c:v>50</c:v>
                </c:pt>
                <c:pt idx="2">
                  <c:v>70</c:v>
                </c:pt>
                <c:pt idx="3">
                  <c:v>72</c:v>
                </c:pt>
                <c:pt idx="4">
                  <c:v>89</c:v>
                </c:pt>
                <c:pt idx="5">
                  <c:v>90</c:v>
                </c:pt>
                <c:pt idx="6">
                  <c:v>92</c:v>
                </c:pt>
                <c:pt idx="7">
                  <c:v>105</c:v>
                </c:pt>
                <c:pt idx="8">
                  <c:v>109</c:v>
                </c:pt>
                <c:pt idx="9">
                  <c:v>114</c:v>
                </c:pt>
                <c:pt idx="10">
                  <c:v>114</c:v>
                </c:pt>
                <c:pt idx="11">
                  <c:v>115</c:v>
                </c:pt>
                <c:pt idx="12">
                  <c:v>115</c:v>
                </c:pt>
                <c:pt idx="13">
                  <c:v>115</c:v>
                </c:pt>
                <c:pt idx="14">
                  <c:v>117</c:v>
                </c:pt>
                <c:pt idx="15">
                  <c:v>123</c:v>
                </c:pt>
                <c:pt idx="16">
                  <c:v>126</c:v>
                </c:pt>
                <c:pt idx="17">
                  <c:v>126</c:v>
                </c:pt>
                <c:pt idx="18">
                  <c:v>127</c:v>
                </c:pt>
                <c:pt idx="19">
                  <c:v>127</c:v>
                </c:pt>
                <c:pt idx="20">
                  <c:v>130</c:v>
                </c:pt>
                <c:pt idx="21">
                  <c:v>134</c:v>
                </c:pt>
                <c:pt idx="22">
                  <c:v>141</c:v>
                </c:pt>
                <c:pt idx="23">
                  <c:v>142</c:v>
                </c:pt>
                <c:pt idx="24">
                  <c:v>146</c:v>
                </c:pt>
                <c:pt idx="25">
                  <c:v>148</c:v>
                </c:pt>
                <c:pt idx="26">
                  <c:v>150</c:v>
                </c:pt>
                <c:pt idx="27">
                  <c:v>154</c:v>
                </c:pt>
                <c:pt idx="28">
                  <c:v>157</c:v>
                </c:pt>
                <c:pt idx="29">
                  <c:v>158</c:v>
                </c:pt>
                <c:pt idx="30">
                  <c:v>160</c:v>
                </c:pt>
                <c:pt idx="31">
                  <c:v>160.5</c:v>
                </c:pt>
                <c:pt idx="32">
                  <c:v>161</c:v>
                </c:pt>
                <c:pt idx="33">
                  <c:v>162</c:v>
                </c:pt>
                <c:pt idx="34">
                  <c:v>162</c:v>
                </c:pt>
                <c:pt idx="35">
                  <c:v>163.5</c:v>
                </c:pt>
                <c:pt idx="36">
                  <c:v>165</c:v>
                </c:pt>
                <c:pt idx="37">
                  <c:v>165</c:v>
                </c:pt>
                <c:pt idx="38">
                  <c:v>167</c:v>
                </c:pt>
                <c:pt idx="39">
                  <c:v>168</c:v>
                </c:pt>
                <c:pt idx="40">
                  <c:v>168</c:v>
                </c:pt>
                <c:pt idx="41">
                  <c:v>168.5</c:v>
                </c:pt>
                <c:pt idx="42">
                  <c:v>177</c:v>
                </c:pt>
                <c:pt idx="43">
                  <c:v>180.5</c:v>
                </c:pt>
                <c:pt idx="44">
                  <c:v>185</c:v>
                </c:pt>
                <c:pt idx="45">
                  <c:v>190</c:v>
                </c:pt>
                <c:pt idx="46">
                  <c:v>191</c:v>
                </c:pt>
                <c:pt idx="47">
                  <c:v>192</c:v>
                </c:pt>
                <c:pt idx="48">
                  <c:v>192.5</c:v>
                </c:pt>
                <c:pt idx="49">
                  <c:v>193</c:v>
                </c:pt>
                <c:pt idx="50">
                  <c:v>193.5</c:v>
                </c:pt>
                <c:pt idx="51">
                  <c:v>197</c:v>
                </c:pt>
                <c:pt idx="52">
                  <c:v>206</c:v>
                </c:pt>
                <c:pt idx="53">
                  <c:v>211</c:v>
                </c:pt>
                <c:pt idx="54">
                  <c:v>215</c:v>
                </c:pt>
                <c:pt idx="55">
                  <c:v>217</c:v>
                </c:pt>
                <c:pt idx="56">
                  <c:v>218.5</c:v>
                </c:pt>
                <c:pt idx="57">
                  <c:v>220</c:v>
                </c:pt>
                <c:pt idx="58">
                  <c:v>221</c:v>
                </c:pt>
                <c:pt idx="59">
                  <c:v>223</c:v>
                </c:pt>
                <c:pt idx="60">
                  <c:v>226.5</c:v>
                </c:pt>
                <c:pt idx="61">
                  <c:v>227.5</c:v>
                </c:pt>
                <c:pt idx="62">
                  <c:v>229</c:v>
                </c:pt>
                <c:pt idx="63">
                  <c:v>237</c:v>
                </c:pt>
                <c:pt idx="64">
                  <c:v>240.5</c:v>
                </c:pt>
                <c:pt idx="65">
                  <c:v>243</c:v>
                </c:pt>
                <c:pt idx="66">
                  <c:v>243</c:v>
                </c:pt>
                <c:pt idx="67">
                  <c:v>244.5</c:v>
                </c:pt>
                <c:pt idx="68">
                  <c:v>247</c:v>
                </c:pt>
                <c:pt idx="69">
                  <c:v>249</c:v>
                </c:pt>
                <c:pt idx="70">
                  <c:v>249</c:v>
                </c:pt>
                <c:pt idx="71">
                  <c:v>253</c:v>
                </c:pt>
                <c:pt idx="72">
                  <c:v>255</c:v>
                </c:pt>
                <c:pt idx="73">
                  <c:v>257</c:v>
                </c:pt>
                <c:pt idx="74">
                  <c:v>257.5</c:v>
                </c:pt>
                <c:pt idx="75">
                  <c:v>258</c:v>
                </c:pt>
                <c:pt idx="76">
                  <c:v>262</c:v>
                </c:pt>
                <c:pt idx="77">
                  <c:v>263.5</c:v>
                </c:pt>
                <c:pt idx="78">
                  <c:v>268</c:v>
                </c:pt>
                <c:pt idx="79">
                  <c:v>268.5</c:v>
                </c:pt>
                <c:pt idx="80">
                  <c:v>269</c:v>
                </c:pt>
                <c:pt idx="81">
                  <c:v>269</c:v>
                </c:pt>
                <c:pt idx="82">
                  <c:v>269</c:v>
                </c:pt>
                <c:pt idx="83">
                  <c:v>270</c:v>
                </c:pt>
                <c:pt idx="84">
                  <c:v>272</c:v>
                </c:pt>
                <c:pt idx="85">
                  <c:v>276</c:v>
                </c:pt>
                <c:pt idx="86">
                  <c:v>279</c:v>
                </c:pt>
                <c:pt idx="87">
                  <c:v>282</c:v>
                </c:pt>
                <c:pt idx="88">
                  <c:v>285</c:v>
                </c:pt>
                <c:pt idx="89">
                  <c:v>287</c:v>
                </c:pt>
                <c:pt idx="90">
                  <c:v>288</c:v>
                </c:pt>
                <c:pt idx="91">
                  <c:v>288.5</c:v>
                </c:pt>
                <c:pt idx="92">
                  <c:v>289</c:v>
                </c:pt>
                <c:pt idx="93">
                  <c:v>289.5</c:v>
                </c:pt>
                <c:pt idx="94">
                  <c:v>290</c:v>
                </c:pt>
                <c:pt idx="95">
                  <c:v>293.5</c:v>
                </c:pt>
                <c:pt idx="96">
                  <c:v>294.5</c:v>
                </c:pt>
                <c:pt idx="97">
                  <c:v>296</c:v>
                </c:pt>
                <c:pt idx="98">
                  <c:v>298</c:v>
                </c:pt>
                <c:pt idx="99">
                  <c:v>303</c:v>
                </c:pt>
                <c:pt idx="100">
                  <c:v>304</c:v>
                </c:pt>
                <c:pt idx="101">
                  <c:v>307</c:v>
                </c:pt>
                <c:pt idx="102">
                  <c:v>307.5</c:v>
                </c:pt>
                <c:pt idx="103">
                  <c:v>308.5</c:v>
                </c:pt>
                <c:pt idx="104">
                  <c:v>309.5</c:v>
                </c:pt>
                <c:pt idx="105">
                  <c:v>311</c:v>
                </c:pt>
                <c:pt idx="106">
                  <c:v>311.5</c:v>
                </c:pt>
                <c:pt idx="107">
                  <c:v>312</c:v>
                </c:pt>
                <c:pt idx="108">
                  <c:v>314</c:v>
                </c:pt>
                <c:pt idx="109">
                  <c:v>317</c:v>
                </c:pt>
                <c:pt idx="110">
                  <c:v>319.5</c:v>
                </c:pt>
                <c:pt idx="111">
                  <c:v>321</c:v>
                </c:pt>
                <c:pt idx="112">
                  <c:v>324</c:v>
                </c:pt>
                <c:pt idx="113">
                  <c:v>326.5</c:v>
                </c:pt>
                <c:pt idx="114">
                  <c:v>327</c:v>
                </c:pt>
                <c:pt idx="115">
                  <c:v>328</c:v>
                </c:pt>
                <c:pt idx="116">
                  <c:v>334.5</c:v>
                </c:pt>
                <c:pt idx="117">
                  <c:v>334.5</c:v>
                </c:pt>
                <c:pt idx="118">
                  <c:v>337</c:v>
                </c:pt>
                <c:pt idx="119">
                  <c:v>347</c:v>
                </c:pt>
                <c:pt idx="120">
                  <c:v>350.5</c:v>
                </c:pt>
                <c:pt idx="121">
                  <c:v>350.5</c:v>
                </c:pt>
                <c:pt idx="122">
                  <c:v>353</c:v>
                </c:pt>
                <c:pt idx="123">
                  <c:v>354</c:v>
                </c:pt>
                <c:pt idx="124">
                  <c:v>355.5</c:v>
                </c:pt>
                <c:pt idx="125">
                  <c:v>359.5</c:v>
                </c:pt>
                <c:pt idx="126">
                  <c:v>360</c:v>
                </c:pt>
                <c:pt idx="127">
                  <c:v>361</c:v>
                </c:pt>
                <c:pt idx="128">
                  <c:v>370.5</c:v>
                </c:pt>
                <c:pt idx="129">
                  <c:v>381</c:v>
                </c:pt>
                <c:pt idx="130">
                  <c:v>382</c:v>
                </c:pt>
                <c:pt idx="131">
                  <c:v>385</c:v>
                </c:pt>
                <c:pt idx="132">
                  <c:v>385.5</c:v>
                </c:pt>
                <c:pt idx="133">
                  <c:v>386</c:v>
                </c:pt>
                <c:pt idx="134">
                  <c:v>387</c:v>
                </c:pt>
                <c:pt idx="135">
                  <c:v>387.5</c:v>
                </c:pt>
                <c:pt idx="136">
                  <c:v>388</c:v>
                </c:pt>
                <c:pt idx="137">
                  <c:v>388.5</c:v>
                </c:pt>
                <c:pt idx="138">
                  <c:v>388.5</c:v>
                </c:pt>
                <c:pt idx="139">
                  <c:v>391</c:v>
                </c:pt>
                <c:pt idx="140">
                  <c:v>396.5</c:v>
                </c:pt>
                <c:pt idx="141">
                  <c:v>398</c:v>
                </c:pt>
                <c:pt idx="142">
                  <c:v>399</c:v>
                </c:pt>
                <c:pt idx="143">
                  <c:v>403</c:v>
                </c:pt>
                <c:pt idx="144">
                  <c:v>404</c:v>
                </c:pt>
                <c:pt idx="145">
                  <c:v>405</c:v>
                </c:pt>
                <c:pt idx="146">
                  <c:v>406.5</c:v>
                </c:pt>
                <c:pt idx="147">
                  <c:v>407</c:v>
                </c:pt>
                <c:pt idx="148">
                  <c:v>411.5</c:v>
                </c:pt>
                <c:pt idx="149">
                  <c:v>412.5</c:v>
                </c:pt>
                <c:pt idx="150">
                  <c:v>413.5</c:v>
                </c:pt>
                <c:pt idx="151">
                  <c:v>420</c:v>
                </c:pt>
                <c:pt idx="152">
                  <c:v>420</c:v>
                </c:pt>
                <c:pt idx="153">
                  <c:v>422</c:v>
                </c:pt>
                <c:pt idx="154">
                  <c:v>424</c:v>
                </c:pt>
                <c:pt idx="155">
                  <c:v>424</c:v>
                </c:pt>
                <c:pt idx="156">
                  <c:v>424.5</c:v>
                </c:pt>
                <c:pt idx="157">
                  <c:v>425</c:v>
                </c:pt>
                <c:pt idx="158">
                  <c:v>427</c:v>
                </c:pt>
                <c:pt idx="159">
                  <c:v>428</c:v>
                </c:pt>
                <c:pt idx="160">
                  <c:v>429</c:v>
                </c:pt>
                <c:pt idx="161">
                  <c:v>429.5</c:v>
                </c:pt>
                <c:pt idx="162">
                  <c:v>431.5</c:v>
                </c:pt>
                <c:pt idx="163">
                  <c:v>434</c:v>
                </c:pt>
                <c:pt idx="164">
                  <c:v>437</c:v>
                </c:pt>
                <c:pt idx="165">
                  <c:v>437</c:v>
                </c:pt>
                <c:pt idx="166">
                  <c:v>440</c:v>
                </c:pt>
                <c:pt idx="167">
                  <c:v>443.5</c:v>
                </c:pt>
                <c:pt idx="168">
                  <c:v>446.5</c:v>
                </c:pt>
                <c:pt idx="169">
                  <c:v>452</c:v>
                </c:pt>
                <c:pt idx="170">
                  <c:v>453</c:v>
                </c:pt>
                <c:pt idx="171">
                  <c:v>455</c:v>
                </c:pt>
                <c:pt idx="172">
                  <c:v>455</c:v>
                </c:pt>
                <c:pt idx="173">
                  <c:v>455</c:v>
                </c:pt>
                <c:pt idx="174">
                  <c:v>470</c:v>
                </c:pt>
                <c:pt idx="175">
                  <c:v>475.5</c:v>
                </c:pt>
                <c:pt idx="176">
                  <c:v>481</c:v>
                </c:pt>
                <c:pt idx="177">
                  <c:v>482</c:v>
                </c:pt>
                <c:pt idx="178">
                  <c:v>486</c:v>
                </c:pt>
                <c:pt idx="179">
                  <c:v>489</c:v>
                </c:pt>
                <c:pt idx="180">
                  <c:v>492</c:v>
                </c:pt>
                <c:pt idx="181">
                  <c:v>492.5</c:v>
                </c:pt>
                <c:pt idx="182">
                  <c:v>496</c:v>
                </c:pt>
                <c:pt idx="183">
                  <c:v>506</c:v>
                </c:pt>
                <c:pt idx="184">
                  <c:v>514</c:v>
                </c:pt>
                <c:pt idx="185">
                  <c:v>515</c:v>
                </c:pt>
                <c:pt idx="186">
                  <c:v>517</c:v>
                </c:pt>
                <c:pt idx="187">
                  <c:v>517.5</c:v>
                </c:pt>
                <c:pt idx="188">
                  <c:v>524</c:v>
                </c:pt>
                <c:pt idx="189">
                  <c:v>527</c:v>
                </c:pt>
                <c:pt idx="190">
                  <c:v>537</c:v>
                </c:pt>
                <c:pt idx="191">
                  <c:v>538</c:v>
                </c:pt>
                <c:pt idx="192">
                  <c:v>545</c:v>
                </c:pt>
                <c:pt idx="193">
                  <c:v>552.5</c:v>
                </c:pt>
                <c:pt idx="194">
                  <c:v>557</c:v>
                </c:pt>
                <c:pt idx="195">
                  <c:v>558.5</c:v>
                </c:pt>
                <c:pt idx="196">
                  <c:v>560</c:v>
                </c:pt>
                <c:pt idx="197">
                  <c:v>564</c:v>
                </c:pt>
                <c:pt idx="198">
                  <c:v>566</c:v>
                </c:pt>
                <c:pt idx="199">
                  <c:v>570</c:v>
                </c:pt>
                <c:pt idx="200">
                  <c:v>573</c:v>
                </c:pt>
                <c:pt idx="201">
                  <c:v>574</c:v>
                </c:pt>
                <c:pt idx="202">
                  <c:v>577</c:v>
                </c:pt>
                <c:pt idx="203">
                  <c:v>578</c:v>
                </c:pt>
                <c:pt idx="204">
                  <c:v>579</c:v>
                </c:pt>
                <c:pt idx="205">
                  <c:v>583</c:v>
                </c:pt>
                <c:pt idx="206">
                  <c:v>587</c:v>
                </c:pt>
                <c:pt idx="207">
                  <c:v>588.5</c:v>
                </c:pt>
                <c:pt idx="208">
                  <c:v>594.5</c:v>
                </c:pt>
                <c:pt idx="209">
                  <c:v>594.5</c:v>
                </c:pt>
                <c:pt idx="210">
                  <c:v>597.5</c:v>
                </c:pt>
                <c:pt idx="211">
                  <c:v>600</c:v>
                </c:pt>
                <c:pt idx="212">
                  <c:v>604</c:v>
                </c:pt>
                <c:pt idx="213">
                  <c:v>604.5</c:v>
                </c:pt>
                <c:pt idx="214">
                  <c:v>606.5</c:v>
                </c:pt>
                <c:pt idx="215">
                  <c:v>609.5</c:v>
                </c:pt>
                <c:pt idx="216">
                  <c:v>613</c:v>
                </c:pt>
                <c:pt idx="217">
                  <c:v>615.5</c:v>
                </c:pt>
                <c:pt idx="218">
                  <c:v>617.5</c:v>
                </c:pt>
                <c:pt idx="219">
                  <c:v>618.5</c:v>
                </c:pt>
                <c:pt idx="220">
                  <c:v>620.5</c:v>
                </c:pt>
                <c:pt idx="221">
                  <c:v>624.5</c:v>
                </c:pt>
                <c:pt idx="222">
                  <c:v>628</c:v>
                </c:pt>
                <c:pt idx="223">
                  <c:v>635</c:v>
                </c:pt>
                <c:pt idx="224">
                  <c:v>644</c:v>
                </c:pt>
                <c:pt idx="225">
                  <c:v>654.5</c:v>
                </c:pt>
                <c:pt idx="226">
                  <c:v>655</c:v>
                </c:pt>
                <c:pt idx="227">
                  <c:v>657</c:v>
                </c:pt>
                <c:pt idx="228">
                  <c:v>668</c:v>
                </c:pt>
                <c:pt idx="229">
                  <c:v>681.5</c:v>
                </c:pt>
                <c:pt idx="230">
                  <c:v>696.5</c:v>
                </c:pt>
                <c:pt idx="231">
                  <c:v>731.5</c:v>
                </c:pt>
                <c:pt idx="232">
                  <c:v>732.5</c:v>
                </c:pt>
                <c:pt idx="233">
                  <c:v>733</c:v>
                </c:pt>
                <c:pt idx="234">
                  <c:v>733</c:v>
                </c:pt>
                <c:pt idx="235">
                  <c:v>735</c:v>
                </c:pt>
                <c:pt idx="236">
                  <c:v>753.5</c:v>
                </c:pt>
                <c:pt idx="237">
                  <c:v>757.5</c:v>
                </c:pt>
                <c:pt idx="238">
                  <c:v>763</c:v>
                </c:pt>
                <c:pt idx="239">
                  <c:v>807</c:v>
                </c:pt>
                <c:pt idx="240">
                  <c:v>819</c:v>
                </c:pt>
                <c:pt idx="241">
                  <c:v>823</c:v>
                </c:pt>
                <c:pt idx="242">
                  <c:v>836.5</c:v>
                </c:pt>
                <c:pt idx="243">
                  <c:v>839</c:v>
                </c:pt>
                <c:pt idx="244">
                  <c:v>893</c:v>
                </c:pt>
                <c:pt idx="245">
                  <c:v>967</c:v>
                </c:pt>
                <c:pt idx="246">
                  <c:v>1010</c:v>
                </c:pt>
                <c:pt idx="247">
                  <c:v>1032.5</c:v>
                </c:pt>
                <c:pt idx="248">
                  <c:v>1038</c:v>
                </c:pt>
                <c:pt idx="249">
                  <c:v>1059.5</c:v>
                </c:pt>
                <c:pt idx="250">
                  <c:v>1153.5</c:v>
                </c:pt>
              </c:numCache>
            </c:numRef>
          </c:xVal>
          <c:yVal>
            <c:numRef>
              <c:f>'[evaluation_plot_results-1.xlsx]cluster_cdf_raw'!$A$2:$A$252</c:f>
              <c:numCache>
                <c:formatCode>General</c:formatCode>
                <c:ptCount val="251"/>
                <c:pt idx="0">
                  <c:v>0</c:v>
                </c:pt>
                <c:pt idx="1">
                  <c:v>0.01</c:v>
                </c:pt>
                <c:pt idx="2">
                  <c:v>0.01</c:v>
                </c:pt>
                <c:pt idx="3">
                  <c:v>0.02</c:v>
                </c:pt>
                <c:pt idx="4">
                  <c:v>0.02</c:v>
                </c:pt>
                <c:pt idx="5">
                  <c:v>0.02</c:v>
                </c:pt>
                <c:pt idx="6">
                  <c:v>0.03</c:v>
                </c:pt>
                <c:pt idx="7">
                  <c:v>0.03</c:v>
                </c:pt>
                <c:pt idx="8">
                  <c:v>0.04</c:v>
                </c:pt>
                <c:pt idx="9">
                  <c:v>0.04</c:v>
                </c:pt>
                <c:pt idx="10">
                  <c:v>0.04</c:v>
                </c:pt>
                <c:pt idx="11">
                  <c:v>0.05</c:v>
                </c:pt>
                <c:pt idx="12">
                  <c:v>0.05</c:v>
                </c:pt>
                <c:pt idx="13">
                  <c:v>0.06</c:v>
                </c:pt>
                <c:pt idx="14">
                  <c:v>0.06</c:v>
                </c:pt>
                <c:pt idx="15">
                  <c:v>0.06</c:v>
                </c:pt>
                <c:pt idx="16">
                  <c:v>7.0000000000000007E-2</c:v>
                </c:pt>
                <c:pt idx="17">
                  <c:v>7.0000000000000007E-2</c:v>
                </c:pt>
                <c:pt idx="18">
                  <c:v>0.08</c:v>
                </c:pt>
                <c:pt idx="19">
                  <c:v>0.08</c:v>
                </c:pt>
                <c:pt idx="20">
                  <c:v>0.08</c:v>
                </c:pt>
                <c:pt idx="21">
                  <c:v>0.09</c:v>
                </c:pt>
                <c:pt idx="22">
                  <c:v>0.09</c:v>
                </c:pt>
                <c:pt idx="23">
                  <c:v>0.1</c:v>
                </c:pt>
                <c:pt idx="24">
                  <c:v>0.1</c:v>
                </c:pt>
                <c:pt idx="25">
                  <c:v>0.1</c:v>
                </c:pt>
                <c:pt idx="26">
                  <c:v>0.11</c:v>
                </c:pt>
                <c:pt idx="27">
                  <c:v>0.11</c:v>
                </c:pt>
                <c:pt idx="28">
                  <c:v>0.12</c:v>
                </c:pt>
                <c:pt idx="29">
                  <c:v>0.12</c:v>
                </c:pt>
                <c:pt idx="30">
                  <c:v>0.12</c:v>
                </c:pt>
                <c:pt idx="31">
                  <c:v>0.13</c:v>
                </c:pt>
                <c:pt idx="32">
                  <c:v>0.13</c:v>
                </c:pt>
                <c:pt idx="33">
                  <c:v>0.14000000000000001</c:v>
                </c:pt>
                <c:pt idx="34">
                  <c:v>0.14000000000000001</c:v>
                </c:pt>
                <c:pt idx="35">
                  <c:v>0.14000000000000001</c:v>
                </c:pt>
                <c:pt idx="36">
                  <c:v>0.15</c:v>
                </c:pt>
                <c:pt idx="37">
                  <c:v>0.15</c:v>
                </c:pt>
                <c:pt idx="38">
                  <c:v>0.16</c:v>
                </c:pt>
                <c:pt idx="39">
                  <c:v>0.16</c:v>
                </c:pt>
                <c:pt idx="40">
                  <c:v>0.16</c:v>
                </c:pt>
                <c:pt idx="41">
                  <c:v>0.17</c:v>
                </c:pt>
                <c:pt idx="42">
                  <c:v>0.17</c:v>
                </c:pt>
                <c:pt idx="43">
                  <c:v>0.18</c:v>
                </c:pt>
                <c:pt idx="44">
                  <c:v>0.18</c:v>
                </c:pt>
                <c:pt idx="45">
                  <c:v>0.18</c:v>
                </c:pt>
                <c:pt idx="46">
                  <c:v>0.19</c:v>
                </c:pt>
                <c:pt idx="47">
                  <c:v>0.19</c:v>
                </c:pt>
                <c:pt idx="48">
                  <c:v>0.2</c:v>
                </c:pt>
                <c:pt idx="49">
                  <c:v>0.2</c:v>
                </c:pt>
                <c:pt idx="50">
                  <c:v>0.2</c:v>
                </c:pt>
                <c:pt idx="51">
                  <c:v>0.21</c:v>
                </c:pt>
                <c:pt idx="52">
                  <c:v>0.21</c:v>
                </c:pt>
                <c:pt idx="53">
                  <c:v>0.22</c:v>
                </c:pt>
                <c:pt idx="54">
                  <c:v>0.22</c:v>
                </c:pt>
                <c:pt idx="55">
                  <c:v>0.22</c:v>
                </c:pt>
                <c:pt idx="56">
                  <c:v>0.23</c:v>
                </c:pt>
                <c:pt idx="57">
                  <c:v>0.23</c:v>
                </c:pt>
                <c:pt idx="58">
                  <c:v>0.24</c:v>
                </c:pt>
                <c:pt idx="59">
                  <c:v>0.24</c:v>
                </c:pt>
                <c:pt idx="60">
                  <c:v>0.24</c:v>
                </c:pt>
                <c:pt idx="61">
                  <c:v>0.25</c:v>
                </c:pt>
                <c:pt idx="62">
                  <c:v>0.25</c:v>
                </c:pt>
                <c:pt idx="63">
                  <c:v>0.25</c:v>
                </c:pt>
                <c:pt idx="64">
                  <c:v>0.26</c:v>
                </c:pt>
                <c:pt idx="65">
                  <c:v>0.26</c:v>
                </c:pt>
                <c:pt idx="66">
                  <c:v>0.27</c:v>
                </c:pt>
                <c:pt idx="67">
                  <c:v>0.27</c:v>
                </c:pt>
                <c:pt idx="68">
                  <c:v>0.27</c:v>
                </c:pt>
                <c:pt idx="69">
                  <c:v>0.28000000000000003</c:v>
                </c:pt>
                <c:pt idx="70">
                  <c:v>0.28000000000000003</c:v>
                </c:pt>
                <c:pt idx="71">
                  <c:v>0.28999999999999998</c:v>
                </c:pt>
                <c:pt idx="72">
                  <c:v>0.28999999999999998</c:v>
                </c:pt>
                <c:pt idx="73">
                  <c:v>0.28999999999999998</c:v>
                </c:pt>
                <c:pt idx="74">
                  <c:v>0.3</c:v>
                </c:pt>
                <c:pt idx="75">
                  <c:v>0.3</c:v>
                </c:pt>
                <c:pt idx="76">
                  <c:v>0.31</c:v>
                </c:pt>
                <c:pt idx="77">
                  <c:v>0.31</c:v>
                </c:pt>
                <c:pt idx="78">
                  <c:v>0.31</c:v>
                </c:pt>
                <c:pt idx="79">
                  <c:v>0.32</c:v>
                </c:pt>
                <c:pt idx="80">
                  <c:v>0.32</c:v>
                </c:pt>
                <c:pt idx="81">
                  <c:v>0.33</c:v>
                </c:pt>
                <c:pt idx="82">
                  <c:v>0.33</c:v>
                </c:pt>
                <c:pt idx="83">
                  <c:v>0.33</c:v>
                </c:pt>
                <c:pt idx="84">
                  <c:v>0.34</c:v>
                </c:pt>
                <c:pt idx="85">
                  <c:v>0.34</c:v>
                </c:pt>
                <c:pt idx="86">
                  <c:v>0.35</c:v>
                </c:pt>
                <c:pt idx="87">
                  <c:v>0.35</c:v>
                </c:pt>
                <c:pt idx="88">
                  <c:v>0.35</c:v>
                </c:pt>
                <c:pt idx="89">
                  <c:v>0.36</c:v>
                </c:pt>
                <c:pt idx="90">
                  <c:v>0.36</c:v>
                </c:pt>
                <c:pt idx="91">
                  <c:v>0.37</c:v>
                </c:pt>
                <c:pt idx="92">
                  <c:v>0.37</c:v>
                </c:pt>
                <c:pt idx="93">
                  <c:v>0.37</c:v>
                </c:pt>
                <c:pt idx="94">
                  <c:v>0.38</c:v>
                </c:pt>
                <c:pt idx="95">
                  <c:v>0.38</c:v>
                </c:pt>
                <c:pt idx="96">
                  <c:v>0.39</c:v>
                </c:pt>
                <c:pt idx="97">
                  <c:v>0.39</c:v>
                </c:pt>
                <c:pt idx="98">
                  <c:v>0.39</c:v>
                </c:pt>
                <c:pt idx="99">
                  <c:v>0.4</c:v>
                </c:pt>
                <c:pt idx="100">
                  <c:v>0.4</c:v>
                </c:pt>
                <c:pt idx="101">
                  <c:v>0.41</c:v>
                </c:pt>
                <c:pt idx="102">
                  <c:v>0.41</c:v>
                </c:pt>
                <c:pt idx="103">
                  <c:v>0.41</c:v>
                </c:pt>
                <c:pt idx="104">
                  <c:v>0.42</c:v>
                </c:pt>
                <c:pt idx="105">
                  <c:v>0.42</c:v>
                </c:pt>
                <c:pt idx="106">
                  <c:v>0.43</c:v>
                </c:pt>
                <c:pt idx="107">
                  <c:v>0.43</c:v>
                </c:pt>
                <c:pt idx="108">
                  <c:v>0.43</c:v>
                </c:pt>
                <c:pt idx="109">
                  <c:v>0.44</c:v>
                </c:pt>
                <c:pt idx="110">
                  <c:v>0.44</c:v>
                </c:pt>
                <c:pt idx="111">
                  <c:v>0.45</c:v>
                </c:pt>
                <c:pt idx="112">
                  <c:v>0.45</c:v>
                </c:pt>
                <c:pt idx="113">
                  <c:v>0.45</c:v>
                </c:pt>
                <c:pt idx="114">
                  <c:v>0.46</c:v>
                </c:pt>
                <c:pt idx="115">
                  <c:v>0.46</c:v>
                </c:pt>
                <c:pt idx="116">
                  <c:v>0.47</c:v>
                </c:pt>
                <c:pt idx="117">
                  <c:v>0.47</c:v>
                </c:pt>
                <c:pt idx="118">
                  <c:v>0.47</c:v>
                </c:pt>
                <c:pt idx="119">
                  <c:v>0.48</c:v>
                </c:pt>
                <c:pt idx="120">
                  <c:v>0.48</c:v>
                </c:pt>
                <c:pt idx="121">
                  <c:v>0.49</c:v>
                </c:pt>
                <c:pt idx="122">
                  <c:v>0.49</c:v>
                </c:pt>
                <c:pt idx="123">
                  <c:v>0.49</c:v>
                </c:pt>
                <c:pt idx="124">
                  <c:v>0.5</c:v>
                </c:pt>
                <c:pt idx="125">
                  <c:v>0.5</c:v>
                </c:pt>
                <c:pt idx="126">
                  <c:v>0.51</c:v>
                </c:pt>
                <c:pt idx="127">
                  <c:v>0.51</c:v>
                </c:pt>
                <c:pt idx="128">
                  <c:v>0.51</c:v>
                </c:pt>
                <c:pt idx="129">
                  <c:v>0.52</c:v>
                </c:pt>
                <c:pt idx="130">
                  <c:v>0.52</c:v>
                </c:pt>
                <c:pt idx="131">
                  <c:v>0.53</c:v>
                </c:pt>
                <c:pt idx="132">
                  <c:v>0.53</c:v>
                </c:pt>
                <c:pt idx="133">
                  <c:v>0.53</c:v>
                </c:pt>
                <c:pt idx="134">
                  <c:v>0.54</c:v>
                </c:pt>
                <c:pt idx="135">
                  <c:v>0.54</c:v>
                </c:pt>
                <c:pt idx="136">
                  <c:v>0.55000000000000004</c:v>
                </c:pt>
                <c:pt idx="137">
                  <c:v>0.55000000000000004</c:v>
                </c:pt>
                <c:pt idx="138">
                  <c:v>0.55000000000000004</c:v>
                </c:pt>
                <c:pt idx="139">
                  <c:v>0.56000000000000005</c:v>
                </c:pt>
                <c:pt idx="140">
                  <c:v>0.56000000000000005</c:v>
                </c:pt>
                <c:pt idx="141">
                  <c:v>0.56999999999999995</c:v>
                </c:pt>
                <c:pt idx="142">
                  <c:v>0.56999999999999995</c:v>
                </c:pt>
                <c:pt idx="143">
                  <c:v>0.56999999999999995</c:v>
                </c:pt>
                <c:pt idx="144">
                  <c:v>0.57999999999999996</c:v>
                </c:pt>
                <c:pt idx="145">
                  <c:v>0.57999999999999996</c:v>
                </c:pt>
                <c:pt idx="146">
                  <c:v>0.59</c:v>
                </c:pt>
                <c:pt idx="147">
                  <c:v>0.59</c:v>
                </c:pt>
                <c:pt idx="148">
                  <c:v>0.59</c:v>
                </c:pt>
                <c:pt idx="149">
                  <c:v>0.6</c:v>
                </c:pt>
                <c:pt idx="150">
                  <c:v>0.6</c:v>
                </c:pt>
                <c:pt idx="151">
                  <c:v>0.61</c:v>
                </c:pt>
                <c:pt idx="152">
                  <c:v>0.61</c:v>
                </c:pt>
                <c:pt idx="153">
                  <c:v>0.61</c:v>
                </c:pt>
                <c:pt idx="154">
                  <c:v>0.62</c:v>
                </c:pt>
                <c:pt idx="155">
                  <c:v>0.62</c:v>
                </c:pt>
                <c:pt idx="156">
                  <c:v>0.63</c:v>
                </c:pt>
                <c:pt idx="157">
                  <c:v>0.63</c:v>
                </c:pt>
                <c:pt idx="158">
                  <c:v>0.63</c:v>
                </c:pt>
                <c:pt idx="159">
                  <c:v>0.64</c:v>
                </c:pt>
                <c:pt idx="160">
                  <c:v>0.64</c:v>
                </c:pt>
                <c:pt idx="161">
                  <c:v>0.65</c:v>
                </c:pt>
                <c:pt idx="162">
                  <c:v>0.65</c:v>
                </c:pt>
                <c:pt idx="163">
                  <c:v>0.65</c:v>
                </c:pt>
                <c:pt idx="164">
                  <c:v>0.66</c:v>
                </c:pt>
                <c:pt idx="165">
                  <c:v>0.66</c:v>
                </c:pt>
                <c:pt idx="166">
                  <c:v>0.67</c:v>
                </c:pt>
                <c:pt idx="167">
                  <c:v>0.67</c:v>
                </c:pt>
                <c:pt idx="168">
                  <c:v>0.67</c:v>
                </c:pt>
                <c:pt idx="169">
                  <c:v>0.68</c:v>
                </c:pt>
                <c:pt idx="170">
                  <c:v>0.68</c:v>
                </c:pt>
                <c:pt idx="171">
                  <c:v>0.69</c:v>
                </c:pt>
                <c:pt idx="172">
                  <c:v>0.69</c:v>
                </c:pt>
                <c:pt idx="173">
                  <c:v>0.69</c:v>
                </c:pt>
                <c:pt idx="174">
                  <c:v>0.7</c:v>
                </c:pt>
                <c:pt idx="175">
                  <c:v>0.7</c:v>
                </c:pt>
                <c:pt idx="176">
                  <c:v>0.71</c:v>
                </c:pt>
                <c:pt idx="177">
                  <c:v>0.71</c:v>
                </c:pt>
                <c:pt idx="178">
                  <c:v>0.71</c:v>
                </c:pt>
                <c:pt idx="179">
                  <c:v>0.72</c:v>
                </c:pt>
                <c:pt idx="180">
                  <c:v>0.72</c:v>
                </c:pt>
                <c:pt idx="181">
                  <c:v>0.73</c:v>
                </c:pt>
                <c:pt idx="182">
                  <c:v>0.73</c:v>
                </c:pt>
                <c:pt idx="183">
                  <c:v>0.73</c:v>
                </c:pt>
                <c:pt idx="184">
                  <c:v>0.74</c:v>
                </c:pt>
                <c:pt idx="185">
                  <c:v>0.74</c:v>
                </c:pt>
                <c:pt idx="186">
                  <c:v>0.75</c:v>
                </c:pt>
                <c:pt idx="187">
                  <c:v>0.75</c:v>
                </c:pt>
                <c:pt idx="188">
                  <c:v>0.75</c:v>
                </c:pt>
                <c:pt idx="189">
                  <c:v>0.76</c:v>
                </c:pt>
                <c:pt idx="190">
                  <c:v>0.76</c:v>
                </c:pt>
                <c:pt idx="191">
                  <c:v>0.76</c:v>
                </c:pt>
                <c:pt idx="192">
                  <c:v>0.77</c:v>
                </c:pt>
                <c:pt idx="193">
                  <c:v>0.77</c:v>
                </c:pt>
                <c:pt idx="194">
                  <c:v>0.78</c:v>
                </c:pt>
                <c:pt idx="195">
                  <c:v>0.78</c:v>
                </c:pt>
                <c:pt idx="196">
                  <c:v>0.78</c:v>
                </c:pt>
                <c:pt idx="197">
                  <c:v>0.79</c:v>
                </c:pt>
                <c:pt idx="198">
                  <c:v>0.79</c:v>
                </c:pt>
                <c:pt idx="199">
                  <c:v>0.8</c:v>
                </c:pt>
                <c:pt idx="200">
                  <c:v>0.8</c:v>
                </c:pt>
                <c:pt idx="201">
                  <c:v>0.8</c:v>
                </c:pt>
                <c:pt idx="202">
                  <c:v>0.81</c:v>
                </c:pt>
                <c:pt idx="203">
                  <c:v>0.81</c:v>
                </c:pt>
                <c:pt idx="204">
                  <c:v>0.82</c:v>
                </c:pt>
                <c:pt idx="205">
                  <c:v>0.82</c:v>
                </c:pt>
                <c:pt idx="206">
                  <c:v>0.82</c:v>
                </c:pt>
                <c:pt idx="207">
                  <c:v>0.83</c:v>
                </c:pt>
                <c:pt idx="208">
                  <c:v>0.83</c:v>
                </c:pt>
                <c:pt idx="209">
                  <c:v>0.84</c:v>
                </c:pt>
                <c:pt idx="210">
                  <c:v>0.84</c:v>
                </c:pt>
                <c:pt idx="211">
                  <c:v>0.84</c:v>
                </c:pt>
                <c:pt idx="212">
                  <c:v>0.85</c:v>
                </c:pt>
                <c:pt idx="213">
                  <c:v>0.85</c:v>
                </c:pt>
                <c:pt idx="214">
                  <c:v>0.86</c:v>
                </c:pt>
                <c:pt idx="215">
                  <c:v>0.86</c:v>
                </c:pt>
                <c:pt idx="216">
                  <c:v>0.86</c:v>
                </c:pt>
                <c:pt idx="217">
                  <c:v>0.87</c:v>
                </c:pt>
                <c:pt idx="218">
                  <c:v>0.87</c:v>
                </c:pt>
                <c:pt idx="219">
                  <c:v>0.88</c:v>
                </c:pt>
                <c:pt idx="220">
                  <c:v>0.88</c:v>
                </c:pt>
                <c:pt idx="221">
                  <c:v>0.88</c:v>
                </c:pt>
                <c:pt idx="222">
                  <c:v>0.89</c:v>
                </c:pt>
                <c:pt idx="223">
                  <c:v>0.89</c:v>
                </c:pt>
                <c:pt idx="224">
                  <c:v>0.9</c:v>
                </c:pt>
                <c:pt idx="225">
                  <c:v>0.9</c:v>
                </c:pt>
                <c:pt idx="226">
                  <c:v>0.9</c:v>
                </c:pt>
                <c:pt idx="227">
                  <c:v>0.91</c:v>
                </c:pt>
                <c:pt idx="228">
                  <c:v>0.91</c:v>
                </c:pt>
                <c:pt idx="229">
                  <c:v>0.92</c:v>
                </c:pt>
                <c:pt idx="230">
                  <c:v>0.92</c:v>
                </c:pt>
                <c:pt idx="231">
                  <c:v>0.92</c:v>
                </c:pt>
                <c:pt idx="232">
                  <c:v>0.93</c:v>
                </c:pt>
                <c:pt idx="233">
                  <c:v>0.93</c:v>
                </c:pt>
                <c:pt idx="234">
                  <c:v>0.94</c:v>
                </c:pt>
                <c:pt idx="235">
                  <c:v>0.94</c:v>
                </c:pt>
                <c:pt idx="236">
                  <c:v>0.94</c:v>
                </c:pt>
                <c:pt idx="237">
                  <c:v>0.95</c:v>
                </c:pt>
                <c:pt idx="238">
                  <c:v>0.95</c:v>
                </c:pt>
                <c:pt idx="239">
                  <c:v>0.96</c:v>
                </c:pt>
                <c:pt idx="240">
                  <c:v>0.96</c:v>
                </c:pt>
                <c:pt idx="241">
                  <c:v>0.96</c:v>
                </c:pt>
                <c:pt idx="242">
                  <c:v>0.97</c:v>
                </c:pt>
                <c:pt idx="243">
                  <c:v>0.97</c:v>
                </c:pt>
                <c:pt idx="244">
                  <c:v>0.98</c:v>
                </c:pt>
                <c:pt idx="245">
                  <c:v>0.98</c:v>
                </c:pt>
                <c:pt idx="246">
                  <c:v>0.98</c:v>
                </c:pt>
                <c:pt idx="247">
                  <c:v>0.99</c:v>
                </c:pt>
                <c:pt idx="248">
                  <c:v>0.99</c:v>
                </c:pt>
                <c:pt idx="249">
                  <c:v>1</c:v>
                </c:pt>
                <c:pt idx="250">
                  <c:v>1</c:v>
                </c:pt>
              </c:numCache>
            </c:numRef>
          </c:yVal>
          <c:smooth val="1"/>
          <c:extLst>
            <c:ext xmlns:c16="http://schemas.microsoft.com/office/drawing/2014/chart" uri="{C3380CC4-5D6E-409C-BE32-E72D297353CC}">
              <c16:uniqueId val="{00000002-D610-4A95-952F-DBDE0410F5A9}"/>
            </c:ext>
          </c:extLst>
        </c:ser>
        <c:dLbls>
          <c:showLegendKey val="0"/>
          <c:showVal val="0"/>
          <c:showCatName val="0"/>
          <c:showSerName val="0"/>
          <c:showPercent val="0"/>
          <c:showBubbleSize val="0"/>
        </c:dLbls>
        <c:axId val="-2126653952"/>
        <c:axId val="-2126645392"/>
      </c:scatterChart>
      <c:valAx>
        <c:axId val="-2126653952"/>
        <c:scaling>
          <c:orientation val="minMax"/>
          <c:max val="1250"/>
          <c:min val="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Job Completion</a:t>
                </a:r>
                <a:r>
                  <a:rPr lang="en-US" sz="2000" baseline="0">
                    <a:latin typeface="+mn-lt"/>
                  </a:rPr>
                  <a:t> Time (Seconds)</a:t>
                </a:r>
                <a:endParaRPr lang="en-US" sz="2000">
                  <a:latin typeface="+mn-lt"/>
                </a:endParaRP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2126645392"/>
        <c:crosses val="autoZero"/>
        <c:crossBetween val="midCat"/>
        <c:majorUnit val="250"/>
      </c:valAx>
      <c:valAx>
        <c:axId val="-2126645392"/>
        <c:scaling>
          <c:orientation val="minMax"/>
          <c:max val="1.02"/>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Fraction</a:t>
                </a:r>
                <a:r>
                  <a:rPr lang="en-US" sz="2000" baseline="0">
                    <a:latin typeface="+mn-lt"/>
                  </a:rPr>
                  <a:t> of Jobs</a:t>
                </a:r>
                <a:endParaRPr lang="en-US" sz="2000">
                  <a:latin typeface="+mn-lt"/>
                </a:endParaRPr>
              </a:p>
            </c:rich>
          </c:tx>
          <c:layout>
            <c:manualLayout>
              <c:xMode val="edge"/>
              <c:yMode val="edge"/>
              <c:x val="2.3148148148148098E-2"/>
              <c:y val="0.11756561679789999"/>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2126653952"/>
        <c:crosses val="autoZero"/>
        <c:crossBetween val="midCat"/>
      </c:valAx>
      <c:spPr>
        <a:noFill/>
        <a:ln>
          <a:noFill/>
        </a:ln>
        <a:effectLst/>
      </c:spPr>
    </c:plotArea>
    <c:legend>
      <c:legendPos val="tr"/>
      <c:layout>
        <c:manualLayout>
          <c:xMode val="edge"/>
          <c:yMode val="edge"/>
          <c:x val="0.71600864599458192"/>
          <c:y val="0.31084910537151567"/>
          <c:w val="0.22350703557888599"/>
          <c:h val="0.39893846602507999"/>
        </c:manualLayout>
      </c:layout>
      <c:overlay val="1"/>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sz="16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dissect_job!$B$1</c:f>
              <c:strCache>
                <c:ptCount val="1"/>
                <c:pt idx="0">
                  <c:v>Carbyne w/o Leftover</c:v>
                </c:pt>
              </c:strCache>
            </c:strRef>
          </c:tx>
          <c:spPr>
            <a:ln w="12700" cap="rnd">
              <a:solidFill>
                <a:schemeClr val="accent2">
                  <a:lumMod val="50000"/>
                </a:schemeClr>
              </a:solidFill>
              <a:prstDash val="solid"/>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dissect_job!$B$2:$B$848</c:f>
              <c:numCache>
                <c:formatCode>General</c:formatCode>
                <c:ptCount val="847"/>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pt idx="18">
                  <c:v>3</c:v>
                </c:pt>
                <c:pt idx="19">
                  <c:v>3</c:v>
                </c:pt>
                <c:pt idx="20">
                  <c:v>3</c:v>
                </c:pt>
                <c:pt idx="21">
                  <c:v>3</c:v>
                </c:pt>
                <c:pt idx="22">
                  <c:v>3</c:v>
                </c:pt>
                <c:pt idx="23">
                  <c:v>3</c:v>
                </c:pt>
                <c:pt idx="24">
                  <c:v>3</c:v>
                </c:pt>
                <c:pt idx="25">
                  <c:v>3</c:v>
                </c:pt>
                <c:pt idx="26">
                  <c:v>2</c:v>
                </c:pt>
                <c:pt idx="27">
                  <c:v>1</c:v>
                </c:pt>
                <c:pt idx="28">
                  <c:v>3</c:v>
                </c:pt>
                <c:pt idx="29">
                  <c:v>3</c:v>
                </c:pt>
                <c:pt idx="30">
                  <c:v>3</c:v>
                </c:pt>
                <c:pt idx="31">
                  <c:v>3</c:v>
                </c:pt>
                <c:pt idx="32">
                  <c:v>3</c:v>
                </c:pt>
                <c:pt idx="33">
                  <c:v>3</c:v>
                </c:pt>
                <c:pt idx="34">
                  <c:v>3</c:v>
                </c:pt>
                <c:pt idx="35">
                  <c:v>3</c:v>
                </c:pt>
                <c:pt idx="36">
                  <c:v>3</c:v>
                </c:pt>
                <c:pt idx="37">
                  <c:v>3</c:v>
                </c:pt>
                <c:pt idx="38">
                  <c:v>3</c:v>
                </c:pt>
                <c:pt idx="39">
                  <c:v>3</c:v>
                </c:pt>
                <c:pt idx="40">
                  <c:v>3</c:v>
                </c:pt>
                <c:pt idx="41">
                  <c:v>2</c:v>
                </c:pt>
                <c:pt idx="42">
                  <c:v>1</c:v>
                </c:pt>
                <c:pt idx="43">
                  <c:v>3</c:v>
                </c:pt>
                <c:pt idx="44">
                  <c:v>3</c:v>
                </c:pt>
                <c:pt idx="45">
                  <c:v>3</c:v>
                </c:pt>
                <c:pt idx="46">
                  <c:v>3</c:v>
                </c:pt>
                <c:pt idx="47">
                  <c:v>3</c:v>
                </c:pt>
                <c:pt idx="48">
                  <c:v>3</c:v>
                </c:pt>
                <c:pt idx="49">
                  <c:v>3</c:v>
                </c:pt>
                <c:pt idx="50">
                  <c:v>3</c:v>
                </c:pt>
                <c:pt idx="51">
                  <c:v>2</c:v>
                </c:pt>
                <c:pt idx="52">
                  <c:v>3</c:v>
                </c:pt>
                <c:pt idx="53">
                  <c:v>3</c:v>
                </c:pt>
                <c:pt idx="54">
                  <c:v>3</c:v>
                </c:pt>
                <c:pt idx="55">
                  <c:v>3</c:v>
                </c:pt>
                <c:pt idx="56">
                  <c:v>3</c:v>
                </c:pt>
                <c:pt idx="57">
                  <c:v>1</c:v>
                </c:pt>
                <c:pt idx="58">
                  <c:v>3</c:v>
                </c:pt>
                <c:pt idx="59">
                  <c:v>3</c:v>
                </c:pt>
                <c:pt idx="60">
                  <c:v>3</c:v>
                </c:pt>
                <c:pt idx="61">
                  <c:v>2</c:v>
                </c:pt>
                <c:pt idx="62">
                  <c:v>3</c:v>
                </c:pt>
                <c:pt idx="63">
                  <c:v>3</c:v>
                </c:pt>
                <c:pt idx="64">
                  <c:v>3</c:v>
                </c:pt>
                <c:pt idx="65">
                  <c:v>3</c:v>
                </c:pt>
                <c:pt idx="66">
                  <c:v>3</c:v>
                </c:pt>
                <c:pt idx="67">
                  <c:v>3</c:v>
                </c:pt>
                <c:pt idx="68">
                  <c:v>3</c:v>
                </c:pt>
                <c:pt idx="69">
                  <c:v>3</c:v>
                </c:pt>
                <c:pt idx="70">
                  <c:v>3</c:v>
                </c:pt>
                <c:pt idx="71">
                  <c:v>2</c:v>
                </c:pt>
                <c:pt idx="72">
                  <c:v>3</c:v>
                </c:pt>
                <c:pt idx="73">
                  <c:v>3</c:v>
                </c:pt>
                <c:pt idx="74">
                  <c:v>3</c:v>
                </c:pt>
                <c:pt idx="75">
                  <c:v>3</c:v>
                </c:pt>
                <c:pt idx="76">
                  <c:v>3</c:v>
                </c:pt>
                <c:pt idx="77">
                  <c:v>3</c:v>
                </c:pt>
                <c:pt idx="78">
                  <c:v>3</c:v>
                </c:pt>
                <c:pt idx="79">
                  <c:v>3</c:v>
                </c:pt>
                <c:pt idx="80">
                  <c:v>3</c:v>
                </c:pt>
                <c:pt idx="81">
                  <c:v>2</c:v>
                </c:pt>
                <c:pt idx="82">
                  <c:v>2</c:v>
                </c:pt>
                <c:pt idx="83">
                  <c:v>3</c:v>
                </c:pt>
                <c:pt idx="84">
                  <c:v>3</c:v>
                </c:pt>
                <c:pt idx="85">
                  <c:v>3</c:v>
                </c:pt>
                <c:pt idx="86">
                  <c:v>3</c:v>
                </c:pt>
                <c:pt idx="87">
                  <c:v>2</c:v>
                </c:pt>
                <c:pt idx="88">
                  <c:v>3</c:v>
                </c:pt>
                <c:pt idx="89">
                  <c:v>3</c:v>
                </c:pt>
                <c:pt idx="90">
                  <c:v>3</c:v>
                </c:pt>
                <c:pt idx="91">
                  <c:v>2</c:v>
                </c:pt>
                <c:pt idx="92">
                  <c:v>2</c:v>
                </c:pt>
                <c:pt idx="93">
                  <c:v>3</c:v>
                </c:pt>
                <c:pt idx="94">
                  <c:v>3</c:v>
                </c:pt>
                <c:pt idx="95">
                  <c:v>3</c:v>
                </c:pt>
                <c:pt idx="96">
                  <c:v>3</c:v>
                </c:pt>
                <c:pt idx="97">
                  <c:v>3</c:v>
                </c:pt>
                <c:pt idx="98">
                  <c:v>4</c:v>
                </c:pt>
                <c:pt idx="99">
                  <c:v>4</c:v>
                </c:pt>
                <c:pt idx="100">
                  <c:v>4</c:v>
                </c:pt>
                <c:pt idx="101">
                  <c:v>3</c:v>
                </c:pt>
                <c:pt idx="102">
                  <c:v>2</c:v>
                </c:pt>
                <c:pt idx="103">
                  <c:v>4</c:v>
                </c:pt>
                <c:pt idx="104">
                  <c:v>4</c:v>
                </c:pt>
                <c:pt idx="105">
                  <c:v>4</c:v>
                </c:pt>
                <c:pt idx="106">
                  <c:v>4</c:v>
                </c:pt>
                <c:pt idx="107">
                  <c:v>3</c:v>
                </c:pt>
                <c:pt idx="108">
                  <c:v>4</c:v>
                </c:pt>
                <c:pt idx="109">
                  <c:v>4</c:v>
                </c:pt>
                <c:pt idx="110">
                  <c:v>4</c:v>
                </c:pt>
                <c:pt idx="111">
                  <c:v>3</c:v>
                </c:pt>
                <c:pt idx="112">
                  <c:v>2</c:v>
                </c:pt>
                <c:pt idx="113">
                  <c:v>4</c:v>
                </c:pt>
                <c:pt idx="114">
                  <c:v>4</c:v>
                </c:pt>
                <c:pt idx="115">
                  <c:v>4</c:v>
                </c:pt>
                <c:pt idx="116">
                  <c:v>5</c:v>
                </c:pt>
                <c:pt idx="117">
                  <c:v>4</c:v>
                </c:pt>
                <c:pt idx="118">
                  <c:v>5</c:v>
                </c:pt>
                <c:pt idx="119">
                  <c:v>5</c:v>
                </c:pt>
                <c:pt idx="120">
                  <c:v>5</c:v>
                </c:pt>
                <c:pt idx="121">
                  <c:v>4</c:v>
                </c:pt>
                <c:pt idx="122">
                  <c:v>3</c:v>
                </c:pt>
                <c:pt idx="123">
                  <c:v>5</c:v>
                </c:pt>
                <c:pt idx="124">
                  <c:v>5</c:v>
                </c:pt>
                <c:pt idx="125">
                  <c:v>5</c:v>
                </c:pt>
                <c:pt idx="126">
                  <c:v>5</c:v>
                </c:pt>
                <c:pt idx="127">
                  <c:v>4</c:v>
                </c:pt>
                <c:pt idx="128">
                  <c:v>5</c:v>
                </c:pt>
                <c:pt idx="129">
                  <c:v>5</c:v>
                </c:pt>
                <c:pt idx="130">
                  <c:v>4</c:v>
                </c:pt>
                <c:pt idx="131">
                  <c:v>4</c:v>
                </c:pt>
                <c:pt idx="132">
                  <c:v>3</c:v>
                </c:pt>
                <c:pt idx="133">
                  <c:v>5</c:v>
                </c:pt>
                <c:pt idx="134">
                  <c:v>5</c:v>
                </c:pt>
                <c:pt idx="135">
                  <c:v>5</c:v>
                </c:pt>
                <c:pt idx="136">
                  <c:v>5</c:v>
                </c:pt>
                <c:pt idx="137">
                  <c:v>4</c:v>
                </c:pt>
                <c:pt idx="138">
                  <c:v>5</c:v>
                </c:pt>
                <c:pt idx="139">
                  <c:v>5</c:v>
                </c:pt>
                <c:pt idx="140">
                  <c:v>5</c:v>
                </c:pt>
                <c:pt idx="141">
                  <c:v>4</c:v>
                </c:pt>
                <c:pt idx="142">
                  <c:v>3</c:v>
                </c:pt>
                <c:pt idx="143">
                  <c:v>3</c:v>
                </c:pt>
                <c:pt idx="144">
                  <c:v>3</c:v>
                </c:pt>
                <c:pt idx="145">
                  <c:v>5</c:v>
                </c:pt>
                <c:pt idx="146">
                  <c:v>6</c:v>
                </c:pt>
                <c:pt idx="147">
                  <c:v>5</c:v>
                </c:pt>
                <c:pt idx="148">
                  <c:v>5</c:v>
                </c:pt>
                <c:pt idx="149">
                  <c:v>5</c:v>
                </c:pt>
                <c:pt idx="150">
                  <c:v>5</c:v>
                </c:pt>
                <c:pt idx="151">
                  <c:v>4</c:v>
                </c:pt>
                <c:pt idx="152">
                  <c:v>5</c:v>
                </c:pt>
                <c:pt idx="153">
                  <c:v>5</c:v>
                </c:pt>
                <c:pt idx="154">
                  <c:v>3</c:v>
                </c:pt>
                <c:pt idx="155">
                  <c:v>5</c:v>
                </c:pt>
                <c:pt idx="156">
                  <c:v>5</c:v>
                </c:pt>
                <c:pt idx="157">
                  <c:v>5</c:v>
                </c:pt>
                <c:pt idx="158">
                  <c:v>5</c:v>
                </c:pt>
                <c:pt idx="159">
                  <c:v>4</c:v>
                </c:pt>
                <c:pt idx="160">
                  <c:v>4</c:v>
                </c:pt>
                <c:pt idx="161">
                  <c:v>9</c:v>
                </c:pt>
                <c:pt idx="162">
                  <c:v>9</c:v>
                </c:pt>
                <c:pt idx="163">
                  <c:v>9</c:v>
                </c:pt>
                <c:pt idx="164">
                  <c:v>7</c:v>
                </c:pt>
                <c:pt idx="165">
                  <c:v>8</c:v>
                </c:pt>
                <c:pt idx="166">
                  <c:v>7</c:v>
                </c:pt>
                <c:pt idx="167">
                  <c:v>8</c:v>
                </c:pt>
                <c:pt idx="168">
                  <c:v>8</c:v>
                </c:pt>
                <c:pt idx="169">
                  <c:v>8</c:v>
                </c:pt>
                <c:pt idx="170">
                  <c:v>5</c:v>
                </c:pt>
                <c:pt idx="171">
                  <c:v>5</c:v>
                </c:pt>
                <c:pt idx="172">
                  <c:v>5</c:v>
                </c:pt>
                <c:pt idx="173">
                  <c:v>5</c:v>
                </c:pt>
                <c:pt idx="174">
                  <c:v>4</c:v>
                </c:pt>
                <c:pt idx="175">
                  <c:v>2</c:v>
                </c:pt>
                <c:pt idx="176">
                  <c:v>5</c:v>
                </c:pt>
                <c:pt idx="177">
                  <c:v>5</c:v>
                </c:pt>
                <c:pt idx="178">
                  <c:v>5</c:v>
                </c:pt>
                <c:pt idx="179">
                  <c:v>4</c:v>
                </c:pt>
                <c:pt idx="180">
                  <c:v>5</c:v>
                </c:pt>
                <c:pt idx="181">
                  <c:v>4</c:v>
                </c:pt>
                <c:pt idx="182">
                  <c:v>5</c:v>
                </c:pt>
                <c:pt idx="183">
                  <c:v>5</c:v>
                </c:pt>
                <c:pt idx="184">
                  <c:v>4</c:v>
                </c:pt>
                <c:pt idx="185">
                  <c:v>5</c:v>
                </c:pt>
                <c:pt idx="186">
                  <c:v>5</c:v>
                </c:pt>
                <c:pt idx="187">
                  <c:v>5</c:v>
                </c:pt>
                <c:pt idx="188">
                  <c:v>5</c:v>
                </c:pt>
                <c:pt idx="189">
                  <c:v>4</c:v>
                </c:pt>
                <c:pt idx="190">
                  <c:v>2</c:v>
                </c:pt>
                <c:pt idx="191">
                  <c:v>5</c:v>
                </c:pt>
                <c:pt idx="192">
                  <c:v>5</c:v>
                </c:pt>
                <c:pt idx="193">
                  <c:v>5</c:v>
                </c:pt>
                <c:pt idx="194">
                  <c:v>4</c:v>
                </c:pt>
                <c:pt idx="195">
                  <c:v>5</c:v>
                </c:pt>
                <c:pt idx="196">
                  <c:v>4</c:v>
                </c:pt>
                <c:pt idx="197">
                  <c:v>5</c:v>
                </c:pt>
                <c:pt idx="198">
                  <c:v>5</c:v>
                </c:pt>
                <c:pt idx="199">
                  <c:v>4</c:v>
                </c:pt>
                <c:pt idx="200">
                  <c:v>5</c:v>
                </c:pt>
                <c:pt idx="201">
                  <c:v>5</c:v>
                </c:pt>
                <c:pt idx="202">
                  <c:v>5</c:v>
                </c:pt>
                <c:pt idx="203">
                  <c:v>5</c:v>
                </c:pt>
                <c:pt idx="204">
                  <c:v>4</c:v>
                </c:pt>
                <c:pt idx="205">
                  <c:v>2</c:v>
                </c:pt>
                <c:pt idx="206">
                  <c:v>3</c:v>
                </c:pt>
                <c:pt idx="207">
                  <c:v>3</c:v>
                </c:pt>
                <c:pt idx="208">
                  <c:v>3</c:v>
                </c:pt>
                <c:pt idx="209">
                  <c:v>5</c:v>
                </c:pt>
                <c:pt idx="210">
                  <c:v>5</c:v>
                </c:pt>
                <c:pt idx="211">
                  <c:v>5</c:v>
                </c:pt>
                <c:pt idx="212">
                  <c:v>5</c:v>
                </c:pt>
                <c:pt idx="213">
                  <c:v>5</c:v>
                </c:pt>
                <c:pt idx="214">
                  <c:v>5</c:v>
                </c:pt>
                <c:pt idx="215">
                  <c:v>5</c:v>
                </c:pt>
                <c:pt idx="216">
                  <c:v>5</c:v>
                </c:pt>
                <c:pt idx="217">
                  <c:v>5</c:v>
                </c:pt>
                <c:pt idx="218">
                  <c:v>1</c:v>
                </c:pt>
                <c:pt idx="219">
                  <c:v>4</c:v>
                </c:pt>
                <c:pt idx="220">
                  <c:v>4</c:v>
                </c:pt>
                <c:pt idx="221">
                  <c:v>5</c:v>
                </c:pt>
                <c:pt idx="222">
                  <c:v>6</c:v>
                </c:pt>
                <c:pt idx="223">
                  <c:v>6</c:v>
                </c:pt>
                <c:pt idx="224">
                  <c:v>6</c:v>
                </c:pt>
                <c:pt idx="225">
                  <c:v>6</c:v>
                </c:pt>
                <c:pt idx="226">
                  <c:v>6</c:v>
                </c:pt>
                <c:pt idx="227">
                  <c:v>6</c:v>
                </c:pt>
                <c:pt idx="228">
                  <c:v>4</c:v>
                </c:pt>
                <c:pt idx="229">
                  <c:v>7</c:v>
                </c:pt>
                <c:pt idx="230">
                  <c:v>7</c:v>
                </c:pt>
                <c:pt idx="231">
                  <c:v>6</c:v>
                </c:pt>
                <c:pt idx="232">
                  <c:v>6</c:v>
                </c:pt>
                <c:pt idx="233">
                  <c:v>6</c:v>
                </c:pt>
                <c:pt idx="234">
                  <c:v>6</c:v>
                </c:pt>
                <c:pt idx="235">
                  <c:v>6</c:v>
                </c:pt>
                <c:pt idx="236">
                  <c:v>6</c:v>
                </c:pt>
                <c:pt idx="237">
                  <c:v>6</c:v>
                </c:pt>
                <c:pt idx="238">
                  <c:v>6</c:v>
                </c:pt>
                <c:pt idx="239">
                  <c:v>6</c:v>
                </c:pt>
                <c:pt idx="240">
                  <c:v>6</c:v>
                </c:pt>
                <c:pt idx="241">
                  <c:v>6</c:v>
                </c:pt>
                <c:pt idx="242">
                  <c:v>6</c:v>
                </c:pt>
                <c:pt idx="243">
                  <c:v>7</c:v>
                </c:pt>
                <c:pt idx="244">
                  <c:v>7</c:v>
                </c:pt>
                <c:pt idx="245">
                  <c:v>7</c:v>
                </c:pt>
                <c:pt idx="246">
                  <c:v>7</c:v>
                </c:pt>
                <c:pt idx="247">
                  <c:v>7</c:v>
                </c:pt>
                <c:pt idx="248">
                  <c:v>7</c:v>
                </c:pt>
                <c:pt idx="249">
                  <c:v>7</c:v>
                </c:pt>
                <c:pt idx="250">
                  <c:v>7</c:v>
                </c:pt>
                <c:pt idx="251">
                  <c:v>7</c:v>
                </c:pt>
                <c:pt idx="252">
                  <c:v>7</c:v>
                </c:pt>
                <c:pt idx="253">
                  <c:v>7</c:v>
                </c:pt>
                <c:pt idx="254">
                  <c:v>7</c:v>
                </c:pt>
                <c:pt idx="255">
                  <c:v>7</c:v>
                </c:pt>
                <c:pt idx="256">
                  <c:v>7</c:v>
                </c:pt>
                <c:pt idx="257">
                  <c:v>7</c:v>
                </c:pt>
                <c:pt idx="258">
                  <c:v>7</c:v>
                </c:pt>
                <c:pt idx="259">
                  <c:v>7</c:v>
                </c:pt>
                <c:pt idx="260">
                  <c:v>7</c:v>
                </c:pt>
                <c:pt idx="261">
                  <c:v>6</c:v>
                </c:pt>
                <c:pt idx="262">
                  <c:v>6</c:v>
                </c:pt>
                <c:pt idx="263">
                  <c:v>6</c:v>
                </c:pt>
                <c:pt idx="264">
                  <c:v>6</c:v>
                </c:pt>
                <c:pt idx="265">
                  <c:v>6</c:v>
                </c:pt>
                <c:pt idx="266">
                  <c:v>6</c:v>
                </c:pt>
                <c:pt idx="267">
                  <c:v>6</c:v>
                </c:pt>
                <c:pt idx="268">
                  <c:v>4</c:v>
                </c:pt>
                <c:pt idx="269">
                  <c:v>4</c:v>
                </c:pt>
                <c:pt idx="270">
                  <c:v>5</c:v>
                </c:pt>
                <c:pt idx="271">
                  <c:v>5</c:v>
                </c:pt>
                <c:pt idx="272">
                  <c:v>6</c:v>
                </c:pt>
                <c:pt idx="273">
                  <c:v>6</c:v>
                </c:pt>
                <c:pt idx="274">
                  <c:v>6</c:v>
                </c:pt>
                <c:pt idx="275">
                  <c:v>6</c:v>
                </c:pt>
                <c:pt idx="276">
                  <c:v>6</c:v>
                </c:pt>
                <c:pt idx="277">
                  <c:v>6</c:v>
                </c:pt>
                <c:pt idx="278">
                  <c:v>2</c:v>
                </c:pt>
                <c:pt idx="279">
                  <c:v>2</c:v>
                </c:pt>
                <c:pt idx="280">
                  <c:v>2</c:v>
                </c:pt>
                <c:pt idx="281">
                  <c:v>2</c:v>
                </c:pt>
                <c:pt idx="282">
                  <c:v>2</c:v>
                </c:pt>
                <c:pt idx="283">
                  <c:v>6</c:v>
                </c:pt>
                <c:pt idx="284">
                  <c:v>6</c:v>
                </c:pt>
                <c:pt idx="285">
                  <c:v>6</c:v>
                </c:pt>
                <c:pt idx="286">
                  <c:v>6</c:v>
                </c:pt>
                <c:pt idx="287">
                  <c:v>6</c:v>
                </c:pt>
                <c:pt idx="288">
                  <c:v>6</c:v>
                </c:pt>
                <c:pt idx="289">
                  <c:v>6</c:v>
                </c:pt>
                <c:pt idx="290">
                  <c:v>6</c:v>
                </c:pt>
                <c:pt idx="291">
                  <c:v>5</c:v>
                </c:pt>
                <c:pt idx="292">
                  <c:v>5</c:v>
                </c:pt>
                <c:pt idx="293">
                  <c:v>5</c:v>
                </c:pt>
                <c:pt idx="294">
                  <c:v>5</c:v>
                </c:pt>
                <c:pt idx="295">
                  <c:v>5</c:v>
                </c:pt>
                <c:pt idx="296">
                  <c:v>5</c:v>
                </c:pt>
                <c:pt idx="297">
                  <c:v>3</c:v>
                </c:pt>
                <c:pt idx="298">
                  <c:v>3</c:v>
                </c:pt>
                <c:pt idx="299">
                  <c:v>3</c:v>
                </c:pt>
                <c:pt idx="300">
                  <c:v>3</c:v>
                </c:pt>
                <c:pt idx="301">
                  <c:v>3</c:v>
                </c:pt>
                <c:pt idx="302">
                  <c:v>6</c:v>
                </c:pt>
                <c:pt idx="303">
                  <c:v>6</c:v>
                </c:pt>
                <c:pt idx="304">
                  <c:v>6</c:v>
                </c:pt>
                <c:pt idx="305">
                  <c:v>6</c:v>
                </c:pt>
                <c:pt idx="306">
                  <c:v>6</c:v>
                </c:pt>
                <c:pt idx="307">
                  <c:v>6</c:v>
                </c:pt>
                <c:pt idx="308">
                  <c:v>6</c:v>
                </c:pt>
                <c:pt idx="309">
                  <c:v>6</c:v>
                </c:pt>
                <c:pt idx="310">
                  <c:v>6</c:v>
                </c:pt>
                <c:pt idx="311">
                  <c:v>6</c:v>
                </c:pt>
                <c:pt idx="312">
                  <c:v>4</c:v>
                </c:pt>
                <c:pt idx="313">
                  <c:v>4</c:v>
                </c:pt>
                <c:pt idx="314">
                  <c:v>4</c:v>
                </c:pt>
                <c:pt idx="315">
                  <c:v>4</c:v>
                </c:pt>
                <c:pt idx="316">
                  <c:v>4</c:v>
                </c:pt>
                <c:pt idx="317">
                  <c:v>4</c:v>
                </c:pt>
                <c:pt idx="318">
                  <c:v>4</c:v>
                </c:pt>
                <c:pt idx="319">
                  <c:v>4</c:v>
                </c:pt>
                <c:pt idx="320">
                  <c:v>4</c:v>
                </c:pt>
                <c:pt idx="321">
                  <c:v>4</c:v>
                </c:pt>
                <c:pt idx="322">
                  <c:v>5</c:v>
                </c:pt>
                <c:pt idx="323">
                  <c:v>5</c:v>
                </c:pt>
                <c:pt idx="324">
                  <c:v>5</c:v>
                </c:pt>
                <c:pt idx="325">
                  <c:v>5</c:v>
                </c:pt>
                <c:pt idx="326">
                  <c:v>5</c:v>
                </c:pt>
                <c:pt idx="327">
                  <c:v>5</c:v>
                </c:pt>
                <c:pt idx="328">
                  <c:v>5</c:v>
                </c:pt>
                <c:pt idx="329">
                  <c:v>5</c:v>
                </c:pt>
                <c:pt idx="330">
                  <c:v>5</c:v>
                </c:pt>
                <c:pt idx="331">
                  <c:v>5</c:v>
                </c:pt>
                <c:pt idx="332">
                  <c:v>5</c:v>
                </c:pt>
                <c:pt idx="333">
                  <c:v>5</c:v>
                </c:pt>
                <c:pt idx="334">
                  <c:v>5</c:v>
                </c:pt>
                <c:pt idx="335">
                  <c:v>5</c:v>
                </c:pt>
                <c:pt idx="336">
                  <c:v>5</c:v>
                </c:pt>
                <c:pt idx="337">
                  <c:v>5</c:v>
                </c:pt>
                <c:pt idx="338">
                  <c:v>5</c:v>
                </c:pt>
                <c:pt idx="339">
                  <c:v>5</c:v>
                </c:pt>
                <c:pt idx="340">
                  <c:v>5</c:v>
                </c:pt>
                <c:pt idx="341">
                  <c:v>5</c:v>
                </c:pt>
                <c:pt idx="342">
                  <c:v>5</c:v>
                </c:pt>
                <c:pt idx="343">
                  <c:v>5</c:v>
                </c:pt>
                <c:pt idx="344">
                  <c:v>5</c:v>
                </c:pt>
                <c:pt idx="345">
                  <c:v>5</c:v>
                </c:pt>
                <c:pt idx="346">
                  <c:v>5</c:v>
                </c:pt>
                <c:pt idx="347">
                  <c:v>5</c:v>
                </c:pt>
                <c:pt idx="348">
                  <c:v>5</c:v>
                </c:pt>
                <c:pt idx="349">
                  <c:v>4</c:v>
                </c:pt>
                <c:pt idx="350">
                  <c:v>4</c:v>
                </c:pt>
                <c:pt idx="351">
                  <c:v>4</c:v>
                </c:pt>
                <c:pt idx="352">
                  <c:v>4</c:v>
                </c:pt>
                <c:pt idx="353">
                  <c:v>4</c:v>
                </c:pt>
                <c:pt idx="354">
                  <c:v>4</c:v>
                </c:pt>
                <c:pt idx="355">
                  <c:v>4</c:v>
                </c:pt>
                <c:pt idx="356">
                  <c:v>4</c:v>
                </c:pt>
                <c:pt idx="357">
                  <c:v>4</c:v>
                </c:pt>
                <c:pt idx="358">
                  <c:v>5</c:v>
                </c:pt>
                <c:pt idx="359">
                  <c:v>5</c:v>
                </c:pt>
                <c:pt idx="360">
                  <c:v>5</c:v>
                </c:pt>
                <c:pt idx="361">
                  <c:v>5</c:v>
                </c:pt>
                <c:pt idx="362">
                  <c:v>5</c:v>
                </c:pt>
                <c:pt idx="363">
                  <c:v>6</c:v>
                </c:pt>
                <c:pt idx="364">
                  <c:v>6</c:v>
                </c:pt>
                <c:pt idx="365">
                  <c:v>6</c:v>
                </c:pt>
                <c:pt idx="366">
                  <c:v>6</c:v>
                </c:pt>
                <c:pt idx="367">
                  <c:v>6</c:v>
                </c:pt>
                <c:pt idx="368">
                  <c:v>6</c:v>
                </c:pt>
                <c:pt idx="369">
                  <c:v>6</c:v>
                </c:pt>
                <c:pt idx="370">
                  <c:v>6</c:v>
                </c:pt>
                <c:pt idx="371">
                  <c:v>6</c:v>
                </c:pt>
                <c:pt idx="372">
                  <c:v>6</c:v>
                </c:pt>
                <c:pt idx="373">
                  <c:v>6</c:v>
                </c:pt>
                <c:pt idx="374">
                  <c:v>6</c:v>
                </c:pt>
                <c:pt idx="375">
                  <c:v>4</c:v>
                </c:pt>
                <c:pt idx="376">
                  <c:v>4</c:v>
                </c:pt>
                <c:pt idx="377">
                  <c:v>4</c:v>
                </c:pt>
                <c:pt idx="378">
                  <c:v>4</c:v>
                </c:pt>
                <c:pt idx="379">
                  <c:v>4</c:v>
                </c:pt>
                <c:pt idx="380">
                  <c:v>4</c:v>
                </c:pt>
                <c:pt idx="381">
                  <c:v>4</c:v>
                </c:pt>
                <c:pt idx="382">
                  <c:v>4</c:v>
                </c:pt>
                <c:pt idx="383">
                  <c:v>4</c:v>
                </c:pt>
                <c:pt idx="384">
                  <c:v>4</c:v>
                </c:pt>
                <c:pt idx="385">
                  <c:v>4</c:v>
                </c:pt>
                <c:pt idx="386">
                  <c:v>4</c:v>
                </c:pt>
                <c:pt idx="387">
                  <c:v>4</c:v>
                </c:pt>
                <c:pt idx="388">
                  <c:v>4</c:v>
                </c:pt>
                <c:pt idx="389">
                  <c:v>4</c:v>
                </c:pt>
                <c:pt idx="390">
                  <c:v>4</c:v>
                </c:pt>
                <c:pt idx="391">
                  <c:v>4</c:v>
                </c:pt>
                <c:pt idx="392">
                  <c:v>4</c:v>
                </c:pt>
                <c:pt idx="393">
                  <c:v>4</c:v>
                </c:pt>
                <c:pt idx="394">
                  <c:v>4</c:v>
                </c:pt>
                <c:pt idx="395">
                  <c:v>4</c:v>
                </c:pt>
                <c:pt idx="396">
                  <c:v>4</c:v>
                </c:pt>
                <c:pt idx="397">
                  <c:v>4</c:v>
                </c:pt>
                <c:pt idx="398">
                  <c:v>4</c:v>
                </c:pt>
                <c:pt idx="399">
                  <c:v>4</c:v>
                </c:pt>
                <c:pt idx="400">
                  <c:v>4</c:v>
                </c:pt>
                <c:pt idx="401">
                  <c:v>4</c:v>
                </c:pt>
                <c:pt idx="402">
                  <c:v>4</c:v>
                </c:pt>
                <c:pt idx="403">
                  <c:v>4</c:v>
                </c:pt>
                <c:pt idx="404">
                  <c:v>4</c:v>
                </c:pt>
                <c:pt idx="405">
                  <c:v>4</c:v>
                </c:pt>
                <c:pt idx="406">
                  <c:v>4</c:v>
                </c:pt>
                <c:pt idx="407">
                  <c:v>6</c:v>
                </c:pt>
                <c:pt idx="408">
                  <c:v>6</c:v>
                </c:pt>
                <c:pt idx="409">
                  <c:v>6</c:v>
                </c:pt>
                <c:pt idx="410">
                  <c:v>6</c:v>
                </c:pt>
                <c:pt idx="411">
                  <c:v>6</c:v>
                </c:pt>
                <c:pt idx="412">
                  <c:v>6</c:v>
                </c:pt>
                <c:pt idx="413">
                  <c:v>6</c:v>
                </c:pt>
                <c:pt idx="414">
                  <c:v>6</c:v>
                </c:pt>
                <c:pt idx="415">
                  <c:v>6</c:v>
                </c:pt>
                <c:pt idx="416">
                  <c:v>6</c:v>
                </c:pt>
                <c:pt idx="417">
                  <c:v>6</c:v>
                </c:pt>
                <c:pt idx="418">
                  <c:v>6</c:v>
                </c:pt>
                <c:pt idx="419">
                  <c:v>6</c:v>
                </c:pt>
                <c:pt idx="420">
                  <c:v>6</c:v>
                </c:pt>
                <c:pt idx="421">
                  <c:v>6</c:v>
                </c:pt>
                <c:pt idx="422">
                  <c:v>6</c:v>
                </c:pt>
                <c:pt idx="423">
                  <c:v>6</c:v>
                </c:pt>
                <c:pt idx="424">
                  <c:v>6</c:v>
                </c:pt>
                <c:pt idx="425">
                  <c:v>6</c:v>
                </c:pt>
                <c:pt idx="426">
                  <c:v>6</c:v>
                </c:pt>
                <c:pt idx="427">
                  <c:v>6</c:v>
                </c:pt>
                <c:pt idx="428">
                  <c:v>6</c:v>
                </c:pt>
                <c:pt idx="429">
                  <c:v>6</c:v>
                </c:pt>
                <c:pt idx="430">
                  <c:v>6</c:v>
                </c:pt>
                <c:pt idx="431">
                  <c:v>6</c:v>
                </c:pt>
                <c:pt idx="432">
                  <c:v>6</c:v>
                </c:pt>
                <c:pt idx="433">
                  <c:v>5</c:v>
                </c:pt>
                <c:pt idx="434">
                  <c:v>5</c:v>
                </c:pt>
                <c:pt idx="435">
                  <c:v>5</c:v>
                </c:pt>
                <c:pt idx="436">
                  <c:v>5</c:v>
                </c:pt>
                <c:pt idx="437">
                  <c:v>5</c:v>
                </c:pt>
                <c:pt idx="438">
                  <c:v>5</c:v>
                </c:pt>
                <c:pt idx="439">
                  <c:v>5</c:v>
                </c:pt>
                <c:pt idx="440">
                  <c:v>5</c:v>
                </c:pt>
                <c:pt idx="441">
                  <c:v>5</c:v>
                </c:pt>
                <c:pt idx="442">
                  <c:v>5</c:v>
                </c:pt>
                <c:pt idx="443">
                  <c:v>6</c:v>
                </c:pt>
                <c:pt idx="444">
                  <c:v>6</c:v>
                </c:pt>
                <c:pt idx="445">
                  <c:v>6</c:v>
                </c:pt>
                <c:pt idx="446">
                  <c:v>4</c:v>
                </c:pt>
                <c:pt idx="447">
                  <c:v>4</c:v>
                </c:pt>
                <c:pt idx="448">
                  <c:v>4</c:v>
                </c:pt>
                <c:pt idx="449">
                  <c:v>4</c:v>
                </c:pt>
                <c:pt idx="450">
                  <c:v>4</c:v>
                </c:pt>
                <c:pt idx="451">
                  <c:v>4</c:v>
                </c:pt>
                <c:pt idx="452">
                  <c:v>4</c:v>
                </c:pt>
                <c:pt idx="453">
                  <c:v>4</c:v>
                </c:pt>
                <c:pt idx="454">
                  <c:v>4</c:v>
                </c:pt>
                <c:pt idx="455">
                  <c:v>4</c:v>
                </c:pt>
                <c:pt idx="456">
                  <c:v>4</c:v>
                </c:pt>
                <c:pt idx="457">
                  <c:v>4</c:v>
                </c:pt>
                <c:pt idx="458">
                  <c:v>4</c:v>
                </c:pt>
                <c:pt idx="459">
                  <c:v>4</c:v>
                </c:pt>
                <c:pt idx="460">
                  <c:v>4</c:v>
                </c:pt>
                <c:pt idx="461">
                  <c:v>4</c:v>
                </c:pt>
                <c:pt idx="462">
                  <c:v>4</c:v>
                </c:pt>
                <c:pt idx="463">
                  <c:v>4</c:v>
                </c:pt>
                <c:pt idx="464">
                  <c:v>4</c:v>
                </c:pt>
                <c:pt idx="465">
                  <c:v>4</c:v>
                </c:pt>
                <c:pt idx="466">
                  <c:v>4</c:v>
                </c:pt>
                <c:pt idx="467">
                  <c:v>4</c:v>
                </c:pt>
                <c:pt idx="468">
                  <c:v>4</c:v>
                </c:pt>
                <c:pt idx="469">
                  <c:v>4</c:v>
                </c:pt>
                <c:pt idx="470">
                  <c:v>4</c:v>
                </c:pt>
                <c:pt idx="471">
                  <c:v>4</c:v>
                </c:pt>
                <c:pt idx="472">
                  <c:v>4</c:v>
                </c:pt>
                <c:pt idx="473">
                  <c:v>4</c:v>
                </c:pt>
                <c:pt idx="474">
                  <c:v>4</c:v>
                </c:pt>
                <c:pt idx="475">
                  <c:v>4</c:v>
                </c:pt>
                <c:pt idx="476">
                  <c:v>4</c:v>
                </c:pt>
                <c:pt idx="477">
                  <c:v>4</c:v>
                </c:pt>
                <c:pt idx="478">
                  <c:v>4</c:v>
                </c:pt>
                <c:pt idx="479">
                  <c:v>4</c:v>
                </c:pt>
                <c:pt idx="480">
                  <c:v>5</c:v>
                </c:pt>
                <c:pt idx="481">
                  <c:v>5</c:v>
                </c:pt>
                <c:pt idx="482">
                  <c:v>5</c:v>
                </c:pt>
                <c:pt idx="483">
                  <c:v>5</c:v>
                </c:pt>
                <c:pt idx="484">
                  <c:v>5</c:v>
                </c:pt>
                <c:pt idx="485">
                  <c:v>5</c:v>
                </c:pt>
                <c:pt idx="486">
                  <c:v>5</c:v>
                </c:pt>
                <c:pt idx="487">
                  <c:v>5</c:v>
                </c:pt>
                <c:pt idx="488">
                  <c:v>5</c:v>
                </c:pt>
                <c:pt idx="489">
                  <c:v>5</c:v>
                </c:pt>
                <c:pt idx="490">
                  <c:v>5</c:v>
                </c:pt>
                <c:pt idx="491">
                  <c:v>5</c:v>
                </c:pt>
                <c:pt idx="492">
                  <c:v>5</c:v>
                </c:pt>
                <c:pt idx="493">
                  <c:v>5</c:v>
                </c:pt>
                <c:pt idx="494">
                  <c:v>5</c:v>
                </c:pt>
                <c:pt idx="495">
                  <c:v>5</c:v>
                </c:pt>
                <c:pt idx="496">
                  <c:v>5</c:v>
                </c:pt>
                <c:pt idx="497">
                  <c:v>5</c:v>
                </c:pt>
                <c:pt idx="498">
                  <c:v>5</c:v>
                </c:pt>
                <c:pt idx="499">
                  <c:v>5</c:v>
                </c:pt>
                <c:pt idx="500">
                  <c:v>5</c:v>
                </c:pt>
                <c:pt idx="501">
                  <c:v>5</c:v>
                </c:pt>
                <c:pt idx="502">
                  <c:v>5</c:v>
                </c:pt>
                <c:pt idx="503">
                  <c:v>5</c:v>
                </c:pt>
                <c:pt idx="504">
                  <c:v>5</c:v>
                </c:pt>
                <c:pt idx="505">
                  <c:v>5</c:v>
                </c:pt>
                <c:pt idx="506">
                  <c:v>5</c:v>
                </c:pt>
                <c:pt idx="507">
                  <c:v>5</c:v>
                </c:pt>
                <c:pt idx="508">
                  <c:v>4</c:v>
                </c:pt>
                <c:pt idx="509">
                  <c:v>4</c:v>
                </c:pt>
                <c:pt idx="510">
                  <c:v>4</c:v>
                </c:pt>
                <c:pt idx="511">
                  <c:v>4</c:v>
                </c:pt>
                <c:pt idx="512">
                  <c:v>4</c:v>
                </c:pt>
                <c:pt idx="513">
                  <c:v>2</c:v>
                </c:pt>
                <c:pt idx="514">
                  <c:v>4</c:v>
                </c:pt>
                <c:pt idx="515">
                  <c:v>4</c:v>
                </c:pt>
                <c:pt idx="516">
                  <c:v>4</c:v>
                </c:pt>
                <c:pt idx="517">
                  <c:v>4</c:v>
                </c:pt>
                <c:pt idx="518">
                  <c:v>4</c:v>
                </c:pt>
                <c:pt idx="519">
                  <c:v>4</c:v>
                </c:pt>
                <c:pt idx="520">
                  <c:v>4</c:v>
                </c:pt>
                <c:pt idx="521">
                  <c:v>4</c:v>
                </c:pt>
                <c:pt idx="522">
                  <c:v>4</c:v>
                </c:pt>
                <c:pt idx="523">
                  <c:v>4</c:v>
                </c:pt>
                <c:pt idx="524">
                  <c:v>4</c:v>
                </c:pt>
                <c:pt idx="525">
                  <c:v>4</c:v>
                </c:pt>
                <c:pt idx="526">
                  <c:v>4</c:v>
                </c:pt>
                <c:pt idx="527">
                  <c:v>4</c:v>
                </c:pt>
                <c:pt idx="528">
                  <c:v>4</c:v>
                </c:pt>
                <c:pt idx="529">
                  <c:v>3</c:v>
                </c:pt>
                <c:pt idx="530">
                  <c:v>3</c:v>
                </c:pt>
                <c:pt idx="531">
                  <c:v>3</c:v>
                </c:pt>
                <c:pt idx="532">
                  <c:v>3</c:v>
                </c:pt>
                <c:pt idx="533">
                  <c:v>3</c:v>
                </c:pt>
                <c:pt idx="534">
                  <c:v>3</c:v>
                </c:pt>
                <c:pt idx="535">
                  <c:v>3</c:v>
                </c:pt>
                <c:pt idx="536">
                  <c:v>3</c:v>
                </c:pt>
                <c:pt idx="537">
                  <c:v>3</c:v>
                </c:pt>
                <c:pt idx="538">
                  <c:v>3</c:v>
                </c:pt>
                <c:pt idx="539">
                  <c:v>3</c:v>
                </c:pt>
                <c:pt idx="540">
                  <c:v>3</c:v>
                </c:pt>
                <c:pt idx="541">
                  <c:v>3</c:v>
                </c:pt>
                <c:pt idx="542">
                  <c:v>4</c:v>
                </c:pt>
                <c:pt idx="543">
                  <c:v>4</c:v>
                </c:pt>
                <c:pt idx="544">
                  <c:v>4</c:v>
                </c:pt>
                <c:pt idx="545">
                  <c:v>4</c:v>
                </c:pt>
                <c:pt idx="546">
                  <c:v>4</c:v>
                </c:pt>
                <c:pt idx="547">
                  <c:v>4</c:v>
                </c:pt>
                <c:pt idx="548">
                  <c:v>4</c:v>
                </c:pt>
                <c:pt idx="549">
                  <c:v>4</c:v>
                </c:pt>
                <c:pt idx="550">
                  <c:v>4</c:v>
                </c:pt>
                <c:pt idx="551">
                  <c:v>4</c:v>
                </c:pt>
                <c:pt idx="552">
                  <c:v>4</c:v>
                </c:pt>
                <c:pt idx="553">
                  <c:v>4</c:v>
                </c:pt>
                <c:pt idx="554">
                  <c:v>4</c:v>
                </c:pt>
                <c:pt idx="555">
                  <c:v>4</c:v>
                </c:pt>
                <c:pt idx="556">
                  <c:v>4</c:v>
                </c:pt>
                <c:pt idx="557">
                  <c:v>4</c:v>
                </c:pt>
                <c:pt idx="558">
                  <c:v>4</c:v>
                </c:pt>
                <c:pt idx="559">
                  <c:v>4</c:v>
                </c:pt>
                <c:pt idx="560">
                  <c:v>4</c:v>
                </c:pt>
                <c:pt idx="561">
                  <c:v>4</c:v>
                </c:pt>
                <c:pt idx="562">
                  <c:v>4</c:v>
                </c:pt>
                <c:pt idx="563">
                  <c:v>4</c:v>
                </c:pt>
                <c:pt idx="564">
                  <c:v>4</c:v>
                </c:pt>
                <c:pt idx="565">
                  <c:v>4</c:v>
                </c:pt>
                <c:pt idx="566">
                  <c:v>4</c:v>
                </c:pt>
                <c:pt idx="567">
                  <c:v>4</c:v>
                </c:pt>
                <c:pt idx="568">
                  <c:v>4</c:v>
                </c:pt>
                <c:pt idx="569">
                  <c:v>4</c:v>
                </c:pt>
                <c:pt idx="570">
                  <c:v>4</c:v>
                </c:pt>
                <c:pt idx="571">
                  <c:v>4</c:v>
                </c:pt>
                <c:pt idx="572">
                  <c:v>4</c:v>
                </c:pt>
                <c:pt idx="573">
                  <c:v>4</c:v>
                </c:pt>
                <c:pt idx="574">
                  <c:v>4</c:v>
                </c:pt>
                <c:pt idx="575">
                  <c:v>4</c:v>
                </c:pt>
                <c:pt idx="576">
                  <c:v>4</c:v>
                </c:pt>
                <c:pt idx="577">
                  <c:v>4</c:v>
                </c:pt>
                <c:pt idx="578">
                  <c:v>4</c:v>
                </c:pt>
                <c:pt idx="579">
                  <c:v>3</c:v>
                </c:pt>
                <c:pt idx="580">
                  <c:v>3</c:v>
                </c:pt>
                <c:pt idx="581">
                  <c:v>3</c:v>
                </c:pt>
                <c:pt idx="582">
                  <c:v>3</c:v>
                </c:pt>
                <c:pt idx="583">
                  <c:v>3</c:v>
                </c:pt>
                <c:pt idx="584">
                  <c:v>3</c:v>
                </c:pt>
                <c:pt idx="585">
                  <c:v>3</c:v>
                </c:pt>
                <c:pt idx="586">
                  <c:v>3</c:v>
                </c:pt>
                <c:pt idx="587">
                  <c:v>3</c:v>
                </c:pt>
                <c:pt idx="588">
                  <c:v>3</c:v>
                </c:pt>
                <c:pt idx="589">
                  <c:v>3</c:v>
                </c:pt>
                <c:pt idx="590">
                  <c:v>3</c:v>
                </c:pt>
                <c:pt idx="591">
                  <c:v>3</c:v>
                </c:pt>
                <c:pt idx="592">
                  <c:v>3</c:v>
                </c:pt>
                <c:pt idx="593">
                  <c:v>3</c:v>
                </c:pt>
                <c:pt idx="594">
                  <c:v>3</c:v>
                </c:pt>
                <c:pt idx="595">
                  <c:v>3</c:v>
                </c:pt>
                <c:pt idx="596">
                  <c:v>3</c:v>
                </c:pt>
                <c:pt idx="597">
                  <c:v>3</c:v>
                </c:pt>
                <c:pt idx="598">
                  <c:v>3</c:v>
                </c:pt>
                <c:pt idx="599">
                  <c:v>3</c:v>
                </c:pt>
                <c:pt idx="600">
                  <c:v>3</c:v>
                </c:pt>
                <c:pt idx="601">
                  <c:v>3</c:v>
                </c:pt>
                <c:pt idx="602">
                  <c:v>3</c:v>
                </c:pt>
                <c:pt idx="603">
                  <c:v>3</c:v>
                </c:pt>
                <c:pt idx="604">
                  <c:v>3</c:v>
                </c:pt>
                <c:pt idx="605">
                  <c:v>3</c:v>
                </c:pt>
                <c:pt idx="606">
                  <c:v>3</c:v>
                </c:pt>
                <c:pt idx="607">
                  <c:v>3</c:v>
                </c:pt>
                <c:pt idx="608">
                  <c:v>3</c:v>
                </c:pt>
                <c:pt idx="609">
                  <c:v>2</c:v>
                </c:pt>
                <c:pt idx="610">
                  <c:v>2</c:v>
                </c:pt>
                <c:pt idx="611">
                  <c:v>2</c:v>
                </c:pt>
                <c:pt idx="612">
                  <c:v>2</c:v>
                </c:pt>
                <c:pt idx="613">
                  <c:v>2</c:v>
                </c:pt>
                <c:pt idx="614">
                  <c:v>2</c:v>
                </c:pt>
                <c:pt idx="615">
                  <c:v>2</c:v>
                </c:pt>
                <c:pt idx="616">
                  <c:v>2</c:v>
                </c:pt>
                <c:pt idx="617">
                  <c:v>2</c:v>
                </c:pt>
                <c:pt idx="618">
                  <c:v>2</c:v>
                </c:pt>
                <c:pt idx="619">
                  <c:v>2</c:v>
                </c:pt>
                <c:pt idx="620">
                  <c:v>2</c:v>
                </c:pt>
                <c:pt idx="621">
                  <c:v>2</c:v>
                </c:pt>
                <c:pt idx="622">
                  <c:v>1</c:v>
                </c:pt>
                <c:pt idx="623">
                  <c:v>1</c:v>
                </c:pt>
                <c:pt idx="624">
                  <c:v>1</c:v>
                </c:pt>
                <c:pt idx="625">
                  <c:v>0</c:v>
                </c:pt>
                <c:pt idx="626">
                  <c:v>0</c:v>
                </c:pt>
                <c:pt idx="627">
                  <c:v>0</c:v>
                </c:pt>
              </c:numCache>
            </c:numRef>
          </c:val>
          <c:smooth val="0"/>
          <c:extLst>
            <c:ext xmlns:c16="http://schemas.microsoft.com/office/drawing/2014/chart" uri="{C3380CC4-5D6E-409C-BE32-E72D297353CC}">
              <c16:uniqueId val="{00000000-E919-4FD0-A69E-5C60D8C5DC26}"/>
            </c:ext>
          </c:extLst>
        </c:ser>
        <c:ser>
          <c:idx val="2"/>
          <c:order val="1"/>
          <c:tx>
            <c:strRef>
              <c:f>dissect_job!$D$1</c:f>
              <c:strCache>
                <c:ptCount val="1"/>
                <c:pt idx="0">
                  <c:v>Carbyne</c:v>
                </c:pt>
              </c:strCache>
            </c:strRef>
          </c:tx>
          <c:spPr>
            <a:ln w="28575" cap="rnd">
              <a:solidFill>
                <a:schemeClr val="accent2"/>
              </a:solidFill>
              <a:prstDash val="solid"/>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dissect_job!$D$2:$D$848</c:f>
              <c:numCache>
                <c:formatCode>General</c:formatCode>
                <c:ptCount val="847"/>
                <c:pt idx="0">
                  <c:v>7</c:v>
                </c:pt>
                <c:pt idx="1">
                  <c:v>7</c:v>
                </c:pt>
                <c:pt idx="2">
                  <c:v>7</c:v>
                </c:pt>
                <c:pt idx="3">
                  <c:v>7</c:v>
                </c:pt>
                <c:pt idx="4">
                  <c:v>7</c:v>
                </c:pt>
                <c:pt idx="5">
                  <c:v>7</c:v>
                </c:pt>
                <c:pt idx="6">
                  <c:v>7</c:v>
                </c:pt>
                <c:pt idx="7">
                  <c:v>7</c:v>
                </c:pt>
                <c:pt idx="8">
                  <c:v>7</c:v>
                </c:pt>
                <c:pt idx="9">
                  <c:v>7</c:v>
                </c:pt>
                <c:pt idx="10">
                  <c:v>7</c:v>
                </c:pt>
                <c:pt idx="11">
                  <c:v>7</c:v>
                </c:pt>
                <c:pt idx="12">
                  <c:v>7</c:v>
                </c:pt>
                <c:pt idx="13">
                  <c:v>7</c:v>
                </c:pt>
                <c:pt idx="14">
                  <c:v>7</c:v>
                </c:pt>
                <c:pt idx="15">
                  <c:v>7</c:v>
                </c:pt>
                <c:pt idx="16">
                  <c:v>7</c:v>
                </c:pt>
                <c:pt idx="17">
                  <c:v>7</c:v>
                </c:pt>
                <c:pt idx="18">
                  <c:v>7</c:v>
                </c:pt>
                <c:pt idx="19">
                  <c:v>7</c:v>
                </c:pt>
                <c:pt idx="20">
                  <c:v>7</c:v>
                </c:pt>
                <c:pt idx="21">
                  <c:v>7</c:v>
                </c:pt>
                <c:pt idx="22">
                  <c:v>7</c:v>
                </c:pt>
                <c:pt idx="23">
                  <c:v>7</c:v>
                </c:pt>
                <c:pt idx="24">
                  <c:v>7</c:v>
                </c:pt>
                <c:pt idx="25">
                  <c:v>7</c:v>
                </c:pt>
                <c:pt idx="26">
                  <c:v>6</c:v>
                </c:pt>
                <c:pt idx="27">
                  <c:v>5</c:v>
                </c:pt>
                <c:pt idx="28">
                  <c:v>7</c:v>
                </c:pt>
                <c:pt idx="29">
                  <c:v>7</c:v>
                </c:pt>
                <c:pt idx="30">
                  <c:v>7</c:v>
                </c:pt>
                <c:pt idx="31">
                  <c:v>7</c:v>
                </c:pt>
                <c:pt idx="32">
                  <c:v>7</c:v>
                </c:pt>
                <c:pt idx="33">
                  <c:v>7</c:v>
                </c:pt>
                <c:pt idx="34">
                  <c:v>7</c:v>
                </c:pt>
                <c:pt idx="35">
                  <c:v>7</c:v>
                </c:pt>
                <c:pt idx="36">
                  <c:v>7</c:v>
                </c:pt>
                <c:pt idx="37">
                  <c:v>7</c:v>
                </c:pt>
                <c:pt idx="38">
                  <c:v>7</c:v>
                </c:pt>
                <c:pt idx="39">
                  <c:v>7</c:v>
                </c:pt>
                <c:pt idx="40">
                  <c:v>7</c:v>
                </c:pt>
                <c:pt idx="41">
                  <c:v>6</c:v>
                </c:pt>
                <c:pt idx="42">
                  <c:v>5</c:v>
                </c:pt>
                <c:pt idx="43">
                  <c:v>7</c:v>
                </c:pt>
                <c:pt idx="44">
                  <c:v>7</c:v>
                </c:pt>
                <c:pt idx="45">
                  <c:v>7</c:v>
                </c:pt>
                <c:pt idx="46">
                  <c:v>7</c:v>
                </c:pt>
                <c:pt idx="47">
                  <c:v>7</c:v>
                </c:pt>
                <c:pt idx="48">
                  <c:v>7</c:v>
                </c:pt>
                <c:pt idx="49">
                  <c:v>7</c:v>
                </c:pt>
                <c:pt idx="50">
                  <c:v>7</c:v>
                </c:pt>
                <c:pt idx="51">
                  <c:v>6</c:v>
                </c:pt>
                <c:pt idx="52">
                  <c:v>7</c:v>
                </c:pt>
                <c:pt idx="53">
                  <c:v>7</c:v>
                </c:pt>
                <c:pt idx="54">
                  <c:v>7</c:v>
                </c:pt>
                <c:pt idx="55">
                  <c:v>7</c:v>
                </c:pt>
                <c:pt idx="56">
                  <c:v>7</c:v>
                </c:pt>
                <c:pt idx="57">
                  <c:v>5</c:v>
                </c:pt>
                <c:pt idx="58">
                  <c:v>7</c:v>
                </c:pt>
                <c:pt idx="59">
                  <c:v>7</c:v>
                </c:pt>
                <c:pt idx="60">
                  <c:v>7</c:v>
                </c:pt>
                <c:pt idx="61">
                  <c:v>6</c:v>
                </c:pt>
                <c:pt idx="62">
                  <c:v>7</c:v>
                </c:pt>
                <c:pt idx="63">
                  <c:v>7</c:v>
                </c:pt>
                <c:pt idx="64">
                  <c:v>7</c:v>
                </c:pt>
                <c:pt idx="65">
                  <c:v>7</c:v>
                </c:pt>
                <c:pt idx="66">
                  <c:v>11</c:v>
                </c:pt>
                <c:pt idx="67">
                  <c:v>11</c:v>
                </c:pt>
                <c:pt idx="68">
                  <c:v>11</c:v>
                </c:pt>
                <c:pt idx="69">
                  <c:v>11</c:v>
                </c:pt>
                <c:pt idx="70">
                  <c:v>11</c:v>
                </c:pt>
                <c:pt idx="71">
                  <c:v>10</c:v>
                </c:pt>
                <c:pt idx="72">
                  <c:v>11</c:v>
                </c:pt>
                <c:pt idx="73">
                  <c:v>11</c:v>
                </c:pt>
                <c:pt idx="74">
                  <c:v>11</c:v>
                </c:pt>
                <c:pt idx="75">
                  <c:v>12</c:v>
                </c:pt>
                <c:pt idx="76">
                  <c:v>12</c:v>
                </c:pt>
                <c:pt idx="77">
                  <c:v>12</c:v>
                </c:pt>
                <c:pt idx="78">
                  <c:v>12</c:v>
                </c:pt>
                <c:pt idx="79">
                  <c:v>12</c:v>
                </c:pt>
                <c:pt idx="80">
                  <c:v>12</c:v>
                </c:pt>
                <c:pt idx="81">
                  <c:v>11</c:v>
                </c:pt>
                <c:pt idx="82">
                  <c:v>11</c:v>
                </c:pt>
                <c:pt idx="83">
                  <c:v>12</c:v>
                </c:pt>
                <c:pt idx="84">
                  <c:v>12</c:v>
                </c:pt>
                <c:pt idx="85">
                  <c:v>12</c:v>
                </c:pt>
                <c:pt idx="86">
                  <c:v>12</c:v>
                </c:pt>
                <c:pt idx="87">
                  <c:v>11</c:v>
                </c:pt>
                <c:pt idx="88">
                  <c:v>12</c:v>
                </c:pt>
                <c:pt idx="89">
                  <c:v>12</c:v>
                </c:pt>
                <c:pt idx="90">
                  <c:v>10</c:v>
                </c:pt>
                <c:pt idx="91">
                  <c:v>9</c:v>
                </c:pt>
                <c:pt idx="92">
                  <c:v>9</c:v>
                </c:pt>
                <c:pt idx="93">
                  <c:v>10</c:v>
                </c:pt>
                <c:pt idx="94">
                  <c:v>10</c:v>
                </c:pt>
                <c:pt idx="95">
                  <c:v>10</c:v>
                </c:pt>
                <c:pt idx="96">
                  <c:v>10</c:v>
                </c:pt>
                <c:pt idx="97">
                  <c:v>10</c:v>
                </c:pt>
                <c:pt idx="98">
                  <c:v>12</c:v>
                </c:pt>
                <c:pt idx="99">
                  <c:v>12</c:v>
                </c:pt>
                <c:pt idx="100">
                  <c:v>12</c:v>
                </c:pt>
                <c:pt idx="101">
                  <c:v>11</c:v>
                </c:pt>
                <c:pt idx="102">
                  <c:v>10</c:v>
                </c:pt>
                <c:pt idx="103">
                  <c:v>12</c:v>
                </c:pt>
                <c:pt idx="104">
                  <c:v>12</c:v>
                </c:pt>
                <c:pt idx="105">
                  <c:v>12</c:v>
                </c:pt>
                <c:pt idx="106">
                  <c:v>12</c:v>
                </c:pt>
                <c:pt idx="107">
                  <c:v>11</c:v>
                </c:pt>
                <c:pt idx="108">
                  <c:v>10</c:v>
                </c:pt>
                <c:pt idx="109">
                  <c:v>10</c:v>
                </c:pt>
                <c:pt idx="110">
                  <c:v>10</c:v>
                </c:pt>
                <c:pt idx="111">
                  <c:v>9</c:v>
                </c:pt>
                <c:pt idx="112">
                  <c:v>12</c:v>
                </c:pt>
                <c:pt idx="113">
                  <c:v>14</c:v>
                </c:pt>
                <c:pt idx="114">
                  <c:v>14</c:v>
                </c:pt>
                <c:pt idx="115">
                  <c:v>14</c:v>
                </c:pt>
                <c:pt idx="116">
                  <c:v>15</c:v>
                </c:pt>
                <c:pt idx="117">
                  <c:v>14</c:v>
                </c:pt>
                <c:pt idx="118">
                  <c:v>15</c:v>
                </c:pt>
                <c:pt idx="119">
                  <c:v>15</c:v>
                </c:pt>
                <c:pt idx="120">
                  <c:v>15</c:v>
                </c:pt>
                <c:pt idx="121">
                  <c:v>14</c:v>
                </c:pt>
                <c:pt idx="122">
                  <c:v>13</c:v>
                </c:pt>
                <c:pt idx="123">
                  <c:v>15</c:v>
                </c:pt>
                <c:pt idx="124">
                  <c:v>15</c:v>
                </c:pt>
                <c:pt idx="125">
                  <c:v>15</c:v>
                </c:pt>
                <c:pt idx="126">
                  <c:v>15</c:v>
                </c:pt>
                <c:pt idx="127">
                  <c:v>12</c:v>
                </c:pt>
                <c:pt idx="128">
                  <c:v>13</c:v>
                </c:pt>
                <c:pt idx="129">
                  <c:v>13</c:v>
                </c:pt>
                <c:pt idx="130">
                  <c:v>12</c:v>
                </c:pt>
                <c:pt idx="131">
                  <c:v>12</c:v>
                </c:pt>
                <c:pt idx="132">
                  <c:v>11</c:v>
                </c:pt>
                <c:pt idx="133">
                  <c:v>13</c:v>
                </c:pt>
                <c:pt idx="134">
                  <c:v>13</c:v>
                </c:pt>
                <c:pt idx="135">
                  <c:v>13</c:v>
                </c:pt>
                <c:pt idx="136">
                  <c:v>13</c:v>
                </c:pt>
                <c:pt idx="137">
                  <c:v>12</c:v>
                </c:pt>
                <c:pt idx="138">
                  <c:v>13</c:v>
                </c:pt>
                <c:pt idx="139">
                  <c:v>13</c:v>
                </c:pt>
                <c:pt idx="140">
                  <c:v>13</c:v>
                </c:pt>
                <c:pt idx="141">
                  <c:v>12</c:v>
                </c:pt>
                <c:pt idx="142">
                  <c:v>11</c:v>
                </c:pt>
                <c:pt idx="143">
                  <c:v>11</c:v>
                </c:pt>
                <c:pt idx="144">
                  <c:v>11</c:v>
                </c:pt>
                <c:pt idx="145">
                  <c:v>13</c:v>
                </c:pt>
                <c:pt idx="146">
                  <c:v>12</c:v>
                </c:pt>
                <c:pt idx="147">
                  <c:v>11</c:v>
                </c:pt>
                <c:pt idx="148">
                  <c:v>13</c:v>
                </c:pt>
                <c:pt idx="149">
                  <c:v>13</c:v>
                </c:pt>
                <c:pt idx="150">
                  <c:v>13</c:v>
                </c:pt>
                <c:pt idx="151">
                  <c:v>12</c:v>
                </c:pt>
                <c:pt idx="152">
                  <c:v>13</c:v>
                </c:pt>
                <c:pt idx="153">
                  <c:v>13</c:v>
                </c:pt>
                <c:pt idx="154">
                  <c:v>11</c:v>
                </c:pt>
                <c:pt idx="155">
                  <c:v>13</c:v>
                </c:pt>
                <c:pt idx="156">
                  <c:v>13</c:v>
                </c:pt>
                <c:pt idx="157">
                  <c:v>13</c:v>
                </c:pt>
                <c:pt idx="158">
                  <c:v>13</c:v>
                </c:pt>
                <c:pt idx="159">
                  <c:v>12</c:v>
                </c:pt>
                <c:pt idx="160">
                  <c:v>12</c:v>
                </c:pt>
                <c:pt idx="161">
                  <c:v>17</c:v>
                </c:pt>
                <c:pt idx="162">
                  <c:v>17</c:v>
                </c:pt>
                <c:pt idx="163">
                  <c:v>17</c:v>
                </c:pt>
                <c:pt idx="164">
                  <c:v>15</c:v>
                </c:pt>
                <c:pt idx="165">
                  <c:v>16</c:v>
                </c:pt>
                <c:pt idx="166">
                  <c:v>15</c:v>
                </c:pt>
                <c:pt idx="167">
                  <c:v>16</c:v>
                </c:pt>
                <c:pt idx="168">
                  <c:v>16</c:v>
                </c:pt>
                <c:pt idx="169">
                  <c:v>16</c:v>
                </c:pt>
                <c:pt idx="170">
                  <c:v>13</c:v>
                </c:pt>
                <c:pt idx="171">
                  <c:v>13</c:v>
                </c:pt>
                <c:pt idx="172">
                  <c:v>13</c:v>
                </c:pt>
                <c:pt idx="173">
                  <c:v>13</c:v>
                </c:pt>
                <c:pt idx="174">
                  <c:v>12</c:v>
                </c:pt>
                <c:pt idx="175">
                  <c:v>10</c:v>
                </c:pt>
                <c:pt idx="176">
                  <c:v>13</c:v>
                </c:pt>
                <c:pt idx="177">
                  <c:v>13</c:v>
                </c:pt>
                <c:pt idx="178">
                  <c:v>13</c:v>
                </c:pt>
                <c:pt idx="179">
                  <c:v>12</c:v>
                </c:pt>
                <c:pt idx="180">
                  <c:v>13</c:v>
                </c:pt>
                <c:pt idx="181">
                  <c:v>12</c:v>
                </c:pt>
                <c:pt idx="182">
                  <c:v>13</c:v>
                </c:pt>
                <c:pt idx="183">
                  <c:v>13</c:v>
                </c:pt>
                <c:pt idx="184">
                  <c:v>12</c:v>
                </c:pt>
                <c:pt idx="185">
                  <c:v>13</c:v>
                </c:pt>
                <c:pt idx="186">
                  <c:v>13</c:v>
                </c:pt>
                <c:pt idx="187">
                  <c:v>13</c:v>
                </c:pt>
                <c:pt idx="188">
                  <c:v>13</c:v>
                </c:pt>
                <c:pt idx="189">
                  <c:v>12</c:v>
                </c:pt>
                <c:pt idx="190">
                  <c:v>10</c:v>
                </c:pt>
                <c:pt idx="191">
                  <c:v>13</c:v>
                </c:pt>
                <c:pt idx="192">
                  <c:v>13</c:v>
                </c:pt>
                <c:pt idx="193">
                  <c:v>13</c:v>
                </c:pt>
                <c:pt idx="194">
                  <c:v>12</c:v>
                </c:pt>
                <c:pt idx="195">
                  <c:v>13</c:v>
                </c:pt>
                <c:pt idx="196">
                  <c:v>12</c:v>
                </c:pt>
                <c:pt idx="197">
                  <c:v>13</c:v>
                </c:pt>
                <c:pt idx="198">
                  <c:v>13</c:v>
                </c:pt>
                <c:pt idx="199">
                  <c:v>10</c:v>
                </c:pt>
                <c:pt idx="200">
                  <c:v>11</c:v>
                </c:pt>
                <c:pt idx="201">
                  <c:v>11</c:v>
                </c:pt>
                <c:pt idx="202">
                  <c:v>11</c:v>
                </c:pt>
                <c:pt idx="203">
                  <c:v>11</c:v>
                </c:pt>
                <c:pt idx="204">
                  <c:v>10</c:v>
                </c:pt>
                <c:pt idx="205">
                  <c:v>8</c:v>
                </c:pt>
                <c:pt idx="206">
                  <c:v>9</c:v>
                </c:pt>
                <c:pt idx="207">
                  <c:v>9</c:v>
                </c:pt>
                <c:pt idx="208">
                  <c:v>9</c:v>
                </c:pt>
                <c:pt idx="209">
                  <c:v>11</c:v>
                </c:pt>
                <c:pt idx="210">
                  <c:v>15</c:v>
                </c:pt>
                <c:pt idx="211">
                  <c:v>15</c:v>
                </c:pt>
                <c:pt idx="212">
                  <c:v>15</c:v>
                </c:pt>
                <c:pt idx="213">
                  <c:v>15</c:v>
                </c:pt>
                <c:pt idx="214">
                  <c:v>15</c:v>
                </c:pt>
                <c:pt idx="215">
                  <c:v>15</c:v>
                </c:pt>
                <c:pt idx="216">
                  <c:v>15</c:v>
                </c:pt>
                <c:pt idx="217">
                  <c:v>15</c:v>
                </c:pt>
                <c:pt idx="218">
                  <c:v>11</c:v>
                </c:pt>
                <c:pt idx="219">
                  <c:v>14</c:v>
                </c:pt>
                <c:pt idx="220">
                  <c:v>14</c:v>
                </c:pt>
                <c:pt idx="221">
                  <c:v>15</c:v>
                </c:pt>
                <c:pt idx="222">
                  <c:v>16</c:v>
                </c:pt>
                <c:pt idx="223">
                  <c:v>15</c:v>
                </c:pt>
                <c:pt idx="224">
                  <c:v>15</c:v>
                </c:pt>
                <c:pt idx="225">
                  <c:v>15</c:v>
                </c:pt>
                <c:pt idx="226">
                  <c:v>15</c:v>
                </c:pt>
                <c:pt idx="227">
                  <c:v>15</c:v>
                </c:pt>
                <c:pt idx="228">
                  <c:v>13</c:v>
                </c:pt>
                <c:pt idx="229">
                  <c:v>17</c:v>
                </c:pt>
                <c:pt idx="230">
                  <c:v>17</c:v>
                </c:pt>
                <c:pt idx="231">
                  <c:v>16</c:v>
                </c:pt>
                <c:pt idx="232">
                  <c:v>16</c:v>
                </c:pt>
                <c:pt idx="233">
                  <c:v>16</c:v>
                </c:pt>
                <c:pt idx="234">
                  <c:v>16</c:v>
                </c:pt>
                <c:pt idx="235">
                  <c:v>16</c:v>
                </c:pt>
                <c:pt idx="236">
                  <c:v>16</c:v>
                </c:pt>
                <c:pt idx="237">
                  <c:v>16</c:v>
                </c:pt>
                <c:pt idx="238">
                  <c:v>16</c:v>
                </c:pt>
                <c:pt idx="239">
                  <c:v>16</c:v>
                </c:pt>
                <c:pt idx="240">
                  <c:v>16</c:v>
                </c:pt>
                <c:pt idx="241">
                  <c:v>16</c:v>
                </c:pt>
                <c:pt idx="242">
                  <c:v>16</c:v>
                </c:pt>
                <c:pt idx="243">
                  <c:v>17</c:v>
                </c:pt>
                <c:pt idx="244">
                  <c:v>17</c:v>
                </c:pt>
                <c:pt idx="245">
                  <c:v>17</c:v>
                </c:pt>
                <c:pt idx="246">
                  <c:v>17</c:v>
                </c:pt>
                <c:pt idx="247">
                  <c:v>17</c:v>
                </c:pt>
                <c:pt idx="248">
                  <c:v>17</c:v>
                </c:pt>
                <c:pt idx="249">
                  <c:v>17</c:v>
                </c:pt>
                <c:pt idx="250">
                  <c:v>17</c:v>
                </c:pt>
                <c:pt idx="251">
                  <c:v>17</c:v>
                </c:pt>
                <c:pt idx="252">
                  <c:v>17</c:v>
                </c:pt>
                <c:pt idx="253">
                  <c:v>17</c:v>
                </c:pt>
                <c:pt idx="254">
                  <c:v>17</c:v>
                </c:pt>
                <c:pt idx="255">
                  <c:v>17</c:v>
                </c:pt>
                <c:pt idx="256">
                  <c:v>17</c:v>
                </c:pt>
                <c:pt idx="257">
                  <c:v>17</c:v>
                </c:pt>
                <c:pt idx="258">
                  <c:v>17</c:v>
                </c:pt>
                <c:pt idx="259">
                  <c:v>17</c:v>
                </c:pt>
                <c:pt idx="260">
                  <c:v>17</c:v>
                </c:pt>
                <c:pt idx="261">
                  <c:v>14</c:v>
                </c:pt>
                <c:pt idx="262">
                  <c:v>14</c:v>
                </c:pt>
                <c:pt idx="263">
                  <c:v>14</c:v>
                </c:pt>
                <c:pt idx="264">
                  <c:v>14</c:v>
                </c:pt>
                <c:pt idx="265">
                  <c:v>14</c:v>
                </c:pt>
                <c:pt idx="266">
                  <c:v>14</c:v>
                </c:pt>
                <c:pt idx="267">
                  <c:v>14</c:v>
                </c:pt>
                <c:pt idx="268">
                  <c:v>12</c:v>
                </c:pt>
                <c:pt idx="269">
                  <c:v>12</c:v>
                </c:pt>
                <c:pt idx="270">
                  <c:v>13</c:v>
                </c:pt>
                <c:pt idx="271">
                  <c:v>13</c:v>
                </c:pt>
                <c:pt idx="272">
                  <c:v>14</c:v>
                </c:pt>
                <c:pt idx="273">
                  <c:v>14</c:v>
                </c:pt>
                <c:pt idx="274">
                  <c:v>14</c:v>
                </c:pt>
                <c:pt idx="275">
                  <c:v>14</c:v>
                </c:pt>
                <c:pt idx="276">
                  <c:v>14</c:v>
                </c:pt>
                <c:pt idx="277">
                  <c:v>14</c:v>
                </c:pt>
                <c:pt idx="278">
                  <c:v>12</c:v>
                </c:pt>
                <c:pt idx="279">
                  <c:v>12</c:v>
                </c:pt>
                <c:pt idx="280">
                  <c:v>12</c:v>
                </c:pt>
                <c:pt idx="281">
                  <c:v>12</c:v>
                </c:pt>
                <c:pt idx="282">
                  <c:v>12</c:v>
                </c:pt>
                <c:pt idx="283">
                  <c:v>12</c:v>
                </c:pt>
                <c:pt idx="284">
                  <c:v>12</c:v>
                </c:pt>
                <c:pt idx="285">
                  <c:v>12</c:v>
                </c:pt>
                <c:pt idx="286">
                  <c:v>12</c:v>
                </c:pt>
                <c:pt idx="287">
                  <c:v>12</c:v>
                </c:pt>
                <c:pt idx="288">
                  <c:v>16</c:v>
                </c:pt>
                <c:pt idx="289">
                  <c:v>16</c:v>
                </c:pt>
                <c:pt idx="290">
                  <c:v>16</c:v>
                </c:pt>
                <c:pt idx="291">
                  <c:v>15</c:v>
                </c:pt>
                <c:pt idx="292">
                  <c:v>15</c:v>
                </c:pt>
                <c:pt idx="293">
                  <c:v>15</c:v>
                </c:pt>
                <c:pt idx="294">
                  <c:v>15</c:v>
                </c:pt>
                <c:pt idx="295">
                  <c:v>15</c:v>
                </c:pt>
                <c:pt idx="296">
                  <c:v>15</c:v>
                </c:pt>
                <c:pt idx="297">
                  <c:v>9</c:v>
                </c:pt>
                <c:pt idx="298">
                  <c:v>9</c:v>
                </c:pt>
                <c:pt idx="299">
                  <c:v>9</c:v>
                </c:pt>
                <c:pt idx="300">
                  <c:v>9</c:v>
                </c:pt>
                <c:pt idx="301">
                  <c:v>9</c:v>
                </c:pt>
                <c:pt idx="302">
                  <c:v>12</c:v>
                </c:pt>
                <c:pt idx="303">
                  <c:v>12</c:v>
                </c:pt>
                <c:pt idx="304">
                  <c:v>16</c:v>
                </c:pt>
                <c:pt idx="305">
                  <c:v>16</c:v>
                </c:pt>
                <c:pt idx="306">
                  <c:v>16</c:v>
                </c:pt>
                <c:pt idx="307">
                  <c:v>16</c:v>
                </c:pt>
                <c:pt idx="308">
                  <c:v>16</c:v>
                </c:pt>
                <c:pt idx="309">
                  <c:v>16</c:v>
                </c:pt>
                <c:pt idx="310">
                  <c:v>16</c:v>
                </c:pt>
                <c:pt idx="311">
                  <c:v>16</c:v>
                </c:pt>
                <c:pt idx="312">
                  <c:v>14</c:v>
                </c:pt>
                <c:pt idx="313">
                  <c:v>14</c:v>
                </c:pt>
                <c:pt idx="314">
                  <c:v>14</c:v>
                </c:pt>
                <c:pt idx="315">
                  <c:v>14</c:v>
                </c:pt>
                <c:pt idx="316">
                  <c:v>14</c:v>
                </c:pt>
                <c:pt idx="317">
                  <c:v>14</c:v>
                </c:pt>
                <c:pt idx="318">
                  <c:v>14</c:v>
                </c:pt>
                <c:pt idx="319">
                  <c:v>14</c:v>
                </c:pt>
                <c:pt idx="320">
                  <c:v>14</c:v>
                </c:pt>
                <c:pt idx="321">
                  <c:v>14</c:v>
                </c:pt>
                <c:pt idx="322">
                  <c:v>11</c:v>
                </c:pt>
                <c:pt idx="323">
                  <c:v>11</c:v>
                </c:pt>
                <c:pt idx="324">
                  <c:v>11</c:v>
                </c:pt>
                <c:pt idx="325">
                  <c:v>11</c:v>
                </c:pt>
                <c:pt idx="326">
                  <c:v>11</c:v>
                </c:pt>
                <c:pt idx="327">
                  <c:v>11</c:v>
                </c:pt>
                <c:pt idx="328">
                  <c:v>11</c:v>
                </c:pt>
                <c:pt idx="329">
                  <c:v>11</c:v>
                </c:pt>
                <c:pt idx="330">
                  <c:v>11</c:v>
                </c:pt>
                <c:pt idx="331">
                  <c:v>11</c:v>
                </c:pt>
                <c:pt idx="332">
                  <c:v>11</c:v>
                </c:pt>
                <c:pt idx="333">
                  <c:v>11</c:v>
                </c:pt>
                <c:pt idx="334">
                  <c:v>11</c:v>
                </c:pt>
                <c:pt idx="335">
                  <c:v>11</c:v>
                </c:pt>
                <c:pt idx="336">
                  <c:v>11</c:v>
                </c:pt>
                <c:pt idx="337">
                  <c:v>11</c:v>
                </c:pt>
                <c:pt idx="338">
                  <c:v>11</c:v>
                </c:pt>
                <c:pt idx="339">
                  <c:v>11</c:v>
                </c:pt>
                <c:pt idx="340">
                  <c:v>11</c:v>
                </c:pt>
                <c:pt idx="341">
                  <c:v>11</c:v>
                </c:pt>
                <c:pt idx="342">
                  <c:v>11</c:v>
                </c:pt>
                <c:pt idx="343">
                  <c:v>11</c:v>
                </c:pt>
                <c:pt idx="344">
                  <c:v>11</c:v>
                </c:pt>
                <c:pt idx="345">
                  <c:v>11</c:v>
                </c:pt>
                <c:pt idx="346">
                  <c:v>11</c:v>
                </c:pt>
                <c:pt idx="347">
                  <c:v>11</c:v>
                </c:pt>
                <c:pt idx="348">
                  <c:v>13</c:v>
                </c:pt>
                <c:pt idx="349">
                  <c:v>12</c:v>
                </c:pt>
                <c:pt idx="350">
                  <c:v>12</c:v>
                </c:pt>
                <c:pt idx="351">
                  <c:v>12</c:v>
                </c:pt>
                <c:pt idx="352">
                  <c:v>12</c:v>
                </c:pt>
                <c:pt idx="353">
                  <c:v>12</c:v>
                </c:pt>
                <c:pt idx="354">
                  <c:v>12</c:v>
                </c:pt>
                <c:pt idx="355">
                  <c:v>12</c:v>
                </c:pt>
                <c:pt idx="356">
                  <c:v>12</c:v>
                </c:pt>
                <c:pt idx="357">
                  <c:v>12</c:v>
                </c:pt>
                <c:pt idx="358">
                  <c:v>13</c:v>
                </c:pt>
                <c:pt idx="359">
                  <c:v>13</c:v>
                </c:pt>
                <c:pt idx="360">
                  <c:v>13</c:v>
                </c:pt>
                <c:pt idx="361">
                  <c:v>13</c:v>
                </c:pt>
                <c:pt idx="362">
                  <c:v>13</c:v>
                </c:pt>
                <c:pt idx="363">
                  <c:v>14</c:v>
                </c:pt>
                <c:pt idx="364">
                  <c:v>14</c:v>
                </c:pt>
                <c:pt idx="365">
                  <c:v>14</c:v>
                </c:pt>
                <c:pt idx="366">
                  <c:v>13</c:v>
                </c:pt>
                <c:pt idx="367">
                  <c:v>13</c:v>
                </c:pt>
                <c:pt idx="368">
                  <c:v>13</c:v>
                </c:pt>
                <c:pt idx="369">
                  <c:v>13</c:v>
                </c:pt>
                <c:pt idx="370">
                  <c:v>13</c:v>
                </c:pt>
                <c:pt idx="371">
                  <c:v>13</c:v>
                </c:pt>
                <c:pt idx="372">
                  <c:v>13</c:v>
                </c:pt>
                <c:pt idx="373">
                  <c:v>13</c:v>
                </c:pt>
                <c:pt idx="374">
                  <c:v>13</c:v>
                </c:pt>
                <c:pt idx="375">
                  <c:v>11</c:v>
                </c:pt>
                <c:pt idx="376">
                  <c:v>11</c:v>
                </c:pt>
                <c:pt idx="377">
                  <c:v>11</c:v>
                </c:pt>
                <c:pt idx="378">
                  <c:v>11</c:v>
                </c:pt>
                <c:pt idx="379">
                  <c:v>11</c:v>
                </c:pt>
                <c:pt idx="380">
                  <c:v>11</c:v>
                </c:pt>
                <c:pt idx="381">
                  <c:v>11</c:v>
                </c:pt>
                <c:pt idx="382">
                  <c:v>11</c:v>
                </c:pt>
                <c:pt idx="383">
                  <c:v>11</c:v>
                </c:pt>
                <c:pt idx="384">
                  <c:v>11</c:v>
                </c:pt>
                <c:pt idx="385">
                  <c:v>11</c:v>
                </c:pt>
                <c:pt idx="386">
                  <c:v>11</c:v>
                </c:pt>
                <c:pt idx="387">
                  <c:v>11</c:v>
                </c:pt>
                <c:pt idx="388">
                  <c:v>11</c:v>
                </c:pt>
                <c:pt idx="389">
                  <c:v>13</c:v>
                </c:pt>
                <c:pt idx="390">
                  <c:v>13</c:v>
                </c:pt>
                <c:pt idx="391">
                  <c:v>13</c:v>
                </c:pt>
                <c:pt idx="392">
                  <c:v>13</c:v>
                </c:pt>
                <c:pt idx="393">
                  <c:v>13</c:v>
                </c:pt>
                <c:pt idx="394">
                  <c:v>13</c:v>
                </c:pt>
                <c:pt idx="395">
                  <c:v>13</c:v>
                </c:pt>
                <c:pt idx="396">
                  <c:v>13</c:v>
                </c:pt>
                <c:pt idx="397">
                  <c:v>13</c:v>
                </c:pt>
                <c:pt idx="398">
                  <c:v>13</c:v>
                </c:pt>
                <c:pt idx="399">
                  <c:v>13</c:v>
                </c:pt>
                <c:pt idx="400">
                  <c:v>13</c:v>
                </c:pt>
                <c:pt idx="401">
                  <c:v>13</c:v>
                </c:pt>
                <c:pt idx="402">
                  <c:v>13</c:v>
                </c:pt>
                <c:pt idx="403">
                  <c:v>13</c:v>
                </c:pt>
                <c:pt idx="404">
                  <c:v>13</c:v>
                </c:pt>
                <c:pt idx="405">
                  <c:v>12</c:v>
                </c:pt>
                <c:pt idx="406">
                  <c:v>12</c:v>
                </c:pt>
                <c:pt idx="407">
                  <c:v>14</c:v>
                </c:pt>
                <c:pt idx="408">
                  <c:v>14</c:v>
                </c:pt>
                <c:pt idx="409">
                  <c:v>14</c:v>
                </c:pt>
                <c:pt idx="410">
                  <c:v>13</c:v>
                </c:pt>
                <c:pt idx="411">
                  <c:v>13</c:v>
                </c:pt>
                <c:pt idx="412">
                  <c:v>13</c:v>
                </c:pt>
                <c:pt idx="413">
                  <c:v>13</c:v>
                </c:pt>
                <c:pt idx="414">
                  <c:v>13</c:v>
                </c:pt>
                <c:pt idx="415">
                  <c:v>13</c:v>
                </c:pt>
                <c:pt idx="416">
                  <c:v>13</c:v>
                </c:pt>
                <c:pt idx="417">
                  <c:v>13</c:v>
                </c:pt>
                <c:pt idx="418">
                  <c:v>13</c:v>
                </c:pt>
                <c:pt idx="419">
                  <c:v>13</c:v>
                </c:pt>
                <c:pt idx="420">
                  <c:v>13</c:v>
                </c:pt>
                <c:pt idx="421">
                  <c:v>13</c:v>
                </c:pt>
                <c:pt idx="422">
                  <c:v>13</c:v>
                </c:pt>
                <c:pt idx="423">
                  <c:v>13</c:v>
                </c:pt>
                <c:pt idx="424">
                  <c:v>13</c:v>
                </c:pt>
                <c:pt idx="425">
                  <c:v>12</c:v>
                </c:pt>
                <c:pt idx="426">
                  <c:v>12</c:v>
                </c:pt>
                <c:pt idx="427">
                  <c:v>12</c:v>
                </c:pt>
                <c:pt idx="428">
                  <c:v>12</c:v>
                </c:pt>
                <c:pt idx="429">
                  <c:v>12</c:v>
                </c:pt>
                <c:pt idx="430">
                  <c:v>12</c:v>
                </c:pt>
                <c:pt idx="431">
                  <c:v>12</c:v>
                </c:pt>
                <c:pt idx="432">
                  <c:v>12</c:v>
                </c:pt>
                <c:pt idx="433">
                  <c:v>11</c:v>
                </c:pt>
                <c:pt idx="434">
                  <c:v>11</c:v>
                </c:pt>
                <c:pt idx="435">
                  <c:v>11</c:v>
                </c:pt>
                <c:pt idx="436">
                  <c:v>11</c:v>
                </c:pt>
                <c:pt idx="437">
                  <c:v>11</c:v>
                </c:pt>
                <c:pt idx="438">
                  <c:v>11</c:v>
                </c:pt>
                <c:pt idx="439">
                  <c:v>11</c:v>
                </c:pt>
                <c:pt idx="440">
                  <c:v>11</c:v>
                </c:pt>
                <c:pt idx="441">
                  <c:v>11</c:v>
                </c:pt>
                <c:pt idx="442">
                  <c:v>11</c:v>
                </c:pt>
                <c:pt idx="443">
                  <c:v>12</c:v>
                </c:pt>
                <c:pt idx="444">
                  <c:v>12</c:v>
                </c:pt>
                <c:pt idx="445">
                  <c:v>12</c:v>
                </c:pt>
                <c:pt idx="446">
                  <c:v>10</c:v>
                </c:pt>
                <c:pt idx="447">
                  <c:v>10</c:v>
                </c:pt>
                <c:pt idx="448">
                  <c:v>10</c:v>
                </c:pt>
                <c:pt idx="449">
                  <c:v>10</c:v>
                </c:pt>
                <c:pt idx="450">
                  <c:v>10</c:v>
                </c:pt>
                <c:pt idx="451">
                  <c:v>10</c:v>
                </c:pt>
                <c:pt idx="452">
                  <c:v>10</c:v>
                </c:pt>
                <c:pt idx="453">
                  <c:v>10</c:v>
                </c:pt>
                <c:pt idx="454">
                  <c:v>10</c:v>
                </c:pt>
                <c:pt idx="455">
                  <c:v>10</c:v>
                </c:pt>
                <c:pt idx="456">
                  <c:v>10</c:v>
                </c:pt>
                <c:pt idx="457">
                  <c:v>10</c:v>
                </c:pt>
                <c:pt idx="458">
                  <c:v>10</c:v>
                </c:pt>
                <c:pt idx="459">
                  <c:v>10</c:v>
                </c:pt>
                <c:pt idx="460">
                  <c:v>10</c:v>
                </c:pt>
                <c:pt idx="461">
                  <c:v>10</c:v>
                </c:pt>
                <c:pt idx="462">
                  <c:v>10</c:v>
                </c:pt>
                <c:pt idx="463">
                  <c:v>10</c:v>
                </c:pt>
                <c:pt idx="464">
                  <c:v>10</c:v>
                </c:pt>
                <c:pt idx="465">
                  <c:v>10</c:v>
                </c:pt>
                <c:pt idx="466">
                  <c:v>10</c:v>
                </c:pt>
                <c:pt idx="467">
                  <c:v>10</c:v>
                </c:pt>
                <c:pt idx="468">
                  <c:v>10</c:v>
                </c:pt>
                <c:pt idx="469">
                  <c:v>10</c:v>
                </c:pt>
                <c:pt idx="470">
                  <c:v>10</c:v>
                </c:pt>
                <c:pt idx="471">
                  <c:v>10</c:v>
                </c:pt>
                <c:pt idx="472">
                  <c:v>10</c:v>
                </c:pt>
                <c:pt idx="473">
                  <c:v>10</c:v>
                </c:pt>
                <c:pt idx="474">
                  <c:v>8</c:v>
                </c:pt>
                <c:pt idx="475">
                  <c:v>8</c:v>
                </c:pt>
                <c:pt idx="476">
                  <c:v>8</c:v>
                </c:pt>
                <c:pt idx="477">
                  <c:v>8</c:v>
                </c:pt>
                <c:pt idx="478">
                  <c:v>8</c:v>
                </c:pt>
                <c:pt idx="479">
                  <c:v>8</c:v>
                </c:pt>
                <c:pt idx="480">
                  <c:v>9</c:v>
                </c:pt>
                <c:pt idx="481">
                  <c:v>9</c:v>
                </c:pt>
                <c:pt idx="482">
                  <c:v>9</c:v>
                </c:pt>
                <c:pt idx="483">
                  <c:v>9</c:v>
                </c:pt>
                <c:pt idx="484">
                  <c:v>9</c:v>
                </c:pt>
                <c:pt idx="485">
                  <c:v>9</c:v>
                </c:pt>
                <c:pt idx="486">
                  <c:v>9</c:v>
                </c:pt>
                <c:pt idx="487">
                  <c:v>9</c:v>
                </c:pt>
                <c:pt idx="488">
                  <c:v>9</c:v>
                </c:pt>
                <c:pt idx="489">
                  <c:v>9</c:v>
                </c:pt>
                <c:pt idx="490">
                  <c:v>9</c:v>
                </c:pt>
                <c:pt idx="491">
                  <c:v>9</c:v>
                </c:pt>
                <c:pt idx="492">
                  <c:v>9</c:v>
                </c:pt>
                <c:pt idx="493">
                  <c:v>11</c:v>
                </c:pt>
                <c:pt idx="494">
                  <c:v>11</c:v>
                </c:pt>
                <c:pt idx="495">
                  <c:v>11</c:v>
                </c:pt>
                <c:pt idx="496">
                  <c:v>11</c:v>
                </c:pt>
                <c:pt idx="497">
                  <c:v>11</c:v>
                </c:pt>
                <c:pt idx="498">
                  <c:v>11</c:v>
                </c:pt>
                <c:pt idx="499">
                  <c:v>11</c:v>
                </c:pt>
                <c:pt idx="500">
                  <c:v>11</c:v>
                </c:pt>
                <c:pt idx="501">
                  <c:v>9</c:v>
                </c:pt>
                <c:pt idx="502">
                  <c:v>9</c:v>
                </c:pt>
                <c:pt idx="503">
                  <c:v>11</c:v>
                </c:pt>
                <c:pt idx="504">
                  <c:v>11</c:v>
                </c:pt>
                <c:pt idx="505">
                  <c:v>11</c:v>
                </c:pt>
                <c:pt idx="506">
                  <c:v>11</c:v>
                </c:pt>
                <c:pt idx="507">
                  <c:v>11</c:v>
                </c:pt>
                <c:pt idx="508">
                  <c:v>10</c:v>
                </c:pt>
                <c:pt idx="509">
                  <c:v>10</c:v>
                </c:pt>
                <c:pt idx="510">
                  <c:v>10</c:v>
                </c:pt>
                <c:pt idx="511">
                  <c:v>10</c:v>
                </c:pt>
                <c:pt idx="512">
                  <c:v>10</c:v>
                </c:pt>
                <c:pt idx="513">
                  <c:v>7</c:v>
                </c:pt>
                <c:pt idx="514">
                  <c:v>9</c:v>
                </c:pt>
                <c:pt idx="515">
                  <c:v>9</c:v>
                </c:pt>
                <c:pt idx="516">
                  <c:v>9</c:v>
                </c:pt>
                <c:pt idx="517">
                  <c:v>9</c:v>
                </c:pt>
                <c:pt idx="518">
                  <c:v>9</c:v>
                </c:pt>
                <c:pt idx="519">
                  <c:v>9</c:v>
                </c:pt>
                <c:pt idx="520">
                  <c:v>9</c:v>
                </c:pt>
                <c:pt idx="521">
                  <c:v>9</c:v>
                </c:pt>
                <c:pt idx="522">
                  <c:v>9</c:v>
                </c:pt>
                <c:pt idx="523">
                  <c:v>9</c:v>
                </c:pt>
                <c:pt idx="524">
                  <c:v>9</c:v>
                </c:pt>
                <c:pt idx="525">
                  <c:v>9</c:v>
                </c:pt>
                <c:pt idx="526">
                  <c:v>9</c:v>
                </c:pt>
                <c:pt idx="527">
                  <c:v>8</c:v>
                </c:pt>
                <c:pt idx="528">
                  <c:v>8</c:v>
                </c:pt>
                <c:pt idx="529">
                  <c:v>6</c:v>
                </c:pt>
                <c:pt idx="530">
                  <c:v>6</c:v>
                </c:pt>
                <c:pt idx="531">
                  <c:v>6</c:v>
                </c:pt>
                <c:pt idx="532">
                  <c:v>6</c:v>
                </c:pt>
                <c:pt idx="533">
                  <c:v>6</c:v>
                </c:pt>
                <c:pt idx="534">
                  <c:v>6</c:v>
                </c:pt>
                <c:pt idx="535">
                  <c:v>6</c:v>
                </c:pt>
                <c:pt idx="536">
                  <c:v>6</c:v>
                </c:pt>
                <c:pt idx="537">
                  <c:v>6</c:v>
                </c:pt>
                <c:pt idx="538">
                  <c:v>6</c:v>
                </c:pt>
                <c:pt idx="539">
                  <c:v>7</c:v>
                </c:pt>
                <c:pt idx="540">
                  <c:v>7</c:v>
                </c:pt>
                <c:pt idx="541">
                  <c:v>7</c:v>
                </c:pt>
                <c:pt idx="542">
                  <c:v>8</c:v>
                </c:pt>
                <c:pt idx="543">
                  <c:v>8</c:v>
                </c:pt>
                <c:pt idx="544">
                  <c:v>8</c:v>
                </c:pt>
                <c:pt idx="545">
                  <c:v>8</c:v>
                </c:pt>
                <c:pt idx="546">
                  <c:v>8</c:v>
                </c:pt>
                <c:pt idx="547">
                  <c:v>8</c:v>
                </c:pt>
                <c:pt idx="548">
                  <c:v>8</c:v>
                </c:pt>
                <c:pt idx="549">
                  <c:v>8</c:v>
                </c:pt>
                <c:pt idx="550">
                  <c:v>8</c:v>
                </c:pt>
                <c:pt idx="551">
                  <c:v>8</c:v>
                </c:pt>
                <c:pt idx="552">
                  <c:v>8</c:v>
                </c:pt>
                <c:pt idx="553">
                  <c:v>8</c:v>
                </c:pt>
                <c:pt idx="554">
                  <c:v>8</c:v>
                </c:pt>
                <c:pt idx="555">
                  <c:v>8</c:v>
                </c:pt>
                <c:pt idx="556">
                  <c:v>8</c:v>
                </c:pt>
                <c:pt idx="557">
                  <c:v>8</c:v>
                </c:pt>
                <c:pt idx="558">
                  <c:v>10</c:v>
                </c:pt>
                <c:pt idx="559">
                  <c:v>10</c:v>
                </c:pt>
                <c:pt idx="560">
                  <c:v>10</c:v>
                </c:pt>
                <c:pt idx="561">
                  <c:v>10</c:v>
                </c:pt>
                <c:pt idx="562">
                  <c:v>8</c:v>
                </c:pt>
                <c:pt idx="563">
                  <c:v>10</c:v>
                </c:pt>
                <c:pt idx="564">
                  <c:v>10</c:v>
                </c:pt>
                <c:pt idx="565">
                  <c:v>10</c:v>
                </c:pt>
                <c:pt idx="566">
                  <c:v>10</c:v>
                </c:pt>
                <c:pt idx="567">
                  <c:v>10</c:v>
                </c:pt>
                <c:pt idx="568">
                  <c:v>10</c:v>
                </c:pt>
                <c:pt idx="569">
                  <c:v>10</c:v>
                </c:pt>
                <c:pt idx="570">
                  <c:v>10</c:v>
                </c:pt>
                <c:pt idx="571">
                  <c:v>10</c:v>
                </c:pt>
                <c:pt idx="572">
                  <c:v>10</c:v>
                </c:pt>
                <c:pt idx="573">
                  <c:v>10</c:v>
                </c:pt>
                <c:pt idx="574">
                  <c:v>10</c:v>
                </c:pt>
                <c:pt idx="575">
                  <c:v>10</c:v>
                </c:pt>
                <c:pt idx="576">
                  <c:v>10</c:v>
                </c:pt>
                <c:pt idx="577">
                  <c:v>10</c:v>
                </c:pt>
                <c:pt idx="578">
                  <c:v>10</c:v>
                </c:pt>
                <c:pt idx="579">
                  <c:v>9</c:v>
                </c:pt>
                <c:pt idx="580">
                  <c:v>9</c:v>
                </c:pt>
                <c:pt idx="581">
                  <c:v>9</c:v>
                </c:pt>
                <c:pt idx="582">
                  <c:v>9</c:v>
                </c:pt>
                <c:pt idx="583">
                  <c:v>9</c:v>
                </c:pt>
                <c:pt idx="584">
                  <c:v>9</c:v>
                </c:pt>
                <c:pt idx="585">
                  <c:v>5</c:v>
                </c:pt>
                <c:pt idx="586">
                  <c:v>5</c:v>
                </c:pt>
                <c:pt idx="587">
                  <c:v>5</c:v>
                </c:pt>
                <c:pt idx="588">
                  <c:v>5</c:v>
                </c:pt>
                <c:pt idx="589">
                  <c:v>5</c:v>
                </c:pt>
                <c:pt idx="590">
                  <c:v>5</c:v>
                </c:pt>
                <c:pt idx="591">
                  <c:v>5</c:v>
                </c:pt>
                <c:pt idx="592">
                  <c:v>5</c:v>
                </c:pt>
                <c:pt idx="593">
                  <c:v>5</c:v>
                </c:pt>
                <c:pt idx="594">
                  <c:v>5</c:v>
                </c:pt>
                <c:pt idx="595">
                  <c:v>5</c:v>
                </c:pt>
                <c:pt idx="596">
                  <c:v>5</c:v>
                </c:pt>
                <c:pt idx="597">
                  <c:v>5</c:v>
                </c:pt>
                <c:pt idx="598">
                  <c:v>5</c:v>
                </c:pt>
                <c:pt idx="599">
                  <c:v>5</c:v>
                </c:pt>
                <c:pt idx="600">
                  <c:v>5</c:v>
                </c:pt>
                <c:pt idx="601">
                  <c:v>5</c:v>
                </c:pt>
                <c:pt idx="602">
                  <c:v>5</c:v>
                </c:pt>
                <c:pt idx="603">
                  <c:v>5</c:v>
                </c:pt>
                <c:pt idx="604">
                  <c:v>5</c:v>
                </c:pt>
                <c:pt idx="605">
                  <c:v>5</c:v>
                </c:pt>
                <c:pt idx="606">
                  <c:v>5</c:v>
                </c:pt>
                <c:pt idx="607">
                  <c:v>5</c:v>
                </c:pt>
                <c:pt idx="608">
                  <c:v>5</c:v>
                </c:pt>
                <c:pt idx="609">
                  <c:v>4</c:v>
                </c:pt>
                <c:pt idx="610">
                  <c:v>4</c:v>
                </c:pt>
                <c:pt idx="611">
                  <c:v>4</c:v>
                </c:pt>
                <c:pt idx="612">
                  <c:v>4</c:v>
                </c:pt>
                <c:pt idx="613">
                  <c:v>4</c:v>
                </c:pt>
                <c:pt idx="614">
                  <c:v>4</c:v>
                </c:pt>
                <c:pt idx="615">
                  <c:v>4</c:v>
                </c:pt>
                <c:pt idx="616">
                  <c:v>4</c:v>
                </c:pt>
                <c:pt idx="617">
                  <c:v>4</c:v>
                </c:pt>
                <c:pt idx="618">
                  <c:v>4</c:v>
                </c:pt>
                <c:pt idx="619">
                  <c:v>4</c:v>
                </c:pt>
                <c:pt idx="620">
                  <c:v>4</c:v>
                </c:pt>
                <c:pt idx="621">
                  <c:v>4</c:v>
                </c:pt>
                <c:pt idx="622">
                  <c:v>3</c:v>
                </c:pt>
                <c:pt idx="623">
                  <c:v>3</c:v>
                </c:pt>
                <c:pt idx="624">
                  <c:v>3</c:v>
                </c:pt>
                <c:pt idx="625">
                  <c:v>1</c:v>
                </c:pt>
                <c:pt idx="626">
                  <c:v>1</c:v>
                </c:pt>
                <c:pt idx="627">
                  <c:v>1</c:v>
                </c:pt>
                <c:pt idx="628">
                  <c:v>1</c:v>
                </c:pt>
                <c:pt idx="629">
                  <c:v>0</c:v>
                </c:pt>
              </c:numCache>
            </c:numRef>
          </c:val>
          <c:smooth val="0"/>
          <c:extLst>
            <c:ext xmlns:c16="http://schemas.microsoft.com/office/drawing/2014/chart" uri="{C3380CC4-5D6E-409C-BE32-E72D297353CC}">
              <c16:uniqueId val="{00000001-E919-4FD0-A69E-5C60D8C5DC26}"/>
            </c:ext>
          </c:extLst>
        </c:ser>
        <c:ser>
          <c:idx val="3"/>
          <c:order val="2"/>
          <c:tx>
            <c:strRef>
              <c:f>dissect_job!$E$1</c:f>
              <c:strCache>
                <c:ptCount val="1"/>
                <c:pt idx="0">
                  <c:v>DRF</c:v>
                </c:pt>
              </c:strCache>
            </c:strRef>
          </c:tx>
          <c:spPr>
            <a:ln w="28575" cap="rnd">
              <a:solidFill>
                <a:schemeClr val="accent5"/>
              </a:solidFill>
              <a:round/>
            </a:ln>
            <a:effectLst/>
          </c:spPr>
          <c:marker>
            <c:symbol val="none"/>
          </c:marker>
          <c:cat>
            <c:numRef>
              <c:f>dissect_job!$A$2:$A$848</c:f>
              <c:numCache>
                <c:formatCode>0</c:formatCode>
                <c:ptCount val="847"/>
                <c:pt idx="0">
                  <c:v>301</c:v>
                </c:pt>
                <c:pt idx="1">
                  <c:v>302</c:v>
                </c:pt>
                <c:pt idx="2">
                  <c:v>303</c:v>
                </c:pt>
                <c:pt idx="3">
                  <c:v>304</c:v>
                </c:pt>
                <c:pt idx="4">
                  <c:v>305</c:v>
                </c:pt>
                <c:pt idx="5">
                  <c:v>306</c:v>
                </c:pt>
                <c:pt idx="6">
                  <c:v>307</c:v>
                </c:pt>
                <c:pt idx="7">
                  <c:v>308</c:v>
                </c:pt>
                <c:pt idx="8">
                  <c:v>309</c:v>
                </c:pt>
                <c:pt idx="9">
                  <c:v>310</c:v>
                </c:pt>
                <c:pt idx="10">
                  <c:v>311</c:v>
                </c:pt>
                <c:pt idx="11">
                  <c:v>312</c:v>
                </c:pt>
                <c:pt idx="12">
                  <c:v>313</c:v>
                </c:pt>
                <c:pt idx="13">
                  <c:v>314</c:v>
                </c:pt>
                <c:pt idx="14">
                  <c:v>315</c:v>
                </c:pt>
                <c:pt idx="15">
                  <c:v>316</c:v>
                </c:pt>
                <c:pt idx="16">
                  <c:v>317</c:v>
                </c:pt>
                <c:pt idx="17">
                  <c:v>318</c:v>
                </c:pt>
                <c:pt idx="18">
                  <c:v>319</c:v>
                </c:pt>
                <c:pt idx="19">
                  <c:v>320</c:v>
                </c:pt>
                <c:pt idx="20">
                  <c:v>321</c:v>
                </c:pt>
                <c:pt idx="21">
                  <c:v>322</c:v>
                </c:pt>
                <c:pt idx="22">
                  <c:v>323</c:v>
                </c:pt>
                <c:pt idx="23">
                  <c:v>324</c:v>
                </c:pt>
                <c:pt idx="24">
                  <c:v>325</c:v>
                </c:pt>
                <c:pt idx="25">
                  <c:v>326</c:v>
                </c:pt>
                <c:pt idx="26">
                  <c:v>327</c:v>
                </c:pt>
                <c:pt idx="27">
                  <c:v>328</c:v>
                </c:pt>
                <c:pt idx="28">
                  <c:v>329</c:v>
                </c:pt>
                <c:pt idx="29">
                  <c:v>330</c:v>
                </c:pt>
                <c:pt idx="30">
                  <c:v>331</c:v>
                </c:pt>
                <c:pt idx="31">
                  <c:v>332</c:v>
                </c:pt>
                <c:pt idx="32">
                  <c:v>333</c:v>
                </c:pt>
                <c:pt idx="33">
                  <c:v>334</c:v>
                </c:pt>
                <c:pt idx="34">
                  <c:v>335</c:v>
                </c:pt>
                <c:pt idx="35">
                  <c:v>336</c:v>
                </c:pt>
                <c:pt idx="36">
                  <c:v>337</c:v>
                </c:pt>
                <c:pt idx="37">
                  <c:v>338</c:v>
                </c:pt>
                <c:pt idx="38">
                  <c:v>339</c:v>
                </c:pt>
                <c:pt idx="39">
                  <c:v>340</c:v>
                </c:pt>
                <c:pt idx="40">
                  <c:v>341</c:v>
                </c:pt>
                <c:pt idx="41">
                  <c:v>342</c:v>
                </c:pt>
                <c:pt idx="42">
                  <c:v>343</c:v>
                </c:pt>
                <c:pt idx="43">
                  <c:v>344</c:v>
                </c:pt>
                <c:pt idx="44">
                  <c:v>345</c:v>
                </c:pt>
                <c:pt idx="45">
                  <c:v>346</c:v>
                </c:pt>
                <c:pt idx="46">
                  <c:v>347</c:v>
                </c:pt>
                <c:pt idx="47">
                  <c:v>348</c:v>
                </c:pt>
                <c:pt idx="48">
                  <c:v>349</c:v>
                </c:pt>
                <c:pt idx="49">
                  <c:v>350</c:v>
                </c:pt>
                <c:pt idx="50">
                  <c:v>351</c:v>
                </c:pt>
                <c:pt idx="51">
                  <c:v>352</c:v>
                </c:pt>
                <c:pt idx="52">
                  <c:v>353</c:v>
                </c:pt>
                <c:pt idx="53">
                  <c:v>354</c:v>
                </c:pt>
                <c:pt idx="54">
                  <c:v>355</c:v>
                </c:pt>
                <c:pt idx="55">
                  <c:v>356</c:v>
                </c:pt>
                <c:pt idx="56">
                  <c:v>357</c:v>
                </c:pt>
                <c:pt idx="57">
                  <c:v>358</c:v>
                </c:pt>
                <c:pt idx="58">
                  <c:v>359</c:v>
                </c:pt>
                <c:pt idx="59">
                  <c:v>360</c:v>
                </c:pt>
                <c:pt idx="60">
                  <c:v>361</c:v>
                </c:pt>
                <c:pt idx="61">
                  <c:v>362</c:v>
                </c:pt>
                <c:pt idx="62">
                  <c:v>363</c:v>
                </c:pt>
                <c:pt idx="63">
                  <c:v>364</c:v>
                </c:pt>
                <c:pt idx="64">
                  <c:v>365</c:v>
                </c:pt>
                <c:pt idx="65">
                  <c:v>366</c:v>
                </c:pt>
                <c:pt idx="66">
                  <c:v>367</c:v>
                </c:pt>
                <c:pt idx="67">
                  <c:v>368</c:v>
                </c:pt>
                <c:pt idx="68">
                  <c:v>369</c:v>
                </c:pt>
                <c:pt idx="69">
                  <c:v>370</c:v>
                </c:pt>
                <c:pt idx="70">
                  <c:v>371</c:v>
                </c:pt>
                <c:pt idx="71">
                  <c:v>372</c:v>
                </c:pt>
                <c:pt idx="72">
                  <c:v>373</c:v>
                </c:pt>
                <c:pt idx="73">
                  <c:v>374</c:v>
                </c:pt>
                <c:pt idx="74">
                  <c:v>375</c:v>
                </c:pt>
                <c:pt idx="75">
                  <c:v>376</c:v>
                </c:pt>
                <c:pt idx="76">
                  <c:v>377</c:v>
                </c:pt>
                <c:pt idx="77">
                  <c:v>378</c:v>
                </c:pt>
                <c:pt idx="78">
                  <c:v>379</c:v>
                </c:pt>
                <c:pt idx="79">
                  <c:v>380</c:v>
                </c:pt>
                <c:pt idx="80">
                  <c:v>381</c:v>
                </c:pt>
                <c:pt idx="81">
                  <c:v>382</c:v>
                </c:pt>
                <c:pt idx="82">
                  <c:v>383</c:v>
                </c:pt>
                <c:pt idx="83">
                  <c:v>384</c:v>
                </c:pt>
                <c:pt idx="84">
                  <c:v>385</c:v>
                </c:pt>
                <c:pt idx="85">
                  <c:v>386</c:v>
                </c:pt>
                <c:pt idx="86">
                  <c:v>387</c:v>
                </c:pt>
                <c:pt idx="87">
                  <c:v>388</c:v>
                </c:pt>
                <c:pt idx="88">
                  <c:v>389</c:v>
                </c:pt>
                <c:pt idx="89">
                  <c:v>390</c:v>
                </c:pt>
                <c:pt idx="90">
                  <c:v>391</c:v>
                </c:pt>
                <c:pt idx="91">
                  <c:v>392</c:v>
                </c:pt>
                <c:pt idx="92">
                  <c:v>393</c:v>
                </c:pt>
                <c:pt idx="93">
                  <c:v>394</c:v>
                </c:pt>
                <c:pt idx="94">
                  <c:v>395</c:v>
                </c:pt>
                <c:pt idx="95">
                  <c:v>396</c:v>
                </c:pt>
                <c:pt idx="96">
                  <c:v>397</c:v>
                </c:pt>
                <c:pt idx="97">
                  <c:v>398</c:v>
                </c:pt>
                <c:pt idx="98">
                  <c:v>399</c:v>
                </c:pt>
                <c:pt idx="99">
                  <c:v>400</c:v>
                </c:pt>
                <c:pt idx="100">
                  <c:v>401</c:v>
                </c:pt>
                <c:pt idx="101">
                  <c:v>402</c:v>
                </c:pt>
                <c:pt idx="102">
                  <c:v>403</c:v>
                </c:pt>
                <c:pt idx="103">
                  <c:v>404</c:v>
                </c:pt>
                <c:pt idx="104">
                  <c:v>405</c:v>
                </c:pt>
                <c:pt idx="105">
                  <c:v>406</c:v>
                </c:pt>
                <c:pt idx="106">
                  <c:v>407</c:v>
                </c:pt>
                <c:pt idx="107">
                  <c:v>408</c:v>
                </c:pt>
                <c:pt idx="108">
                  <c:v>409</c:v>
                </c:pt>
                <c:pt idx="109">
                  <c:v>410</c:v>
                </c:pt>
                <c:pt idx="110">
                  <c:v>411</c:v>
                </c:pt>
                <c:pt idx="111">
                  <c:v>412</c:v>
                </c:pt>
                <c:pt idx="112">
                  <c:v>413</c:v>
                </c:pt>
                <c:pt idx="113">
                  <c:v>414</c:v>
                </c:pt>
                <c:pt idx="114">
                  <c:v>415</c:v>
                </c:pt>
                <c:pt idx="115">
                  <c:v>416</c:v>
                </c:pt>
                <c:pt idx="116">
                  <c:v>417</c:v>
                </c:pt>
                <c:pt idx="117">
                  <c:v>418</c:v>
                </c:pt>
                <c:pt idx="118">
                  <c:v>419</c:v>
                </c:pt>
                <c:pt idx="119">
                  <c:v>420</c:v>
                </c:pt>
                <c:pt idx="120">
                  <c:v>421</c:v>
                </c:pt>
                <c:pt idx="121">
                  <c:v>422</c:v>
                </c:pt>
                <c:pt idx="122">
                  <c:v>423</c:v>
                </c:pt>
                <c:pt idx="123">
                  <c:v>424</c:v>
                </c:pt>
                <c:pt idx="124">
                  <c:v>425</c:v>
                </c:pt>
                <c:pt idx="125">
                  <c:v>426</c:v>
                </c:pt>
                <c:pt idx="126">
                  <c:v>427</c:v>
                </c:pt>
                <c:pt idx="127">
                  <c:v>428</c:v>
                </c:pt>
                <c:pt idx="128">
                  <c:v>429</c:v>
                </c:pt>
                <c:pt idx="129">
                  <c:v>430</c:v>
                </c:pt>
                <c:pt idx="130">
                  <c:v>431</c:v>
                </c:pt>
                <c:pt idx="131">
                  <c:v>432</c:v>
                </c:pt>
                <c:pt idx="132">
                  <c:v>433</c:v>
                </c:pt>
                <c:pt idx="133">
                  <c:v>434</c:v>
                </c:pt>
                <c:pt idx="134">
                  <c:v>435</c:v>
                </c:pt>
                <c:pt idx="135">
                  <c:v>436</c:v>
                </c:pt>
                <c:pt idx="136">
                  <c:v>437</c:v>
                </c:pt>
                <c:pt idx="137">
                  <c:v>438</c:v>
                </c:pt>
                <c:pt idx="138">
                  <c:v>439</c:v>
                </c:pt>
                <c:pt idx="139">
                  <c:v>440</c:v>
                </c:pt>
                <c:pt idx="140">
                  <c:v>441</c:v>
                </c:pt>
                <c:pt idx="141">
                  <c:v>442</c:v>
                </c:pt>
                <c:pt idx="142">
                  <c:v>443</c:v>
                </c:pt>
                <c:pt idx="143">
                  <c:v>444</c:v>
                </c:pt>
                <c:pt idx="144">
                  <c:v>445</c:v>
                </c:pt>
                <c:pt idx="145">
                  <c:v>446</c:v>
                </c:pt>
                <c:pt idx="146">
                  <c:v>447</c:v>
                </c:pt>
                <c:pt idx="147">
                  <c:v>448</c:v>
                </c:pt>
                <c:pt idx="148">
                  <c:v>449</c:v>
                </c:pt>
                <c:pt idx="149">
                  <c:v>450</c:v>
                </c:pt>
                <c:pt idx="150">
                  <c:v>451</c:v>
                </c:pt>
                <c:pt idx="151">
                  <c:v>452</c:v>
                </c:pt>
                <c:pt idx="152">
                  <c:v>453</c:v>
                </c:pt>
                <c:pt idx="153">
                  <c:v>454</c:v>
                </c:pt>
                <c:pt idx="154">
                  <c:v>455</c:v>
                </c:pt>
                <c:pt idx="155">
                  <c:v>456</c:v>
                </c:pt>
                <c:pt idx="156">
                  <c:v>457</c:v>
                </c:pt>
                <c:pt idx="157">
                  <c:v>458</c:v>
                </c:pt>
                <c:pt idx="158">
                  <c:v>459</c:v>
                </c:pt>
                <c:pt idx="159">
                  <c:v>460</c:v>
                </c:pt>
                <c:pt idx="160">
                  <c:v>461</c:v>
                </c:pt>
                <c:pt idx="161">
                  <c:v>462</c:v>
                </c:pt>
                <c:pt idx="162">
                  <c:v>463</c:v>
                </c:pt>
                <c:pt idx="163">
                  <c:v>464</c:v>
                </c:pt>
                <c:pt idx="164">
                  <c:v>465</c:v>
                </c:pt>
                <c:pt idx="165">
                  <c:v>466</c:v>
                </c:pt>
                <c:pt idx="166">
                  <c:v>467</c:v>
                </c:pt>
                <c:pt idx="167">
                  <c:v>468</c:v>
                </c:pt>
                <c:pt idx="168">
                  <c:v>469</c:v>
                </c:pt>
                <c:pt idx="169">
                  <c:v>470</c:v>
                </c:pt>
                <c:pt idx="170">
                  <c:v>471</c:v>
                </c:pt>
                <c:pt idx="171">
                  <c:v>472</c:v>
                </c:pt>
                <c:pt idx="172">
                  <c:v>473</c:v>
                </c:pt>
                <c:pt idx="173">
                  <c:v>474</c:v>
                </c:pt>
                <c:pt idx="174">
                  <c:v>475</c:v>
                </c:pt>
                <c:pt idx="175">
                  <c:v>476</c:v>
                </c:pt>
                <c:pt idx="176">
                  <c:v>477</c:v>
                </c:pt>
                <c:pt idx="177">
                  <c:v>478</c:v>
                </c:pt>
                <c:pt idx="178">
                  <c:v>479</c:v>
                </c:pt>
                <c:pt idx="179">
                  <c:v>480</c:v>
                </c:pt>
                <c:pt idx="180">
                  <c:v>481</c:v>
                </c:pt>
                <c:pt idx="181">
                  <c:v>482</c:v>
                </c:pt>
                <c:pt idx="182">
                  <c:v>483</c:v>
                </c:pt>
                <c:pt idx="183">
                  <c:v>484</c:v>
                </c:pt>
                <c:pt idx="184">
                  <c:v>485</c:v>
                </c:pt>
                <c:pt idx="185">
                  <c:v>486</c:v>
                </c:pt>
                <c:pt idx="186">
                  <c:v>487</c:v>
                </c:pt>
                <c:pt idx="187">
                  <c:v>488</c:v>
                </c:pt>
                <c:pt idx="188">
                  <c:v>489</c:v>
                </c:pt>
                <c:pt idx="189">
                  <c:v>490</c:v>
                </c:pt>
                <c:pt idx="190">
                  <c:v>491</c:v>
                </c:pt>
                <c:pt idx="191">
                  <c:v>492</c:v>
                </c:pt>
                <c:pt idx="192">
                  <c:v>493</c:v>
                </c:pt>
                <c:pt idx="193">
                  <c:v>494</c:v>
                </c:pt>
                <c:pt idx="194">
                  <c:v>495</c:v>
                </c:pt>
                <c:pt idx="195">
                  <c:v>496</c:v>
                </c:pt>
                <c:pt idx="196">
                  <c:v>497</c:v>
                </c:pt>
                <c:pt idx="197">
                  <c:v>498</c:v>
                </c:pt>
                <c:pt idx="198">
                  <c:v>499</c:v>
                </c:pt>
                <c:pt idx="199">
                  <c:v>500</c:v>
                </c:pt>
                <c:pt idx="200">
                  <c:v>501</c:v>
                </c:pt>
                <c:pt idx="201">
                  <c:v>502</c:v>
                </c:pt>
                <c:pt idx="202">
                  <c:v>503</c:v>
                </c:pt>
                <c:pt idx="203">
                  <c:v>504</c:v>
                </c:pt>
                <c:pt idx="204">
                  <c:v>505</c:v>
                </c:pt>
                <c:pt idx="205">
                  <c:v>506</c:v>
                </c:pt>
                <c:pt idx="206">
                  <c:v>507</c:v>
                </c:pt>
                <c:pt idx="207">
                  <c:v>508</c:v>
                </c:pt>
                <c:pt idx="208">
                  <c:v>509</c:v>
                </c:pt>
                <c:pt idx="209">
                  <c:v>510</c:v>
                </c:pt>
                <c:pt idx="210">
                  <c:v>511</c:v>
                </c:pt>
                <c:pt idx="211">
                  <c:v>512</c:v>
                </c:pt>
                <c:pt idx="212">
                  <c:v>513</c:v>
                </c:pt>
                <c:pt idx="213">
                  <c:v>514</c:v>
                </c:pt>
                <c:pt idx="214">
                  <c:v>515</c:v>
                </c:pt>
                <c:pt idx="215">
                  <c:v>516</c:v>
                </c:pt>
                <c:pt idx="216">
                  <c:v>517</c:v>
                </c:pt>
                <c:pt idx="217">
                  <c:v>518</c:v>
                </c:pt>
                <c:pt idx="218">
                  <c:v>519</c:v>
                </c:pt>
                <c:pt idx="219">
                  <c:v>520</c:v>
                </c:pt>
                <c:pt idx="220">
                  <c:v>521</c:v>
                </c:pt>
                <c:pt idx="221">
                  <c:v>522</c:v>
                </c:pt>
                <c:pt idx="222">
                  <c:v>523</c:v>
                </c:pt>
                <c:pt idx="223">
                  <c:v>524</c:v>
                </c:pt>
                <c:pt idx="224">
                  <c:v>525</c:v>
                </c:pt>
                <c:pt idx="225">
                  <c:v>526</c:v>
                </c:pt>
                <c:pt idx="226">
                  <c:v>527</c:v>
                </c:pt>
                <c:pt idx="227">
                  <c:v>528</c:v>
                </c:pt>
                <c:pt idx="228">
                  <c:v>529</c:v>
                </c:pt>
                <c:pt idx="229">
                  <c:v>530</c:v>
                </c:pt>
                <c:pt idx="230">
                  <c:v>531</c:v>
                </c:pt>
                <c:pt idx="231">
                  <c:v>532</c:v>
                </c:pt>
                <c:pt idx="232">
                  <c:v>533</c:v>
                </c:pt>
                <c:pt idx="233">
                  <c:v>534</c:v>
                </c:pt>
                <c:pt idx="234">
                  <c:v>535</c:v>
                </c:pt>
                <c:pt idx="235">
                  <c:v>536</c:v>
                </c:pt>
                <c:pt idx="236">
                  <c:v>537</c:v>
                </c:pt>
                <c:pt idx="237">
                  <c:v>538</c:v>
                </c:pt>
                <c:pt idx="238">
                  <c:v>539</c:v>
                </c:pt>
                <c:pt idx="239">
                  <c:v>540</c:v>
                </c:pt>
                <c:pt idx="240">
                  <c:v>541</c:v>
                </c:pt>
                <c:pt idx="241">
                  <c:v>542</c:v>
                </c:pt>
                <c:pt idx="242">
                  <c:v>543</c:v>
                </c:pt>
                <c:pt idx="243">
                  <c:v>544</c:v>
                </c:pt>
                <c:pt idx="244">
                  <c:v>545</c:v>
                </c:pt>
                <c:pt idx="245">
                  <c:v>546</c:v>
                </c:pt>
                <c:pt idx="246">
                  <c:v>547</c:v>
                </c:pt>
                <c:pt idx="247">
                  <c:v>548</c:v>
                </c:pt>
                <c:pt idx="248">
                  <c:v>549</c:v>
                </c:pt>
                <c:pt idx="249">
                  <c:v>550</c:v>
                </c:pt>
                <c:pt idx="250">
                  <c:v>551</c:v>
                </c:pt>
                <c:pt idx="251">
                  <c:v>552</c:v>
                </c:pt>
                <c:pt idx="252">
                  <c:v>553</c:v>
                </c:pt>
                <c:pt idx="253">
                  <c:v>554</c:v>
                </c:pt>
                <c:pt idx="254">
                  <c:v>555</c:v>
                </c:pt>
                <c:pt idx="255">
                  <c:v>556</c:v>
                </c:pt>
                <c:pt idx="256">
                  <c:v>557</c:v>
                </c:pt>
                <c:pt idx="257">
                  <c:v>558</c:v>
                </c:pt>
                <c:pt idx="258">
                  <c:v>559</c:v>
                </c:pt>
                <c:pt idx="259">
                  <c:v>560</c:v>
                </c:pt>
                <c:pt idx="260">
                  <c:v>561</c:v>
                </c:pt>
                <c:pt idx="261">
                  <c:v>562</c:v>
                </c:pt>
                <c:pt idx="262">
                  <c:v>563</c:v>
                </c:pt>
                <c:pt idx="263">
                  <c:v>564</c:v>
                </c:pt>
                <c:pt idx="264">
                  <c:v>565</c:v>
                </c:pt>
                <c:pt idx="265">
                  <c:v>566</c:v>
                </c:pt>
                <c:pt idx="266">
                  <c:v>567</c:v>
                </c:pt>
                <c:pt idx="267">
                  <c:v>568</c:v>
                </c:pt>
                <c:pt idx="268">
                  <c:v>569</c:v>
                </c:pt>
                <c:pt idx="269">
                  <c:v>570</c:v>
                </c:pt>
                <c:pt idx="270">
                  <c:v>571</c:v>
                </c:pt>
                <c:pt idx="271">
                  <c:v>572</c:v>
                </c:pt>
                <c:pt idx="272">
                  <c:v>573</c:v>
                </c:pt>
                <c:pt idx="273">
                  <c:v>574</c:v>
                </c:pt>
                <c:pt idx="274">
                  <c:v>575</c:v>
                </c:pt>
                <c:pt idx="275">
                  <c:v>576</c:v>
                </c:pt>
                <c:pt idx="276">
                  <c:v>577</c:v>
                </c:pt>
                <c:pt idx="277">
                  <c:v>578</c:v>
                </c:pt>
                <c:pt idx="278">
                  <c:v>579</c:v>
                </c:pt>
                <c:pt idx="279">
                  <c:v>580</c:v>
                </c:pt>
                <c:pt idx="280">
                  <c:v>581</c:v>
                </c:pt>
                <c:pt idx="281">
                  <c:v>582</c:v>
                </c:pt>
                <c:pt idx="282">
                  <c:v>583</c:v>
                </c:pt>
                <c:pt idx="283">
                  <c:v>584</c:v>
                </c:pt>
                <c:pt idx="284">
                  <c:v>585</c:v>
                </c:pt>
                <c:pt idx="285">
                  <c:v>586</c:v>
                </c:pt>
                <c:pt idx="286">
                  <c:v>587</c:v>
                </c:pt>
                <c:pt idx="287">
                  <c:v>588</c:v>
                </c:pt>
                <c:pt idx="288">
                  <c:v>589</c:v>
                </c:pt>
                <c:pt idx="289">
                  <c:v>590</c:v>
                </c:pt>
                <c:pt idx="290">
                  <c:v>591</c:v>
                </c:pt>
                <c:pt idx="291">
                  <c:v>592</c:v>
                </c:pt>
                <c:pt idx="292">
                  <c:v>593</c:v>
                </c:pt>
                <c:pt idx="293">
                  <c:v>594</c:v>
                </c:pt>
                <c:pt idx="294">
                  <c:v>595</c:v>
                </c:pt>
                <c:pt idx="295">
                  <c:v>596</c:v>
                </c:pt>
                <c:pt idx="296">
                  <c:v>597</c:v>
                </c:pt>
                <c:pt idx="297">
                  <c:v>598</c:v>
                </c:pt>
                <c:pt idx="298">
                  <c:v>599</c:v>
                </c:pt>
                <c:pt idx="299">
                  <c:v>600</c:v>
                </c:pt>
                <c:pt idx="300">
                  <c:v>601</c:v>
                </c:pt>
                <c:pt idx="301">
                  <c:v>602</c:v>
                </c:pt>
                <c:pt idx="302">
                  <c:v>603</c:v>
                </c:pt>
                <c:pt idx="303">
                  <c:v>604</c:v>
                </c:pt>
                <c:pt idx="304">
                  <c:v>605</c:v>
                </c:pt>
                <c:pt idx="305">
                  <c:v>606</c:v>
                </c:pt>
                <c:pt idx="306">
                  <c:v>607</c:v>
                </c:pt>
                <c:pt idx="307">
                  <c:v>608</c:v>
                </c:pt>
                <c:pt idx="308">
                  <c:v>609</c:v>
                </c:pt>
                <c:pt idx="309">
                  <c:v>610</c:v>
                </c:pt>
                <c:pt idx="310">
                  <c:v>611</c:v>
                </c:pt>
                <c:pt idx="311">
                  <c:v>612</c:v>
                </c:pt>
                <c:pt idx="312">
                  <c:v>613</c:v>
                </c:pt>
                <c:pt idx="313">
                  <c:v>614</c:v>
                </c:pt>
                <c:pt idx="314">
                  <c:v>615</c:v>
                </c:pt>
                <c:pt idx="315">
                  <c:v>616</c:v>
                </c:pt>
                <c:pt idx="316">
                  <c:v>617</c:v>
                </c:pt>
                <c:pt idx="317">
                  <c:v>618</c:v>
                </c:pt>
                <c:pt idx="318">
                  <c:v>619</c:v>
                </c:pt>
                <c:pt idx="319">
                  <c:v>620</c:v>
                </c:pt>
                <c:pt idx="320">
                  <c:v>621</c:v>
                </c:pt>
                <c:pt idx="321">
                  <c:v>622</c:v>
                </c:pt>
                <c:pt idx="322">
                  <c:v>623</c:v>
                </c:pt>
                <c:pt idx="323">
                  <c:v>624</c:v>
                </c:pt>
                <c:pt idx="324">
                  <c:v>625</c:v>
                </c:pt>
                <c:pt idx="325">
                  <c:v>626</c:v>
                </c:pt>
                <c:pt idx="326">
                  <c:v>627</c:v>
                </c:pt>
                <c:pt idx="327">
                  <c:v>628</c:v>
                </c:pt>
                <c:pt idx="328">
                  <c:v>629</c:v>
                </c:pt>
                <c:pt idx="329">
                  <c:v>630</c:v>
                </c:pt>
                <c:pt idx="330">
                  <c:v>631</c:v>
                </c:pt>
                <c:pt idx="331">
                  <c:v>632</c:v>
                </c:pt>
                <c:pt idx="332">
                  <c:v>633</c:v>
                </c:pt>
                <c:pt idx="333">
                  <c:v>634</c:v>
                </c:pt>
                <c:pt idx="334">
                  <c:v>635</c:v>
                </c:pt>
                <c:pt idx="335">
                  <c:v>636</c:v>
                </c:pt>
                <c:pt idx="336">
                  <c:v>637</c:v>
                </c:pt>
                <c:pt idx="337">
                  <c:v>638</c:v>
                </c:pt>
                <c:pt idx="338">
                  <c:v>639</c:v>
                </c:pt>
                <c:pt idx="339">
                  <c:v>640</c:v>
                </c:pt>
                <c:pt idx="340">
                  <c:v>641</c:v>
                </c:pt>
                <c:pt idx="341">
                  <c:v>642</c:v>
                </c:pt>
                <c:pt idx="342">
                  <c:v>643</c:v>
                </c:pt>
                <c:pt idx="343">
                  <c:v>644</c:v>
                </c:pt>
                <c:pt idx="344">
                  <c:v>645</c:v>
                </c:pt>
                <c:pt idx="345">
                  <c:v>646</c:v>
                </c:pt>
                <c:pt idx="346">
                  <c:v>647</c:v>
                </c:pt>
                <c:pt idx="347">
                  <c:v>648</c:v>
                </c:pt>
                <c:pt idx="348">
                  <c:v>649</c:v>
                </c:pt>
                <c:pt idx="349">
                  <c:v>650</c:v>
                </c:pt>
                <c:pt idx="350">
                  <c:v>651</c:v>
                </c:pt>
                <c:pt idx="351">
                  <c:v>652</c:v>
                </c:pt>
                <c:pt idx="352">
                  <c:v>653</c:v>
                </c:pt>
                <c:pt idx="353">
                  <c:v>654</c:v>
                </c:pt>
                <c:pt idx="354">
                  <c:v>655</c:v>
                </c:pt>
                <c:pt idx="355">
                  <c:v>656</c:v>
                </c:pt>
                <c:pt idx="356">
                  <c:v>657</c:v>
                </c:pt>
                <c:pt idx="357">
                  <c:v>658</c:v>
                </c:pt>
                <c:pt idx="358">
                  <c:v>659</c:v>
                </c:pt>
                <c:pt idx="359">
                  <c:v>660</c:v>
                </c:pt>
                <c:pt idx="360">
                  <c:v>661</c:v>
                </c:pt>
                <c:pt idx="361">
                  <c:v>662</c:v>
                </c:pt>
                <c:pt idx="362">
                  <c:v>663</c:v>
                </c:pt>
                <c:pt idx="363">
                  <c:v>664</c:v>
                </c:pt>
                <c:pt idx="364">
                  <c:v>665</c:v>
                </c:pt>
                <c:pt idx="365">
                  <c:v>666</c:v>
                </c:pt>
                <c:pt idx="366">
                  <c:v>667</c:v>
                </c:pt>
                <c:pt idx="367">
                  <c:v>668</c:v>
                </c:pt>
                <c:pt idx="368">
                  <c:v>669</c:v>
                </c:pt>
                <c:pt idx="369">
                  <c:v>670</c:v>
                </c:pt>
                <c:pt idx="370">
                  <c:v>671</c:v>
                </c:pt>
                <c:pt idx="371">
                  <c:v>672</c:v>
                </c:pt>
                <c:pt idx="372">
                  <c:v>673</c:v>
                </c:pt>
                <c:pt idx="373">
                  <c:v>674</c:v>
                </c:pt>
                <c:pt idx="374">
                  <c:v>675</c:v>
                </c:pt>
                <c:pt idx="375">
                  <c:v>676</c:v>
                </c:pt>
                <c:pt idx="376">
                  <c:v>677</c:v>
                </c:pt>
                <c:pt idx="377">
                  <c:v>678</c:v>
                </c:pt>
                <c:pt idx="378">
                  <c:v>679</c:v>
                </c:pt>
                <c:pt idx="379">
                  <c:v>680</c:v>
                </c:pt>
                <c:pt idx="380">
                  <c:v>681</c:v>
                </c:pt>
                <c:pt idx="381">
                  <c:v>682</c:v>
                </c:pt>
                <c:pt idx="382">
                  <c:v>683</c:v>
                </c:pt>
                <c:pt idx="383">
                  <c:v>684</c:v>
                </c:pt>
                <c:pt idx="384">
                  <c:v>685</c:v>
                </c:pt>
                <c:pt idx="385">
                  <c:v>686</c:v>
                </c:pt>
                <c:pt idx="386">
                  <c:v>687</c:v>
                </c:pt>
                <c:pt idx="387">
                  <c:v>688</c:v>
                </c:pt>
                <c:pt idx="388">
                  <c:v>689</c:v>
                </c:pt>
                <c:pt idx="389">
                  <c:v>690</c:v>
                </c:pt>
                <c:pt idx="390">
                  <c:v>691</c:v>
                </c:pt>
                <c:pt idx="391">
                  <c:v>692</c:v>
                </c:pt>
                <c:pt idx="392">
                  <c:v>693</c:v>
                </c:pt>
                <c:pt idx="393">
                  <c:v>694</c:v>
                </c:pt>
                <c:pt idx="394">
                  <c:v>695</c:v>
                </c:pt>
                <c:pt idx="395">
                  <c:v>696</c:v>
                </c:pt>
                <c:pt idx="396">
                  <c:v>697</c:v>
                </c:pt>
                <c:pt idx="397">
                  <c:v>698</c:v>
                </c:pt>
                <c:pt idx="398">
                  <c:v>699</c:v>
                </c:pt>
                <c:pt idx="399">
                  <c:v>700</c:v>
                </c:pt>
                <c:pt idx="400">
                  <c:v>701</c:v>
                </c:pt>
                <c:pt idx="401">
                  <c:v>702</c:v>
                </c:pt>
                <c:pt idx="402">
                  <c:v>703</c:v>
                </c:pt>
                <c:pt idx="403">
                  <c:v>704</c:v>
                </c:pt>
                <c:pt idx="404">
                  <c:v>705</c:v>
                </c:pt>
                <c:pt idx="405">
                  <c:v>706</c:v>
                </c:pt>
                <c:pt idx="406">
                  <c:v>707</c:v>
                </c:pt>
                <c:pt idx="407">
                  <c:v>708</c:v>
                </c:pt>
                <c:pt idx="408">
                  <c:v>709</c:v>
                </c:pt>
                <c:pt idx="409">
                  <c:v>710</c:v>
                </c:pt>
                <c:pt idx="410">
                  <c:v>711</c:v>
                </c:pt>
                <c:pt idx="411">
                  <c:v>712</c:v>
                </c:pt>
                <c:pt idx="412">
                  <c:v>713</c:v>
                </c:pt>
                <c:pt idx="413">
                  <c:v>714</c:v>
                </c:pt>
                <c:pt idx="414">
                  <c:v>715</c:v>
                </c:pt>
                <c:pt idx="415">
                  <c:v>716</c:v>
                </c:pt>
                <c:pt idx="416">
                  <c:v>717</c:v>
                </c:pt>
                <c:pt idx="417">
                  <c:v>718</c:v>
                </c:pt>
                <c:pt idx="418">
                  <c:v>719</c:v>
                </c:pt>
                <c:pt idx="419">
                  <c:v>720</c:v>
                </c:pt>
                <c:pt idx="420">
                  <c:v>721</c:v>
                </c:pt>
                <c:pt idx="421">
                  <c:v>722</c:v>
                </c:pt>
                <c:pt idx="422">
                  <c:v>723</c:v>
                </c:pt>
                <c:pt idx="423">
                  <c:v>724</c:v>
                </c:pt>
                <c:pt idx="424">
                  <c:v>725</c:v>
                </c:pt>
                <c:pt idx="425">
                  <c:v>726</c:v>
                </c:pt>
                <c:pt idx="426">
                  <c:v>727</c:v>
                </c:pt>
                <c:pt idx="427">
                  <c:v>728</c:v>
                </c:pt>
                <c:pt idx="428">
                  <c:v>729</c:v>
                </c:pt>
                <c:pt idx="429">
                  <c:v>730</c:v>
                </c:pt>
                <c:pt idx="430">
                  <c:v>731</c:v>
                </c:pt>
                <c:pt idx="431">
                  <c:v>732</c:v>
                </c:pt>
                <c:pt idx="432">
                  <c:v>733</c:v>
                </c:pt>
                <c:pt idx="433">
                  <c:v>734</c:v>
                </c:pt>
                <c:pt idx="434">
                  <c:v>735</c:v>
                </c:pt>
                <c:pt idx="435">
                  <c:v>736</c:v>
                </c:pt>
                <c:pt idx="436">
                  <c:v>737</c:v>
                </c:pt>
                <c:pt idx="437">
                  <c:v>738</c:v>
                </c:pt>
                <c:pt idx="438">
                  <c:v>739</c:v>
                </c:pt>
                <c:pt idx="439">
                  <c:v>740</c:v>
                </c:pt>
                <c:pt idx="440">
                  <c:v>741</c:v>
                </c:pt>
                <c:pt idx="441">
                  <c:v>742</c:v>
                </c:pt>
                <c:pt idx="442">
                  <c:v>743</c:v>
                </c:pt>
                <c:pt idx="443">
                  <c:v>744</c:v>
                </c:pt>
                <c:pt idx="444">
                  <c:v>745</c:v>
                </c:pt>
                <c:pt idx="445">
                  <c:v>746</c:v>
                </c:pt>
                <c:pt idx="446">
                  <c:v>747</c:v>
                </c:pt>
                <c:pt idx="447">
                  <c:v>748</c:v>
                </c:pt>
                <c:pt idx="448">
                  <c:v>749</c:v>
                </c:pt>
                <c:pt idx="449">
                  <c:v>750</c:v>
                </c:pt>
                <c:pt idx="450">
                  <c:v>751</c:v>
                </c:pt>
                <c:pt idx="451">
                  <c:v>752</c:v>
                </c:pt>
                <c:pt idx="452">
                  <c:v>753</c:v>
                </c:pt>
                <c:pt idx="453">
                  <c:v>754</c:v>
                </c:pt>
                <c:pt idx="454">
                  <c:v>755</c:v>
                </c:pt>
                <c:pt idx="455">
                  <c:v>756</c:v>
                </c:pt>
                <c:pt idx="456">
                  <c:v>757</c:v>
                </c:pt>
                <c:pt idx="457">
                  <c:v>758</c:v>
                </c:pt>
                <c:pt idx="458">
                  <c:v>759</c:v>
                </c:pt>
                <c:pt idx="459">
                  <c:v>760</c:v>
                </c:pt>
                <c:pt idx="460">
                  <c:v>761</c:v>
                </c:pt>
                <c:pt idx="461">
                  <c:v>762</c:v>
                </c:pt>
                <c:pt idx="462">
                  <c:v>763</c:v>
                </c:pt>
                <c:pt idx="463">
                  <c:v>764</c:v>
                </c:pt>
                <c:pt idx="464">
                  <c:v>765</c:v>
                </c:pt>
                <c:pt idx="465">
                  <c:v>766</c:v>
                </c:pt>
                <c:pt idx="466">
                  <c:v>767</c:v>
                </c:pt>
                <c:pt idx="467">
                  <c:v>768</c:v>
                </c:pt>
                <c:pt idx="468">
                  <c:v>769</c:v>
                </c:pt>
                <c:pt idx="469">
                  <c:v>770</c:v>
                </c:pt>
                <c:pt idx="470">
                  <c:v>771</c:v>
                </c:pt>
                <c:pt idx="471">
                  <c:v>772</c:v>
                </c:pt>
                <c:pt idx="472">
                  <c:v>773</c:v>
                </c:pt>
                <c:pt idx="473">
                  <c:v>774</c:v>
                </c:pt>
                <c:pt idx="474">
                  <c:v>775</c:v>
                </c:pt>
                <c:pt idx="475">
                  <c:v>776</c:v>
                </c:pt>
                <c:pt idx="476">
                  <c:v>777</c:v>
                </c:pt>
                <c:pt idx="477">
                  <c:v>778</c:v>
                </c:pt>
                <c:pt idx="478">
                  <c:v>779</c:v>
                </c:pt>
                <c:pt idx="479">
                  <c:v>780</c:v>
                </c:pt>
                <c:pt idx="480">
                  <c:v>781</c:v>
                </c:pt>
                <c:pt idx="481">
                  <c:v>782</c:v>
                </c:pt>
                <c:pt idx="482">
                  <c:v>783</c:v>
                </c:pt>
                <c:pt idx="483">
                  <c:v>784</c:v>
                </c:pt>
                <c:pt idx="484">
                  <c:v>785</c:v>
                </c:pt>
                <c:pt idx="485">
                  <c:v>786</c:v>
                </c:pt>
                <c:pt idx="486">
                  <c:v>787</c:v>
                </c:pt>
                <c:pt idx="487">
                  <c:v>788</c:v>
                </c:pt>
                <c:pt idx="488">
                  <c:v>789</c:v>
                </c:pt>
                <c:pt idx="489">
                  <c:v>790</c:v>
                </c:pt>
                <c:pt idx="490">
                  <c:v>791</c:v>
                </c:pt>
                <c:pt idx="491">
                  <c:v>792</c:v>
                </c:pt>
                <c:pt idx="492">
                  <c:v>793</c:v>
                </c:pt>
                <c:pt idx="493">
                  <c:v>794</c:v>
                </c:pt>
                <c:pt idx="494">
                  <c:v>795</c:v>
                </c:pt>
                <c:pt idx="495">
                  <c:v>796</c:v>
                </c:pt>
                <c:pt idx="496">
                  <c:v>797</c:v>
                </c:pt>
                <c:pt idx="497">
                  <c:v>798</c:v>
                </c:pt>
                <c:pt idx="498">
                  <c:v>799</c:v>
                </c:pt>
                <c:pt idx="499">
                  <c:v>800</c:v>
                </c:pt>
                <c:pt idx="500">
                  <c:v>801</c:v>
                </c:pt>
                <c:pt idx="501">
                  <c:v>802</c:v>
                </c:pt>
                <c:pt idx="502">
                  <c:v>803</c:v>
                </c:pt>
                <c:pt idx="503">
                  <c:v>804</c:v>
                </c:pt>
                <c:pt idx="504">
                  <c:v>805</c:v>
                </c:pt>
                <c:pt idx="505">
                  <c:v>806</c:v>
                </c:pt>
                <c:pt idx="506">
                  <c:v>807</c:v>
                </c:pt>
                <c:pt idx="507">
                  <c:v>808</c:v>
                </c:pt>
                <c:pt idx="508">
                  <c:v>809</c:v>
                </c:pt>
                <c:pt idx="509">
                  <c:v>810</c:v>
                </c:pt>
                <c:pt idx="510">
                  <c:v>811</c:v>
                </c:pt>
                <c:pt idx="511">
                  <c:v>812</c:v>
                </c:pt>
                <c:pt idx="512">
                  <c:v>813</c:v>
                </c:pt>
                <c:pt idx="513">
                  <c:v>814</c:v>
                </c:pt>
                <c:pt idx="514">
                  <c:v>815</c:v>
                </c:pt>
                <c:pt idx="515">
                  <c:v>816</c:v>
                </c:pt>
                <c:pt idx="516">
                  <c:v>817</c:v>
                </c:pt>
                <c:pt idx="517">
                  <c:v>818</c:v>
                </c:pt>
                <c:pt idx="518">
                  <c:v>819</c:v>
                </c:pt>
                <c:pt idx="519">
                  <c:v>820</c:v>
                </c:pt>
                <c:pt idx="520">
                  <c:v>821</c:v>
                </c:pt>
                <c:pt idx="521">
                  <c:v>822</c:v>
                </c:pt>
                <c:pt idx="522">
                  <c:v>823</c:v>
                </c:pt>
                <c:pt idx="523">
                  <c:v>824</c:v>
                </c:pt>
                <c:pt idx="524">
                  <c:v>825</c:v>
                </c:pt>
                <c:pt idx="525">
                  <c:v>826</c:v>
                </c:pt>
                <c:pt idx="526">
                  <c:v>827</c:v>
                </c:pt>
                <c:pt idx="527">
                  <c:v>828</c:v>
                </c:pt>
                <c:pt idx="528">
                  <c:v>829</c:v>
                </c:pt>
                <c:pt idx="529">
                  <c:v>830</c:v>
                </c:pt>
                <c:pt idx="530">
                  <c:v>831</c:v>
                </c:pt>
                <c:pt idx="531">
                  <c:v>832</c:v>
                </c:pt>
                <c:pt idx="532">
                  <c:v>833</c:v>
                </c:pt>
                <c:pt idx="533">
                  <c:v>834</c:v>
                </c:pt>
                <c:pt idx="534">
                  <c:v>835</c:v>
                </c:pt>
                <c:pt idx="535">
                  <c:v>836</c:v>
                </c:pt>
                <c:pt idx="536">
                  <c:v>837</c:v>
                </c:pt>
                <c:pt idx="537">
                  <c:v>838</c:v>
                </c:pt>
                <c:pt idx="538">
                  <c:v>839</c:v>
                </c:pt>
                <c:pt idx="539">
                  <c:v>840</c:v>
                </c:pt>
                <c:pt idx="540">
                  <c:v>841</c:v>
                </c:pt>
                <c:pt idx="541">
                  <c:v>842</c:v>
                </c:pt>
                <c:pt idx="542">
                  <c:v>843</c:v>
                </c:pt>
                <c:pt idx="543">
                  <c:v>844</c:v>
                </c:pt>
                <c:pt idx="544">
                  <c:v>845</c:v>
                </c:pt>
                <c:pt idx="545">
                  <c:v>846</c:v>
                </c:pt>
                <c:pt idx="546">
                  <c:v>847</c:v>
                </c:pt>
                <c:pt idx="547">
                  <c:v>848</c:v>
                </c:pt>
                <c:pt idx="548">
                  <c:v>849</c:v>
                </c:pt>
                <c:pt idx="549">
                  <c:v>850</c:v>
                </c:pt>
                <c:pt idx="550">
                  <c:v>851</c:v>
                </c:pt>
                <c:pt idx="551">
                  <c:v>852</c:v>
                </c:pt>
                <c:pt idx="552">
                  <c:v>853</c:v>
                </c:pt>
                <c:pt idx="553">
                  <c:v>854</c:v>
                </c:pt>
                <c:pt idx="554">
                  <c:v>855</c:v>
                </c:pt>
                <c:pt idx="555">
                  <c:v>856</c:v>
                </c:pt>
                <c:pt idx="556">
                  <c:v>857</c:v>
                </c:pt>
                <c:pt idx="557">
                  <c:v>858</c:v>
                </c:pt>
                <c:pt idx="558">
                  <c:v>859</c:v>
                </c:pt>
                <c:pt idx="559">
                  <c:v>860</c:v>
                </c:pt>
                <c:pt idx="560">
                  <c:v>861</c:v>
                </c:pt>
                <c:pt idx="561">
                  <c:v>862</c:v>
                </c:pt>
                <c:pt idx="562">
                  <c:v>863</c:v>
                </c:pt>
                <c:pt idx="563">
                  <c:v>864</c:v>
                </c:pt>
                <c:pt idx="564">
                  <c:v>865</c:v>
                </c:pt>
                <c:pt idx="565">
                  <c:v>866</c:v>
                </c:pt>
                <c:pt idx="566">
                  <c:v>867</c:v>
                </c:pt>
                <c:pt idx="567">
                  <c:v>868</c:v>
                </c:pt>
                <c:pt idx="568">
                  <c:v>869</c:v>
                </c:pt>
                <c:pt idx="569">
                  <c:v>870</c:v>
                </c:pt>
                <c:pt idx="570">
                  <c:v>871</c:v>
                </c:pt>
                <c:pt idx="571">
                  <c:v>872</c:v>
                </c:pt>
                <c:pt idx="572">
                  <c:v>873</c:v>
                </c:pt>
                <c:pt idx="573">
                  <c:v>874</c:v>
                </c:pt>
                <c:pt idx="574">
                  <c:v>875</c:v>
                </c:pt>
                <c:pt idx="575">
                  <c:v>876</c:v>
                </c:pt>
                <c:pt idx="576">
                  <c:v>877</c:v>
                </c:pt>
                <c:pt idx="577">
                  <c:v>878</c:v>
                </c:pt>
                <c:pt idx="578">
                  <c:v>879</c:v>
                </c:pt>
                <c:pt idx="579">
                  <c:v>880</c:v>
                </c:pt>
                <c:pt idx="580">
                  <c:v>881</c:v>
                </c:pt>
                <c:pt idx="581">
                  <c:v>882</c:v>
                </c:pt>
                <c:pt idx="582">
                  <c:v>883</c:v>
                </c:pt>
                <c:pt idx="583">
                  <c:v>884</c:v>
                </c:pt>
                <c:pt idx="584">
                  <c:v>885</c:v>
                </c:pt>
                <c:pt idx="585">
                  <c:v>886</c:v>
                </c:pt>
                <c:pt idx="586">
                  <c:v>887</c:v>
                </c:pt>
                <c:pt idx="587">
                  <c:v>888</c:v>
                </c:pt>
                <c:pt idx="588">
                  <c:v>889</c:v>
                </c:pt>
                <c:pt idx="589">
                  <c:v>890</c:v>
                </c:pt>
                <c:pt idx="590">
                  <c:v>891</c:v>
                </c:pt>
                <c:pt idx="591">
                  <c:v>892</c:v>
                </c:pt>
                <c:pt idx="592">
                  <c:v>893</c:v>
                </c:pt>
                <c:pt idx="593">
                  <c:v>894</c:v>
                </c:pt>
                <c:pt idx="594">
                  <c:v>895</c:v>
                </c:pt>
                <c:pt idx="595">
                  <c:v>896</c:v>
                </c:pt>
                <c:pt idx="596">
                  <c:v>897</c:v>
                </c:pt>
                <c:pt idx="597">
                  <c:v>898</c:v>
                </c:pt>
                <c:pt idx="598">
                  <c:v>899</c:v>
                </c:pt>
                <c:pt idx="599">
                  <c:v>900</c:v>
                </c:pt>
                <c:pt idx="600">
                  <c:v>901</c:v>
                </c:pt>
                <c:pt idx="601">
                  <c:v>902</c:v>
                </c:pt>
                <c:pt idx="602">
                  <c:v>903</c:v>
                </c:pt>
                <c:pt idx="603">
                  <c:v>904</c:v>
                </c:pt>
                <c:pt idx="604">
                  <c:v>905</c:v>
                </c:pt>
                <c:pt idx="605">
                  <c:v>906</c:v>
                </c:pt>
                <c:pt idx="606">
                  <c:v>907</c:v>
                </c:pt>
                <c:pt idx="607">
                  <c:v>908</c:v>
                </c:pt>
                <c:pt idx="608">
                  <c:v>909</c:v>
                </c:pt>
                <c:pt idx="609">
                  <c:v>910</c:v>
                </c:pt>
                <c:pt idx="610">
                  <c:v>911</c:v>
                </c:pt>
                <c:pt idx="611">
                  <c:v>912</c:v>
                </c:pt>
                <c:pt idx="612">
                  <c:v>913</c:v>
                </c:pt>
                <c:pt idx="613">
                  <c:v>914</c:v>
                </c:pt>
                <c:pt idx="614">
                  <c:v>915</c:v>
                </c:pt>
                <c:pt idx="615">
                  <c:v>916</c:v>
                </c:pt>
                <c:pt idx="616">
                  <c:v>917</c:v>
                </c:pt>
                <c:pt idx="617">
                  <c:v>918</c:v>
                </c:pt>
                <c:pt idx="618">
                  <c:v>919</c:v>
                </c:pt>
                <c:pt idx="619">
                  <c:v>920</c:v>
                </c:pt>
                <c:pt idx="620">
                  <c:v>921</c:v>
                </c:pt>
                <c:pt idx="621">
                  <c:v>922</c:v>
                </c:pt>
                <c:pt idx="622">
                  <c:v>923</c:v>
                </c:pt>
                <c:pt idx="623">
                  <c:v>924</c:v>
                </c:pt>
                <c:pt idx="624">
                  <c:v>925</c:v>
                </c:pt>
                <c:pt idx="625">
                  <c:v>926</c:v>
                </c:pt>
                <c:pt idx="626">
                  <c:v>927</c:v>
                </c:pt>
                <c:pt idx="627">
                  <c:v>928</c:v>
                </c:pt>
                <c:pt idx="628">
                  <c:v>929</c:v>
                </c:pt>
                <c:pt idx="629">
                  <c:v>930</c:v>
                </c:pt>
                <c:pt idx="630">
                  <c:v>931</c:v>
                </c:pt>
                <c:pt idx="631">
                  <c:v>932</c:v>
                </c:pt>
                <c:pt idx="632">
                  <c:v>933</c:v>
                </c:pt>
                <c:pt idx="633">
                  <c:v>934</c:v>
                </c:pt>
                <c:pt idx="634">
                  <c:v>935</c:v>
                </c:pt>
                <c:pt idx="635">
                  <c:v>936</c:v>
                </c:pt>
                <c:pt idx="636">
                  <c:v>937</c:v>
                </c:pt>
                <c:pt idx="637">
                  <c:v>938</c:v>
                </c:pt>
                <c:pt idx="638">
                  <c:v>939</c:v>
                </c:pt>
                <c:pt idx="639">
                  <c:v>940</c:v>
                </c:pt>
                <c:pt idx="640">
                  <c:v>941</c:v>
                </c:pt>
                <c:pt idx="641">
                  <c:v>942</c:v>
                </c:pt>
                <c:pt idx="642">
                  <c:v>943</c:v>
                </c:pt>
                <c:pt idx="643">
                  <c:v>944</c:v>
                </c:pt>
                <c:pt idx="644">
                  <c:v>945</c:v>
                </c:pt>
                <c:pt idx="645">
                  <c:v>946</c:v>
                </c:pt>
                <c:pt idx="646">
                  <c:v>947</c:v>
                </c:pt>
                <c:pt idx="647">
                  <c:v>948</c:v>
                </c:pt>
                <c:pt idx="648">
                  <c:v>949</c:v>
                </c:pt>
                <c:pt idx="649">
                  <c:v>950</c:v>
                </c:pt>
                <c:pt idx="650">
                  <c:v>951</c:v>
                </c:pt>
                <c:pt idx="651">
                  <c:v>952</c:v>
                </c:pt>
                <c:pt idx="652">
                  <c:v>953</c:v>
                </c:pt>
                <c:pt idx="653">
                  <c:v>954</c:v>
                </c:pt>
                <c:pt idx="654">
                  <c:v>955</c:v>
                </c:pt>
                <c:pt idx="655">
                  <c:v>956</c:v>
                </c:pt>
                <c:pt idx="656">
                  <c:v>957</c:v>
                </c:pt>
                <c:pt idx="657">
                  <c:v>958</c:v>
                </c:pt>
                <c:pt idx="658">
                  <c:v>959</c:v>
                </c:pt>
                <c:pt idx="659">
                  <c:v>960</c:v>
                </c:pt>
                <c:pt idx="660">
                  <c:v>961</c:v>
                </c:pt>
                <c:pt idx="661">
                  <c:v>962</c:v>
                </c:pt>
                <c:pt idx="662">
                  <c:v>963</c:v>
                </c:pt>
                <c:pt idx="663">
                  <c:v>964</c:v>
                </c:pt>
                <c:pt idx="664">
                  <c:v>965</c:v>
                </c:pt>
                <c:pt idx="665">
                  <c:v>966</c:v>
                </c:pt>
                <c:pt idx="666">
                  <c:v>967</c:v>
                </c:pt>
                <c:pt idx="667">
                  <c:v>968</c:v>
                </c:pt>
                <c:pt idx="668">
                  <c:v>969</c:v>
                </c:pt>
                <c:pt idx="669">
                  <c:v>970</c:v>
                </c:pt>
                <c:pt idx="670">
                  <c:v>971</c:v>
                </c:pt>
                <c:pt idx="671">
                  <c:v>972</c:v>
                </c:pt>
                <c:pt idx="672">
                  <c:v>973</c:v>
                </c:pt>
                <c:pt idx="673">
                  <c:v>974</c:v>
                </c:pt>
                <c:pt idx="674">
                  <c:v>975</c:v>
                </c:pt>
                <c:pt idx="675">
                  <c:v>976</c:v>
                </c:pt>
                <c:pt idx="676">
                  <c:v>977</c:v>
                </c:pt>
                <c:pt idx="677">
                  <c:v>978</c:v>
                </c:pt>
                <c:pt idx="678">
                  <c:v>979</c:v>
                </c:pt>
                <c:pt idx="679">
                  <c:v>980</c:v>
                </c:pt>
                <c:pt idx="680">
                  <c:v>981</c:v>
                </c:pt>
                <c:pt idx="681">
                  <c:v>982</c:v>
                </c:pt>
                <c:pt idx="682">
                  <c:v>983</c:v>
                </c:pt>
                <c:pt idx="683">
                  <c:v>984</c:v>
                </c:pt>
                <c:pt idx="684">
                  <c:v>985</c:v>
                </c:pt>
                <c:pt idx="685">
                  <c:v>986</c:v>
                </c:pt>
                <c:pt idx="686">
                  <c:v>987</c:v>
                </c:pt>
                <c:pt idx="687">
                  <c:v>988</c:v>
                </c:pt>
                <c:pt idx="688">
                  <c:v>989</c:v>
                </c:pt>
                <c:pt idx="689">
                  <c:v>990</c:v>
                </c:pt>
                <c:pt idx="690">
                  <c:v>991</c:v>
                </c:pt>
                <c:pt idx="691">
                  <c:v>992</c:v>
                </c:pt>
                <c:pt idx="692">
                  <c:v>993</c:v>
                </c:pt>
                <c:pt idx="693">
                  <c:v>994</c:v>
                </c:pt>
                <c:pt idx="694">
                  <c:v>995</c:v>
                </c:pt>
                <c:pt idx="695">
                  <c:v>996</c:v>
                </c:pt>
                <c:pt idx="696">
                  <c:v>997</c:v>
                </c:pt>
                <c:pt idx="697">
                  <c:v>998</c:v>
                </c:pt>
                <c:pt idx="698">
                  <c:v>999</c:v>
                </c:pt>
                <c:pt idx="699">
                  <c:v>1000</c:v>
                </c:pt>
                <c:pt idx="700">
                  <c:v>1001</c:v>
                </c:pt>
                <c:pt idx="701">
                  <c:v>1002</c:v>
                </c:pt>
                <c:pt idx="702">
                  <c:v>1003</c:v>
                </c:pt>
                <c:pt idx="703">
                  <c:v>1004</c:v>
                </c:pt>
                <c:pt idx="704">
                  <c:v>1005</c:v>
                </c:pt>
                <c:pt idx="705">
                  <c:v>1006</c:v>
                </c:pt>
                <c:pt idx="706">
                  <c:v>1007</c:v>
                </c:pt>
                <c:pt idx="707">
                  <c:v>1008</c:v>
                </c:pt>
                <c:pt idx="708">
                  <c:v>1009</c:v>
                </c:pt>
                <c:pt idx="709">
                  <c:v>1010</c:v>
                </c:pt>
                <c:pt idx="710">
                  <c:v>1011</c:v>
                </c:pt>
                <c:pt idx="711">
                  <c:v>1012</c:v>
                </c:pt>
                <c:pt idx="712">
                  <c:v>1013</c:v>
                </c:pt>
                <c:pt idx="713">
                  <c:v>1014</c:v>
                </c:pt>
                <c:pt idx="714">
                  <c:v>1015</c:v>
                </c:pt>
                <c:pt idx="715">
                  <c:v>1016</c:v>
                </c:pt>
                <c:pt idx="716">
                  <c:v>1017</c:v>
                </c:pt>
                <c:pt idx="717">
                  <c:v>1018</c:v>
                </c:pt>
                <c:pt idx="718">
                  <c:v>1019</c:v>
                </c:pt>
                <c:pt idx="719">
                  <c:v>1020</c:v>
                </c:pt>
                <c:pt idx="720">
                  <c:v>1021</c:v>
                </c:pt>
                <c:pt idx="721">
                  <c:v>1022</c:v>
                </c:pt>
                <c:pt idx="722">
                  <c:v>1023</c:v>
                </c:pt>
                <c:pt idx="723">
                  <c:v>1024</c:v>
                </c:pt>
                <c:pt idx="724">
                  <c:v>1025</c:v>
                </c:pt>
                <c:pt idx="725">
                  <c:v>1026</c:v>
                </c:pt>
                <c:pt idx="726">
                  <c:v>1027</c:v>
                </c:pt>
                <c:pt idx="727">
                  <c:v>1028</c:v>
                </c:pt>
                <c:pt idx="728">
                  <c:v>1029</c:v>
                </c:pt>
                <c:pt idx="729">
                  <c:v>1030</c:v>
                </c:pt>
                <c:pt idx="730">
                  <c:v>1031</c:v>
                </c:pt>
                <c:pt idx="731">
                  <c:v>1032</c:v>
                </c:pt>
                <c:pt idx="732">
                  <c:v>1033</c:v>
                </c:pt>
                <c:pt idx="733">
                  <c:v>1034</c:v>
                </c:pt>
                <c:pt idx="734">
                  <c:v>1035</c:v>
                </c:pt>
                <c:pt idx="735">
                  <c:v>1036</c:v>
                </c:pt>
                <c:pt idx="736">
                  <c:v>1037</c:v>
                </c:pt>
                <c:pt idx="737">
                  <c:v>1038</c:v>
                </c:pt>
                <c:pt idx="738">
                  <c:v>1039</c:v>
                </c:pt>
                <c:pt idx="739">
                  <c:v>1040</c:v>
                </c:pt>
                <c:pt idx="740">
                  <c:v>1041</c:v>
                </c:pt>
                <c:pt idx="741">
                  <c:v>1042</c:v>
                </c:pt>
                <c:pt idx="742">
                  <c:v>1043</c:v>
                </c:pt>
                <c:pt idx="743">
                  <c:v>1044</c:v>
                </c:pt>
                <c:pt idx="744">
                  <c:v>1045</c:v>
                </c:pt>
                <c:pt idx="745">
                  <c:v>1046</c:v>
                </c:pt>
                <c:pt idx="746">
                  <c:v>1047</c:v>
                </c:pt>
                <c:pt idx="747">
                  <c:v>1048</c:v>
                </c:pt>
                <c:pt idx="748">
                  <c:v>1049</c:v>
                </c:pt>
                <c:pt idx="749">
                  <c:v>1050</c:v>
                </c:pt>
                <c:pt idx="750">
                  <c:v>1051</c:v>
                </c:pt>
                <c:pt idx="751">
                  <c:v>1052</c:v>
                </c:pt>
                <c:pt idx="752">
                  <c:v>1053</c:v>
                </c:pt>
                <c:pt idx="753">
                  <c:v>1054</c:v>
                </c:pt>
                <c:pt idx="754">
                  <c:v>1055</c:v>
                </c:pt>
                <c:pt idx="755">
                  <c:v>1056</c:v>
                </c:pt>
                <c:pt idx="756">
                  <c:v>1057</c:v>
                </c:pt>
                <c:pt idx="757">
                  <c:v>1058</c:v>
                </c:pt>
                <c:pt idx="758">
                  <c:v>1059</c:v>
                </c:pt>
                <c:pt idx="759">
                  <c:v>1060</c:v>
                </c:pt>
                <c:pt idx="760">
                  <c:v>1061</c:v>
                </c:pt>
                <c:pt idx="761">
                  <c:v>1062</c:v>
                </c:pt>
                <c:pt idx="762">
                  <c:v>1063</c:v>
                </c:pt>
                <c:pt idx="763">
                  <c:v>1064</c:v>
                </c:pt>
                <c:pt idx="764">
                  <c:v>1065</c:v>
                </c:pt>
                <c:pt idx="765">
                  <c:v>1066</c:v>
                </c:pt>
                <c:pt idx="766">
                  <c:v>1067</c:v>
                </c:pt>
                <c:pt idx="767">
                  <c:v>1068</c:v>
                </c:pt>
                <c:pt idx="768">
                  <c:v>1069</c:v>
                </c:pt>
                <c:pt idx="769">
                  <c:v>1070</c:v>
                </c:pt>
                <c:pt idx="770">
                  <c:v>1071</c:v>
                </c:pt>
                <c:pt idx="771">
                  <c:v>1072</c:v>
                </c:pt>
                <c:pt idx="772">
                  <c:v>1073</c:v>
                </c:pt>
                <c:pt idx="773">
                  <c:v>1074</c:v>
                </c:pt>
                <c:pt idx="774">
                  <c:v>1075</c:v>
                </c:pt>
                <c:pt idx="775">
                  <c:v>1076</c:v>
                </c:pt>
                <c:pt idx="776">
                  <c:v>1077</c:v>
                </c:pt>
                <c:pt idx="777">
                  <c:v>1078</c:v>
                </c:pt>
                <c:pt idx="778">
                  <c:v>1079</c:v>
                </c:pt>
                <c:pt idx="779">
                  <c:v>1080</c:v>
                </c:pt>
                <c:pt idx="780">
                  <c:v>1081</c:v>
                </c:pt>
                <c:pt idx="781">
                  <c:v>1082</c:v>
                </c:pt>
                <c:pt idx="782">
                  <c:v>1083</c:v>
                </c:pt>
                <c:pt idx="783">
                  <c:v>1084</c:v>
                </c:pt>
                <c:pt idx="784">
                  <c:v>1085</c:v>
                </c:pt>
                <c:pt idx="785">
                  <c:v>1086</c:v>
                </c:pt>
                <c:pt idx="786">
                  <c:v>1087</c:v>
                </c:pt>
                <c:pt idx="787">
                  <c:v>1088</c:v>
                </c:pt>
                <c:pt idx="788">
                  <c:v>1089</c:v>
                </c:pt>
                <c:pt idx="789">
                  <c:v>1090</c:v>
                </c:pt>
                <c:pt idx="790">
                  <c:v>1091</c:v>
                </c:pt>
                <c:pt idx="791">
                  <c:v>1092</c:v>
                </c:pt>
                <c:pt idx="792">
                  <c:v>1093</c:v>
                </c:pt>
                <c:pt idx="793">
                  <c:v>1094</c:v>
                </c:pt>
                <c:pt idx="794">
                  <c:v>1095</c:v>
                </c:pt>
                <c:pt idx="795">
                  <c:v>1096</c:v>
                </c:pt>
                <c:pt idx="796">
                  <c:v>1097</c:v>
                </c:pt>
                <c:pt idx="797">
                  <c:v>1098</c:v>
                </c:pt>
                <c:pt idx="798">
                  <c:v>1099</c:v>
                </c:pt>
                <c:pt idx="799">
                  <c:v>1100</c:v>
                </c:pt>
                <c:pt idx="800">
                  <c:v>1101</c:v>
                </c:pt>
                <c:pt idx="801">
                  <c:v>1102</c:v>
                </c:pt>
                <c:pt idx="802">
                  <c:v>1103</c:v>
                </c:pt>
                <c:pt idx="803">
                  <c:v>1104</c:v>
                </c:pt>
                <c:pt idx="804">
                  <c:v>1105</c:v>
                </c:pt>
                <c:pt idx="805">
                  <c:v>1106</c:v>
                </c:pt>
                <c:pt idx="806">
                  <c:v>1107</c:v>
                </c:pt>
                <c:pt idx="807">
                  <c:v>1108</c:v>
                </c:pt>
                <c:pt idx="808">
                  <c:v>1109</c:v>
                </c:pt>
                <c:pt idx="809">
                  <c:v>1110</c:v>
                </c:pt>
                <c:pt idx="810">
                  <c:v>1111</c:v>
                </c:pt>
                <c:pt idx="811">
                  <c:v>1112</c:v>
                </c:pt>
                <c:pt idx="812">
                  <c:v>1113</c:v>
                </c:pt>
                <c:pt idx="813">
                  <c:v>1114</c:v>
                </c:pt>
                <c:pt idx="814">
                  <c:v>1115</c:v>
                </c:pt>
                <c:pt idx="815">
                  <c:v>1116</c:v>
                </c:pt>
                <c:pt idx="816">
                  <c:v>1117</c:v>
                </c:pt>
                <c:pt idx="817">
                  <c:v>1118</c:v>
                </c:pt>
                <c:pt idx="818">
                  <c:v>1119</c:v>
                </c:pt>
                <c:pt idx="819">
                  <c:v>1120</c:v>
                </c:pt>
                <c:pt idx="820">
                  <c:v>1121</c:v>
                </c:pt>
                <c:pt idx="821">
                  <c:v>1122</c:v>
                </c:pt>
                <c:pt idx="822">
                  <c:v>1123</c:v>
                </c:pt>
                <c:pt idx="823">
                  <c:v>1124</c:v>
                </c:pt>
                <c:pt idx="824">
                  <c:v>1125</c:v>
                </c:pt>
                <c:pt idx="825">
                  <c:v>1126</c:v>
                </c:pt>
                <c:pt idx="826">
                  <c:v>1127</c:v>
                </c:pt>
                <c:pt idx="827">
                  <c:v>1128</c:v>
                </c:pt>
                <c:pt idx="828">
                  <c:v>1129</c:v>
                </c:pt>
                <c:pt idx="829">
                  <c:v>1130</c:v>
                </c:pt>
                <c:pt idx="830">
                  <c:v>1131</c:v>
                </c:pt>
                <c:pt idx="831">
                  <c:v>1132</c:v>
                </c:pt>
                <c:pt idx="832">
                  <c:v>1133</c:v>
                </c:pt>
                <c:pt idx="833">
                  <c:v>1134</c:v>
                </c:pt>
                <c:pt idx="834">
                  <c:v>1135</c:v>
                </c:pt>
                <c:pt idx="835">
                  <c:v>1136</c:v>
                </c:pt>
                <c:pt idx="836">
                  <c:v>1137</c:v>
                </c:pt>
                <c:pt idx="837">
                  <c:v>1138</c:v>
                </c:pt>
                <c:pt idx="838">
                  <c:v>1139</c:v>
                </c:pt>
                <c:pt idx="839">
                  <c:v>1140</c:v>
                </c:pt>
                <c:pt idx="840">
                  <c:v>1141</c:v>
                </c:pt>
                <c:pt idx="841">
                  <c:v>1142</c:v>
                </c:pt>
                <c:pt idx="842">
                  <c:v>1143</c:v>
                </c:pt>
                <c:pt idx="843">
                  <c:v>1144</c:v>
                </c:pt>
                <c:pt idx="844">
                  <c:v>1145</c:v>
                </c:pt>
                <c:pt idx="845">
                  <c:v>1146</c:v>
                </c:pt>
                <c:pt idx="846">
                  <c:v>1147</c:v>
                </c:pt>
              </c:numCache>
            </c:numRef>
          </c:cat>
          <c:val>
            <c:numRef>
              <c:f>dissect_job!$E$2:$E$848</c:f>
              <c:numCache>
                <c:formatCode>General</c:formatCode>
                <c:ptCount val="847"/>
                <c:pt idx="0">
                  <c:v>5</c:v>
                </c:pt>
                <c:pt idx="1">
                  <c:v>1</c:v>
                </c:pt>
                <c:pt idx="2">
                  <c:v>2</c:v>
                </c:pt>
                <c:pt idx="3">
                  <c:v>3</c:v>
                </c:pt>
                <c:pt idx="4">
                  <c:v>12</c:v>
                </c:pt>
                <c:pt idx="5">
                  <c:v>12</c:v>
                </c:pt>
                <c:pt idx="6">
                  <c:v>12</c:v>
                </c:pt>
                <c:pt idx="7">
                  <c:v>12</c:v>
                </c:pt>
                <c:pt idx="8">
                  <c:v>12</c:v>
                </c:pt>
                <c:pt idx="9">
                  <c:v>12</c:v>
                </c:pt>
                <c:pt idx="10">
                  <c:v>10</c:v>
                </c:pt>
                <c:pt idx="11">
                  <c:v>10</c:v>
                </c:pt>
                <c:pt idx="12">
                  <c:v>10</c:v>
                </c:pt>
                <c:pt idx="13">
                  <c:v>10</c:v>
                </c:pt>
                <c:pt idx="14">
                  <c:v>10</c:v>
                </c:pt>
                <c:pt idx="15">
                  <c:v>10</c:v>
                </c:pt>
                <c:pt idx="16">
                  <c:v>10</c:v>
                </c:pt>
                <c:pt idx="17">
                  <c:v>10</c:v>
                </c:pt>
                <c:pt idx="18">
                  <c:v>10</c:v>
                </c:pt>
                <c:pt idx="19">
                  <c:v>10</c:v>
                </c:pt>
                <c:pt idx="20">
                  <c:v>10</c:v>
                </c:pt>
                <c:pt idx="21">
                  <c:v>10</c:v>
                </c:pt>
                <c:pt idx="22">
                  <c:v>10</c:v>
                </c:pt>
                <c:pt idx="23">
                  <c:v>10</c:v>
                </c:pt>
                <c:pt idx="24">
                  <c:v>10</c:v>
                </c:pt>
                <c:pt idx="25">
                  <c:v>10</c:v>
                </c:pt>
                <c:pt idx="26">
                  <c:v>10</c:v>
                </c:pt>
                <c:pt idx="27">
                  <c:v>10</c:v>
                </c:pt>
                <c:pt idx="28">
                  <c:v>10</c:v>
                </c:pt>
                <c:pt idx="29">
                  <c:v>10</c:v>
                </c:pt>
                <c:pt idx="30">
                  <c:v>10</c:v>
                </c:pt>
                <c:pt idx="31">
                  <c:v>9</c:v>
                </c:pt>
                <c:pt idx="32">
                  <c:v>9</c:v>
                </c:pt>
                <c:pt idx="33">
                  <c:v>9</c:v>
                </c:pt>
                <c:pt idx="34">
                  <c:v>9</c:v>
                </c:pt>
                <c:pt idx="35">
                  <c:v>9</c:v>
                </c:pt>
                <c:pt idx="36">
                  <c:v>9</c:v>
                </c:pt>
                <c:pt idx="37">
                  <c:v>9</c:v>
                </c:pt>
                <c:pt idx="38">
                  <c:v>9</c:v>
                </c:pt>
                <c:pt idx="39">
                  <c:v>9</c:v>
                </c:pt>
                <c:pt idx="40">
                  <c:v>9</c:v>
                </c:pt>
                <c:pt idx="41">
                  <c:v>9</c:v>
                </c:pt>
                <c:pt idx="42">
                  <c:v>9</c:v>
                </c:pt>
                <c:pt idx="43">
                  <c:v>9</c:v>
                </c:pt>
                <c:pt idx="44">
                  <c:v>9</c:v>
                </c:pt>
                <c:pt idx="45">
                  <c:v>9</c:v>
                </c:pt>
                <c:pt idx="46">
                  <c:v>9</c:v>
                </c:pt>
                <c:pt idx="47">
                  <c:v>9</c:v>
                </c:pt>
                <c:pt idx="48">
                  <c:v>9</c:v>
                </c:pt>
                <c:pt idx="49">
                  <c:v>9</c:v>
                </c:pt>
                <c:pt idx="50">
                  <c:v>9</c:v>
                </c:pt>
                <c:pt idx="51">
                  <c:v>9</c:v>
                </c:pt>
                <c:pt idx="52">
                  <c:v>9</c:v>
                </c:pt>
                <c:pt idx="53">
                  <c:v>9</c:v>
                </c:pt>
                <c:pt idx="54">
                  <c:v>9</c:v>
                </c:pt>
                <c:pt idx="55">
                  <c:v>9</c:v>
                </c:pt>
                <c:pt idx="56">
                  <c:v>9</c:v>
                </c:pt>
                <c:pt idx="57">
                  <c:v>9</c:v>
                </c:pt>
                <c:pt idx="58">
                  <c:v>9</c:v>
                </c:pt>
                <c:pt idx="59">
                  <c:v>9</c:v>
                </c:pt>
                <c:pt idx="60">
                  <c:v>9</c:v>
                </c:pt>
                <c:pt idx="61">
                  <c:v>9</c:v>
                </c:pt>
                <c:pt idx="62">
                  <c:v>10</c:v>
                </c:pt>
                <c:pt idx="63">
                  <c:v>10</c:v>
                </c:pt>
                <c:pt idx="64">
                  <c:v>10</c:v>
                </c:pt>
                <c:pt idx="65">
                  <c:v>10</c:v>
                </c:pt>
                <c:pt idx="66">
                  <c:v>10</c:v>
                </c:pt>
                <c:pt idx="67">
                  <c:v>10</c:v>
                </c:pt>
                <c:pt idx="68">
                  <c:v>10</c:v>
                </c:pt>
                <c:pt idx="69">
                  <c:v>10</c:v>
                </c:pt>
                <c:pt idx="70">
                  <c:v>10</c:v>
                </c:pt>
                <c:pt idx="71">
                  <c:v>10</c:v>
                </c:pt>
                <c:pt idx="72">
                  <c:v>10</c:v>
                </c:pt>
                <c:pt idx="73">
                  <c:v>10</c:v>
                </c:pt>
                <c:pt idx="74">
                  <c:v>10</c:v>
                </c:pt>
                <c:pt idx="75">
                  <c:v>10</c:v>
                </c:pt>
                <c:pt idx="76">
                  <c:v>10</c:v>
                </c:pt>
                <c:pt idx="77">
                  <c:v>10</c:v>
                </c:pt>
                <c:pt idx="78">
                  <c:v>10</c:v>
                </c:pt>
                <c:pt idx="79">
                  <c:v>10</c:v>
                </c:pt>
                <c:pt idx="80">
                  <c:v>10</c:v>
                </c:pt>
                <c:pt idx="81">
                  <c:v>10</c:v>
                </c:pt>
                <c:pt idx="82">
                  <c:v>10</c:v>
                </c:pt>
                <c:pt idx="83">
                  <c:v>10</c:v>
                </c:pt>
                <c:pt idx="84">
                  <c:v>10</c:v>
                </c:pt>
                <c:pt idx="85">
                  <c:v>10</c:v>
                </c:pt>
                <c:pt idx="86">
                  <c:v>10</c:v>
                </c:pt>
                <c:pt idx="87">
                  <c:v>10</c:v>
                </c:pt>
                <c:pt idx="88">
                  <c:v>10</c:v>
                </c:pt>
                <c:pt idx="89">
                  <c:v>10</c:v>
                </c:pt>
                <c:pt idx="90">
                  <c:v>9</c:v>
                </c:pt>
                <c:pt idx="91">
                  <c:v>11</c:v>
                </c:pt>
                <c:pt idx="92">
                  <c:v>11</c:v>
                </c:pt>
                <c:pt idx="93">
                  <c:v>11</c:v>
                </c:pt>
                <c:pt idx="94">
                  <c:v>11</c:v>
                </c:pt>
                <c:pt idx="95">
                  <c:v>11</c:v>
                </c:pt>
                <c:pt idx="96">
                  <c:v>11</c:v>
                </c:pt>
                <c:pt idx="97">
                  <c:v>11</c:v>
                </c:pt>
                <c:pt idx="98">
                  <c:v>11</c:v>
                </c:pt>
                <c:pt idx="99">
                  <c:v>11</c:v>
                </c:pt>
                <c:pt idx="100">
                  <c:v>11</c:v>
                </c:pt>
                <c:pt idx="101">
                  <c:v>11</c:v>
                </c:pt>
                <c:pt idx="102">
                  <c:v>11</c:v>
                </c:pt>
                <c:pt idx="103">
                  <c:v>11</c:v>
                </c:pt>
                <c:pt idx="104">
                  <c:v>11</c:v>
                </c:pt>
                <c:pt idx="105">
                  <c:v>11</c:v>
                </c:pt>
                <c:pt idx="106">
                  <c:v>11</c:v>
                </c:pt>
                <c:pt idx="107">
                  <c:v>11</c:v>
                </c:pt>
                <c:pt idx="108">
                  <c:v>11</c:v>
                </c:pt>
                <c:pt idx="109">
                  <c:v>11</c:v>
                </c:pt>
                <c:pt idx="110">
                  <c:v>11</c:v>
                </c:pt>
                <c:pt idx="111">
                  <c:v>11</c:v>
                </c:pt>
                <c:pt idx="112">
                  <c:v>11</c:v>
                </c:pt>
                <c:pt idx="113">
                  <c:v>11</c:v>
                </c:pt>
                <c:pt idx="114">
                  <c:v>11</c:v>
                </c:pt>
                <c:pt idx="115">
                  <c:v>11</c:v>
                </c:pt>
                <c:pt idx="116">
                  <c:v>11</c:v>
                </c:pt>
                <c:pt idx="117">
                  <c:v>11</c:v>
                </c:pt>
                <c:pt idx="118">
                  <c:v>11</c:v>
                </c:pt>
                <c:pt idx="119">
                  <c:v>9</c:v>
                </c:pt>
                <c:pt idx="120">
                  <c:v>11</c:v>
                </c:pt>
                <c:pt idx="121">
                  <c:v>11</c:v>
                </c:pt>
                <c:pt idx="122">
                  <c:v>11</c:v>
                </c:pt>
                <c:pt idx="123">
                  <c:v>11</c:v>
                </c:pt>
                <c:pt idx="124">
                  <c:v>11</c:v>
                </c:pt>
                <c:pt idx="125">
                  <c:v>11</c:v>
                </c:pt>
                <c:pt idx="126">
                  <c:v>11</c:v>
                </c:pt>
                <c:pt idx="127">
                  <c:v>11</c:v>
                </c:pt>
                <c:pt idx="128">
                  <c:v>11</c:v>
                </c:pt>
                <c:pt idx="129">
                  <c:v>11</c:v>
                </c:pt>
                <c:pt idx="130">
                  <c:v>11</c:v>
                </c:pt>
                <c:pt idx="131">
                  <c:v>11</c:v>
                </c:pt>
                <c:pt idx="132">
                  <c:v>11</c:v>
                </c:pt>
                <c:pt idx="133">
                  <c:v>11</c:v>
                </c:pt>
                <c:pt idx="134">
                  <c:v>11</c:v>
                </c:pt>
                <c:pt idx="135">
                  <c:v>11</c:v>
                </c:pt>
                <c:pt idx="136">
                  <c:v>11</c:v>
                </c:pt>
                <c:pt idx="137">
                  <c:v>11</c:v>
                </c:pt>
                <c:pt idx="138">
                  <c:v>11</c:v>
                </c:pt>
                <c:pt idx="139">
                  <c:v>11</c:v>
                </c:pt>
                <c:pt idx="140">
                  <c:v>11</c:v>
                </c:pt>
                <c:pt idx="141">
                  <c:v>11</c:v>
                </c:pt>
                <c:pt idx="142">
                  <c:v>11</c:v>
                </c:pt>
                <c:pt idx="143">
                  <c:v>11</c:v>
                </c:pt>
                <c:pt idx="144">
                  <c:v>11</c:v>
                </c:pt>
                <c:pt idx="145">
                  <c:v>11</c:v>
                </c:pt>
                <c:pt idx="146">
                  <c:v>11</c:v>
                </c:pt>
                <c:pt idx="147">
                  <c:v>11</c:v>
                </c:pt>
                <c:pt idx="148">
                  <c:v>11</c:v>
                </c:pt>
                <c:pt idx="149">
                  <c:v>11</c:v>
                </c:pt>
                <c:pt idx="150">
                  <c:v>11</c:v>
                </c:pt>
                <c:pt idx="151">
                  <c:v>11</c:v>
                </c:pt>
                <c:pt idx="152">
                  <c:v>11</c:v>
                </c:pt>
                <c:pt idx="153">
                  <c:v>11</c:v>
                </c:pt>
                <c:pt idx="154">
                  <c:v>11</c:v>
                </c:pt>
                <c:pt idx="155">
                  <c:v>11</c:v>
                </c:pt>
                <c:pt idx="156">
                  <c:v>11</c:v>
                </c:pt>
                <c:pt idx="157">
                  <c:v>11</c:v>
                </c:pt>
                <c:pt idx="158">
                  <c:v>11</c:v>
                </c:pt>
                <c:pt idx="159">
                  <c:v>11</c:v>
                </c:pt>
                <c:pt idx="160">
                  <c:v>11</c:v>
                </c:pt>
                <c:pt idx="161">
                  <c:v>11</c:v>
                </c:pt>
                <c:pt idx="162">
                  <c:v>11</c:v>
                </c:pt>
                <c:pt idx="163">
                  <c:v>11</c:v>
                </c:pt>
                <c:pt idx="164">
                  <c:v>11</c:v>
                </c:pt>
                <c:pt idx="165">
                  <c:v>11</c:v>
                </c:pt>
                <c:pt idx="166">
                  <c:v>11</c:v>
                </c:pt>
                <c:pt idx="167">
                  <c:v>11</c:v>
                </c:pt>
                <c:pt idx="168">
                  <c:v>11</c:v>
                </c:pt>
                <c:pt idx="169">
                  <c:v>11</c:v>
                </c:pt>
                <c:pt idx="170">
                  <c:v>11</c:v>
                </c:pt>
                <c:pt idx="171">
                  <c:v>11</c:v>
                </c:pt>
                <c:pt idx="172">
                  <c:v>11</c:v>
                </c:pt>
                <c:pt idx="173">
                  <c:v>11</c:v>
                </c:pt>
                <c:pt idx="174">
                  <c:v>11</c:v>
                </c:pt>
                <c:pt idx="175">
                  <c:v>11</c:v>
                </c:pt>
                <c:pt idx="176">
                  <c:v>11</c:v>
                </c:pt>
                <c:pt idx="177">
                  <c:v>11</c:v>
                </c:pt>
                <c:pt idx="178">
                  <c:v>11</c:v>
                </c:pt>
                <c:pt idx="179">
                  <c:v>11</c:v>
                </c:pt>
                <c:pt idx="180">
                  <c:v>11</c:v>
                </c:pt>
                <c:pt idx="181">
                  <c:v>11</c:v>
                </c:pt>
                <c:pt idx="182">
                  <c:v>11</c:v>
                </c:pt>
                <c:pt idx="183">
                  <c:v>11</c:v>
                </c:pt>
                <c:pt idx="184">
                  <c:v>11</c:v>
                </c:pt>
                <c:pt idx="185">
                  <c:v>11</c:v>
                </c:pt>
                <c:pt idx="186">
                  <c:v>11</c:v>
                </c:pt>
                <c:pt idx="187">
                  <c:v>11</c:v>
                </c:pt>
                <c:pt idx="188">
                  <c:v>11</c:v>
                </c:pt>
                <c:pt idx="189">
                  <c:v>11</c:v>
                </c:pt>
                <c:pt idx="190">
                  <c:v>11</c:v>
                </c:pt>
                <c:pt idx="191">
                  <c:v>11</c:v>
                </c:pt>
                <c:pt idx="192">
                  <c:v>11</c:v>
                </c:pt>
                <c:pt idx="193">
                  <c:v>11</c:v>
                </c:pt>
                <c:pt idx="194">
                  <c:v>11</c:v>
                </c:pt>
                <c:pt idx="195">
                  <c:v>11</c:v>
                </c:pt>
                <c:pt idx="196">
                  <c:v>11</c:v>
                </c:pt>
                <c:pt idx="197">
                  <c:v>11</c:v>
                </c:pt>
                <c:pt idx="198">
                  <c:v>11</c:v>
                </c:pt>
                <c:pt idx="199">
                  <c:v>11</c:v>
                </c:pt>
                <c:pt idx="200">
                  <c:v>11</c:v>
                </c:pt>
                <c:pt idx="201">
                  <c:v>11</c:v>
                </c:pt>
                <c:pt idx="202">
                  <c:v>11</c:v>
                </c:pt>
                <c:pt idx="203">
                  <c:v>11</c:v>
                </c:pt>
                <c:pt idx="204">
                  <c:v>11</c:v>
                </c:pt>
                <c:pt idx="205">
                  <c:v>11</c:v>
                </c:pt>
                <c:pt idx="206">
                  <c:v>11</c:v>
                </c:pt>
                <c:pt idx="207">
                  <c:v>13</c:v>
                </c:pt>
                <c:pt idx="208">
                  <c:v>13</c:v>
                </c:pt>
                <c:pt idx="209">
                  <c:v>13</c:v>
                </c:pt>
                <c:pt idx="210">
                  <c:v>13</c:v>
                </c:pt>
                <c:pt idx="211">
                  <c:v>13</c:v>
                </c:pt>
                <c:pt idx="212">
                  <c:v>13</c:v>
                </c:pt>
                <c:pt idx="213">
                  <c:v>13</c:v>
                </c:pt>
                <c:pt idx="214">
                  <c:v>13</c:v>
                </c:pt>
                <c:pt idx="215">
                  <c:v>12</c:v>
                </c:pt>
                <c:pt idx="216">
                  <c:v>13</c:v>
                </c:pt>
                <c:pt idx="217">
                  <c:v>13</c:v>
                </c:pt>
                <c:pt idx="218">
                  <c:v>13</c:v>
                </c:pt>
                <c:pt idx="219">
                  <c:v>13</c:v>
                </c:pt>
                <c:pt idx="220">
                  <c:v>13</c:v>
                </c:pt>
                <c:pt idx="221">
                  <c:v>13</c:v>
                </c:pt>
                <c:pt idx="222">
                  <c:v>13</c:v>
                </c:pt>
                <c:pt idx="223">
                  <c:v>13</c:v>
                </c:pt>
                <c:pt idx="224">
                  <c:v>12</c:v>
                </c:pt>
                <c:pt idx="225">
                  <c:v>13</c:v>
                </c:pt>
                <c:pt idx="226">
                  <c:v>13</c:v>
                </c:pt>
                <c:pt idx="227">
                  <c:v>13</c:v>
                </c:pt>
                <c:pt idx="228">
                  <c:v>13</c:v>
                </c:pt>
                <c:pt idx="229">
                  <c:v>13</c:v>
                </c:pt>
                <c:pt idx="230">
                  <c:v>13</c:v>
                </c:pt>
                <c:pt idx="231">
                  <c:v>13</c:v>
                </c:pt>
                <c:pt idx="232">
                  <c:v>13</c:v>
                </c:pt>
                <c:pt idx="233">
                  <c:v>12</c:v>
                </c:pt>
                <c:pt idx="234">
                  <c:v>15</c:v>
                </c:pt>
                <c:pt idx="235">
                  <c:v>13</c:v>
                </c:pt>
                <c:pt idx="236">
                  <c:v>13</c:v>
                </c:pt>
                <c:pt idx="237">
                  <c:v>13</c:v>
                </c:pt>
                <c:pt idx="238">
                  <c:v>13</c:v>
                </c:pt>
                <c:pt idx="239">
                  <c:v>13</c:v>
                </c:pt>
                <c:pt idx="240">
                  <c:v>13</c:v>
                </c:pt>
                <c:pt idx="241">
                  <c:v>13</c:v>
                </c:pt>
                <c:pt idx="242">
                  <c:v>14</c:v>
                </c:pt>
                <c:pt idx="243">
                  <c:v>14</c:v>
                </c:pt>
                <c:pt idx="244">
                  <c:v>14</c:v>
                </c:pt>
                <c:pt idx="245">
                  <c:v>14</c:v>
                </c:pt>
                <c:pt idx="246">
                  <c:v>14</c:v>
                </c:pt>
                <c:pt idx="247">
                  <c:v>14</c:v>
                </c:pt>
                <c:pt idx="248">
                  <c:v>14</c:v>
                </c:pt>
                <c:pt idx="249">
                  <c:v>14</c:v>
                </c:pt>
                <c:pt idx="250">
                  <c:v>14</c:v>
                </c:pt>
                <c:pt idx="251">
                  <c:v>10</c:v>
                </c:pt>
                <c:pt idx="252">
                  <c:v>8</c:v>
                </c:pt>
                <c:pt idx="253">
                  <c:v>8</c:v>
                </c:pt>
                <c:pt idx="254">
                  <c:v>8</c:v>
                </c:pt>
                <c:pt idx="255">
                  <c:v>8</c:v>
                </c:pt>
                <c:pt idx="256">
                  <c:v>8</c:v>
                </c:pt>
                <c:pt idx="257">
                  <c:v>8</c:v>
                </c:pt>
                <c:pt idx="258">
                  <c:v>8</c:v>
                </c:pt>
                <c:pt idx="259">
                  <c:v>8</c:v>
                </c:pt>
                <c:pt idx="260">
                  <c:v>4</c:v>
                </c:pt>
                <c:pt idx="261">
                  <c:v>5</c:v>
                </c:pt>
                <c:pt idx="262">
                  <c:v>5</c:v>
                </c:pt>
                <c:pt idx="263">
                  <c:v>5</c:v>
                </c:pt>
                <c:pt idx="264">
                  <c:v>5</c:v>
                </c:pt>
                <c:pt idx="265">
                  <c:v>5</c:v>
                </c:pt>
                <c:pt idx="266">
                  <c:v>5</c:v>
                </c:pt>
                <c:pt idx="267">
                  <c:v>3</c:v>
                </c:pt>
                <c:pt idx="268">
                  <c:v>5</c:v>
                </c:pt>
                <c:pt idx="269">
                  <c:v>5</c:v>
                </c:pt>
                <c:pt idx="270">
                  <c:v>5</c:v>
                </c:pt>
                <c:pt idx="271">
                  <c:v>5</c:v>
                </c:pt>
                <c:pt idx="272">
                  <c:v>5</c:v>
                </c:pt>
                <c:pt idx="273">
                  <c:v>5</c:v>
                </c:pt>
                <c:pt idx="274">
                  <c:v>5</c:v>
                </c:pt>
                <c:pt idx="275">
                  <c:v>5</c:v>
                </c:pt>
                <c:pt idx="276">
                  <c:v>4</c:v>
                </c:pt>
                <c:pt idx="277">
                  <c:v>5</c:v>
                </c:pt>
                <c:pt idx="278">
                  <c:v>5</c:v>
                </c:pt>
                <c:pt idx="279">
                  <c:v>5</c:v>
                </c:pt>
                <c:pt idx="280">
                  <c:v>5</c:v>
                </c:pt>
                <c:pt idx="281">
                  <c:v>5</c:v>
                </c:pt>
                <c:pt idx="282">
                  <c:v>5</c:v>
                </c:pt>
                <c:pt idx="283">
                  <c:v>3</c:v>
                </c:pt>
                <c:pt idx="284">
                  <c:v>5</c:v>
                </c:pt>
                <c:pt idx="285">
                  <c:v>5</c:v>
                </c:pt>
                <c:pt idx="286">
                  <c:v>5</c:v>
                </c:pt>
                <c:pt idx="287">
                  <c:v>5</c:v>
                </c:pt>
                <c:pt idx="288">
                  <c:v>8</c:v>
                </c:pt>
                <c:pt idx="289">
                  <c:v>8</c:v>
                </c:pt>
                <c:pt idx="290">
                  <c:v>8</c:v>
                </c:pt>
                <c:pt idx="291">
                  <c:v>8</c:v>
                </c:pt>
                <c:pt idx="292">
                  <c:v>7</c:v>
                </c:pt>
                <c:pt idx="293">
                  <c:v>7</c:v>
                </c:pt>
                <c:pt idx="294">
                  <c:v>7</c:v>
                </c:pt>
                <c:pt idx="295">
                  <c:v>7</c:v>
                </c:pt>
                <c:pt idx="296">
                  <c:v>7</c:v>
                </c:pt>
                <c:pt idx="297">
                  <c:v>7</c:v>
                </c:pt>
                <c:pt idx="298">
                  <c:v>7</c:v>
                </c:pt>
                <c:pt idx="299">
                  <c:v>3</c:v>
                </c:pt>
                <c:pt idx="300">
                  <c:v>3</c:v>
                </c:pt>
                <c:pt idx="301">
                  <c:v>3</c:v>
                </c:pt>
                <c:pt idx="302">
                  <c:v>3</c:v>
                </c:pt>
                <c:pt idx="303">
                  <c:v>3</c:v>
                </c:pt>
                <c:pt idx="304">
                  <c:v>3</c:v>
                </c:pt>
                <c:pt idx="305">
                  <c:v>3</c:v>
                </c:pt>
                <c:pt idx="306">
                  <c:v>3</c:v>
                </c:pt>
                <c:pt idx="307">
                  <c:v>3</c:v>
                </c:pt>
                <c:pt idx="308">
                  <c:v>3</c:v>
                </c:pt>
                <c:pt idx="309">
                  <c:v>3</c:v>
                </c:pt>
                <c:pt idx="310">
                  <c:v>3</c:v>
                </c:pt>
                <c:pt idx="311">
                  <c:v>3</c:v>
                </c:pt>
                <c:pt idx="312">
                  <c:v>3</c:v>
                </c:pt>
                <c:pt idx="313">
                  <c:v>3</c:v>
                </c:pt>
                <c:pt idx="314">
                  <c:v>3</c:v>
                </c:pt>
                <c:pt idx="315">
                  <c:v>3</c:v>
                </c:pt>
                <c:pt idx="316">
                  <c:v>3</c:v>
                </c:pt>
                <c:pt idx="317">
                  <c:v>3</c:v>
                </c:pt>
                <c:pt idx="318">
                  <c:v>3</c:v>
                </c:pt>
                <c:pt idx="319">
                  <c:v>3</c:v>
                </c:pt>
                <c:pt idx="320">
                  <c:v>3</c:v>
                </c:pt>
                <c:pt idx="321">
                  <c:v>5</c:v>
                </c:pt>
                <c:pt idx="322">
                  <c:v>5</c:v>
                </c:pt>
                <c:pt idx="323">
                  <c:v>4</c:v>
                </c:pt>
                <c:pt idx="324">
                  <c:v>4</c:v>
                </c:pt>
                <c:pt idx="325">
                  <c:v>4</c:v>
                </c:pt>
                <c:pt idx="326">
                  <c:v>4</c:v>
                </c:pt>
                <c:pt idx="327">
                  <c:v>4</c:v>
                </c:pt>
                <c:pt idx="328">
                  <c:v>4</c:v>
                </c:pt>
                <c:pt idx="329">
                  <c:v>4</c:v>
                </c:pt>
                <c:pt idx="330">
                  <c:v>4</c:v>
                </c:pt>
                <c:pt idx="331">
                  <c:v>4</c:v>
                </c:pt>
                <c:pt idx="332">
                  <c:v>4</c:v>
                </c:pt>
                <c:pt idx="333">
                  <c:v>4</c:v>
                </c:pt>
                <c:pt idx="334">
                  <c:v>4</c:v>
                </c:pt>
                <c:pt idx="335">
                  <c:v>4</c:v>
                </c:pt>
                <c:pt idx="336">
                  <c:v>4</c:v>
                </c:pt>
                <c:pt idx="337">
                  <c:v>4</c:v>
                </c:pt>
                <c:pt idx="338">
                  <c:v>4</c:v>
                </c:pt>
                <c:pt idx="339">
                  <c:v>4</c:v>
                </c:pt>
                <c:pt idx="340">
                  <c:v>4</c:v>
                </c:pt>
                <c:pt idx="341">
                  <c:v>4</c:v>
                </c:pt>
                <c:pt idx="342">
                  <c:v>4</c:v>
                </c:pt>
                <c:pt idx="343">
                  <c:v>4</c:v>
                </c:pt>
                <c:pt idx="344">
                  <c:v>4</c:v>
                </c:pt>
                <c:pt idx="345">
                  <c:v>4</c:v>
                </c:pt>
                <c:pt idx="346">
                  <c:v>4</c:v>
                </c:pt>
                <c:pt idx="347">
                  <c:v>4</c:v>
                </c:pt>
                <c:pt idx="348">
                  <c:v>4</c:v>
                </c:pt>
                <c:pt idx="349">
                  <c:v>4</c:v>
                </c:pt>
                <c:pt idx="350">
                  <c:v>4</c:v>
                </c:pt>
                <c:pt idx="351">
                  <c:v>4</c:v>
                </c:pt>
                <c:pt idx="352">
                  <c:v>4</c:v>
                </c:pt>
                <c:pt idx="353">
                  <c:v>4</c:v>
                </c:pt>
                <c:pt idx="354">
                  <c:v>4</c:v>
                </c:pt>
                <c:pt idx="355">
                  <c:v>5</c:v>
                </c:pt>
                <c:pt idx="356">
                  <c:v>5</c:v>
                </c:pt>
                <c:pt idx="357">
                  <c:v>5</c:v>
                </c:pt>
                <c:pt idx="358">
                  <c:v>5</c:v>
                </c:pt>
                <c:pt idx="359">
                  <c:v>5</c:v>
                </c:pt>
                <c:pt idx="360">
                  <c:v>5</c:v>
                </c:pt>
                <c:pt idx="361">
                  <c:v>5</c:v>
                </c:pt>
                <c:pt idx="362">
                  <c:v>5</c:v>
                </c:pt>
                <c:pt idx="363">
                  <c:v>5</c:v>
                </c:pt>
                <c:pt idx="364">
                  <c:v>5</c:v>
                </c:pt>
                <c:pt idx="365">
                  <c:v>5</c:v>
                </c:pt>
                <c:pt idx="366">
                  <c:v>5</c:v>
                </c:pt>
                <c:pt idx="367">
                  <c:v>5</c:v>
                </c:pt>
                <c:pt idx="368">
                  <c:v>5</c:v>
                </c:pt>
                <c:pt idx="369">
                  <c:v>4</c:v>
                </c:pt>
                <c:pt idx="370">
                  <c:v>4</c:v>
                </c:pt>
                <c:pt idx="371">
                  <c:v>4</c:v>
                </c:pt>
                <c:pt idx="372">
                  <c:v>4</c:v>
                </c:pt>
                <c:pt idx="373">
                  <c:v>4</c:v>
                </c:pt>
                <c:pt idx="374">
                  <c:v>4</c:v>
                </c:pt>
                <c:pt idx="375">
                  <c:v>4</c:v>
                </c:pt>
                <c:pt idx="376">
                  <c:v>4</c:v>
                </c:pt>
                <c:pt idx="377">
                  <c:v>4</c:v>
                </c:pt>
                <c:pt idx="378">
                  <c:v>4</c:v>
                </c:pt>
                <c:pt idx="379">
                  <c:v>4</c:v>
                </c:pt>
                <c:pt idx="380">
                  <c:v>4</c:v>
                </c:pt>
                <c:pt idx="381">
                  <c:v>4</c:v>
                </c:pt>
                <c:pt idx="382">
                  <c:v>4</c:v>
                </c:pt>
                <c:pt idx="383">
                  <c:v>4</c:v>
                </c:pt>
                <c:pt idx="384">
                  <c:v>4</c:v>
                </c:pt>
                <c:pt idx="385">
                  <c:v>4</c:v>
                </c:pt>
                <c:pt idx="386">
                  <c:v>4</c:v>
                </c:pt>
                <c:pt idx="387">
                  <c:v>4</c:v>
                </c:pt>
                <c:pt idx="388">
                  <c:v>4</c:v>
                </c:pt>
                <c:pt idx="389">
                  <c:v>4</c:v>
                </c:pt>
                <c:pt idx="390">
                  <c:v>4</c:v>
                </c:pt>
                <c:pt idx="391">
                  <c:v>4</c:v>
                </c:pt>
                <c:pt idx="392">
                  <c:v>5</c:v>
                </c:pt>
                <c:pt idx="393">
                  <c:v>5</c:v>
                </c:pt>
                <c:pt idx="394">
                  <c:v>5</c:v>
                </c:pt>
                <c:pt idx="395">
                  <c:v>5</c:v>
                </c:pt>
                <c:pt idx="396">
                  <c:v>5</c:v>
                </c:pt>
                <c:pt idx="397">
                  <c:v>5</c:v>
                </c:pt>
                <c:pt idx="398">
                  <c:v>5</c:v>
                </c:pt>
                <c:pt idx="399">
                  <c:v>5</c:v>
                </c:pt>
                <c:pt idx="400">
                  <c:v>5</c:v>
                </c:pt>
                <c:pt idx="401">
                  <c:v>5</c:v>
                </c:pt>
                <c:pt idx="402">
                  <c:v>4</c:v>
                </c:pt>
                <c:pt idx="403">
                  <c:v>5</c:v>
                </c:pt>
                <c:pt idx="404">
                  <c:v>5</c:v>
                </c:pt>
                <c:pt idx="405">
                  <c:v>5</c:v>
                </c:pt>
                <c:pt idx="406">
                  <c:v>5</c:v>
                </c:pt>
                <c:pt idx="407">
                  <c:v>4</c:v>
                </c:pt>
                <c:pt idx="408">
                  <c:v>5</c:v>
                </c:pt>
                <c:pt idx="409">
                  <c:v>5</c:v>
                </c:pt>
                <c:pt idx="410">
                  <c:v>5</c:v>
                </c:pt>
                <c:pt idx="411">
                  <c:v>5</c:v>
                </c:pt>
                <c:pt idx="412">
                  <c:v>5</c:v>
                </c:pt>
                <c:pt idx="413">
                  <c:v>5</c:v>
                </c:pt>
                <c:pt idx="414">
                  <c:v>5</c:v>
                </c:pt>
                <c:pt idx="415">
                  <c:v>5</c:v>
                </c:pt>
                <c:pt idx="416">
                  <c:v>5</c:v>
                </c:pt>
                <c:pt idx="417">
                  <c:v>5</c:v>
                </c:pt>
                <c:pt idx="418">
                  <c:v>4</c:v>
                </c:pt>
                <c:pt idx="419">
                  <c:v>5</c:v>
                </c:pt>
                <c:pt idx="420">
                  <c:v>5</c:v>
                </c:pt>
                <c:pt idx="421">
                  <c:v>5</c:v>
                </c:pt>
                <c:pt idx="422">
                  <c:v>5</c:v>
                </c:pt>
                <c:pt idx="423">
                  <c:v>4</c:v>
                </c:pt>
                <c:pt idx="424">
                  <c:v>5</c:v>
                </c:pt>
                <c:pt idx="425">
                  <c:v>5</c:v>
                </c:pt>
                <c:pt idx="426">
                  <c:v>5</c:v>
                </c:pt>
                <c:pt idx="427">
                  <c:v>5</c:v>
                </c:pt>
                <c:pt idx="428">
                  <c:v>5</c:v>
                </c:pt>
                <c:pt idx="429">
                  <c:v>5</c:v>
                </c:pt>
                <c:pt idx="430">
                  <c:v>5</c:v>
                </c:pt>
                <c:pt idx="431">
                  <c:v>5</c:v>
                </c:pt>
                <c:pt idx="432">
                  <c:v>5</c:v>
                </c:pt>
                <c:pt idx="433">
                  <c:v>5</c:v>
                </c:pt>
                <c:pt idx="434">
                  <c:v>4</c:v>
                </c:pt>
                <c:pt idx="435">
                  <c:v>5</c:v>
                </c:pt>
                <c:pt idx="436">
                  <c:v>5</c:v>
                </c:pt>
                <c:pt idx="437">
                  <c:v>5</c:v>
                </c:pt>
                <c:pt idx="438">
                  <c:v>5</c:v>
                </c:pt>
                <c:pt idx="439">
                  <c:v>4</c:v>
                </c:pt>
                <c:pt idx="440">
                  <c:v>4</c:v>
                </c:pt>
                <c:pt idx="441">
                  <c:v>4</c:v>
                </c:pt>
                <c:pt idx="442">
                  <c:v>4</c:v>
                </c:pt>
                <c:pt idx="443">
                  <c:v>4</c:v>
                </c:pt>
                <c:pt idx="444">
                  <c:v>4</c:v>
                </c:pt>
                <c:pt idx="445">
                  <c:v>4</c:v>
                </c:pt>
                <c:pt idx="446">
                  <c:v>4</c:v>
                </c:pt>
                <c:pt idx="447">
                  <c:v>4</c:v>
                </c:pt>
                <c:pt idx="448">
                  <c:v>4</c:v>
                </c:pt>
                <c:pt idx="449">
                  <c:v>4</c:v>
                </c:pt>
                <c:pt idx="450">
                  <c:v>3</c:v>
                </c:pt>
                <c:pt idx="451">
                  <c:v>3</c:v>
                </c:pt>
                <c:pt idx="452">
                  <c:v>3</c:v>
                </c:pt>
                <c:pt idx="453">
                  <c:v>3</c:v>
                </c:pt>
                <c:pt idx="454">
                  <c:v>3</c:v>
                </c:pt>
                <c:pt idx="455">
                  <c:v>3</c:v>
                </c:pt>
                <c:pt idx="456">
                  <c:v>3</c:v>
                </c:pt>
                <c:pt idx="457">
                  <c:v>3</c:v>
                </c:pt>
                <c:pt idx="458">
                  <c:v>3</c:v>
                </c:pt>
                <c:pt idx="459">
                  <c:v>3</c:v>
                </c:pt>
                <c:pt idx="460">
                  <c:v>3</c:v>
                </c:pt>
                <c:pt idx="461">
                  <c:v>3</c:v>
                </c:pt>
                <c:pt idx="462">
                  <c:v>3</c:v>
                </c:pt>
                <c:pt idx="463">
                  <c:v>3</c:v>
                </c:pt>
                <c:pt idx="464">
                  <c:v>3</c:v>
                </c:pt>
                <c:pt idx="465">
                  <c:v>3</c:v>
                </c:pt>
                <c:pt idx="466">
                  <c:v>3</c:v>
                </c:pt>
                <c:pt idx="467">
                  <c:v>3</c:v>
                </c:pt>
                <c:pt idx="468">
                  <c:v>3</c:v>
                </c:pt>
                <c:pt idx="469">
                  <c:v>3</c:v>
                </c:pt>
                <c:pt idx="470">
                  <c:v>3</c:v>
                </c:pt>
                <c:pt idx="471">
                  <c:v>3</c:v>
                </c:pt>
                <c:pt idx="472">
                  <c:v>3</c:v>
                </c:pt>
                <c:pt idx="473">
                  <c:v>3</c:v>
                </c:pt>
                <c:pt idx="474">
                  <c:v>3</c:v>
                </c:pt>
                <c:pt idx="475">
                  <c:v>3</c:v>
                </c:pt>
                <c:pt idx="476">
                  <c:v>3</c:v>
                </c:pt>
                <c:pt idx="477">
                  <c:v>3</c:v>
                </c:pt>
                <c:pt idx="478">
                  <c:v>3</c:v>
                </c:pt>
                <c:pt idx="479">
                  <c:v>3</c:v>
                </c:pt>
                <c:pt idx="480">
                  <c:v>3</c:v>
                </c:pt>
                <c:pt idx="481">
                  <c:v>3</c:v>
                </c:pt>
                <c:pt idx="482">
                  <c:v>3</c:v>
                </c:pt>
                <c:pt idx="483">
                  <c:v>3</c:v>
                </c:pt>
                <c:pt idx="484">
                  <c:v>3</c:v>
                </c:pt>
                <c:pt idx="485">
                  <c:v>3</c:v>
                </c:pt>
                <c:pt idx="486">
                  <c:v>3</c:v>
                </c:pt>
                <c:pt idx="487">
                  <c:v>3</c:v>
                </c:pt>
                <c:pt idx="488">
                  <c:v>3</c:v>
                </c:pt>
                <c:pt idx="489">
                  <c:v>3</c:v>
                </c:pt>
                <c:pt idx="490">
                  <c:v>3</c:v>
                </c:pt>
                <c:pt idx="491">
                  <c:v>3</c:v>
                </c:pt>
                <c:pt idx="492">
                  <c:v>3</c:v>
                </c:pt>
                <c:pt idx="493">
                  <c:v>3</c:v>
                </c:pt>
                <c:pt idx="494">
                  <c:v>3</c:v>
                </c:pt>
                <c:pt idx="495">
                  <c:v>3</c:v>
                </c:pt>
                <c:pt idx="496">
                  <c:v>3</c:v>
                </c:pt>
                <c:pt idx="497">
                  <c:v>3</c:v>
                </c:pt>
                <c:pt idx="498">
                  <c:v>3</c:v>
                </c:pt>
                <c:pt idx="499">
                  <c:v>3</c:v>
                </c:pt>
                <c:pt idx="500">
                  <c:v>3</c:v>
                </c:pt>
                <c:pt idx="501">
                  <c:v>3</c:v>
                </c:pt>
                <c:pt idx="502">
                  <c:v>3</c:v>
                </c:pt>
                <c:pt idx="503">
                  <c:v>4</c:v>
                </c:pt>
                <c:pt idx="504">
                  <c:v>4</c:v>
                </c:pt>
                <c:pt idx="505">
                  <c:v>4</c:v>
                </c:pt>
                <c:pt idx="506">
                  <c:v>4</c:v>
                </c:pt>
                <c:pt idx="507">
                  <c:v>4</c:v>
                </c:pt>
                <c:pt idx="508">
                  <c:v>4</c:v>
                </c:pt>
                <c:pt idx="509">
                  <c:v>4</c:v>
                </c:pt>
                <c:pt idx="510">
                  <c:v>4</c:v>
                </c:pt>
                <c:pt idx="511">
                  <c:v>4</c:v>
                </c:pt>
                <c:pt idx="512">
                  <c:v>4</c:v>
                </c:pt>
                <c:pt idx="513">
                  <c:v>4</c:v>
                </c:pt>
                <c:pt idx="514">
                  <c:v>4</c:v>
                </c:pt>
                <c:pt idx="515">
                  <c:v>4</c:v>
                </c:pt>
                <c:pt idx="516">
                  <c:v>4</c:v>
                </c:pt>
                <c:pt idx="517">
                  <c:v>4</c:v>
                </c:pt>
                <c:pt idx="518">
                  <c:v>4</c:v>
                </c:pt>
                <c:pt idx="519">
                  <c:v>4</c:v>
                </c:pt>
                <c:pt idx="520">
                  <c:v>4</c:v>
                </c:pt>
                <c:pt idx="521">
                  <c:v>4</c:v>
                </c:pt>
                <c:pt idx="522">
                  <c:v>4</c:v>
                </c:pt>
                <c:pt idx="523">
                  <c:v>4</c:v>
                </c:pt>
                <c:pt idx="524">
                  <c:v>4</c:v>
                </c:pt>
                <c:pt idx="525">
                  <c:v>4</c:v>
                </c:pt>
                <c:pt idx="526">
                  <c:v>4</c:v>
                </c:pt>
                <c:pt idx="527">
                  <c:v>4</c:v>
                </c:pt>
                <c:pt idx="528">
                  <c:v>4</c:v>
                </c:pt>
                <c:pt idx="529">
                  <c:v>4</c:v>
                </c:pt>
                <c:pt idx="530">
                  <c:v>4</c:v>
                </c:pt>
                <c:pt idx="531">
                  <c:v>4</c:v>
                </c:pt>
                <c:pt idx="532">
                  <c:v>4</c:v>
                </c:pt>
                <c:pt idx="533">
                  <c:v>4</c:v>
                </c:pt>
                <c:pt idx="534">
                  <c:v>4</c:v>
                </c:pt>
                <c:pt idx="535">
                  <c:v>4</c:v>
                </c:pt>
                <c:pt idx="536">
                  <c:v>4</c:v>
                </c:pt>
                <c:pt idx="537">
                  <c:v>4</c:v>
                </c:pt>
                <c:pt idx="538">
                  <c:v>4</c:v>
                </c:pt>
                <c:pt idx="539">
                  <c:v>4</c:v>
                </c:pt>
                <c:pt idx="540">
                  <c:v>4</c:v>
                </c:pt>
                <c:pt idx="541">
                  <c:v>4</c:v>
                </c:pt>
                <c:pt idx="542">
                  <c:v>4</c:v>
                </c:pt>
                <c:pt idx="543">
                  <c:v>4</c:v>
                </c:pt>
                <c:pt idx="544">
                  <c:v>4</c:v>
                </c:pt>
                <c:pt idx="545">
                  <c:v>4</c:v>
                </c:pt>
                <c:pt idx="546">
                  <c:v>4</c:v>
                </c:pt>
                <c:pt idx="547">
                  <c:v>4</c:v>
                </c:pt>
                <c:pt idx="548">
                  <c:v>4</c:v>
                </c:pt>
                <c:pt idx="549">
                  <c:v>4</c:v>
                </c:pt>
                <c:pt idx="550">
                  <c:v>4</c:v>
                </c:pt>
                <c:pt idx="551">
                  <c:v>4</c:v>
                </c:pt>
                <c:pt idx="552">
                  <c:v>4</c:v>
                </c:pt>
                <c:pt idx="553">
                  <c:v>4</c:v>
                </c:pt>
                <c:pt idx="554">
                  <c:v>4</c:v>
                </c:pt>
                <c:pt idx="555">
                  <c:v>4</c:v>
                </c:pt>
                <c:pt idx="556">
                  <c:v>4</c:v>
                </c:pt>
                <c:pt idx="557">
                  <c:v>4</c:v>
                </c:pt>
                <c:pt idx="558">
                  <c:v>4</c:v>
                </c:pt>
                <c:pt idx="559">
                  <c:v>4</c:v>
                </c:pt>
                <c:pt idx="560">
                  <c:v>4</c:v>
                </c:pt>
                <c:pt idx="561">
                  <c:v>4</c:v>
                </c:pt>
                <c:pt idx="562">
                  <c:v>4</c:v>
                </c:pt>
                <c:pt idx="563">
                  <c:v>4</c:v>
                </c:pt>
                <c:pt idx="564">
                  <c:v>4</c:v>
                </c:pt>
                <c:pt idx="565">
                  <c:v>4</c:v>
                </c:pt>
                <c:pt idx="566">
                  <c:v>4</c:v>
                </c:pt>
                <c:pt idx="567">
                  <c:v>4</c:v>
                </c:pt>
                <c:pt idx="568">
                  <c:v>4</c:v>
                </c:pt>
                <c:pt idx="569">
                  <c:v>4</c:v>
                </c:pt>
                <c:pt idx="570">
                  <c:v>4</c:v>
                </c:pt>
                <c:pt idx="571">
                  <c:v>4</c:v>
                </c:pt>
                <c:pt idx="572">
                  <c:v>4</c:v>
                </c:pt>
                <c:pt idx="573">
                  <c:v>4</c:v>
                </c:pt>
                <c:pt idx="574">
                  <c:v>4</c:v>
                </c:pt>
                <c:pt idx="575">
                  <c:v>4</c:v>
                </c:pt>
                <c:pt idx="576">
                  <c:v>4</c:v>
                </c:pt>
                <c:pt idx="577">
                  <c:v>4</c:v>
                </c:pt>
                <c:pt idx="578">
                  <c:v>4</c:v>
                </c:pt>
                <c:pt idx="579">
                  <c:v>4</c:v>
                </c:pt>
                <c:pt idx="580">
                  <c:v>4</c:v>
                </c:pt>
                <c:pt idx="581">
                  <c:v>4</c:v>
                </c:pt>
                <c:pt idx="582">
                  <c:v>4</c:v>
                </c:pt>
                <c:pt idx="583">
                  <c:v>4</c:v>
                </c:pt>
                <c:pt idx="584">
                  <c:v>4</c:v>
                </c:pt>
                <c:pt idx="585">
                  <c:v>4</c:v>
                </c:pt>
                <c:pt idx="586">
                  <c:v>4</c:v>
                </c:pt>
                <c:pt idx="587">
                  <c:v>4</c:v>
                </c:pt>
                <c:pt idx="588">
                  <c:v>3</c:v>
                </c:pt>
                <c:pt idx="589">
                  <c:v>3</c:v>
                </c:pt>
                <c:pt idx="590">
                  <c:v>3</c:v>
                </c:pt>
                <c:pt idx="591">
                  <c:v>3</c:v>
                </c:pt>
                <c:pt idx="592">
                  <c:v>3</c:v>
                </c:pt>
                <c:pt idx="593">
                  <c:v>3</c:v>
                </c:pt>
                <c:pt idx="594">
                  <c:v>3</c:v>
                </c:pt>
                <c:pt idx="595">
                  <c:v>3</c:v>
                </c:pt>
                <c:pt idx="596">
                  <c:v>2</c:v>
                </c:pt>
                <c:pt idx="597">
                  <c:v>2</c:v>
                </c:pt>
                <c:pt idx="598">
                  <c:v>2</c:v>
                </c:pt>
                <c:pt idx="599">
                  <c:v>2</c:v>
                </c:pt>
                <c:pt idx="600">
                  <c:v>2</c:v>
                </c:pt>
                <c:pt idx="601">
                  <c:v>2</c:v>
                </c:pt>
                <c:pt idx="602">
                  <c:v>2</c:v>
                </c:pt>
                <c:pt idx="603">
                  <c:v>3</c:v>
                </c:pt>
                <c:pt idx="604">
                  <c:v>3</c:v>
                </c:pt>
                <c:pt idx="605">
                  <c:v>3</c:v>
                </c:pt>
                <c:pt idx="606">
                  <c:v>3</c:v>
                </c:pt>
                <c:pt idx="607">
                  <c:v>3</c:v>
                </c:pt>
                <c:pt idx="608">
                  <c:v>3</c:v>
                </c:pt>
                <c:pt idx="609">
                  <c:v>3</c:v>
                </c:pt>
                <c:pt idx="610">
                  <c:v>3</c:v>
                </c:pt>
                <c:pt idx="611">
                  <c:v>3</c:v>
                </c:pt>
                <c:pt idx="612">
                  <c:v>3</c:v>
                </c:pt>
                <c:pt idx="613">
                  <c:v>3</c:v>
                </c:pt>
                <c:pt idx="614">
                  <c:v>3</c:v>
                </c:pt>
                <c:pt idx="615">
                  <c:v>3</c:v>
                </c:pt>
                <c:pt idx="616">
                  <c:v>3</c:v>
                </c:pt>
                <c:pt idx="617">
                  <c:v>3</c:v>
                </c:pt>
                <c:pt idx="618">
                  <c:v>3</c:v>
                </c:pt>
                <c:pt idx="619">
                  <c:v>3</c:v>
                </c:pt>
                <c:pt idx="620">
                  <c:v>3</c:v>
                </c:pt>
                <c:pt idx="621">
                  <c:v>3</c:v>
                </c:pt>
                <c:pt idx="622">
                  <c:v>3</c:v>
                </c:pt>
                <c:pt idx="623">
                  <c:v>3</c:v>
                </c:pt>
                <c:pt idx="624">
                  <c:v>3</c:v>
                </c:pt>
                <c:pt idx="625">
                  <c:v>3</c:v>
                </c:pt>
                <c:pt idx="626">
                  <c:v>3</c:v>
                </c:pt>
                <c:pt idx="627">
                  <c:v>3</c:v>
                </c:pt>
                <c:pt idx="628">
                  <c:v>3</c:v>
                </c:pt>
                <c:pt idx="629">
                  <c:v>3</c:v>
                </c:pt>
                <c:pt idx="630">
                  <c:v>2</c:v>
                </c:pt>
                <c:pt idx="631">
                  <c:v>2</c:v>
                </c:pt>
                <c:pt idx="632">
                  <c:v>2</c:v>
                </c:pt>
                <c:pt idx="633">
                  <c:v>2</c:v>
                </c:pt>
                <c:pt idx="634">
                  <c:v>2</c:v>
                </c:pt>
                <c:pt idx="635">
                  <c:v>2</c:v>
                </c:pt>
                <c:pt idx="636">
                  <c:v>2</c:v>
                </c:pt>
                <c:pt idx="637">
                  <c:v>2</c:v>
                </c:pt>
                <c:pt idx="638">
                  <c:v>3</c:v>
                </c:pt>
                <c:pt idx="639">
                  <c:v>3</c:v>
                </c:pt>
                <c:pt idx="640">
                  <c:v>3</c:v>
                </c:pt>
                <c:pt idx="641">
                  <c:v>5</c:v>
                </c:pt>
                <c:pt idx="642">
                  <c:v>5</c:v>
                </c:pt>
                <c:pt idx="643">
                  <c:v>5</c:v>
                </c:pt>
                <c:pt idx="644">
                  <c:v>5</c:v>
                </c:pt>
                <c:pt idx="645">
                  <c:v>5</c:v>
                </c:pt>
                <c:pt idx="646">
                  <c:v>5</c:v>
                </c:pt>
                <c:pt idx="647">
                  <c:v>5</c:v>
                </c:pt>
                <c:pt idx="648">
                  <c:v>5</c:v>
                </c:pt>
                <c:pt idx="649">
                  <c:v>7</c:v>
                </c:pt>
                <c:pt idx="650">
                  <c:v>7</c:v>
                </c:pt>
                <c:pt idx="651">
                  <c:v>6</c:v>
                </c:pt>
                <c:pt idx="652">
                  <c:v>5</c:v>
                </c:pt>
                <c:pt idx="653">
                  <c:v>7</c:v>
                </c:pt>
                <c:pt idx="654">
                  <c:v>5</c:v>
                </c:pt>
                <c:pt idx="655">
                  <c:v>7</c:v>
                </c:pt>
                <c:pt idx="656">
                  <c:v>7</c:v>
                </c:pt>
                <c:pt idx="657">
                  <c:v>7</c:v>
                </c:pt>
                <c:pt idx="658">
                  <c:v>7</c:v>
                </c:pt>
                <c:pt idx="659">
                  <c:v>7</c:v>
                </c:pt>
                <c:pt idx="660">
                  <c:v>7</c:v>
                </c:pt>
                <c:pt idx="661">
                  <c:v>7</c:v>
                </c:pt>
                <c:pt idx="662">
                  <c:v>5</c:v>
                </c:pt>
                <c:pt idx="663">
                  <c:v>7</c:v>
                </c:pt>
                <c:pt idx="664">
                  <c:v>7</c:v>
                </c:pt>
                <c:pt idx="665">
                  <c:v>6</c:v>
                </c:pt>
                <c:pt idx="666">
                  <c:v>5</c:v>
                </c:pt>
                <c:pt idx="667">
                  <c:v>7</c:v>
                </c:pt>
                <c:pt idx="668">
                  <c:v>5</c:v>
                </c:pt>
                <c:pt idx="669">
                  <c:v>8</c:v>
                </c:pt>
                <c:pt idx="670">
                  <c:v>8</c:v>
                </c:pt>
                <c:pt idx="671">
                  <c:v>8</c:v>
                </c:pt>
                <c:pt idx="672">
                  <c:v>8</c:v>
                </c:pt>
                <c:pt idx="673">
                  <c:v>8</c:v>
                </c:pt>
                <c:pt idx="674">
                  <c:v>8</c:v>
                </c:pt>
                <c:pt idx="675">
                  <c:v>8</c:v>
                </c:pt>
                <c:pt idx="676">
                  <c:v>6</c:v>
                </c:pt>
                <c:pt idx="677">
                  <c:v>8</c:v>
                </c:pt>
                <c:pt idx="678">
                  <c:v>8</c:v>
                </c:pt>
                <c:pt idx="679">
                  <c:v>7</c:v>
                </c:pt>
                <c:pt idx="680">
                  <c:v>6</c:v>
                </c:pt>
                <c:pt idx="681">
                  <c:v>8</c:v>
                </c:pt>
                <c:pt idx="682">
                  <c:v>5</c:v>
                </c:pt>
                <c:pt idx="683">
                  <c:v>8</c:v>
                </c:pt>
                <c:pt idx="684">
                  <c:v>8</c:v>
                </c:pt>
                <c:pt idx="685">
                  <c:v>8</c:v>
                </c:pt>
                <c:pt idx="686">
                  <c:v>8</c:v>
                </c:pt>
                <c:pt idx="687">
                  <c:v>8</c:v>
                </c:pt>
                <c:pt idx="688">
                  <c:v>8</c:v>
                </c:pt>
                <c:pt idx="689">
                  <c:v>8</c:v>
                </c:pt>
                <c:pt idx="690">
                  <c:v>6</c:v>
                </c:pt>
                <c:pt idx="691">
                  <c:v>8</c:v>
                </c:pt>
                <c:pt idx="692">
                  <c:v>8</c:v>
                </c:pt>
                <c:pt idx="693">
                  <c:v>7</c:v>
                </c:pt>
                <c:pt idx="694">
                  <c:v>6</c:v>
                </c:pt>
                <c:pt idx="695">
                  <c:v>8</c:v>
                </c:pt>
                <c:pt idx="696">
                  <c:v>5</c:v>
                </c:pt>
                <c:pt idx="697">
                  <c:v>8</c:v>
                </c:pt>
                <c:pt idx="698">
                  <c:v>8</c:v>
                </c:pt>
                <c:pt idx="699">
                  <c:v>8</c:v>
                </c:pt>
                <c:pt idx="700">
                  <c:v>8</c:v>
                </c:pt>
                <c:pt idx="701">
                  <c:v>8</c:v>
                </c:pt>
                <c:pt idx="702">
                  <c:v>8</c:v>
                </c:pt>
                <c:pt idx="703">
                  <c:v>8</c:v>
                </c:pt>
                <c:pt idx="704">
                  <c:v>6</c:v>
                </c:pt>
                <c:pt idx="705">
                  <c:v>8</c:v>
                </c:pt>
                <c:pt idx="706">
                  <c:v>8</c:v>
                </c:pt>
                <c:pt idx="707">
                  <c:v>7</c:v>
                </c:pt>
                <c:pt idx="708">
                  <c:v>7</c:v>
                </c:pt>
                <c:pt idx="709">
                  <c:v>9</c:v>
                </c:pt>
                <c:pt idx="710">
                  <c:v>7</c:v>
                </c:pt>
                <c:pt idx="711">
                  <c:v>10</c:v>
                </c:pt>
                <c:pt idx="712">
                  <c:v>10</c:v>
                </c:pt>
                <c:pt idx="713">
                  <c:v>10</c:v>
                </c:pt>
                <c:pt idx="714">
                  <c:v>10</c:v>
                </c:pt>
                <c:pt idx="715">
                  <c:v>10</c:v>
                </c:pt>
                <c:pt idx="716">
                  <c:v>10</c:v>
                </c:pt>
                <c:pt idx="717">
                  <c:v>10</c:v>
                </c:pt>
                <c:pt idx="718">
                  <c:v>8</c:v>
                </c:pt>
                <c:pt idx="719">
                  <c:v>10</c:v>
                </c:pt>
                <c:pt idx="720">
                  <c:v>10</c:v>
                </c:pt>
                <c:pt idx="721">
                  <c:v>8</c:v>
                </c:pt>
                <c:pt idx="722">
                  <c:v>8</c:v>
                </c:pt>
                <c:pt idx="723">
                  <c:v>9</c:v>
                </c:pt>
                <c:pt idx="724">
                  <c:v>7</c:v>
                </c:pt>
                <c:pt idx="725">
                  <c:v>10</c:v>
                </c:pt>
                <c:pt idx="726">
                  <c:v>10</c:v>
                </c:pt>
                <c:pt idx="727">
                  <c:v>10</c:v>
                </c:pt>
                <c:pt idx="728">
                  <c:v>10</c:v>
                </c:pt>
                <c:pt idx="729">
                  <c:v>10</c:v>
                </c:pt>
                <c:pt idx="730">
                  <c:v>10</c:v>
                </c:pt>
                <c:pt idx="731">
                  <c:v>10</c:v>
                </c:pt>
                <c:pt idx="732">
                  <c:v>8</c:v>
                </c:pt>
                <c:pt idx="733">
                  <c:v>10</c:v>
                </c:pt>
                <c:pt idx="734">
                  <c:v>10</c:v>
                </c:pt>
                <c:pt idx="735">
                  <c:v>8</c:v>
                </c:pt>
                <c:pt idx="736">
                  <c:v>8</c:v>
                </c:pt>
                <c:pt idx="737">
                  <c:v>9</c:v>
                </c:pt>
                <c:pt idx="738">
                  <c:v>9</c:v>
                </c:pt>
                <c:pt idx="739">
                  <c:v>12</c:v>
                </c:pt>
                <c:pt idx="740">
                  <c:v>12</c:v>
                </c:pt>
                <c:pt idx="741">
                  <c:v>12</c:v>
                </c:pt>
                <c:pt idx="742">
                  <c:v>12</c:v>
                </c:pt>
                <c:pt idx="743">
                  <c:v>12</c:v>
                </c:pt>
                <c:pt idx="744">
                  <c:v>12</c:v>
                </c:pt>
                <c:pt idx="745">
                  <c:v>12</c:v>
                </c:pt>
                <c:pt idx="746">
                  <c:v>10</c:v>
                </c:pt>
                <c:pt idx="747">
                  <c:v>12</c:v>
                </c:pt>
                <c:pt idx="748">
                  <c:v>12</c:v>
                </c:pt>
                <c:pt idx="749">
                  <c:v>10</c:v>
                </c:pt>
                <c:pt idx="750">
                  <c:v>10</c:v>
                </c:pt>
                <c:pt idx="751">
                  <c:v>9</c:v>
                </c:pt>
                <c:pt idx="752">
                  <c:v>9</c:v>
                </c:pt>
                <c:pt idx="753">
                  <c:v>12</c:v>
                </c:pt>
                <c:pt idx="754">
                  <c:v>12</c:v>
                </c:pt>
                <c:pt idx="755">
                  <c:v>10</c:v>
                </c:pt>
                <c:pt idx="756">
                  <c:v>10</c:v>
                </c:pt>
                <c:pt idx="757">
                  <c:v>8</c:v>
                </c:pt>
                <c:pt idx="758">
                  <c:v>10</c:v>
                </c:pt>
                <c:pt idx="759">
                  <c:v>10</c:v>
                </c:pt>
                <c:pt idx="760">
                  <c:v>8</c:v>
                </c:pt>
                <c:pt idx="761">
                  <c:v>8</c:v>
                </c:pt>
                <c:pt idx="762">
                  <c:v>9</c:v>
                </c:pt>
                <c:pt idx="763">
                  <c:v>9</c:v>
                </c:pt>
                <c:pt idx="764">
                  <c:v>12</c:v>
                </c:pt>
                <c:pt idx="765">
                  <c:v>12</c:v>
                </c:pt>
                <c:pt idx="766">
                  <c:v>12</c:v>
                </c:pt>
                <c:pt idx="767">
                  <c:v>12</c:v>
                </c:pt>
                <c:pt idx="768">
                  <c:v>12</c:v>
                </c:pt>
                <c:pt idx="769">
                  <c:v>12</c:v>
                </c:pt>
                <c:pt idx="770">
                  <c:v>12</c:v>
                </c:pt>
                <c:pt idx="771">
                  <c:v>10</c:v>
                </c:pt>
                <c:pt idx="772">
                  <c:v>12</c:v>
                </c:pt>
                <c:pt idx="773">
                  <c:v>12</c:v>
                </c:pt>
                <c:pt idx="774">
                  <c:v>10</c:v>
                </c:pt>
                <c:pt idx="775">
                  <c:v>10</c:v>
                </c:pt>
                <c:pt idx="776">
                  <c:v>9</c:v>
                </c:pt>
                <c:pt idx="777">
                  <c:v>9</c:v>
                </c:pt>
                <c:pt idx="778">
                  <c:v>12</c:v>
                </c:pt>
                <c:pt idx="779">
                  <c:v>12</c:v>
                </c:pt>
                <c:pt idx="780">
                  <c:v>12</c:v>
                </c:pt>
                <c:pt idx="781">
                  <c:v>12</c:v>
                </c:pt>
                <c:pt idx="782">
                  <c:v>12</c:v>
                </c:pt>
                <c:pt idx="783">
                  <c:v>12</c:v>
                </c:pt>
                <c:pt idx="784">
                  <c:v>12</c:v>
                </c:pt>
                <c:pt idx="785">
                  <c:v>10</c:v>
                </c:pt>
                <c:pt idx="786">
                  <c:v>12</c:v>
                </c:pt>
                <c:pt idx="787">
                  <c:v>12</c:v>
                </c:pt>
                <c:pt idx="788">
                  <c:v>10</c:v>
                </c:pt>
                <c:pt idx="789">
                  <c:v>10</c:v>
                </c:pt>
                <c:pt idx="790">
                  <c:v>7</c:v>
                </c:pt>
                <c:pt idx="791">
                  <c:v>4</c:v>
                </c:pt>
                <c:pt idx="792">
                  <c:v>4</c:v>
                </c:pt>
                <c:pt idx="793">
                  <c:v>4</c:v>
                </c:pt>
                <c:pt idx="794">
                  <c:v>4</c:v>
                </c:pt>
                <c:pt idx="795">
                  <c:v>4</c:v>
                </c:pt>
                <c:pt idx="796">
                  <c:v>4</c:v>
                </c:pt>
                <c:pt idx="797">
                  <c:v>4</c:v>
                </c:pt>
                <c:pt idx="798">
                  <c:v>4</c:v>
                </c:pt>
                <c:pt idx="799">
                  <c:v>2</c:v>
                </c:pt>
                <c:pt idx="800">
                  <c:v>2</c:v>
                </c:pt>
                <c:pt idx="801">
                  <c:v>2</c:v>
                </c:pt>
                <c:pt idx="802">
                  <c:v>2</c:v>
                </c:pt>
                <c:pt idx="803">
                  <c:v>2</c:v>
                </c:pt>
                <c:pt idx="804">
                  <c:v>2</c:v>
                </c:pt>
                <c:pt idx="805">
                  <c:v>2</c:v>
                </c:pt>
                <c:pt idx="806">
                  <c:v>2</c:v>
                </c:pt>
                <c:pt idx="807">
                  <c:v>2</c:v>
                </c:pt>
                <c:pt idx="808">
                  <c:v>2</c:v>
                </c:pt>
                <c:pt idx="809">
                  <c:v>2</c:v>
                </c:pt>
                <c:pt idx="810">
                  <c:v>2</c:v>
                </c:pt>
                <c:pt idx="811">
                  <c:v>2</c:v>
                </c:pt>
                <c:pt idx="812">
                  <c:v>2</c:v>
                </c:pt>
                <c:pt idx="813">
                  <c:v>2</c:v>
                </c:pt>
                <c:pt idx="814">
                  <c:v>2</c:v>
                </c:pt>
                <c:pt idx="815">
                  <c:v>2</c:v>
                </c:pt>
                <c:pt idx="816">
                  <c:v>2</c:v>
                </c:pt>
                <c:pt idx="817">
                  <c:v>2</c:v>
                </c:pt>
                <c:pt idx="818">
                  <c:v>2</c:v>
                </c:pt>
                <c:pt idx="819">
                  <c:v>2</c:v>
                </c:pt>
                <c:pt idx="820">
                  <c:v>2</c:v>
                </c:pt>
                <c:pt idx="821">
                  <c:v>2</c:v>
                </c:pt>
                <c:pt idx="822">
                  <c:v>2</c:v>
                </c:pt>
                <c:pt idx="823">
                  <c:v>2</c:v>
                </c:pt>
                <c:pt idx="824">
                  <c:v>2</c:v>
                </c:pt>
                <c:pt idx="825">
                  <c:v>3</c:v>
                </c:pt>
                <c:pt idx="826">
                  <c:v>3</c:v>
                </c:pt>
                <c:pt idx="827">
                  <c:v>5</c:v>
                </c:pt>
                <c:pt idx="828">
                  <c:v>3</c:v>
                </c:pt>
                <c:pt idx="829">
                  <c:v>5</c:v>
                </c:pt>
                <c:pt idx="830">
                  <c:v>3</c:v>
                </c:pt>
                <c:pt idx="831">
                  <c:v>5</c:v>
                </c:pt>
                <c:pt idx="832">
                  <c:v>3</c:v>
                </c:pt>
                <c:pt idx="833">
                  <c:v>5</c:v>
                </c:pt>
                <c:pt idx="834">
                  <c:v>3</c:v>
                </c:pt>
                <c:pt idx="835">
                  <c:v>6</c:v>
                </c:pt>
                <c:pt idx="836">
                  <c:v>6</c:v>
                </c:pt>
                <c:pt idx="837">
                  <c:v>6</c:v>
                </c:pt>
                <c:pt idx="838">
                  <c:v>6</c:v>
                </c:pt>
                <c:pt idx="839">
                  <c:v>4</c:v>
                </c:pt>
                <c:pt idx="840">
                  <c:v>4</c:v>
                </c:pt>
                <c:pt idx="841">
                  <c:v>2</c:v>
                </c:pt>
                <c:pt idx="842">
                  <c:v>2</c:v>
                </c:pt>
                <c:pt idx="843">
                  <c:v>1</c:v>
                </c:pt>
                <c:pt idx="844">
                  <c:v>1</c:v>
                </c:pt>
                <c:pt idx="845">
                  <c:v>1</c:v>
                </c:pt>
                <c:pt idx="846">
                  <c:v>0</c:v>
                </c:pt>
              </c:numCache>
            </c:numRef>
          </c:val>
          <c:smooth val="0"/>
          <c:extLst>
            <c:ext xmlns:c16="http://schemas.microsoft.com/office/drawing/2014/chart" uri="{C3380CC4-5D6E-409C-BE32-E72D297353CC}">
              <c16:uniqueId val="{00000002-E919-4FD0-A69E-5C60D8C5DC26}"/>
            </c:ext>
          </c:extLst>
        </c:ser>
        <c:dLbls>
          <c:showLegendKey val="0"/>
          <c:showVal val="0"/>
          <c:showCatName val="0"/>
          <c:showSerName val="0"/>
          <c:showPercent val="0"/>
          <c:showBubbleSize val="0"/>
        </c:dLbls>
        <c:smooth val="0"/>
        <c:axId val="-397244560"/>
        <c:axId val="-397235536"/>
      </c:lineChart>
      <c:catAx>
        <c:axId val="-39724456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Time (Seconds)</a:t>
                </a:r>
              </a:p>
            </c:rich>
          </c:tx>
          <c:overlay val="0"/>
          <c:spPr>
            <a:noFill/>
            <a:ln>
              <a:noFill/>
            </a:ln>
            <a:effectLst/>
          </c:spPr>
          <c:txPr>
            <a:bodyPr rot="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0" sourceLinked="0"/>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7235536"/>
        <c:crosses val="autoZero"/>
        <c:auto val="1"/>
        <c:lblAlgn val="ctr"/>
        <c:lblOffset val="100"/>
        <c:tickLblSkip val="200"/>
        <c:tickMarkSkip val="100"/>
        <c:noMultiLvlLbl val="0"/>
      </c:catAx>
      <c:valAx>
        <c:axId val="-397235536"/>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r>
                  <a:rPr lang="en-US" sz="2000">
                    <a:latin typeface="+mn-lt"/>
                  </a:rPr>
                  <a:t># Running Tasks</a:t>
                </a:r>
              </a:p>
            </c:rich>
          </c:tx>
          <c:layout>
            <c:manualLayout>
              <c:xMode val="edge"/>
              <c:yMode val="edge"/>
              <c:x val="2.6862026862026898E-2"/>
              <c:y val="0.11115339749198"/>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solidFill>
                  <a:latin typeface="+mn-lt"/>
                  <a:ea typeface="Times New Roman" charset="0"/>
                  <a:cs typeface="Times New Roman" charset="0"/>
                </a:defRPr>
              </a:pPr>
              <a:endParaRPr lang="en-US"/>
            </a:p>
          </c:txPr>
        </c:title>
        <c:numFmt formatCode="General" sourceLinked="1"/>
        <c:majorTickMark val="none"/>
        <c:minorTickMark val="none"/>
        <c:tickLblPos val="nextTo"/>
        <c:spPr>
          <a:noFill/>
          <a:ln w="63500">
            <a:solidFill>
              <a:schemeClr val="tx1"/>
            </a:solidFill>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397244560"/>
        <c:crosses val="autoZero"/>
        <c:crossBetween val="between"/>
      </c:valAx>
      <c:spPr>
        <a:noFill/>
        <a:ln>
          <a:noFill/>
        </a:ln>
        <a:effectLst/>
      </c:spPr>
    </c:plotArea>
    <c:legend>
      <c:legendPos val="tr"/>
      <c:layout>
        <c:manualLayout>
          <c:xMode val="edge"/>
          <c:yMode val="edge"/>
          <c:x val="0.17219141358227466"/>
          <c:y val="5.2905262578886725E-2"/>
          <c:w val="0.78415816255856163"/>
          <c:h val="0.11359856296062115"/>
        </c:manualLayout>
      </c:layout>
      <c:overlay val="1"/>
      <c:spPr>
        <a:noFill/>
        <a:ln>
          <a:noFill/>
        </a:ln>
        <a:effectLst/>
      </c:spPr>
      <c:txPr>
        <a:bodyPr rot="0" spcFirstLastPara="1" vertOverflow="ellipsis" vert="horz" wrap="square" anchor="ctr" anchorCtr="1"/>
        <a:lstStyle/>
        <a:p>
          <a:pPr>
            <a:defRPr sz="1700" b="0" i="0" u="none" strike="noStrike" kern="1200" baseline="0">
              <a:solidFill>
                <a:schemeClr val="tx1"/>
              </a:solidFill>
              <a:latin typeface="+mn-lt"/>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sz="16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02785701570166"/>
          <c:y val="8.2927615975713895E-2"/>
          <c:w val="0.83377949909125337"/>
          <c:h val="0.74646609879514247"/>
        </c:manualLayout>
      </c:layout>
      <c:scatterChart>
        <c:scatterStyle val="smoothMarker"/>
        <c:varyColors val="0"/>
        <c:ser>
          <c:idx val="2"/>
          <c:order val="2"/>
          <c:tx>
            <c:v>Carbyne+Tetris</c:v>
          </c:tx>
          <c:spPr>
            <a:ln w="44450" cap="rnd">
              <a:solidFill>
                <a:schemeClr val="accent2"/>
              </a:solidFill>
              <a:prstDash val="sysDot"/>
              <a:round/>
            </a:ln>
            <a:effectLst/>
          </c:spPr>
          <c:marker>
            <c:symbol val="none"/>
          </c:marker>
          <c:xVal>
            <c:numRef>
              <c:f>cluster_cdf_carbyne_dagps!$B$2:$B$252</c:f>
              <c:numCache>
                <c:formatCode>General</c:formatCode>
                <c:ptCount val="251"/>
                <c:pt idx="0">
                  <c:v>0.65904365899999995</c:v>
                </c:pt>
                <c:pt idx="1">
                  <c:v>0.6681818182</c:v>
                </c:pt>
                <c:pt idx="2">
                  <c:v>0.67782426780000005</c:v>
                </c:pt>
                <c:pt idx="3">
                  <c:v>0.68203883499999995</c:v>
                </c:pt>
                <c:pt idx="4">
                  <c:v>0.69773299749999995</c:v>
                </c:pt>
                <c:pt idx="5">
                  <c:v>0.70461538459999995</c:v>
                </c:pt>
                <c:pt idx="6">
                  <c:v>0.71492537310000004</c:v>
                </c:pt>
                <c:pt idx="7">
                  <c:v>0.74835406000000004</c:v>
                </c:pt>
                <c:pt idx="8">
                  <c:v>0.77510608199999997</c:v>
                </c:pt>
                <c:pt idx="9">
                  <c:v>0.78666666669999996</c:v>
                </c:pt>
                <c:pt idx="10">
                  <c:v>0.80344332860000001</c:v>
                </c:pt>
                <c:pt idx="11">
                  <c:v>0.80627705630000002</c:v>
                </c:pt>
                <c:pt idx="12">
                  <c:v>0.8122183275</c:v>
                </c:pt>
                <c:pt idx="13">
                  <c:v>0.82914572860000002</c:v>
                </c:pt>
                <c:pt idx="14">
                  <c:v>0.83535447760000003</c:v>
                </c:pt>
                <c:pt idx="15">
                  <c:v>0.84102564099999999</c:v>
                </c:pt>
                <c:pt idx="16">
                  <c:v>0.84587036640000002</c:v>
                </c:pt>
                <c:pt idx="17">
                  <c:v>0.84879725090000002</c:v>
                </c:pt>
                <c:pt idx="18">
                  <c:v>0.85585585590000002</c:v>
                </c:pt>
                <c:pt idx="19">
                  <c:v>0.86017699120000002</c:v>
                </c:pt>
                <c:pt idx="20">
                  <c:v>0.88261066629999996</c:v>
                </c:pt>
                <c:pt idx="21">
                  <c:v>0.88490770900000004</c:v>
                </c:pt>
                <c:pt idx="22">
                  <c:v>0.8873030033</c:v>
                </c:pt>
                <c:pt idx="23">
                  <c:v>0.89292543020000004</c:v>
                </c:pt>
                <c:pt idx="24">
                  <c:v>0.89299242420000002</c:v>
                </c:pt>
                <c:pt idx="25">
                  <c:v>0.90697674419999996</c:v>
                </c:pt>
                <c:pt idx="26">
                  <c:v>0.91240875909999997</c:v>
                </c:pt>
                <c:pt idx="27">
                  <c:v>0.92631578950000004</c:v>
                </c:pt>
                <c:pt idx="28">
                  <c:v>0.9391974058</c:v>
                </c:pt>
                <c:pt idx="29">
                  <c:v>0.94482758619999996</c:v>
                </c:pt>
                <c:pt idx="30">
                  <c:v>0.95015384619999999</c:v>
                </c:pt>
                <c:pt idx="31">
                  <c:v>0.96283783779999998</c:v>
                </c:pt>
                <c:pt idx="32">
                  <c:v>0.96684387240000003</c:v>
                </c:pt>
                <c:pt idx="33">
                  <c:v>0.98</c:v>
                </c:pt>
                <c:pt idx="34">
                  <c:v>1</c:v>
                </c:pt>
                <c:pt idx="35">
                  <c:v>1.0301724137999999</c:v>
                </c:pt>
                <c:pt idx="36">
                  <c:v>1.0384615385</c:v>
                </c:pt>
                <c:pt idx="37">
                  <c:v>1.0396475771</c:v>
                </c:pt>
                <c:pt idx="38">
                  <c:v>1.040136312</c:v>
                </c:pt>
                <c:pt idx="39">
                  <c:v>1.0401482396999999</c:v>
                </c:pt>
                <c:pt idx="40">
                  <c:v>1.0472440944999999</c:v>
                </c:pt>
                <c:pt idx="41">
                  <c:v>1.0502939254999999</c:v>
                </c:pt>
                <c:pt idx="42">
                  <c:v>1.0589569161000001</c:v>
                </c:pt>
                <c:pt idx="43">
                  <c:v>1.0599078340999999</c:v>
                </c:pt>
                <c:pt idx="44">
                  <c:v>1.0600578870999999</c:v>
                </c:pt>
                <c:pt idx="45">
                  <c:v>1.0697167755999999</c:v>
                </c:pt>
                <c:pt idx="46">
                  <c:v>1.0700090334000001</c:v>
                </c:pt>
                <c:pt idx="47">
                  <c:v>1.0701932859000001</c:v>
                </c:pt>
                <c:pt idx="48">
                  <c:v>1.0800821355000001</c:v>
                </c:pt>
                <c:pt idx="49">
                  <c:v>1.0803493449999999</c:v>
                </c:pt>
                <c:pt idx="50">
                  <c:v>1.0806174957000001</c:v>
                </c:pt>
                <c:pt idx="51">
                  <c:v>1.0900360144000001</c:v>
                </c:pt>
                <c:pt idx="52">
                  <c:v>1.0901126407999999</c:v>
                </c:pt>
                <c:pt idx="53">
                  <c:v>1.09375</c:v>
                </c:pt>
                <c:pt idx="54">
                  <c:v>1.0997661729999999</c:v>
                </c:pt>
                <c:pt idx="55">
                  <c:v>1.1000000000000001</c:v>
                </c:pt>
                <c:pt idx="56">
                  <c:v>1.1001069519</c:v>
                </c:pt>
                <c:pt idx="57">
                  <c:v>1.1008729389</c:v>
                </c:pt>
                <c:pt idx="58">
                  <c:v>1.1073446328000001</c:v>
                </c:pt>
                <c:pt idx="59">
                  <c:v>1.1100788288000001</c:v>
                </c:pt>
                <c:pt idx="60">
                  <c:v>1.1101010101</c:v>
                </c:pt>
                <c:pt idx="61">
                  <c:v>1.1104972376</c:v>
                </c:pt>
                <c:pt idx="62">
                  <c:v>1.119515885</c:v>
                </c:pt>
                <c:pt idx="63">
                  <c:v>1.1202710333000001</c:v>
                </c:pt>
                <c:pt idx="64">
                  <c:v>1.1314878893</c:v>
                </c:pt>
                <c:pt idx="65">
                  <c:v>1.1399888455</c:v>
                </c:pt>
                <c:pt idx="66">
                  <c:v>1.14001657</c:v>
                </c:pt>
                <c:pt idx="67">
                  <c:v>1.1400437637</c:v>
                </c:pt>
                <c:pt idx="68">
                  <c:v>1.1400996264000001</c:v>
                </c:pt>
                <c:pt idx="69">
                  <c:v>1.1407563025</c:v>
                </c:pt>
                <c:pt idx="70">
                  <c:v>1.1413427562</c:v>
                </c:pt>
                <c:pt idx="71">
                  <c:v>1.1491228069999999</c:v>
                </c:pt>
                <c:pt idx="72">
                  <c:v>1.1503759398</c:v>
                </c:pt>
                <c:pt idx="73">
                  <c:v>1.1525423728999999</c:v>
                </c:pt>
                <c:pt idx="74">
                  <c:v>1.1553884712</c:v>
                </c:pt>
                <c:pt idx="75">
                  <c:v>1.1601809955</c:v>
                </c:pt>
                <c:pt idx="76">
                  <c:v>1.1699679305999999</c:v>
                </c:pt>
                <c:pt idx="77">
                  <c:v>1.1702786378000001</c:v>
                </c:pt>
                <c:pt idx="78">
                  <c:v>1.1773385300999999</c:v>
                </c:pt>
                <c:pt idx="79">
                  <c:v>1.1800670016999999</c:v>
                </c:pt>
                <c:pt idx="80">
                  <c:v>1.1801166748</c:v>
                </c:pt>
                <c:pt idx="81">
                  <c:v>1.1803278689000001</c:v>
                </c:pt>
                <c:pt idx="82">
                  <c:v>1.1898395721999999</c:v>
                </c:pt>
                <c:pt idx="83">
                  <c:v>1.1898923445</c:v>
                </c:pt>
                <c:pt idx="84">
                  <c:v>1.1901408451</c:v>
                </c:pt>
                <c:pt idx="85">
                  <c:v>1.2096365173000001</c:v>
                </c:pt>
                <c:pt idx="86">
                  <c:v>1.2099596231</c:v>
                </c:pt>
                <c:pt idx="87">
                  <c:v>1.2114285713999999</c:v>
                </c:pt>
                <c:pt idx="88">
                  <c:v>1.2190863430000001</c:v>
                </c:pt>
                <c:pt idx="89">
                  <c:v>1.2203389831</c:v>
                </c:pt>
                <c:pt idx="90">
                  <c:v>1.2269938650000001</c:v>
                </c:pt>
                <c:pt idx="91">
                  <c:v>1.2303030303</c:v>
                </c:pt>
                <c:pt idx="92">
                  <c:v>1.2401397903</c:v>
                </c:pt>
                <c:pt idx="93">
                  <c:v>1.2401433691999999</c:v>
                </c:pt>
                <c:pt idx="94">
                  <c:v>1.2498200144</c:v>
                </c:pt>
                <c:pt idx="95">
                  <c:v>1.2580645160999999</c:v>
                </c:pt>
                <c:pt idx="96">
                  <c:v>1.2705248991</c:v>
                </c:pt>
                <c:pt idx="97">
                  <c:v>1.2755102040999999</c:v>
                </c:pt>
                <c:pt idx="98">
                  <c:v>1.2800751880000001</c:v>
                </c:pt>
                <c:pt idx="99">
                  <c:v>1.2901008249000001</c:v>
                </c:pt>
                <c:pt idx="100">
                  <c:v>1.296875</c:v>
                </c:pt>
                <c:pt idx="101">
                  <c:v>1.3072625698</c:v>
                </c:pt>
                <c:pt idx="102">
                  <c:v>1.3197000682</c:v>
                </c:pt>
                <c:pt idx="103">
                  <c:v>1.3216374269</c:v>
                </c:pt>
                <c:pt idx="104">
                  <c:v>1.3218806510000001</c:v>
                </c:pt>
                <c:pt idx="105">
                  <c:v>1.3298969072</c:v>
                </c:pt>
                <c:pt idx="106">
                  <c:v>1.3301610542</c:v>
                </c:pt>
                <c:pt idx="107">
                  <c:v>1.3305687204000001</c:v>
                </c:pt>
                <c:pt idx="108">
                  <c:v>1.3365853659</c:v>
                </c:pt>
                <c:pt idx="109">
                  <c:v>1.3406593407</c:v>
                </c:pt>
                <c:pt idx="110">
                  <c:v>1.3406998158000001</c:v>
                </c:pt>
                <c:pt idx="111">
                  <c:v>1.3409090909000001</c:v>
                </c:pt>
                <c:pt idx="112">
                  <c:v>1.3428571429</c:v>
                </c:pt>
                <c:pt idx="113">
                  <c:v>1.3501577286999999</c:v>
                </c:pt>
                <c:pt idx="114">
                  <c:v>1.3599792369999999</c:v>
                </c:pt>
                <c:pt idx="115">
                  <c:v>1.3602693603</c:v>
                </c:pt>
                <c:pt idx="116">
                  <c:v>1.3664122137000001</c:v>
                </c:pt>
                <c:pt idx="117">
                  <c:v>1.3684210526</c:v>
                </c:pt>
                <c:pt idx="118">
                  <c:v>1.3699772555</c:v>
                </c:pt>
                <c:pt idx="119">
                  <c:v>1.3702337023</c:v>
                </c:pt>
                <c:pt idx="120">
                  <c:v>1.3706896552000001</c:v>
                </c:pt>
                <c:pt idx="121">
                  <c:v>1.380223661</c:v>
                </c:pt>
                <c:pt idx="122">
                  <c:v>1.380826737</c:v>
                </c:pt>
                <c:pt idx="123">
                  <c:v>1.3838383837999999</c:v>
                </c:pt>
                <c:pt idx="124">
                  <c:v>1.3995584989000001</c:v>
                </c:pt>
                <c:pt idx="125">
                  <c:v>1.4090909090999999</c:v>
                </c:pt>
                <c:pt idx="126">
                  <c:v>1.4100688468</c:v>
                </c:pt>
                <c:pt idx="127">
                  <c:v>1.4104477611999999</c:v>
                </c:pt>
                <c:pt idx="128">
                  <c:v>1.4296577947</c:v>
                </c:pt>
                <c:pt idx="129">
                  <c:v>1.44</c:v>
                </c:pt>
                <c:pt idx="130">
                  <c:v>1.4599863976</c:v>
                </c:pt>
                <c:pt idx="131">
                  <c:v>1.4600985222</c:v>
                </c:pt>
                <c:pt idx="132">
                  <c:v>1.4604462475</c:v>
                </c:pt>
                <c:pt idx="133">
                  <c:v>1.4651162791000001</c:v>
                </c:pt>
                <c:pt idx="134">
                  <c:v>1.5</c:v>
                </c:pt>
                <c:pt idx="135">
                  <c:v>1.5002967358999999</c:v>
                </c:pt>
                <c:pt idx="136">
                  <c:v>1.5009208103</c:v>
                </c:pt>
                <c:pt idx="137">
                  <c:v>1.5051020408</c:v>
                </c:pt>
                <c:pt idx="138">
                  <c:v>1.5099037917</c:v>
                </c:pt>
                <c:pt idx="139">
                  <c:v>1.5111111111</c:v>
                </c:pt>
                <c:pt idx="140">
                  <c:v>1.519047619</c:v>
                </c:pt>
                <c:pt idx="141">
                  <c:v>1.520033389</c:v>
                </c:pt>
                <c:pt idx="142">
                  <c:v>1.5238095238</c:v>
                </c:pt>
                <c:pt idx="143">
                  <c:v>1.5300668151000001</c:v>
                </c:pt>
                <c:pt idx="144">
                  <c:v>1.5301689461000001</c:v>
                </c:pt>
                <c:pt idx="145">
                  <c:v>1.5323741007</c:v>
                </c:pt>
                <c:pt idx="146">
                  <c:v>1.5382215289000001</c:v>
                </c:pt>
                <c:pt idx="147">
                  <c:v>1.5438856016</c:v>
                </c:pt>
                <c:pt idx="148">
                  <c:v>1.5476190476</c:v>
                </c:pt>
                <c:pt idx="149">
                  <c:v>1.5498098859</c:v>
                </c:pt>
                <c:pt idx="150">
                  <c:v>1.5499725425999999</c:v>
                </c:pt>
                <c:pt idx="151">
                  <c:v>1.5548523207</c:v>
                </c:pt>
                <c:pt idx="152">
                  <c:v>1.5585106383</c:v>
                </c:pt>
                <c:pt idx="153">
                  <c:v>1.564516129</c:v>
                </c:pt>
                <c:pt idx="154">
                  <c:v>1.5722222222</c:v>
                </c:pt>
                <c:pt idx="155">
                  <c:v>1.5833333332999999</c:v>
                </c:pt>
                <c:pt idx="156">
                  <c:v>1.5862068966</c:v>
                </c:pt>
                <c:pt idx="157">
                  <c:v>1.6086956522</c:v>
                </c:pt>
                <c:pt idx="158">
                  <c:v>1.6106870229000001</c:v>
                </c:pt>
                <c:pt idx="159">
                  <c:v>1.6149584487999999</c:v>
                </c:pt>
                <c:pt idx="160">
                  <c:v>1.6293103447999999</c:v>
                </c:pt>
                <c:pt idx="161">
                  <c:v>1.6397849462</c:v>
                </c:pt>
                <c:pt idx="162">
                  <c:v>1.6477529500000001</c:v>
                </c:pt>
                <c:pt idx="163">
                  <c:v>1.6559766763999999</c:v>
                </c:pt>
                <c:pt idx="164">
                  <c:v>1.6666666667000001</c:v>
                </c:pt>
                <c:pt idx="165">
                  <c:v>1.6703499078999999</c:v>
                </c:pt>
                <c:pt idx="166">
                  <c:v>1.6914893617</c:v>
                </c:pt>
                <c:pt idx="167">
                  <c:v>1.6926713948000001</c:v>
                </c:pt>
                <c:pt idx="168">
                  <c:v>1.7105263157999999</c:v>
                </c:pt>
                <c:pt idx="169">
                  <c:v>1.7296650718</c:v>
                </c:pt>
                <c:pt idx="170">
                  <c:v>1.752</c:v>
                </c:pt>
                <c:pt idx="171">
                  <c:v>1.7700534759</c:v>
                </c:pt>
                <c:pt idx="172">
                  <c:v>1.7802013423</c:v>
                </c:pt>
                <c:pt idx="173">
                  <c:v>1.796875</c:v>
                </c:pt>
                <c:pt idx="174">
                  <c:v>1.8173913043000001</c:v>
                </c:pt>
                <c:pt idx="175">
                  <c:v>1.8581560284</c:v>
                </c:pt>
                <c:pt idx="176">
                  <c:v>1.8679245283000001</c:v>
                </c:pt>
                <c:pt idx="177">
                  <c:v>1.9212962963</c:v>
                </c:pt>
                <c:pt idx="178">
                  <c:v>1.9701492537</c:v>
                </c:pt>
                <c:pt idx="179">
                  <c:v>2.0088888889000001</c:v>
                </c:pt>
                <c:pt idx="180">
                  <c:v>2.0206185567000001</c:v>
                </c:pt>
                <c:pt idx="181">
                  <c:v>2.0341685648999999</c:v>
                </c:pt>
                <c:pt idx="182">
                  <c:v>2.049958368</c:v>
                </c:pt>
                <c:pt idx="183">
                  <c:v>2.0600571972999999</c:v>
                </c:pt>
                <c:pt idx="184">
                  <c:v>2.1102941176000001</c:v>
                </c:pt>
                <c:pt idx="185">
                  <c:v>2.1111111111</c:v>
                </c:pt>
                <c:pt idx="186">
                  <c:v>2.1447368420999999</c:v>
                </c:pt>
                <c:pt idx="187">
                  <c:v>2.1842105262999998</c:v>
                </c:pt>
                <c:pt idx="188">
                  <c:v>2.3568627450999999</c:v>
                </c:pt>
                <c:pt idx="189">
                  <c:v>2.3656716418000001</c:v>
                </c:pt>
                <c:pt idx="190">
                  <c:v>2.4137168141999998</c:v>
                </c:pt>
                <c:pt idx="191">
                  <c:v>2.4210526315999998</c:v>
                </c:pt>
                <c:pt idx="192">
                  <c:v>2.4420289854999999</c:v>
                </c:pt>
                <c:pt idx="193">
                  <c:v>2.5483870968</c:v>
                </c:pt>
                <c:pt idx="194">
                  <c:v>2.5895316803999999</c:v>
                </c:pt>
                <c:pt idx="195">
                  <c:v>2.6095238095000002</c:v>
                </c:pt>
                <c:pt idx="196">
                  <c:v>2.6354515049999998</c:v>
                </c:pt>
                <c:pt idx="197">
                  <c:v>2.8118279570000002</c:v>
                </c:pt>
                <c:pt idx="198">
                  <c:v>2.8398544130999999</c:v>
                </c:pt>
                <c:pt idx="199">
                  <c:v>2.8670212766000001</c:v>
                </c:pt>
                <c:pt idx="200">
                  <c:v>2.9425599276000001</c:v>
                </c:pt>
                <c:pt idx="201">
                  <c:v>3.0827974277000001</c:v>
                </c:pt>
                <c:pt idx="202">
                  <c:v>3.2200892856999999</c:v>
                </c:pt>
                <c:pt idx="203">
                  <c:v>3.2773722628000002</c:v>
                </c:pt>
                <c:pt idx="204">
                  <c:v>3.4128440367000001</c:v>
                </c:pt>
                <c:pt idx="205">
                  <c:v>3.4796874999999998</c:v>
                </c:pt>
                <c:pt idx="206">
                  <c:v>3.4800821355</c:v>
                </c:pt>
                <c:pt idx="207">
                  <c:v>3.5724137931</c:v>
                </c:pt>
                <c:pt idx="208">
                  <c:v>3.75</c:v>
                </c:pt>
                <c:pt idx="209">
                  <c:v>3.8424242423999999</c:v>
                </c:pt>
                <c:pt idx="210">
                  <c:v>3.9581395348999999</c:v>
                </c:pt>
                <c:pt idx="211">
                  <c:v>4.1692708332999997</c:v>
                </c:pt>
                <c:pt idx="212">
                  <c:v>4.2007797270999996</c:v>
                </c:pt>
                <c:pt idx="213">
                  <c:v>4.2301369862999998</c:v>
                </c:pt>
                <c:pt idx="214">
                  <c:v>4.3699921445000003</c:v>
                </c:pt>
                <c:pt idx="215">
                  <c:v>4.6871165644000001</c:v>
                </c:pt>
                <c:pt idx="216">
                  <c:v>5.0202578269</c:v>
                </c:pt>
                <c:pt idx="217">
                  <c:v>5.0399714490000003</c:v>
                </c:pt>
                <c:pt idx="218">
                  <c:v>5.2028985506999996</c:v>
                </c:pt>
                <c:pt idx="219">
                  <c:v>5.2995110024000001</c:v>
                </c:pt>
                <c:pt idx="220">
                  <c:v>5.3197492163</c:v>
                </c:pt>
                <c:pt idx="221">
                  <c:v>5.4301948052000002</c:v>
                </c:pt>
                <c:pt idx="222">
                  <c:v>5.4699080157999997</c:v>
                </c:pt>
                <c:pt idx="223">
                  <c:v>5.6400580551999999</c:v>
                </c:pt>
                <c:pt idx="224">
                  <c:v>5.8202150538000001</c:v>
                </c:pt>
                <c:pt idx="225">
                  <c:v>5.9001349528000002</c:v>
                </c:pt>
                <c:pt idx="226">
                  <c:v>6.1507352941000004</c:v>
                </c:pt>
                <c:pt idx="227">
                  <c:v>6.2599863044999999</c:v>
                </c:pt>
                <c:pt idx="228">
                  <c:v>6.4099441908000001</c:v>
                </c:pt>
                <c:pt idx="229">
                  <c:v>6.5699394755</c:v>
                </c:pt>
                <c:pt idx="230">
                  <c:v>6.6008771929999996</c:v>
                </c:pt>
                <c:pt idx="231">
                  <c:v>6.6200679383000001</c:v>
                </c:pt>
                <c:pt idx="232">
                  <c:v>6.75</c:v>
                </c:pt>
                <c:pt idx="233">
                  <c:v>6.8319672131000004</c:v>
                </c:pt>
                <c:pt idx="234">
                  <c:v>7</c:v>
                </c:pt>
                <c:pt idx="235">
                  <c:v>7.0607843137000001</c:v>
                </c:pt>
                <c:pt idx="236">
                  <c:v>7.1105990782999999</c:v>
                </c:pt>
                <c:pt idx="237">
                  <c:v>7.2291021671999998</c:v>
                </c:pt>
                <c:pt idx="238">
                  <c:v>7.3109243697000004</c:v>
                </c:pt>
                <c:pt idx="239">
                  <c:v>7.5206349206000001</c:v>
                </c:pt>
                <c:pt idx="240">
                  <c:v>7.5701086957000001</c:v>
                </c:pt>
                <c:pt idx="241">
                  <c:v>7.5890410958999999</c:v>
                </c:pt>
                <c:pt idx="242">
                  <c:v>7.6078431372999997</c:v>
                </c:pt>
                <c:pt idx="243">
                  <c:v>7.7514285714</c:v>
                </c:pt>
                <c:pt idx="244">
                  <c:v>7.9900990098999998</c:v>
                </c:pt>
                <c:pt idx="245">
                  <c:v>8.1006944444000002</c:v>
                </c:pt>
                <c:pt idx="246">
                  <c:v>8.3098274569000008</c:v>
                </c:pt>
                <c:pt idx="247">
                  <c:v>8.3592592592999999</c:v>
                </c:pt>
                <c:pt idx="248">
                  <c:v>8.6194895591999998</c:v>
                </c:pt>
                <c:pt idx="249">
                  <c:v>8.7000726216000004</c:v>
                </c:pt>
                <c:pt idx="250">
                  <c:v>8.7400788435999992</c:v>
                </c:pt>
              </c:numCache>
            </c:numRef>
          </c:xVal>
          <c:yVal>
            <c:numRef>
              <c:f>cluster_cdf_carbyne_dagps!$A$2:$A$252</c:f>
              <c:numCache>
                <c:formatCode>General</c:formatCode>
                <c:ptCount val="251"/>
                <c:pt idx="0">
                  <c:v>0</c:v>
                </c:pt>
                <c:pt idx="1">
                  <c:v>4.0000000000000001E-3</c:v>
                </c:pt>
                <c:pt idx="2">
                  <c:v>8.0000000000000002E-3</c:v>
                </c:pt>
                <c:pt idx="3">
                  <c:v>1.2E-2</c:v>
                </c:pt>
                <c:pt idx="4">
                  <c:v>1.6E-2</c:v>
                </c:pt>
                <c:pt idx="5">
                  <c:v>0.02</c:v>
                </c:pt>
                <c:pt idx="6">
                  <c:v>2.4E-2</c:v>
                </c:pt>
                <c:pt idx="7">
                  <c:v>2.8000000000000001E-2</c:v>
                </c:pt>
                <c:pt idx="8">
                  <c:v>3.2000000000000001E-2</c:v>
                </c:pt>
                <c:pt idx="9">
                  <c:v>3.5999999999999997E-2</c:v>
                </c:pt>
                <c:pt idx="10">
                  <c:v>0.04</c:v>
                </c:pt>
                <c:pt idx="11">
                  <c:v>4.3999999999999997E-2</c:v>
                </c:pt>
                <c:pt idx="12">
                  <c:v>4.8000000000000001E-2</c:v>
                </c:pt>
                <c:pt idx="13">
                  <c:v>5.1999999999999998E-2</c:v>
                </c:pt>
                <c:pt idx="14">
                  <c:v>5.6000000000000001E-2</c:v>
                </c:pt>
                <c:pt idx="15">
                  <c:v>0.06</c:v>
                </c:pt>
                <c:pt idx="16">
                  <c:v>6.4000000000000001E-2</c:v>
                </c:pt>
                <c:pt idx="17">
                  <c:v>6.8000000000000005E-2</c:v>
                </c:pt>
                <c:pt idx="18">
                  <c:v>7.1999999999999995E-2</c:v>
                </c:pt>
                <c:pt idx="19">
                  <c:v>7.5999999999999998E-2</c:v>
                </c:pt>
                <c:pt idx="20">
                  <c:v>0.08</c:v>
                </c:pt>
                <c:pt idx="21">
                  <c:v>8.4000000000000005E-2</c:v>
                </c:pt>
                <c:pt idx="22">
                  <c:v>8.7999999999999995E-2</c:v>
                </c:pt>
                <c:pt idx="23">
                  <c:v>9.1999999999999998E-2</c:v>
                </c:pt>
                <c:pt idx="24">
                  <c:v>9.6000000000000002E-2</c:v>
                </c:pt>
                <c:pt idx="25">
                  <c:v>0.1</c:v>
                </c:pt>
                <c:pt idx="26">
                  <c:v>0.104</c:v>
                </c:pt>
                <c:pt idx="27">
                  <c:v>0.108</c:v>
                </c:pt>
                <c:pt idx="28">
                  <c:v>0.112</c:v>
                </c:pt>
                <c:pt idx="29">
                  <c:v>0.11600000000000001</c:v>
                </c:pt>
                <c:pt idx="30">
                  <c:v>0.12</c:v>
                </c:pt>
                <c:pt idx="31">
                  <c:v>0.124</c:v>
                </c:pt>
                <c:pt idx="32">
                  <c:v>0.128</c:v>
                </c:pt>
                <c:pt idx="33">
                  <c:v>0.13200000000000001</c:v>
                </c:pt>
                <c:pt idx="34">
                  <c:v>0.13600000000000001</c:v>
                </c:pt>
                <c:pt idx="35">
                  <c:v>0.14000000000000001</c:v>
                </c:pt>
                <c:pt idx="36">
                  <c:v>0.14399999999999999</c:v>
                </c:pt>
                <c:pt idx="37">
                  <c:v>0.14799999999999999</c:v>
                </c:pt>
                <c:pt idx="38">
                  <c:v>0.152</c:v>
                </c:pt>
                <c:pt idx="39">
                  <c:v>0.156</c:v>
                </c:pt>
                <c:pt idx="40">
                  <c:v>0.16</c:v>
                </c:pt>
                <c:pt idx="41">
                  <c:v>0.16400000000000001</c:v>
                </c:pt>
                <c:pt idx="42">
                  <c:v>0.16800000000000001</c:v>
                </c:pt>
                <c:pt idx="43">
                  <c:v>0.17199999999999999</c:v>
                </c:pt>
                <c:pt idx="44">
                  <c:v>0.17599999999999999</c:v>
                </c:pt>
                <c:pt idx="45">
                  <c:v>0.18</c:v>
                </c:pt>
                <c:pt idx="46">
                  <c:v>0.184</c:v>
                </c:pt>
                <c:pt idx="47">
                  <c:v>0.188</c:v>
                </c:pt>
                <c:pt idx="48">
                  <c:v>0.192</c:v>
                </c:pt>
                <c:pt idx="49">
                  <c:v>0.19600000000000001</c:v>
                </c:pt>
                <c:pt idx="50">
                  <c:v>0.2</c:v>
                </c:pt>
                <c:pt idx="51">
                  <c:v>0.20399999999999999</c:v>
                </c:pt>
                <c:pt idx="52">
                  <c:v>0.20799999999999999</c:v>
                </c:pt>
                <c:pt idx="53">
                  <c:v>0.21199999999999999</c:v>
                </c:pt>
                <c:pt idx="54">
                  <c:v>0.216</c:v>
                </c:pt>
                <c:pt idx="55">
                  <c:v>0.22</c:v>
                </c:pt>
                <c:pt idx="56">
                  <c:v>0.224</c:v>
                </c:pt>
                <c:pt idx="57">
                  <c:v>0.22800000000000001</c:v>
                </c:pt>
                <c:pt idx="58">
                  <c:v>0.23200000000000001</c:v>
                </c:pt>
                <c:pt idx="59">
                  <c:v>0.23599999999999999</c:v>
                </c:pt>
                <c:pt idx="60">
                  <c:v>0.24</c:v>
                </c:pt>
                <c:pt idx="61">
                  <c:v>0.24399999999999999</c:v>
                </c:pt>
                <c:pt idx="62">
                  <c:v>0.248</c:v>
                </c:pt>
                <c:pt idx="63">
                  <c:v>0.252</c:v>
                </c:pt>
                <c:pt idx="64">
                  <c:v>0.25600000000000001</c:v>
                </c:pt>
                <c:pt idx="65">
                  <c:v>0.26</c:v>
                </c:pt>
                <c:pt idx="66">
                  <c:v>0.26400000000000001</c:v>
                </c:pt>
                <c:pt idx="67">
                  <c:v>0.26800000000000002</c:v>
                </c:pt>
                <c:pt idx="68">
                  <c:v>0.27200000000000002</c:v>
                </c:pt>
                <c:pt idx="69">
                  <c:v>0.27600000000000002</c:v>
                </c:pt>
                <c:pt idx="70">
                  <c:v>0.28000000000000003</c:v>
                </c:pt>
                <c:pt idx="71">
                  <c:v>0.28399999999999997</c:v>
                </c:pt>
                <c:pt idx="72">
                  <c:v>0.28799999999999998</c:v>
                </c:pt>
                <c:pt idx="73">
                  <c:v>0.29199999999999998</c:v>
                </c:pt>
                <c:pt idx="74">
                  <c:v>0.29599999999999999</c:v>
                </c:pt>
                <c:pt idx="75">
                  <c:v>0.3</c:v>
                </c:pt>
                <c:pt idx="76">
                  <c:v>0.30399999999999999</c:v>
                </c:pt>
                <c:pt idx="77">
                  <c:v>0.308</c:v>
                </c:pt>
                <c:pt idx="78">
                  <c:v>0.312</c:v>
                </c:pt>
                <c:pt idx="79">
                  <c:v>0.316</c:v>
                </c:pt>
                <c:pt idx="80">
                  <c:v>0.32</c:v>
                </c:pt>
                <c:pt idx="81">
                  <c:v>0.32400000000000001</c:v>
                </c:pt>
                <c:pt idx="82">
                  <c:v>0.32800000000000001</c:v>
                </c:pt>
                <c:pt idx="83">
                  <c:v>0.33200000000000002</c:v>
                </c:pt>
                <c:pt idx="84">
                  <c:v>0.33600000000000002</c:v>
                </c:pt>
                <c:pt idx="85">
                  <c:v>0.34</c:v>
                </c:pt>
                <c:pt idx="86">
                  <c:v>0.34399999999999997</c:v>
                </c:pt>
                <c:pt idx="87">
                  <c:v>0.34799999999999998</c:v>
                </c:pt>
                <c:pt idx="88">
                  <c:v>0.35199999999999998</c:v>
                </c:pt>
                <c:pt idx="89">
                  <c:v>0.35599999999999998</c:v>
                </c:pt>
                <c:pt idx="90">
                  <c:v>0.36</c:v>
                </c:pt>
                <c:pt idx="91">
                  <c:v>0.36399999999999999</c:v>
                </c:pt>
                <c:pt idx="92">
                  <c:v>0.36799999999999999</c:v>
                </c:pt>
                <c:pt idx="93">
                  <c:v>0.372</c:v>
                </c:pt>
                <c:pt idx="94">
                  <c:v>0.376</c:v>
                </c:pt>
                <c:pt idx="95">
                  <c:v>0.38</c:v>
                </c:pt>
                <c:pt idx="96">
                  <c:v>0.38400000000000001</c:v>
                </c:pt>
                <c:pt idx="97">
                  <c:v>0.38800000000000001</c:v>
                </c:pt>
                <c:pt idx="98">
                  <c:v>0.39200000000000002</c:v>
                </c:pt>
                <c:pt idx="99">
                  <c:v>0.39600000000000002</c:v>
                </c:pt>
                <c:pt idx="100">
                  <c:v>0.4</c:v>
                </c:pt>
                <c:pt idx="101">
                  <c:v>0.40400000000000003</c:v>
                </c:pt>
                <c:pt idx="102">
                  <c:v>0.40799999999999997</c:v>
                </c:pt>
                <c:pt idx="103">
                  <c:v>0.41199999999999998</c:v>
                </c:pt>
                <c:pt idx="104">
                  <c:v>0.41599999999999998</c:v>
                </c:pt>
                <c:pt idx="105">
                  <c:v>0.42</c:v>
                </c:pt>
                <c:pt idx="106">
                  <c:v>0.42399999999999999</c:v>
                </c:pt>
                <c:pt idx="107">
                  <c:v>0.42799999999999999</c:v>
                </c:pt>
                <c:pt idx="108">
                  <c:v>0.432</c:v>
                </c:pt>
                <c:pt idx="109">
                  <c:v>0.436</c:v>
                </c:pt>
                <c:pt idx="110">
                  <c:v>0.44</c:v>
                </c:pt>
                <c:pt idx="111">
                  <c:v>0.44400000000000001</c:v>
                </c:pt>
                <c:pt idx="112">
                  <c:v>0.44800000000000001</c:v>
                </c:pt>
                <c:pt idx="113">
                  <c:v>0.45200000000000001</c:v>
                </c:pt>
                <c:pt idx="114">
                  <c:v>0.45600000000000002</c:v>
                </c:pt>
                <c:pt idx="115">
                  <c:v>0.46</c:v>
                </c:pt>
                <c:pt idx="116">
                  <c:v>0.46400000000000002</c:v>
                </c:pt>
                <c:pt idx="117">
                  <c:v>0.46800000000000003</c:v>
                </c:pt>
                <c:pt idx="118">
                  <c:v>0.47199999999999998</c:v>
                </c:pt>
                <c:pt idx="119">
                  <c:v>0.47599999999999998</c:v>
                </c:pt>
                <c:pt idx="120">
                  <c:v>0.48</c:v>
                </c:pt>
                <c:pt idx="121">
                  <c:v>0.48399999999999999</c:v>
                </c:pt>
                <c:pt idx="122">
                  <c:v>0.48799999999999999</c:v>
                </c:pt>
                <c:pt idx="123">
                  <c:v>0.49199999999999999</c:v>
                </c:pt>
                <c:pt idx="124">
                  <c:v>0.496</c:v>
                </c:pt>
                <c:pt idx="125">
                  <c:v>0.5</c:v>
                </c:pt>
                <c:pt idx="126">
                  <c:v>0.504</c:v>
                </c:pt>
                <c:pt idx="127">
                  <c:v>0.50800000000000001</c:v>
                </c:pt>
                <c:pt idx="128">
                  <c:v>0.51200000000000001</c:v>
                </c:pt>
                <c:pt idx="129">
                  <c:v>0.51600000000000001</c:v>
                </c:pt>
                <c:pt idx="130">
                  <c:v>0.52</c:v>
                </c:pt>
                <c:pt idx="131">
                  <c:v>0.52400000000000002</c:v>
                </c:pt>
                <c:pt idx="132">
                  <c:v>0.52800000000000002</c:v>
                </c:pt>
                <c:pt idx="133">
                  <c:v>0.53200000000000003</c:v>
                </c:pt>
                <c:pt idx="134">
                  <c:v>0.53600000000000003</c:v>
                </c:pt>
                <c:pt idx="135">
                  <c:v>0.54</c:v>
                </c:pt>
                <c:pt idx="136">
                  <c:v>0.54400000000000004</c:v>
                </c:pt>
                <c:pt idx="137">
                  <c:v>0.54800000000000004</c:v>
                </c:pt>
                <c:pt idx="138">
                  <c:v>0.55200000000000005</c:v>
                </c:pt>
                <c:pt idx="139">
                  <c:v>0.55600000000000005</c:v>
                </c:pt>
                <c:pt idx="140">
                  <c:v>0.56000000000000005</c:v>
                </c:pt>
                <c:pt idx="141">
                  <c:v>0.56399999999999995</c:v>
                </c:pt>
                <c:pt idx="142">
                  <c:v>0.56799999999999995</c:v>
                </c:pt>
                <c:pt idx="143">
                  <c:v>0.57199999999999995</c:v>
                </c:pt>
                <c:pt idx="144">
                  <c:v>0.57599999999999996</c:v>
                </c:pt>
                <c:pt idx="145">
                  <c:v>0.57999999999999996</c:v>
                </c:pt>
                <c:pt idx="146">
                  <c:v>0.58399999999999996</c:v>
                </c:pt>
                <c:pt idx="147">
                  <c:v>0.58799999999999997</c:v>
                </c:pt>
                <c:pt idx="148">
                  <c:v>0.59199999999999997</c:v>
                </c:pt>
                <c:pt idx="149">
                  <c:v>0.59599999999999997</c:v>
                </c:pt>
                <c:pt idx="150">
                  <c:v>0.6</c:v>
                </c:pt>
                <c:pt idx="151">
                  <c:v>0.60399999999999998</c:v>
                </c:pt>
                <c:pt idx="152">
                  <c:v>0.60799999999999998</c:v>
                </c:pt>
                <c:pt idx="153">
                  <c:v>0.61199999999999999</c:v>
                </c:pt>
                <c:pt idx="154">
                  <c:v>0.61599999999999999</c:v>
                </c:pt>
                <c:pt idx="155">
                  <c:v>0.62</c:v>
                </c:pt>
                <c:pt idx="156">
                  <c:v>0.624</c:v>
                </c:pt>
                <c:pt idx="157">
                  <c:v>0.628</c:v>
                </c:pt>
                <c:pt idx="158">
                  <c:v>0.63200000000000001</c:v>
                </c:pt>
                <c:pt idx="159">
                  <c:v>0.63600000000000001</c:v>
                </c:pt>
                <c:pt idx="160">
                  <c:v>0.64</c:v>
                </c:pt>
                <c:pt idx="161">
                  <c:v>0.64400000000000002</c:v>
                </c:pt>
                <c:pt idx="162">
                  <c:v>0.64800000000000002</c:v>
                </c:pt>
                <c:pt idx="163">
                  <c:v>0.65200000000000002</c:v>
                </c:pt>
                <c:pt idx="164">
                  <c:v>0.65600000000000003</c:v>
                </c:pt>
                <c:pt idx="165">
                  <c:v>0.66</c:v>
                </c:pt>
                <c:pt idx="166">
                  <c:v>0.66400000000000003</c:v>
                </c:pt>
                <c:pt idx="167">
                  <c:v>0.66800000000000004</c:v>
                </c:pt>
                <c:pt idx="168">
                  <c:v>0.67200000000000004</c:v>
                </c:pt>
                <c:pt idx="169">
                  <c:v>0.67600000000000005</c:v>
                </c:pt>
                <c:pt idx="170">
                  <c:v>0.68</c:v>
                </c:pt>
                <c:pt idx="171">
                  <c:v>0.68400000000000005</c:v>
                </c:pt>
                <c:pt idx="172">
                  <c:v>0.68799999999999994</c:v>
                </c:pt>
                <c:pt idx="173">
                  <c:v>0.69199999999999995</c:v>
                </c:pt>
                <c:pt idx="174">
                  <c:v>0.69599999999999995</c:v>
                </c:pt>
                <c:pt idx="175">
                  <c:v>0.7</c:v>
                </c:pt>
                <c:pt idx="176">
                  <c:v>0.70399999999999996</c:v>
                </c:pt>
                <c:pt idx="177">
                  <c:v>0.70799999999999996</c:v>
                </c:pt>
                <c:pt idx="178">
                  <c:v>0.71199999999999997</c:v>
                </c:pt>
                <c:pt idx="179">
                  <c:v>0.71599999999999997</c:v>
                </c:pt>
                <c:pt idx="180">
                  <c:v>0.72</c:v>
                </c:pt>
                <c:pt idx="181">
                  <c:v>0.72399999999999998</c:v>
                </c:pt>
                <c:pt idx="182">
                  <c:v>0.72799999999999998</c:v>
                </c:pt>
                <c:pt idx="183">
                  <c:v>0.73199999999999998</c:v>
                </c:pt>
                <c:pt idx="184">
                  <c:v>0.73599999999999999</c:v>
                </c:pt>
                <c:pt idx="185">
                  <c:v>0.74</c:v>
                </c:pt>
                <c:pt idx="186">
                  <c:v>0.74399999999999999</c:v>
                </c:pt>
                <c:pt idx="187">
                  <c:v>0.748</c:v>
                </c:pt>
                <c:pt idx="188">
                  <c:v>0.752</c:v>
                </c:pt>
                <c:pt idx="189">
                  <c:v>0.75600000000000001</c:v>
                </c:pt>
                <c:pt idx="190">
                  <c:v>0.76</c:v>
                </c:pt>
                <c:pt idx="191">
                  <c:v>0.76400000000000001</c:v>
                </c:pt>
                <c:pt idx="192">
                  <c:v>0.76800000000000002</c:v>
                </c:pt>
                <c:pt idx="193">
                  <c:v>0.77200000000000002</c:v>
                </c:pt>
                <c:pt idx="194">
                  <c:v>0.77600000000000002</c:v>
                </c:pt>
                <c:pt idx="195">
                  <c:v>0.78</c:v>
                </c:pt>
                <c:pt idx="196">
                  <c:v>0.78400000000000003</c:v>
                </c:pt>
                <c:pt idx="197">
                  <c:v>0.78800000000000003</c:v>
                </c:pt>
                <c:pt idx="198">
                  <c:v>0.79200000000000004</c:v>
                </c:pt>
                <c:pt idx="199">
                  <c:v>0.79600000000000004</c:v>
                </c:pt>
                <c:pt idx="200">
                  <c:v>0.8</c:v>
                </c:pt>
                <c:pt idx="201">
                  <c:v>0.80400000000000005</c:v>
                </c:pt>
                <c:pt idx="202">
                  <c:v>0.80800000000000005</c:v>
                </c:pt>
                <c:pt idx="203">
                  <c:v>0.81200000000000006</c:v>
                </c:pt>
                <c:pt idx="204">
                  <c:v>0.81599999999999995</c:v>
                </c:pt>
                <c:pt idx="205">
                  <c:v>0.82</c:v>
                </c:pt>
                <c:pt idx="206">
                  <c:v>0.82399999999999995</c:v>
                </c:pt>
                <c:pt idx="207">
                  <c:v>0.82799999999999996</c:v>
                </c:pt>
                <c:pt idx="208">
                  <c:v>0.83199999999999996</c:v>
                </c:pt>
                <c:pt idx="209">
                  <c:v>0.83599999999999997</c:v>
                </c:pt>
                <c:pt idx="210">
                  <c:v>0.84</c:v>
                </c:pt>
                <c:pt idx="211">
                  <c:v>0.84399999999999997</c:v>
                </c:pt>
                <c:pt idx="212">
                  <c:v>0.84799999999999998</c:v>
                </c:pt>
                <c:pt idx="213">
                  <c:v>0.85199999999999998</c:v>
                </c:pt>
                <c:pt idx="214">
                  <c:v>0.85599999999999998</c:v>
                </c:pt>
                <c:pt idx="215">
                  <c:v>0.86</c:v>
                </c:pt>
                <c:pt idx="216">
                  <c:v>0.86399999999999999</c:v>
                </c:pt>
                <c:pt idx="217">
                  <c:v>0.86799999999999999</c:v>
                </c:pt>
                <c:pt idx="218">
                  <c:v>0.872</c:v>
                </c:pt>
                <c:pt idx="219">
                  <c:v>0.876</c:v>
                </c:pt>
                <c:pt idx="220">
                  <c:v>0.88</c:v>
                </c:pt>
                <c:pt idx="221">
                  <c:v>0.88400000000000001</c:v>
                </c:pt>
                <c:pt idx="222">
                  <c:v>0.88800000000000001</c:v>
                </c:pt>
                <c:pt idx="223">
                  <c:v>0.89200000000000002</c:v>
                </c:pt>
                <c:pt idx="224">
                  <c:v>0.89600000000000002</c:v>
                </c:pt>
                <c:pt idx="225">
                  <c:v>0.9</c:v>
                </c:pt>
                <c:pt idx="226">
                  <c:v>0.90400000000000003</c:v>
                </c:pt>
                <c:pt idx="227">
                  <c:v>0.90800000000000003</c:v>
                </c:pt>
                <c:pt idx="228">
                  <c:v>0.91200000000000003</c:v>
                </c:pt>
                <c:pt idx="229">
                  <c:v>0.91600000000000004</c:v>
                </c:pt>
                <c:pt idx="230">
                  <c:v>0.92</c:v>
                </c:pt>
                <c:pt idx="231">
                  <c:v>0.92400000000000004</c:v>
                </c:pt>
                <c:pt idx="232">
                  <c:v>0.92800000000000005</c:v>
                </c:pt>
                <c:pt idx="233">
                  <c:v>0.93200000000000005</c:v>
                </c:pt>
                <c:pt idx="234">
                  <c:v>0.93600000000000005</c:v>
                </c:pt>
                <c:pt idx="235">
                  <c:v>0.94</c:v>
                </c:pt>
                <c:pt idx="236">
                  <c:v>0.94399999999999995</c:v>
                </c:pt>
                <c:pt idx="237">
                  <c:v>0.94799999999999995</c:v>
                </c:pt>
                <c:pt idx="238">
                  <c:v>0.95199999999999996</c:v>
                </c:pt>
                <c:pt idx="239">
                  <c:v>0.95599999999999996</c:v>
                </c:pt>
                <c:pt idx="240">
                  <c:v>0.96</c:v>
                </c:pt>
                <c:pt idx="241">
                  <c:v>0.96399999999999997</c:v>
                </c:pt>
                <c:pt idx="242">
                  <c:v>0.96799999999999997</c:v>
                </c:pt>
                <c:pt idx="243">
                  <c:v>0.97199999999999998</c:v>
                </c:pt>
                <c:pt idx="244">
                  <c:v>0.97599999999999998</c:v>
                </c:pt>
                <c:pt idx="245">
                  <c:v>0.98</c:v>
                </c:pt>
                <c:pt idx="246">
                  <c:v>0.98399999999999999</c:v>
                </c:pt>
                <c:pt idx="247">
                  <c:v>0.98799999999999999</c:v>
                </c:pt>
                <c:pt idx="248">
                  <c:v>0.99199999999999999</c:v>
                </c:pt>
                <c:pt idx="249">
                  <c:v>0.996</c:v>
                </c:pt>
                <c:pt idx="250">
                  <c:v>1</c:v>
                </c:pt>
              </c:numCache>
            </c:numRef>
          </c:yVal>
          <c:smooth val="1"/>
          <c:extLst>
            <c:ext xmlns:c16="http://schemas.microsoft.com/office/drawing/2014/chart" uri="{C3380CC4-5D6E-409C-BE32-E72D297353CC}">
              <c16:uniqueId val="{00000000-0FE7-4C98-99C6-909F44CDE790}"/>
            </c:ext>
          </c:extLst>
        </c:ser>
        <c:dLbls>
          <c:showLegendKey val="0"/>
          <c:showVal val="0"/>
          <c:showCatName val="0"/>
          <c:showSerName val="0"/>
          <c:showPercent val="0"/>
          <c:showBubbleSize val="0"/>
        </c:dLbls>
        <c:axId val="-1981293472"/>
        <c:axId val="-1981288064"/>
        <c:extLst>
          <c:ext xmlns:c15="http://schemas.microsoft.com/office/drawing/2012/chart" uri="{02D57815-91ED-43cb-92C2-25804820EDAC}">
            <c15:filteredScatterSeries>
              <c15:ser>
                <c:idx val="0"/>
                <c:order val="0"/>
                <c:tx>
                  <c:v>DRF</c:v>
                </c:tx>
                <c:spPr>
                  <a:ln w="28575" cap="rnd">
                    <a:solidFill>
                      <a:schemeClr val="accent5"/>
                    </a:solidFill>
                    <a:round/>
                  </a:ln>
                  <a:effectLst/>
                </c:spPr>
                <c:marker>
                  <c:symbol val="none"/>
                </c:marker>
                <c:xVal>
                  <c:numRef>
                    <c:extLst>
                      <c:ext uri="{02D57815-91ED-43cb-92C2-25804820EDAC}">
                        <c15:formulaRef>
                          <c15:sqref>'[1]cluster_cdf_raw (2)'!$U$2:$U$252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xVal>
                <c:yVal>
                  <c:numRef>
                    <c:extLst>
                      <c:ext uri="{02D57815-91ED-43cb-92C2-25804820EDAC}">
                        <c15:formulaRef>
                          <c15:sqref>'[1]cluster_cdf_raw (2)'!$A$2:$A$252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yVal>
                <c:smooth val="1"/>
                <c:extLst>
                  <c:ext xmlns:c16="http://schemas.microsoft.com/office/drawing/2014/chart" uri="{C3380CC4-5D6E-409C-BE32-E72D297353CC}">
                    <c16:uniqueId val="{00000002-0FE7-4C98-99C6-909F44CDE790}"/>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'\Users\mosharaf\Dropbox\Infiniswap\Analysis\C:\Users\rgrandl\Desktop\sync_repo\[evaluation_plot_results_old.xlsx]cluster_cdf_raw (2)'!$C$1</c15:sqref>
                        </c15:formulaRef>
                      </c:ext>
                    </c:extLst>
                    <c:strCache>
                      <c:ptCount val="1"/>
                      <c:pt idx="0">
                        <c:v>#REF!</c:v>
                      </c:pt>
                    </c:strCache>
                  </c:strRef>
                </c:tx>
                <c:spPr>
                  <a:ln w="28575" cap="rnd">
                    <a:solidFill>
                      <a:schemeClr val="tx1"/>
                    </a:solidFill>
                    <a:prstDash val="solid"/>
                    <a:round/>
                  </a:ln>
                  <a:effectLst/>
                </c:spPr>
                <c:marker>
                  <c:symbol val="none"/>
                </c:marker>
                <c:xVal>
                  <c:numRef>
                    <c:extLst xmlns:c15="http://schemas.microsoft.com/office/drawing/2012/chart">
                      <c:ext xmlns:c15="http://schemas.microsoft.com/office/drawing/2012/chart" uri="{02D57815-91ED-43cb-92C2-25804820EDAC}">
                        <c15:formulaRef>
                          <c15:sqref>'[1]cluster_cdf_raw (2)'!$V$2:$V$252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xVal>
                <c:yVal>
                  <c:numRef>
                    <c:extLst xmlns:c15="http://schemas.microsoft.com/office/drawing/2012/chart">
                      <c:ext xmlns:c15="http://schemas.microsoft.com/office/drawing/2012/chart" uri="{02D57815-91ED-43cb-92C2-25804820EDAC}">
                        <c15:formulaRef>
                          <c15:sqref>'[1]cluster_cdf_raw (2)'!$A$2:$A$252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yVal>
                <c:smooth val="1"/>
                <c:extLst xmlns:c15="http://schemas.microsoft.com/office/drawing/2012/chart">
                  <c:ext xmlns:c16="http://schemas.microsoft.com/office/drawing/2014/chart" uri="{C3380CC4-5D6E-409C-BE32-E72D297353CC}">
                    <c16:uniqueId val="{00000003-0FE7-4C98-99C6-909F44CDE790}"/>
                  </c:ext>
                </c:extLst>
              </c15:ser>
            </c15:filteredScatterSeries>
          </c:ext>
        </c:extLst>
      </c:scatterChart>
      <c:valAx>
        <c:axId val="-1981293472"/>
        <c:scaling>
          <c:orientation val="minMax"/>
          <c:max val="14"/>
          <c:min val="0.5"/>
        </c:scaling>
        <c:delete val="0"/>
        <c:axPos val="b"/>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crossAx val="-1981288064"/>
        <c:crosses val="autoZero"/>
        <c:crossBetween val="midCat"/>
        <c:majorUnit val="2.5"/>
        <c:minorUnit val="0.1"/>
      </c:valAx>
      <c:valAx>
        <c:axId val="-1981288064"/>
        <c:scaling>
          <c:orientation val="minMax"/>
          <c:max val="1.02"/>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crossAx val="-1981293472"/>
        <c:crossesAt val="1"/>
        <c:crossBetween val="midCat"/>
      </c:valAx>
      <c:spPr>
        <a:noFill/>
        <a:ln>
          <a:noFill/>
        </a:ln>
        <a:effectLst/>
      </c:spPr>
    </c:plotArea>
    <c:legend>
      <c:legendPos val="tr"/>
      <c:layout>
        <c:manualLayout>
          <c:xMode val="edge"/>
          <c:yMode val="edge"/>
          <c:x val="0.42949378467191296"/>
          <c:y val="0.49030986608751248"/>
          <c:w val="0.55602194098411595"/>
          <c:h val="0.294798595958638"/>
        </c:manualLayout>
      </c:layout>
      <c:overlay val="1"/>
      <c:spPr>
        <a:solidFill>
          <a:srgbClr val="FFFFFF">
            <a:alpha val="0"/>
          </a:srgbClr>
        </a:solid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600" b="1">
          <a:solidFill>
            <a:schemeClr val="tx1"/>
          </a:solidFill>
          <a:latin typeface="Times" charset="0"/>
          <a:ea typeface="Times" charset="0"/>
          <a:cs typeface="Times" charset="0"/>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02785701570166"/>
          <c:y val="8.2927615975713895E-2"/>
          <c:w val="0.83377949909125337"/>
          <c:h val="0.74646609879514247"/>
        </c:manualLayout>
      </c:layout>
      <c:scatterChart>
        <c:scatterStyle val="smoothMarker"/>
        <c:varyColors val="0"/>
        <c:ser>
          <c:idx val="2"/>
          <c:order val="2"/>
          <c:tx>
            <c:v>Carbyne+Tetris</c:v>
          </c:tx>
          <c:spPr>
            <a:ln w="44450" cap="rnd">
              <a:solidFill>
                <a:schemeClr val="accent2"/>
              </a:solidFill>
              <a:prstDash val="sysDot"/>
              <a:round/>
            </a:ln>
            <a:effectLst/>
          </c:spPr>
          <c:marker>
            <c:symbol val="none"/>
          </c:marker>
          <c:xVal>
            <c:numRef>
              <c:f>cluster_cdf_carbyne_dagps!$B$2:$B$252</c:f>
              <c:numCache>
                <c:formatCode>General</c:formatCode>
                <c:ptCount val="251"/>
                <c:pt idx="0">
                  <c:v>0.65904365899999995</c:v>
                </c:pt>
                <c:pt idx="1">
                  <c:v>0.6681818182</c:v>
                </c:pt>
                <c:pt idx="2">
                  <c:v>0.67782426780000005</c:v>
                </c:pt>
                <c:pt idx="3">
                  <c:v>0.68203883499999995</c:v>
                </c:pt>
                <c:pt idx="4">
                  <c:v>0.69773299749999995</c:v>
                </c:pt>
                <c:pt idx="5">
                  <c:v>0.70461538459999995</c:v>
                </c:pt>
                <c:pt idx="6">
                  <c:v>0.71492537310000004</c:v>
                </c:pt>
                <c:pt idx="7">
                  <c:v>0.74835406000000004</c:v>
                </c:pt>
                <c:pt idx="8">
                  <c:v>0.77510608199999997</c:v>
                </c:pt>
                <c:pt idx="9">
                  <c:v>0.78666666669999996</c:v>
                </c:pt>
                <c:pt idx="10">
                  <c:v>0.80344332860000001</c:v>
                </c:pt>
                <c:pt idx="11">
                  <c:v>0.80627705630000002</c:v>
                </c:pt>
                <c:pt idx="12">
                  <c:v>0.8122183275</c:v>
                </c:pt>
                <c:pt idx="13">
                  <c:v>0.82914572860000002</c:v>
                </c:pt>
                <c:pt idx="14">
                  <c:v>0.83535447760000003</c:v>
                </c:pt>
                <c:pt idx="15">
                  <c:v>0.84102564099999999</c:v>
                </c:pt>
                <c:pt idx="16">
                  <c:v>0.84587036640000002</c:v>
                </c:pt>
                <c:pt idx="17">
                  <c:v>0.84879725090000002</c:v>
                </c:pt>
                <c:pt idx="18">
                  <c:v>0.85585585590000002</c:v>
                </c:pt>
                <c:pt idx="19">
                  <c:v>0.86017699120000002</c:v>
                </c:pt>
                <c:pt idx="20">
                  <c:v>0.88261066629999996</c:v>
                </c:pt>
                <c:pt idx="21">
                  <c:v>0.88490770900000004</c:v>
                </c:pt>
                <c:pt idx="22">
                  <c:v>0.8873030033</c:v>
                </c:pt>
                <c:pt idx="23">
                  <c:v>0.89292543020000004</c:v>
                </c:pt>
                <c:pt idx="24">
                  <c:v>0.89299242420000002</c:v>
                </c:pt>
                <c:pt idx="25">
                  <c:v>0.90697674419999996</c:v>
                </c:pt>
                <c:pt idx="26">
                  <c:v>0.91240875909999997</c:v>
                </c:pt>
                <c:pt idx="27">
                  <c:v>0.92631578950000004</c:v>
                </c:pt>
                <c:pt idx="28">
                  <c:v>0.9391974058</c:v>
                </c:pt>
                <c:pt idx="29">
                  <c:v>0.94482758619999996</c:v>
                </c:pt>
                <c:pt idx="30">
                  <c:v>0.95015384619999999</c:v>
                </c:pt>
                <c:pt idx="31">
                  <c:v>0.96283783779999998</c:v>
                </c:pt>
                <c:pt idx="32">
                  <c:v>0.96684387240000003</c:v>
                </c:pt>
                <c:pt idx="33">
                  <c:v>0.98</c:v>
                </c:pt>
                <c:pt idx="34">
                  <c:v>1</c:v>
                </c:pt>
                <c:pt idx="35">
                  <c:v>1.0301724137999999</c:v>
                </c:pt>
                <c:pt idx="36">
                  <c:v>1.0384615385</c:v>
                </c:pt>
                <c:pt idx="37">
                  <c:v>1.0396475771</c:v>
                </c:pt>
                <c:pt idx="38">
                  <c:v>1.040136312</c:v>
                </c:pt>
                <c:pt idx="39">
                  <c:v>1.0401482396999999</c:v>
                </c:pt>
                <c:pt idx="40">
                  <c:v>1.0472440944999999</c:v>
                </c:pt>
                <c:pt idx="41">
                  <c:v>1.0502939254999999</c:v>
                </c:pt>
                <c:pt idx="42">
                  <c:v>1.0589569161000001</c:v>
                </c:pt>
                <c:pt idx="43">
                  <c:v>1.0599078340999999</c:v>
                </c:pt>
                <c:pt idx="44">
                  <c:v>1.0600578870999999</c:v>
                </c:pt>
                <c:pt idx="45">
                  <c:v>1.0697167755999999</c:v>
                </c:pt>
                <c:pt idx="46">
                  <c:v>1.0700090334000001</c:v>
                </c:pt>
                <c:pt idx="47">
                  <c:v>1.0701932859000001</c:v>
                </c:pt>
                <c:pt idx="48">
                  <c:v>1.0800821355000001</c:v>
                </c:pt>
                <c:pt idx="49">
                  <c:v>1.0803493449999999</c:v>
                </c:pt>
                <c:pt idx="50">
                  <c:v>1.0806174957000001</c:v>
                </c:pt>
                <c:pt idx="51">
                  <c:v>1.0900360144000001</c:v>
                </c:pt>
                <c:pt idx="52">
                  <c:v>1.0901126407999999</c:v>
                </c:pt>
                <c:pt idx="53">
                  <c:v>1.09375</c:v>
                </c:pt>
                <c:pt idx="54">
                  <c:v>1.0997661729999999</c:v>
                </c:pt>
                <c:pt idx="55">
                  <c:v>1.1000000000000001</c:v>
                </c:pt>
                <c:pt idx="56">
                  <c:v>1.1001069519</c:v>
                </c:pt>
                <c:pt idx="57">
                  <c:v>1.1008729389</c:v>
                </c:pt>
                <c:pt idx="58">
                  <c:v>1.1073446328000001</c:v>
                </c:pt>
                <c:pt idx="59">
                  <c:v>1.1100788288000001</c:v>
                </c:pt>
                <c:pt idx="60">
                  <c:v>1.1101010101</c:v>
                </c:pt>
                <c:pt idx="61">
                  <c:v>1.1104972376</c:v>
                </c:pt>
                <c:pt idx="62">
                  <c:v>1.119515885</c:v>
                </c:pt>
                <c:pt idx="63">
                  <c:v>1.1202710333000001</c:v>
                </c:pt>
                <c:pt idx="64">
                  <c:v>1.1314878893</c:v>
                </c:pt>
                <c:pt idx="65">
                  <c:v>1.1399888455</c:v>
                </c:pt>
                <c:pt idx="66">
                  <c:v>1.14001657</c:v>
                </c:pt>
                <c:pt idx="67">
                  <c:v>1.1400437637</c:v>
                </c:pt>
                <c:pt idx="68">
                  <c:v>1.1400996264000001</c:v>
                </c:pt>
                <c:pt idx="69">
                  <c:v>1.1407563025</c:v>
                </c:pt>
                <c:pt idx="70">
                  <c:v>1.1413427562</c:v>
                </c:pt>
                <c:pt idx="71">
                  <c:v>1.1491228069999999</c:v>
                </c:pt>
                <c:pt idx="72">
                  <c:v>1.1503759398</c:v>
                </c:pt>
                <c:pt idx="73">
                  <c:v>1.1525423728999999</c:v>
                </c:pt>
                <c:pt idx="74">
                  <c:v>1.1553884712</c:v>
                </c:pt>
                <c:pt idx="75">
                  <c:v>1.1601809955</c:v>
                </c:pt>
                <c:pt idx="76">
                  <c:v>1.1699679305999999</c:v>
                </c:pt>
                <c:pt idx="77">
                  <c:v>1.1702786378000001</c:v>
                </c:pt>
                <c:pt idx="78">
                  <c:v>1.1773385300999999</c:v>
                </c:pt>
                <c:pt idx="79">
                  <c:v>1.1800670016999999</c:v>
                </c:pt>
                <c:pt idx="80">
                  <c:v>1.1801166748</c:v>
                </c:pt>
                <c:pt idx="81">
                  <c:v>1.1803278689000001</c:v>
                </c:pt>
                <c:pt idx="82">
                  <c:v>1.1898395721999999</c:v>
                </c:pt>
                <c:pt idx="83">
                  <c:v>1.1898923445</c:v>
                </c:pt>
                <c:pt idx="84">
                  <c:v>1.1901408451</c:v>
                </c:pt>
                <c:pt idx="85">
                  <c:v>1.2096365173000001</c:v>
                </c:pt>
                <c:pt idx="86">
                  <c:v>1.2099596231</c:v>
                </c:pt>
                <c:pt idx="87">
                  <c:v>1.2114285713999999</c:v>
                </c:pt>
                <c:pt idx="88">
                  <c:v>1.2190863430000001</c:v>
                </c:pt>
                <c:pt idx="89">
                  <c:v>1.2203389831</c:v>
                </c:pt>
                <c:pt idx="90">
                  <c:v>1.2269938650000001</c:v>
                </c:pt>
                <c:pt idx="91">
                  <c:v>1.2303030303</c:v>
                </c:pt>
                <c:pt idx="92">
                  <c:v>1.2401397903</c:v>
                </c:pt>
                <c:pt idx="93">
                  <c:v>1.2401433691999999</c:v>
                </c:pt>
                <c:pt idx="94">
                  <c:v>1.2498200144</c:v>
                </c:pt>
                <c:pt idx="95">
                  <c:v>1.2580645160999999</c:v>
                </c:pt>
                <c:pt idx="96">
                  <c:v>1.2705248991</c:v>
                </c:pt>
                <c:pt idx="97">
                  <c:v>1.2755102040999999</c:v>
                </c:pt>
                <c:pt idx="98">
                  <c:v>1.2800751880000001</c:v>
                </c:pt>
                <c:pt idx="99">
                  <c:v>1.2901008249000001</c:v>
                </c:pt>
                <c:pt idx="100">
                  <c:v>1.296875</c:v>
                </c:pt>
                <c:pt idx="101">
                  <c:v>1.3072625698</c:v>
                </c:pt>
                <c:pt idx="102">
                  <c:v>1.3197000682</c:v>
                </c:pt>
                <c:pt idx="103">
                  <c:v>1.3216374269</c:v>
                </c:pt>
                <c:pt idx="104">
                  <c:v>1.3218806510000001</c:v>
                </c:pt>
                <c:pt idx="105">
                  <c:v>1.3298969072</c:v>
                </c:pt>
                <c:pt idx="106">
                  <c:v>1.3301610542</c:v>
                </c:pt>
                <c:pt idx="107">
                  <c:v>1.3305687204000001</c:v>
                </c:pt>
                <c:pt idx="108">
                  <c:v>1.3365853659</c:v>
                </c:pt>
                <c:pt idx="109">
                  <c:v>1.3406593407</c:v>
                </c:pt>
                <c:pt idx="110">
                  <c:v>1.3406998158000001</c:v>
                </c:pt>
                <c:pt idx="111">
                  <c:v>1.3409090909000001</c:v>
                </c:pt>
                <c:pt idx="112">
                  <c:v>1.3428571429</c:v>
                </c:pt>
                <c:pt idx="113">
                  <c:v>1.3501577286999999</c:v>
                </c:pt>
                <c:pt idx="114">
                  <c:v>1.3599792369999999</c:v>
                </c:pt>
                <c:pt idx="115">
                  <c:v>1.3602693603</c:v>
                </c:pt>
                <c:pt idx="116">
                  <c:v>1.3664122137000001</c:v>
                </c:pt>
                <c:pt idx="117">
                  <c:v>1.3684210526</c:v>
                </c:pt>
                <c:pt idx="118">
                  <c:v>1.3699772555</c:v>
                </c:pt>
                <c:pt idx="119">
                  <c:v>1.3702337023</c:v>
                </c:pt>
                <c:pt idx="120">
                  <c:v>1.3706896552000001</c:v>
                </c:pt>
                <c:pt idx="121">
                  <c:v>1.380223661</c:v>
                </c:pt>
                <c:pt idx="122">
                  <c:v>1.380826737</c:v>
                </c:pt>
                <c:pt idx="123">
                  <c:v>1.3838383837999999</c:v>
                </c:pt>
                <c:pt idx="124">
                  <c:v>1.3995584989000001</c:v>
                </c:pt>
                <c:pt idx="125">
                  <c:v>1.4090909090999999</c:v>
                </c:pt>
                <c:pt idx="126">
                  <c:v>1.4100688468</c:v>
                </c:pt>
                <c:pt idx="127">
                  <c:v>1.4104477611999999</c:v>
                </c:pt>
                <c:pt idx="128">
                  <c:v>1.4296577947</c:v>
                </c:pt>
                <c:pt idx="129">
                  <c:v>1.44</c:v>
                </c:pt>
                <c:pt idx="130">
                  <c:v>1.4599863976</c:v>
                </c:pt>
                <c:pt idx="131">
                  <c:v>1.4600985222</c:v>
                </c:pt>
                <c:pt idx="132">
                  <c:v>1.4604462475</c:v>
                </c:pt>
                <c:pt idx="133">
                  <c:v>1.4651162791000001</c:v>
                </c:pt>
                <c:pt idx="134">
                  <c:v>1.5</c:v>
                </c:pt>
                <c:pt idx="135">
                  <c:v>1.5002967358999999</c:v>
                </c:pt>
                <c:pt idx="136">
                  <c:v>1.5009208103</c:v>
                </c:pt>
                <c:pt idx="137">
                  <c:v>1.5051020408</c:v>
                </c:pt>
                <c:pt idx="138">
                  <c:v>1.5099037917</c:v>
                </c:pt>
                <c:pt idx="139">
                  <c:v>1.5111111111</c:v>
                </c:pt>
                <c:pt idx="140">
                  <c:v>1.519047619</c:v>
                </c:pt>
                <c:pt idx="141">
                  <c:v>1.520033389</c:v>
                </c:pt>
                <c:pt idx="142">
                  <c:v>1.5238095238</c:v>
                </c:pt>
                <c:pt idx="143">
                  <c:v>1.5300668151000001</c:v>
                </c:pt>
                <c:pt idx="144">
                  <c:v>1.5301689461000001</c:v>
                </c:pt>
                <c:pt idx="145">
                  <c:v>1.5323741007</c:v>
                </c:pt>
                <c:pt idx="146">
                  <c:v>1.5382215289000001</c:v>
                </c:pt>
                <c:pt idx="147">
                  <c:v>1.5438856016</c:v>
                </c:pt>
                <c:pt idx="148">
                  <c:v>1.5476190476</c:v>
                </c:pt>
                <c:pt idx="149">
                  <c:v>1.5498098859</c:v>
                </c:pt>
                <c:pt idx="150">
                  <c:v>1.5499725425999999</c:v>
                </c:pt>
                <c:pt idx="151">
                  <c:v>1.5548523207</c:v>
                </c:pt>
                <c:pt idx="152">
                  <c:v>1.5585106383</c:v>
                </c:pt>
                <c:pt idx="153">
                  <c:v>1.564516129</c:v>
                </c:pt>
                <c:pt idx="154">
                  <c:v>1.5722222222</c:v>
                </c:pt>
                <c:pt idx="155">
                  <c:v>1.5833333332999999</c:v>
                </c:pt>
                <c:pt idx="156">
                  <c:v>1.5862068966</c:v>
                </c:pt>
                <c:pt idx="157">
                  <c:v>1.6086956522</c:v>
                </c:pt>
                <c:pt idx="158">
                  <c:v>1.6106870229000001</c:v>
                </c:pt>
                <c:pt idx="159">
                  <c:v>1.6149584487999999</c:v>
                </c:pt>
                <c:pt idx="160">
                  <c:v>1.6293103447999999</c:v>
                </c:pt>
                <c:pt idx="161">
                  <c:v>1.6397849462</c:v>
                </c:pt>
                <c:pt idx="162">
                  <c:v>1.6477529500000001</c:v>
                </c:pt>
                <c:pt idx="163">
                  <c:v>1.6559766763999999</c:v>
                </c:pt>
                <c:pt idx="164">
                  <c:v>1.6666666667000001</c:v>
                </c:pt>
                <c:pt idx="165">
                  <c:v>1.6703499078999999</c:v>
                </c:pt>
                <c:pt idx="166">
                  <c:v>1.6914893617</c:v>
                </c:pt>
                <c:pt idx="167">
                  <c:v>1.6926713948000001</c:v>
                </c:pt>
                <c:pt idx="168">
                  <c:v>1.7105263157999999</c:v>
                </c:pt>
                <c:pt idx="169">
                  <c:v>1.7296650718</c:v>
                </c:pt>
                <c:pt idx="170">
                  <c:v>1.752</c:v>
                </c:pt>
                <c:pt idx="171">
                  <c:v>1.7700534759</c:v>
                </c:pt>
                <c:pt idx="172">
                  <c:v>1.7802013423</c:v>
                </c:pt>
                <c:pt idx="173">
                  <c:v>1.796875</c:v>
                </c:pt>
                <c:pt idx="174">
                  <c:v>1.8173913043000001</c:v>
                </c:pt>
                <c:pt idx="175">
                  <c:v>1.8581560284</c:v>
                </c:pt>
                <c:pt idx="176">
                  <c:v>1.8679245283000001</c:v>
                </c:pt>
                <c:pt idx="177">
                  <c:v>1.9212962963</c:v>
                </c:pt>
                <c:pt idx="178">
                  <c:v>1.9701492537</c:v>
                </c:pt>
                <c:pt idx="179">
                  <c:v>2.0088888889000001</c:v>
                </c:pt>
                <c:pt idx="180">
                  <c:v>2.0206185567000001</c:v>
                </c:pt>
                <c:pt idx="181">
                  <c:v>2.0341685648999999</c:v>
                </c:pt>
                <c:pt idx="182">
                  <c:v>2.049958368</c:v>
                </c:pt>
                <c:pt idx="183">
                  <c:v>2.0600571972999999</c:v>
                </c:pt>
                <c:pt idx="184">
                  <c:v>2.1102941176000001</c:v>
                </c:pt>
                <c:pt idx="185">
                  <c:v>2.1111111111</c:v>
                </c:pt>
                <c:pt idx="186">
                  <c:v>2.1447368420999999</c:v>
                </c:pt>
                <c:pt idx="187">
                  <c:v>2.1842105262999998</c:v>
                </c:pt>
                <c:pt idx="188">
                  <c:v>2.3568627450999999</c:v>
                </c:pt>
                <c:pt idx="189">
                  <c:v>2.3656716418000001</c:v>
                </c:pt>
                <c:pt idx="190">
                  <c:v>2.4137168141999998</c:v>
                </c:pt>
                <c:pt idx="191">
                  <c:v>2.4210526315999998</c:v>
                </c:pt>
                <c:pt idx="192">
                  <c:v>2.4420289854999999</c:v>
                </c:pt>
                <c:pt idx="193">
                  <c:v>2.5483870968</c:v>
                </c:pt>
                <c:pt idx="194">
                  <c:v>2.5895316803999999</c:v>
                </c:pt>
                <c:pt idx="195">
                  <c:v>2.6095238095000002</c:v>
                </c:pt>
                <c:pt idx="196">
                  <c:v>2.6354515049999998</c:v>
                </c:pt>
                <c:pt idx="197">
                  <c:v>2.8118279570000002</c:v>
                </c:pt>
                <c:pt idx="198">
                  <c:v>2.8398544130999999</c:v>
                </c:pt>
                <c:pt idx="199">
                  <c:v>2.8670212766000001</c:v>
                </c:pt>
                <c:pt idx="200">
                  <c:v>2.9425599276000001</c:v>
                </c:pt>
                <c:pt idx="201">
                  <c:v>3.0827974277000001</c:v>
                </c:pt>
                <c:pt idx="202">
                  <c:v>3.2200892856999999</c:v>
                </c:pt>
                <c:pt idx="203">
                  <c:v>3.2773722628000002</c:v>
                </c:pt>
                <c:pt idx="204">
                  <c:v>3.4128440367000001</c:v>
                </c:pt>
                <c:pt idx="205">
                  <c:v>3.4796874999999998</c:v>
                </c:pt>
                <c:pt idx="206">
                  <c:v>3.4800821355</c:v>
                </c:pt>
                <c:pt idx="207">
                  <c:v>3.5724137931</c:v>
                </c:pt>
                <c:pt idx="208">
                  <c:v>3.75</c:v>
                </c:pt>
                <c:pt idx="209">
                  <c:v>3.8424242423999999</c:v>
                </c:pt>
                <c:pt idx="210">
                  <c:v>3.9581395348999999</c:v>
                </c:pt>
                <c:pt idx="211">
                  <c:v>4.1692708332999997</c:v>
                </c:pt>
                <c:pt idx="212">
                  <c:v>4.2007797270999996</c:v>
                </c:pt>
                <c:pt idx="213">
                  <c:v>4.2301369862999998</c:v>
                </c:pt>
                <c:pt idx="214">
                  <c:v>4.3699921445000003</c:v>
                </c:pt>
                <c:pt idx="215">
                  <c:v>4.6871165644000001</c:v>
                </c:pt>
                <c:pt idx="216">
                  <c:v>5.0202578269</c:v>
                </c:pt>
                <c:pt idx="217">
                  <c:v>5.0399714490000003</c:v>
                </c:pt>
                <c:pt idx="218">
                  <c:v>5.2028985506999996</c:v>
                </c:pt>
                <c:pt idx="219">
                  <c:v>5.2995110024000001</c:v>
                </c:pt>
                <c:pt idx="220">
                  <c:v>5.3197492163</c:v>
                </c:pt>
                <c:pt idx="221">
                  <c:v>5.4301948052000002</c:v>
                </c:pt>
                <c:pt idx="222">
                  <c:v>5.4699080157999997</c:v>
                </c:pt>
                <c:pt idx="223">
                  <c:v>5.6400580551999999</c:v>
                </c:pt>
                <c:pt idx="224">
                  <c:v>5.8202150538000001</c:v>
                </c:pt>
                <c:pt idx="225">
                  <c:v>5.9001349528000002</c:v>
                </c:pt>
                <c:pt idx="226">
                  <c:v>6.1507352941000004</c:v>
                </c:pt>
                <c:pt idx="227">
                  <c:v>6.2599863044999999</c:v>
                </c:pt>
                <c:pt idx="228">
                  <c:v>6.4099441908000001</c:v>
                </c:pt>
                <c:pt idx="229">
                  <c:v>6.5699394755</c:v>
                </c:pt>
                <c:pt idx="230">
                  <c:v>6.6008771929999996</c:v>
                </c:pt>
                <c:pt idx="231">
                  <c:v>6.6200679383000001</c:v>
                </c:pt>
                <c:pt idx="232">
                  <c:v>6.75</c:v>
                </c:pt>
                <c:pt idx="233">
                  <c:v>6.8319672131000004</c:v>
                </c:pt>
                <c:pt idx="234">
                  <c:v>7</c:v>
                </c:pt>
                <c:pt idx="235">
                  <c:v>7.0607843137000001</c:v>
                </c:pt>
                <c:pt idx="236">
                  <c:v>7.1105990782999999</c:v>
                </c:pt>
                <c:pt idx="237">
                  <c:v>7.2291021671999998</c:v>
                </c:pt>
                <c:pt idx="238">
                  <c:v>7.3109243697000004</c:v>
                </c:pt>
                <c:pt idx="239">
                  <c:v>7.5206349206000001</c:v>
                </c:pt>
                <c:pt idx="240">
                  <c:v>7.5701086957000001</c:v>
                </c:pt>
                <c:pt idx="241">
                  <c:v>7.5890410958999999</c:v>
                </c:pt>
                <c:pt idx="242">
                  <c:v>7.6078431372999997</c:v>
                </c:pt>
                <c:pt idx="243">
                  <c:v>7.7514285714</c:v>
                </c:pt>
                <c:pt idx="244">
                  <c:v>7.9900990098999998</c:v>
                </c:pt>
                <c:pt idx="245">
                  <c:v>8.1006944444000002</c:v>
                </c:pt>
                <c:pt idx="246">
                  <c:v>8.3098274569000008</c:v>
                </c:pt>
                <c:pt idx="247">
                  <c:v>8.3592592592999999</c:v>
                </c:pt>
                <c:pt idx="248">
                  <c:v>8.6194895591999998</c:v>
                </c:pt>
                <c:pt idx="249">
                  <c:v>8.7000726216000004</c:v>
                </c:pt>
                <c:pt idx="250">
                  <c:v>8.7400788435999992</c:v>
                </c:pt>
              </c:numCache>
            </c:numRef>
          </c:xVal>
          <c:yVal>
            <c:numRef>
              <c:f>cluster_cdf_carbyne_dagps!$A$2:$A$252</c:f>
              <c:numCache>
                <c:formatCode>General</c:formatCode>
                <c:ptCount val="251"/>
                <c:pt idx="0">
                  <c:v>0</c:v>
                </c:pt>
                <c:pt idx="1">
                  <c:v>4.0000000000000001E-3</c:v>
                </c:pt>
                <c:pt idx="2">
                  <c:v>8.0000000000000002E-3</c:v>
                </c:pt>
                <c:pt idx="3">
                  <c:v>1.2E-2</c:v>
                </c:pt>
                <c:pt idx="4">
                  <c:v>1.6E-2</c:v>
                </c:pt>
                <c:pt idx="5">
                  <c:v>0.02</c:v>
                </c:pt>
                <c:pt idx="6">
                  <c:v>2.4E-2</c:v>
                </c:pt>
                <c:pt idx="7">
                  <c:v>2.8000000000000001E-2</c:v>
                </c:pt>
                <c:pt idx="8">
                  <c:v>3.2000000000000001E-2</c:v>
                </c:pt>
                <c:pt idx="9">
                  <c:v>3.5999999999999997E-2</c:v>
                </c:pt>
                <c:pt idx="10">
                  <c:v>0.04</c:v>
                </c:pt>
                <c:pt idx="11">
                  <c:v>4.3999999999999997E-2</c:v>
                </c:pt>
                <c:pt idx="12">
                  <c:v>4.8000000000000001E-2</c:v>
                </c:pt>
                <c:pt idx="13">
                  <c:v>5.1999999999999998E-2</c:v>
                </c:pt>
                <c:pt idx="14">
                  <c:v>5.6000000000000001E-2</c:v>
                </c:pt>
                <c:pt idx="15">
                  <c:v>0.06</c:v>
                </c:pt>
                <c:pt idx="16">
                  <c:v>6.4000000000000001E-2</c:v>
                </c:pt>
                <c:pt idx="17">
                  <c:v>6.8000000000000005E-2</c:v>
                </c:pt>
                <c:pt idx="18">
                  <c:v>7.1999999999999995E-2</c:v>
                </c:pt>
                <c:pt idx="19">
                  <c:v>7.5999999999999998E-2</c:v>
                </c:pt>
                <c:pt idx="20">
                  <c:v>0.08</c:v>
                </c:pt>
                <c:pt idx="21">
                  <c:v>8.4000000000000005E-2</c:v>
                </c:pt>
                <c:pt idx="22">
                  <c:v>8.7999999999999995E-2</c:v>
                </c:pt>
                <c:pt idx="23">
                  <c:v>9.1999999999999998E-2</c:v>
                </c:pt>
                <c:pt idx="24">
                  <c:v>9.6000000000000002E-2</c:v>
                </c:pt>
                <c:pt idx="25">
                  <c:v>0.1</c:v>
                </c:pt>
                <c:pt idx="26">
                  <c:v>0.104</c:v>
                </c:pt>
                <c:pt idx="27">
                  <c:v>0.108</c:v>
                </c:pt>
                <c:pt idx="28">
                  <c:v>0.112</c:v>
                </c:pt>
                <c:pt idx="29">
                  <c:v>0.11600000000000001</c:v>
                </c:pt>
                <c:pt idx="30">
                  <c:v>0.12</c:v>
                </c:pt>
                <c:pt idx="31">
                  <c:v>0.124</c:v>
                </c:pt>
                <c:pt idx="32">
                  <c:v>0.128</c:v>
                </c:pt>
                <c:pt idx="33">
                  <c:v>0.13200000000000001</c:v>
                </c:pt>
                <c:pt idx="34">
                  <c:v>0.13600000000000001</c:v>
                </c:pt>
                <c:pt idx="35">
                  <c:v>0.14000000000000001</c:v>
                </c:pt>
                <c:pt idx="36">
                  <c:v>0.14399999999999999</c:v>
                </c:pt>
                <c:pt idx="37">
                  <c:v>0.14799999999999999</c:v>
                </c:pt>
                <c:pt idx="38">
                  <c:v>0.152</c:v>
                </c:pt>
                <c:pt idx="39">
                  <c:v>0.156</c:v>
                </c:pt>
                <c:pt idx="40">
                  <c:v>0.16</c:v>
                </c:pt>
                <c:pt idx="41">
                  <c:v>0.16400000000000001</c:v>
                </c:pt>
                <c:pt idx="42">
                  <c:v>0.16800000000000001</c:v>
                </c:pt>
                <c:pt idx="43">
                  <c:v>0.17199999999999999</c:v>
                </c:pt>
                <c:pt idx="44">
                  <c:v>0.17599999999999999</c:v>
                </c:pt>
                <c:pt idx="45">
                  <c:v>0.18</c:v>
                </c:pt>
                <c:pt idx="46">
                  <c:v>0.184</c:v>
                </c:pt>
                <c:pt idx="47">
                  <c:v>0.188</c:v>
                </c:pt>
                <c:pt idx="48">
                  <c:v>0.192</c:v>
                </c:pt>
                <c:pt idx="49">
                  <c:v>0.19600000000000001</c:v>
                </c:pt>
                <c:pt idx="50">
                  <c:v>0.2</c:v>
                </c:pt>
                <c:pt idx="51">
                  <c:v>0.20399999999999999</c:v>
                </c:pt>
                <c:pt idx="52">
                  <c:v>0.20799999999999999</c:v>
                </c:pt>
                <c:pt idx="53">
                  <c:v>0.21199999999999999</c:v>
                </c:pt>
                <c:pt idx="54">
                  <c:v>0.216</c:v>
                </c:pt>
                <c:pt idx="55">
                  <c:v>0.22</c:v>
                </c:pt>
                <c:pt idx="56">
                  <c:v>0.224</c:v>
                </c:pt>
                <c:pt idx="57">
                  <c:v>0.22800000000000001</c:v>
                </c:pt>
                <c:pt idx="58">
                  <c:v>0.23200000000000001</c:v>
                </c:pt>
                <c:pt idx="59">
                  <c:v>0.23599999999999999</c:v>
                </c:pt>
                <c:pt idx="60">
                  <c:v>0.24</c:v>
                </c:pt>
                <c:pt idx="61">
                  <c:v>0.24399999999999999</c:v>
                </c:pt>
                <c:pt idx="62">
                  <c:v>0.248</c:v>
                </c:pt>
                <c:pt idx="63">
                  <c:v>0.252</c:v>
                </c:pt>
                <c:pt idx="64">
                  <c:v>0.25600000000000001</c:v>
                </c:pt>
                <c:pt idx="65">
                  <c:v>0.26</c:v>
                </c:pt>
                <c:pt idx="66">
                  <c:v>0.26400000000000001</c:v>
                </c:pt>
                <c:pt idx="67">
                  <c:v>0.26800000000000002</c:v>
                </c:pt>
                <c:pt idx="68">
                  <c:v>0.27200000000000002</c:v>
                </c:pt>
                <c:pt idx="69">
                  <c:v>0.27600000000000002</c:v>
                </c:pt>
                <c:pt idx="70">
                  <c:v>0.28000000000000003</c:v>
                </c:pt>
                <c:pt idx="71">
                  <c:v>0.28399999999999997</c:v>
                </c:pt>
                <c:pt idx="72">
                  <c:v>0.28799999999999998</c:v>
                </c:pt>
                <c:pt idx="73">
                  <c:v>0.29199999999999998</c:v>
                </c:pt>
                <c:pt idx="74">
                  <c:v>0.29599999999999999</c:v>
                </c:pt>
                <c:pt idx="75">
                  <c:v>0.3</c:v>
                </c:pt>
                <c:pt idx="76">
                  <c:v>0.30399999999999999</c:v>
                </c:pt>
                <c:pt idx="77">
                  <c:v>0.308</c:v>
                </c:pt>
                <c:pt idx="78">
                  <c:v>0.312</c:v>
                </c:pt>
                <c:pt idx="79">
                  <c:v>0.316</c:v>
                </c:pt>
                <c:pt idx="80">
                  <c:v>0.32</c:v>
                </c:pt>
                <c:pt idx="81">
                  <c:v>0.32400000000000001</c:v>
                </c:pt>
                <c:pt idx="82">
                  <c:v>0.32800000000000001</c:v>
                </c:pt>
                <c:pt idx="83">
                  <c:v>0.33200000000000002</c:v>
                </c:pt>
                <c:pt idx="84">
                  <c:v>0.33600000000000002</c:v>
                </c:pt>
                <c:pt idx="85">
                  <c:v>0.34</c:v>
                </c:pt>
                <c:pt idx="86">
                  <c:v>0.34399999999999997</c:v>
                </c:pt>
                <c:pt idx="87">
                  <c:v>0.34799999999999998</c:v>
                </c:pt>
                <c:pt idx="88">
                  <c:v>0.35199999999999998</c:v>
                </c:pt>
                <c:pt idx="89">
                  <c:v>0.35599999999999998</c:v>
                </c:pt>
                <c:pt idx="90">
                  <c:v>0.36</c:v>
                </c:pt>
                <c:pt idx="91">
                  <c:v>0.36399999999999999</c:v>
                </c:pt>
                <c:pt idx="92">
                  <c:v>0.36799999999999999</c:v>
                </c:pt>
                <c:pt idx="93">
                  <c:v>0.372</c:v>
                </c:pt>
                <c:pt idx="94">
                  <c:v>0.376</c:v>
                </c:pt>
                <c:pt idx="95">
                  <c:v>0.38</c:v>
                </c:pt>
                <c:pt idx="96">
                  <c:v>0.38400000000000001</c:v>
                </c:pt>
                <c:pt idx="97">
                  <c:v>0.38800000000000001</c:v>
                </c:pt>
                <c:pt idx="98">
                  <c:v>0.39200000000000002</c:v>
                </c:pt>
                <c:pt idx="99">
                  <c:v>0.39600000000000002</c:v>
                </c:pt>
                <c:pt idx="100">
                  <c:v>0.4</c:v>
                </c:pt>
                <c:pt idx="101">
                  <c:v>0.40400000000000003</c:v>
                </c:pt>
                <c:pt idx="102">
                  <c:v>0.40799999999999997</c:v>
                </c:pt>
                <c:pt idx="103">
                  <c:v>0.41199999999999998</c:v>
                </c:pt>
                <c:pt idx="104">
                  <c:v>0.41599999999999998</c:v>
                </c:pt>
                <c:pt idx="105">
                  <c:v>0.42</c:v>
                </c:pt>
                <c:pt idx="106">
                  <c:v>0.42399999999999999</c:v>
                </c:pt>
                <c:pt idx="107">
                  <c:v>0.42799999999999999</c:v>
                </c:pt>
                <c:pt idx="108">
                  <c:v>0.432</c:v>
                </c:pt>
                <c:pt idx="109">
                  <c:v>0.436</c:v>
                </c:pt>
                <c:pt idx="110">
                  <c:v>0.44</c:v>
                </c:pt>
                <c:pt idx="111">
                  <c:v>0.44400000000000001</c:v>
                </c:pt>
                <c:pt idx="112">
                  <c:v>0.44800000000000001</c:v>
                </c:pt>
                <c:pt idx="113">
                  <c:v>0.45200000000000001</c:v>
                </c:pt>
                <c:pt idx="114">
                  <c:v>0.45600000000000002</c:v>
                </c:pt>
                <c:pt idx="115">
                  <c:v>0.46</c:v>
                </c:pt>
                <c:pt idx="116">
                  <c:v>0.46400000000000002</c:v>
                </c:pt>
                <c:pt idx="117">
                  <c:v>0.46800000000000003</c:v>
                </c:pt>
                <c:pt idx="118">
                  <c:v>0.47199999999999998</c:v>
                </c:pt>
                <c:pt idx="119">
                  <c:v>0.47599999999999998</c:v>
                </c:pt>
                <c:pt idx="120">
                  <c:v>0.48</c:v>
                </c:pt>
                <c:pt idx="121">
                  <c:v>0.48399999999999999</c:v>
                </c:pt>
                <c:pt idx="122">
                  <c:v>0.48799999999999999</c:v>
                </c:pt>
                <c:pt idx="123">
                  <c:v>0.49199999999999999</c:v>
                </c:pt>
                <c:pt idx="124">
                  <c:v>0.496</c:v>
                </c:pt>
                <c:pt idx="125">
                  <c:v>0.5</c:v>
                </c:pt>
                <c:pt idx="126">
                  <c:v>0.504</c:v>
                </c:pt>
                <c:pt idx="127">
                  <c:v>0.50800000000000001</c:v>
                </c:pt>
                <c:pt idx="128">
                  <c:v>0.51200000000000001</c:v>
                </c:pt>
                <c:pt idx="129">
                  <c:v>0.51600000000000001</c:v>
                </c:pt>
                <c:pt idx="130">
                  <c:v>0.52</c:v>
                </c:pt>
                <c:pt idx="131">
                  <c:v>0.52400000000000002</c:v>
                </c:pt>
                <c:pt idx="132">
                  <c:v>0.52800000000000002</c:v>
                </c:pt>
                <c:pt idx="133">
                  <c:v>0.53200000000000003</c:v>
                </c:pt>
                <c:pt idx="134">
                  <c:v>0.53600000000000003</c:v>
                </c:pt>
                <c:pt idx="135">
                  <c:v>0.54</c:v>
                </c:pt>
                <c:pt idx="136">
                  <c:v>0.54400000000000004</c:v>
                </c:pt>
                <c:pt idx="137">
                  <c:v>0.54800000000000004</c:v>
                </c:pt>
                <c:pt idx="138">
                  <c:v>0.55200000000000005</c:v>
                </c:pt>
                <c:pt idx="139">
                  <c:v>0.55600000000000005</c:v>
                </c:pt>
                <c:pt idx="140">
                  <c:v>0.56000000000000005</c:v>
                </c:pt>
                <c:pt idx="141">
                  <c:v>0.56399999999999995</c:v>
                </c:pt>
                <c:pt idx="142">
                  <c:v>0.56799999999999995</c:v>
                </c:pt>
                <c:pt idx="143">
                  <c:v>0.57199999999999995</c:v>
                </c:pt>
                <c:pt idx="144">
                  <c:v>0.57599999999999996</c:v>
                </c:pt>
                <c:pt idx="145">
                  <c:v>0.57999999999999996</c:v>
                </c:pt>
                <c:pt idx="146">
                  <c:v>0.58399999999999996</c:v>
                </c:pt>
                <c:pt idx="147">
                  <c:v>0.58799999999999997</c:v>
                </c:pt>
                <c:pt idx="148">
                  <c:v>0.59199999999999997</c:v>
                </c:pt>
                <c:pt idx="149">
                  <c:v>0.59599999999999997</c:v>
                </c:pt>
                <c:pt idx="150">
                  <c:v>0.6</c:v>
                </c:pt>
                <c:pt idx="151">
                  <c:v>0.60399999999999998</c:v>
                </c:pt>
                <c:pt idx="152">
                  <c:v>0.60799999999999998</c:v>
                </c:pt>
                <c:pt idx="153">
                  <c:v>0.61199999999999999</c:v>
                </c:pt>
                <c:pt idx="154">
                  <c:v>0.61599999999999999</c:v>
                </c:pt>
                <c:pt idx="155">
                  <c:v>0.62</c:v>
                </c:pt>
                <c:pt idx="156">
                  <c:v>0.624</c:v>
                </c:pt>
                <c:pt idx="157">
                  <c:v>0.628</c:v>
                </c:pt>
                <c:pt idx="158">
                  <c:v>0.63200000000000001</c:v>
                </c:pt>
                <c:pt idx="159">
                  <c:v>0.63600000000000001</c:v>
                </c:pt>
                <c:pt idx="160">
                  <c:v>0.64</c:v>
                </c:pt>
                <c:pt idx="161">
                  <c:v>0.64400000000000002</c:v>
                </c:pt>
                <c:pt idx="162">
                  <c:v>0.64800000000000002</c:v>
                </c:pt>
                <c:pt idx="163">
                  <c:v>0.65200000000000002</c:v>
                </c:pt>
                <c:pt idx="164">
                  <c:v>0.65600000000000003</c:v>
                </c:pt>
                <c:pt idx="165">
                  <c:v>0.66</c:v>
                </c:pt>
                <c:pt idx="166">
                  <c:v>0.66400000000000003</c:v>
                </c:pt>
                <c:pt idx="167">
                  <c:v>0.66800000000000004</c:v>
                </c:pt>
                <c:pt idx="168">
                  <c:v>0.67200000000000004</c:v>
                </c:pt>
                <c:pt idx="169">
                  <c:v>0.67600000000000005</c:v>
                </c:pt>
                <c:pt idx="170">
                  <c:v>0.68</c:v>
                </c:pt>
                <c:pt idx="171">
                  <c:v>0.68400000000000005</c:v>
                </c:pt>
                <c:pt idx="172">
                  <c:v>0.68799999999999994</c:v>
                </c:pt>
                <c:pt idx="173">
                  <c:v>0.69199999999999995</c:v>
                </c:pt>
                <c:pt idx="174">
                  <c:v>0.69599999999999995</c:v>
                </c:pt>
                <c:pt idx="175">
                  <c:v>0.7</c:v>
                </c:pt>
                <c:pt idx="176">
                  <c:v>0.70399999999999996</c:v>
                </c:pt>
                <c:pt idx="177">
                  <c:v>0.70799999999999996</c:v>
                </c:pt>
                <c:pt idx="178">
                  <c:v>0.71199999999999997</c:v>
                </c:pt>
                <c:pt idx="179">
                  <c:v>0.71599999999999997</c:v>
                </c:pt>
                <c:pt idx="180">
                  <c:v>0.72</c:v>
                </c:pt>
                <c:pt idx="181">
                  <c:v>0.72399999999999998</c:v>
                </c:pt>
                <c:pt idx="182">
                  <c:v>0.72799999999999998</c:v>
                </c:pt>
                <c:pt idx="183">
                  <c:v>0.73199999999999998</c:v>
                </c:pt>
                <c:pt idx="184">
                  <c:v>0.73599999999999999</c:v>
                </c:pt>
                <c:pt idx="185">
                  <c:v>0.74</c:v>
                </c:pt>
                <c:pt idx="186">
                  <c:v>0.74399999999999999</c:v>
                </c:pt>
                <c:pt idx="187">
                  <c:v>0.748</c:v>
                </c:pt>
                <c:pt idx="188">
                  <c:v>0.752</c:v>
                </c:pt>
                <c:pt idx="189">
                  <c:v>0.75600000000000001</c:v>
                </c:pt>
                <c:pt idx="190">
                  <c:v>0.76</c:v>
                </c:pt>
                <c:pt idx="191">
                  <c:v>0.76400000000000001</c:v>
                </c:pt>
                <c:pt idx="192">
                  <c:v>0.76800000000000002</c:v>
                </c:pt>
                <c:pt idx="193">
                  <c:v>0.77200000000000002</c:v>
                </c:pt>
                <c:pt idx="194">
                  <c:v>0.77600000000000002</c:v>
                </c:pt>
                <c:pt idx="195">
                  <c:v>0.78</c:v>
                </c:pt>
                <c:pt idx="196">
                  <c:v>0.78400000000000003</c:v>
                </c:pt>
                <c:pt idx="197">
                  <c:v>0.78800000000000003</c:v>
                </c:pt>
                <c:pt idx="198">
                  <c:v>0.79200000000000004</c:v>
                </c:pt>
                <c:pt idx="199">
                  <c:v>0.79600000000000004</c:v>
                </c:pt>
                <c:pt idx="200">
                  <c:v>0.8</c:v>
                </c:pt>
                <c:pt idx="201">
                  <c:v>0.80400000000000005</c:v>
                </c:pt>
                <c:pt idx="202">
                  <c:v>0.80800000000000005</c:v>
                </c:pt>
                <c:pt idx="203">
                  <c:v>0.81200000000000006</c:v>
                </c:pt>
                <c:pt idx="204">
                  <c:v>0.81599999999999995</c:v>
                </c:pt>
                <c:pt idx="205">
                  <c:v>0.82</c:v>
                </c:pt>
                <c:pt idx="206">
                  <c:v>0.82399999999999995</c:v>
                </c:pt>
                <c:pt idx="207">
                  <c:v>0.82799999999999996</c:v>
                </c:pt>
                <c:pt idx="208">
                  <c:v>0.83199999999999996</c:v>
                </c:pt>
                <c:pt idx="209">
                  <c:v>0.83599999999999997</c:v>
                </c:pt>
                <c:pt idx="210">
                  <c:v>0.84</c:v>
                </c:pt>
                <c:pt idx="211">
                  <c:v>0.84399999999999997</c:v>
                </c:pt>
                <c:pt idx="212">
                  <c:v>0.84799999999999998</c:v>
                </c:pt>
                <c:pt idx="213">
                  <c:v>0.85199999999999998</c:v>
                </c:pt>
                <c:pt idx="214">
                  <c:v>0.85599999999999998</c:v>
                </c:pt>
                <c:pt idx="215">
                  <c:v>0.86</c:v>
                </c:pt>
                <c:pt idx="216">
                  <c:v>0.86399999999999999</c:v>
                </c:pt>
                <c:pt idx="217">
                  <c:v>0.86799999999999999</c:v>
                </c:pt>
                <c:pt idx="218">
                  <c:v>0.872</c:v>
                </c:pt>
                <c:pt idx="219">
                  <c:v>0.876</c:v>
                </c:pt>
                <c:pt idx="220">
                  <c:v>0.88</c:v>
                </c:pt>
                <c:pt idx="221">
                  <c:v>0.88400000000000001</c:v>
                </c:pt>
                <c:pt idx="222">
                  <c:v>0.88800000000000001</c:v>
                </c:pt>
                <c:pt idx="223">
                  <c:v>0.89200000000000002</c:v>
                </c:pt>
                <c:pt idx="224">
                  <c:v>0.89600000000000002</c:v>
                </c:pt>
                <c:pt idx="225">
                  <c:v>0.9</c:v>
                </c:pt>
                <c:pt idx="226">
                  <c:v>0.90400000000000003</c:v>
                </c:pt>
                <c:pt idx="227">
                  <c:v>0.90800000000000003</c:v>
                </c:pt>
                <c:pt idx="228">
                  <c:v>0.91200000000000003</c:v>
                </c:pt>
                <c:pt idx="229">
                  <c:v>0.91600000000000004</c:v>
                </c:pt>
                <c:pt idx="230">
                  <c:v>0.92</c:v>
                </c:pt>
                <c:pt idx="231">
                  <c:v>0.92400000000000004</c:v>
                </c:pt>
                <c:pt idx="232">
                  <c:v>0.92800000000000005</c:v>
                </c:pt>
                <c:pt idx="233">
                  <c:v>0.93200000000000005</c:v>
                </c:pt>
                <c:pt idx="234">
                  <c:v>0.93600000000000005</c:v>
                </c:pt>
                <c:pt idx="235">
                  <c:v>0.94</c:v>
                </c:pt>
                <c:pt idx="236">
                  <c:v>0.94399999999999995</c:v>
                </c:pt>
                <c:pt idx="237">
                  <c:v>0.94799999999999995</c:v>
                </c:pt>
                <c:pt idx="238">
                  <c:v>0.95199999999999996</c:v>
                </c:pt>
                <c:pt idx="239">
                  <c:v>0.95599999999999996</c:v>
                </c:pt>
                <c:pt idx="240">
                  <c:v>0.96</c:v>
                </c:pt>
                <c:pt idx="241">
                  <c:v>0.96399999999999997</c:v>
                </c:pt>
                <c:pt idx="242">
                  <c:v>0.96799999999999997</c:v>
                </c:pt>
                <c:pt idx="243">
                  <c:v>0.97199999999999998</c:v>
                </c:pt>
                <c:pt idx="244">
                  <c:v>0.97599999999999998</c:v>
                </c:pt>
                <c:pt idx="245">
                  <c:v>0.98</c:v>
                </c:pt>
                <c:pt idx="246">
                  <c:v>0.98399999999999999</c:v>
                </c:pt>
                <c:pt idx="247">
                  <c:v>0.98799999999999999</c:v>
                </c:pt>
                <c:pt idx="248">
                  <c:v>0.99199999999999999</c:v>
                </c:pt>
                <c:pt idx="249">
                  <c:v>0.996</c:v>
                </c:pt>
                <c:pt idx="250">
                  <c:v>1</c:v>
                </c:pt>
              </c:numCache>
            </c:numRef>
          </c:yVal>
          <c:smooth val="1"/>
          <c:extLst>
            <c:ext xmlns:c16="http://schemas.microsoft.com/office/drawing/2014/chart" uri="{C3380CC4-5D6E-409C-BE32-E72D297353CC}">
              <c16:uniqueId val="{00000000-02DC-4C10-A452-3139958CA54D}"/>
            </c:ext>
          </c:extLst>
        </c:ser>
        <c:dLbls>
          <c:showLegendKey val="0"/>
          <c:showVal val="0"/>
          <c:showCatName val="0"/>
          <c:showSerName val="0"/>
          <c:showPercent val="0"/>
          <c:showBubbleSize val="0"/>
        </c:dLbls>
        <c:axId val="-1981293472"/>
        <c:axId val="-1981288064"/>
        <c:extLst>
          <c:ext xmlns:c15="http://schemas.microsoft.com/office/drawing/2012/chart" uri="{02D57815-91ED-43cb-92C2-25804820EDAC}">
            <c15:filteredScatterSeries>
              <c15:ser>
                <c:idx val="0"/>
                <c:order val="0"/>
                <c:tx>
                  <c:v>DRF</c:v>
                </c:tx>
                <c:spPr>
                  <a:ln w="28575" cap="rnd">
                    <a:solidFill>
                      <a:schemeClr val="accent5"/>
                    </a:solidFill>
                    <a:round/>
                  </a:ln>
                  <a:effectLst/>
                </c:spPr>
                <c:marker>
                  <c:symbol val="none"/>
                </c:marker>
                <c:xVal>
                  <c:numRef>
                    <c:extLst>
                      <c:ext uri="{02D57815-91ED-43cb-92C2-25804820EDAC}">
                        <c15:formulaRef>
                          <c15:sqref>'[1]cluster_cdf_raw (2)'!$U$2:$U$252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xVal>
                <c:yVal>
                  <c:numRef>
                    <c:extLst>
                      <c:ext uri="{02D57815-91ED-43cb-92C2-25804820EDAC}">
                        <c15:formulaRef>
                          <c15:sqref>'[1]cluster_cdf_raw (2)'!$A$2:$A$252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yVal>
                <c:smooth val="1"/>
                <c:extLst>
                  <c:ext xmlns:c16="http://schemas.microsoft.com/office/drawing/2014/chart" uri="{C3380CC4-5D6E-409C-BE32-E72D297353CC}">
                    <c16:uniqueId val="{00000001-02DC-4C10-A452-3139958CA54D}"/>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'[2]cluster_cdf_raw (2)'!$C$1</c15:sqref>
                        </c15:formulaRef>
                      </c:ext>
                    </c:extLst>
                    <c:strCache>
                      <c:ptCount val="1"/>
                      <c:pt idx="0">
                        <c:v>#REF!</c:v>
                      </c:pt>
                    </c:strCache>
                  </c:strRef>
                </c:tx>
                <c:spPr>
                  <a:ln w="28575" cap="rnd">
                    <a:solidFill>
                      <a:schemeClr val="tx1"/>
                    </a:solidFill>
                    <a:prstDash val="solid"/>
                    <a:round/>
                  </a:ln>
                  <a:effectLst/>
                </c:spPr>
                <c:marker>
                  <c:symbol val="none"/>
                </c:marker>
                <c:xVal>
                  <c:numRef>
                    <c:extLst xmlns:c15="http://schemas.microsoft.com/office/drawing/2012/chart">
                      <c:ext xmlns:c15="http://schemas.microsoft.com/office/drawing/2012/chart" uri="{02D57815-91ED-43cb-92C2-25804820EDAC}">
                        <c15:formulaRef>
                          <c15:sqref>'[1]cluster_cdf_raw (2)'!$V$2:$V$252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xVal>
                <c:yVal>
                  <c:numRef>
                    <c:extLst xmlns:c15="http://schemas.microsoft.com/office/drawing/2012/chart">
                      <c:ext xmlns:c15="http://schemas.microsoft.com/office/drawing/2012/chart" uri="{02D57815-91ED-43cb-92C2-25804820EDAC}">
                        <c15:formulaRef>
                          <c15:sqref>'[1]cluster_cdf_raw (2)'!$A$2:$A$252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yVal>
                <c:smooth val="1"/>
                <c:extLst xmlns:c15="http://schemas.microsoft.com/office/drawing/2012/chart">
                  <c:ext xmlns:c16="http://schemas.microsoft.com/office/drawing/2014/chart" uri="{C3380CC4-5D6E-409C-BE32-E72D297353CC}">
                    <c16:uniqueId val="{00000002-02DC-4C10-A452-3139958CA54D}"/>
                  </c:ext>
                </c:extLst>
              </c15:ser>
            </c15:filteredScatterSeries>
          </c:ext>
        </c:extLst>
      </c:scatterChart>
      <c:valAx>
        <c:axId val="-1981293472"/>
        <c:scaling>
          <c:orientation val="minMax"/>
          <c:max val="14"/>
          <c:min val="0.5"/>
        </c:scaling>
        <c:delete val="0"/>
        <c:axPos val="b"/>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crossAx val="-1981288064"/>
        <c:crosses val="autoZero"/>
        <c:crossBetween val="midCat"/>
        <c:majorUnit val="2.5"/>
        <c:minorUnit val="0.1"/>
      </c:valAx>
      <c:valAx>
        <c:axId val="-1981288064"/>
        <c:scaling>
          <c:orientation val="minMax"/>
          <c:max val="1.02"/>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crossAx val="-1981293472"/>
        <c:crossesAt val="1"/>
        <c:crossBetween val="midCat"/>
      </c:valAx>
      <c:spPr>
        <a:noFill/>
        <a:ln>
          <a:noFill/>
        </a:ln>
        <a:effectLst/>
      </c:spPr>
    </c:plotArea>
    <c:legend>
      <c:legendPos val="tr"/>
      <c:layout>
        <c:manualLayout>
          <c:xMode val="edge"/>
          <c:yMode val="edge"/>
          <c:x val="0.42949378467191296"/>
          <c:y val="0.49030986608751248"/>
          <c:w val="0.55602194098411595"/>
          <c:h val="0.294798595958638"/>
        </c:manualLayout>
      </c:layout>
      <c:overlay val="1"/>
      <c:spPr>
        <a:solidFill>
          <a:srgbClr val="FFFFFF">
            <a:alpha val="0"/>
          </a:srgbClr>
        </a:solid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600" b="1">
          <a:solidFill>
            <a:schemeClr val="tx1"/>
          </a:solidFill>
          <a:latin typeface="Times" charset="0"/>
          <a:ea typeface="Times" charset="0"/>
          <a:cs typeface="Times"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702785701570166"/>
          <c:y val="8.2927615975713895E-2"/>
          <c:w val="0.83377949909125337"/>
          <c:h val="0.74646609879514247"/>
        </c:manualLayout>
      </c:layout>
      <c:scatterChart>
        <c:scatterStyle val="smoothMarker"/>
        <c:varyColors val="0"/>
        <c:ser>
          <c:idx val="2"/>
          <c:order val="2"/>
          <c:tx>
            <c:v>Carbyne+Tetris</c:v>
          </c:tx>
          <c:spPr>
            <a:ln w="44450" cap="rnd">
              <a:solidFill>
                <a:schemeClr val="accent2"/>
              </a:solidFill>
              <a:prstDash val="sysDot"/>
              <a:round/>
            </a:ln>
            <a:effectLst/>
          </c:spPr>
          <c:marker>
            <c:symbol val="none"/>
          </c:marker>
          <c:xVal>
            <c:numRef>
              <c:f>cluster_cdf_carbyne_dagps!$B$2:$B$252</c:f>
              <c:numCache>
                <c:formatCode>General</c:formatCode>
                <c:ptCount val="251"/>
                <c:pt idx="0">
                  <c:v>0.65904365899999995</c:v>
                </c:pt>
                <c:pt idx="1">
                  <c:v>0.6681818182</c:v>
                </c:pt>
                <c:pt idx="2">
                  <c:v>0.67782426780000005</c:v>
                </c:pt>
                <c:pt idx="3">
                  <c:v>0.68203883499999995</c:v>
                </c:pt>
                <c:pt idx="4">
                  <c:v>0.69773299749999995</c:v>
                </c:pt>
                <c:pt idx="5">
                  <c:v>0.70461538459999995</c:v>
                </c:pt>
                <c:pt idx="6">
                  <c:v>0.71492537310000004</c:v>
                </c:pt>
                <c:pt idx="7">
                  <c:v>0.74835406000000004</c:v>
                </c:pt>
                <c:pt idx="8">
                  <c:v>0.77510608199999997</c:v>
                </c:pt>
                <c:pt idx="9">
                  <c:v>0.78666666669999996</c:v>
                </c:pt>
                <c:pt idx="10">
                  <c:v>0.80344332860000001</c:v>
                </c:pt>
                <c:pt idx="11">
                  <c:v>0.80627705630000002</c:v>
                </c:pt>
                <c:pt idx="12">
                  <c:v>0.8122183275</c:v>
                </c:pt>
                <c:pt idx="13">
                  <c:v>0.82914572860000002</c:v>
                </c:pt>
                <c:pt idx="14">
                  <c:v>0.83535447760000003</c:v>
                </c:pt>
                <c:pt idx="15">
                  <c:v>0.84102564099999999</c:v>
                </c:pt>
                <c:pt idx="16">
                  <c:v>0.84587036640000002</c:v>
                </c:pt>
                <c:pt idx="17">
                  <c:v>0.84879725090000002</c:v>
                </c:pt>
                <c:pt idx="18">
                  <c:v>0.85585585590000002</c:v>
                </c:pt>
                <c:pt idx="19">
                  <c:v>0.86017699120000002</c:v>
                </c:pt>
                <c:pt idx="20">
                  <c:v>0.88261066629999996</c:v>
                </c:pt>
                <c:pt idx="21">
                  <c:v>0.88490770900000004</c:v>
                </c:pt>
                <c:pt idx="22">
                  <c:v>0.8873030033</c:v>
                </c:pt>
                <c:pt idx="23">
                  <c:v>0.89292543020000004</c:v>
                </c:pt>
                <c:pt idx="24">
                  <c:v>0.89299242420000002</c:v>
                </c:pt>
                <c:pt idx="25">
                  <c:v>0.90697674419999996</c:v>
                </c:pt>
                <c:pt idx="26">
                  <c:v>0.91240875909999997</c:v>
                </c:pt>
                <c:pt idx="27">
                  <c:v>0.92631578950000004</c:v>
                </c:pt>
                <c:pt idx="28">
                  <c:v>0.9391974058</c:v>
                </c:pt>
                <c:pt idx="29">
                  <c:v>0.94482758619999996</c:v>
                </c:pt>
                <c:pt idx="30">
                  <c:v>0.95015384619999999</c:v>
                </c:pt>
                <c:pt idx="31">
                  <c:v>0.96283783779999998</c:v>
                </c:pt>
                <c:pt idx="32">
                  <c:v>0.96684387240000003</c:v>
                </c:pt>
                <c:pt idx="33">
                  <c:v>0.98</c:v>
                </c:pt>
                <c:pt idx="34">
                  <c:v>1</c:v>
                </c:pt>
                <c:pt idx="35">
                  <c:v>1.0301724137999999</c:v>
                </c:pt>
                <c:pt idx="36">
                  <c:v>1.0384615385</c:v>
                </c:pt>
                <c:pt idx="37">
                  <c:v>1.0396475771</c:v>
                </c:pt>
                <c:pt idx="38">
                  <c:v>1.040136312</c:v>
                </c:pt>
                <c:pt idx="39">
                  <c:v>1.0401482396999999</c:v>
                </c:pt>
                <c:pt idx="40">
                  <c:v>1.0472440944999999</c:v>
                </c:pt>
                <c:pt idx="41">
                  <c:v>1.0502939254999999</c:v>
                </c:pt>
                <c:pt idx="42">
                  <c:v>1.0589569161000001</c:v>
                </c:pt>
                <c:pt idx="43">
                  <c:v>1.0599078340999999</c:v>
                </c:pt>
                <c:pt idx="44">
                  <c:v>1.0600578870999999</c:v>
                </c:pt>
                <c:pt idx="45">
                  <c:v>1.0697167755999999</c:v>
                </c:pt>
                <c:pt idx="46">
                  <c:v>1.0700090334000001</c:v>
                </c:pt>
                <c:pt idx="47">
                  <c:v>1.0701932859000001</c:v>
                </c:pt>
                <c:pt idx="48">
                  <c:v>1.0800821355000001</c:v>
                </c:pt>
                <c:pt idx="49">
                  <c:v>1.0803493449999999</c:v>
                </c:pt>
                <c:pt idx="50">
                  <c:v>1.0806174957000001</c:v>
                </c:pt>
                <c:pt idx="51">
                  <c:v>1.0900360144000001</c:v>
                </c:pt>
                <c:pt idx="52">
                  <c:v>1.0901126407999999</c:v>
                </c:pt>
                <c:pt idx="53">
                  <c:v>1.09375</c:v>
                </c:pt>
                <c:pt idx="54">
                  <c:v>1.0997661729999999</c:v>
                </c:pt>
                <c:pt idx="55">
                  <c:v>1.1000000000000001</c:v>
                </c:pt>
                <c:pt idx="56">
                  <c:v>1.1001069519</c:v>
                </c:pt>
                <c:pt idx="57">
                  <c:v>1.1008729389</c:v>
                </c:pt>
                <c:pt idx="58">
                  <c:v>1.1073446328000001</c:v>
                </c:pt>
                <c:pt idx="59">
                  <c:v>1.1100788288000001</c:v>
                </c:pt>
                <c:pt idx="60">
                  <c:v>1.1101010101</c:v>
                </c:pt>
                <c:pt idx="61">
                  <c:v>1.1104972376</c:v>
                </c:pt>
                <c:pt idx="62">
                  <c:v>1.119515885</c:v>
                </c:pt>
                <c:pt idx="63">
                  <c:v>1.1202710333000001</c:v>
                </c:pt>
                <c:pt idx="64">
                  <c:v>1.1314878893</c:v>
                </c:pt>
                <c:pt idx="65">
                  <c:v>1.1399888455</c:v>
                </c:pt>
                <c:pt idx="66">
                  <c:v>1.14001657</c:v>
                </c:pt>
                <c:pt idx="67">
                  <c:v>1.1400437637</c:v>
                </c:pt>
                <c:pt idx="68">
                  <c:v>1.1400996264000001</c:v>
                </c:pt>
                <c:pt idx="69">
                  <c:v>1.1407563025</c:v>
                </c:pt>
                <c:pt idx="70">
                  <c:v>1.1413427562</c:v>
                </c:pt>
                <c:pt idx="71">
                  <c:v>1.1491228069999999</c:v>
                </c:pt>
                <c:pt idx="72">
                  <c:v>1.1503759398</c:v>
                </c:pt>
                <c:pt idx="73">
                  <c:v>1.1525423728999999</c:v>
                </c:pt>
                <c:pt idx="74">
                  <c:v>1.1553884712</c:v>
                </c:pt>
                <c:pt idx="75">
                  <c:v>1.1601809955</c:v>
                </c:pt>
                <c:pt idx="76">
                  <c:v>1.1699679305999999</c:v>
                </c:pt>
                <c:pt idx="77">
                  <c:v>1.1702786378000001</c:v>
                </c:pt>
                <c:pt idx="78">
                  <c:v>1.1773385300999999</c:v>
                </c:pt>
                <c:pt idx="79">
                  <c:v>1.1800670016999999</c:v>
                </c:pt>
                <c:pt idx="80">
                  <c:v>1.1801166748</c:v>
                </c:pt>
                <c:pt idx="81">
                  <c:v>1.1803278689000001</c:v>
                </c:pt>
                <c:pt idx="82">
                  <c:v>1.1898395721999999</c:v>
                </c:pt>
                <c:pt idx="83">
                  <c:v>1.1898923445</c:v>
                </c:pt>
                <c:pt idx="84">
                  <c:v>1.1901408451</c:v>
                </c:pt>
                <c:pt idx="85">
                  <c:v>1.2096365173000001</c:v>
                </c:pt>
                <c:pt idx="86">
                  <c:v>1.2099596231</c:v>
                </c:pt>
                <c:pt idx="87">
                  <c:v>1.2114285713999999</c:v>
                </c:pt>
                <c:pt idx="88">
                  <c:v>1.2190863430000001</c:v>
                </c:pt>
                <c:pt idx="89">
                  <c:v>1.2203389831</c:v>
                </c:pt>
                <c:pt idx="90">
                  <c:v>1.2269938650000001</c:v>
                </c:pt>
                <c:pt idx="91">
                  <c:v>1.2303030303</c:v>
                </c:pt>
                <c:pt idx="92">
                  <c:v>1.2401397903</c:v>
                </c:pt>
                <c:pt idx="93">
                  <c:v>1.2401433691999999</c:v>
                </c:pt>
                <c:pt idx="94">
                  <c:v>1.2498200144</c:v>
                </c:pt>
                <c:pt idx="95">
                  <c:v>1.2580645160999999</c:v>
                </c:pt>
                <c:pt idx="96">
                  <c:v>1.2705248991</c:v>
                </c:pt>
                <c:pt idx="97">
                  <c:v>1.2755102040999999</c:v>
                </c:pt>
                <c:pt idx="98">
                  <c:v>1.2800751880000001</c:v>
                </c:pt>
                <c:pt idx="99">
                  <c:v>1.2901008249000001</c:v>
                </c:pt>
                <c:pt idx="100">
                  <c:v>1.296875</c:v>
                </c:pt>
                <c:pt idx="101">
                  <c:v>1.3072625698</c:v>
                </c:pt>
                <c:pt idx="102">
                  <c:v>1.3197000682</c:v>
                </c:pt>
                <c:pt idx="103">
                  <c:v>1.3216374269</c:v>
                </c:pt>
                <c:pt idx="104">
                  <c:v>1.3218806510000001</c:v>
                </c:pt>
                <c:pt idx="105">
                  <c:v>1.3298969072</c:v>
                </c:pt>
                <c:pt idx="106">
                  <c:v>1.3301610542</c:v>
                </c:pt>
                <c:pt idx="107">
                  <c:v>1.3305687204000001</c:v>
                </c:pt>
                <c:pt idx="108">
                  <c:v>1.3365853659</c:v>
                </c:pt>
                <c:pt idx="109">
                  <c:v>1.3406593407</c:v>
                </c:pt>
                <c:pt idx="110">
                  <c:v>1.3406998158000001</c:v>
                </c:pt>
                <c:pt idx="111">
                  <c:v>1.3409090909000001</c:v>
                </c:pt>
                <c:pt idx="112">
                  <c:v>1.3428571429</c:v>
                </c:pt>
                <c:pt idx="113">
                  <c:v>1.3501577286999999</c:v>
                </c:pt>
                <c:pt idx="114">
                  <c:v>1.3599792369999999</c:v>
                </c:pt>
                <c:pt idx="115">
                  <c:v>1.3602693603</c:v>
                </c:pt>
                <c:pt idx="116">
                  <c:v>1.3664122137000001</c:v>
                </c:pt>
                <c:pt idx="117">
                  <c:v>1.3684210526</c:v>
                </c:pt>
                <c:pt idx="118">
                  <c:v>1.3699772555</c:v>
                </c:pt>
                <c:pt idx="119">
                  <c:v>1.3702337023</c:v>
                </c:pt>
                <c:pt idx="120">
                  <c:v>1.3706896552000001</c:v>
                </c:pt>
                <c:pt idx="121">
                  <c:v>1.380223661</c:v>
                </c:pt>
                <c:pt idx="122">
                  <c:v>1.380826737</c:v>
                </c:pt>
                <c:pt idx="123">
                  <c:v>1.3838383837999999</c:v>
                </c:pt>
                <c:pt idx="124">
                  <c:v>1.3995584989000001</c:v>
                </c:pt>
                <c:pt idx="125">
                  <c:v>1.4090909090999999</c:v>
                </c:pt>
                <c:pt idx="126">
                  <c:v>1.4100688468</c:v>
                </c:pt>
                <c:pt idx="127">
                  <c:v>1.4104477611999999</c:v>
                </c:pt>
                <c:pt idx="128">
                  <c:v>1.4296577947</c:v>
                </c:pt>
                <c:pt idx="129">
                  <c:v>1.44</c:v>
                </c:pt>
                <c:pt idx="130">
                  <c:v>1.4599863976</c:v>
                </c:pt>
                <c:pt idx="131">
                  <c:v>1.4600985222</c:v>
                </c:pt>
                <c:pt idx="132">
                  <c:v>1.4604462475</c:v>
                </c:pt>
                <c:pt idx="133">
                  <c:v>1.4651162791000001</c:v>
                </c:pt>
                <c:pt idx="134">
                  <c:v>1.5</c:v>
                </c:pt>
                <c:pt idx="135">
                  <c:v>1.5002967358999999</c:v>
                </c:pt>
                <c:pt idx="136">
                  <c:v>1.5009208103</c:v>
                </c:pt>
                <c:pt idx="137">
                  <c:v>1.5051020408</c:v>
                </c:pt>
                <c:pt idx="138">
                  <c:v>1.5099037917</c:v>
                </c:pt>
                <c:pt idx="139">
                  <c:v>1.5111111111</c:v>
                </c:pt>
                <c:pt idx="140">
                  <c:v>1.519047619</c:v>
                </c:pt>
                <c:pt idx="141">
                  <c:v>1.520033389</c:v>
                </c:pt>
                <c:pt idx="142">
                  <c:v>1.5238095238</c:v>
                </c:pt>
                <c:pt idx="143">
                  <c:v>1.5300668151000001</c:v>
                </c:pt>
                <c:pt idx="144">
                  <c:v>1.5301689461000001</c:v>
                </c:pt>
                <c:pt idx="145">
                  <c:v>1.5323741007</c:v>
                </c:pt>
                <c:pt idx="146">
                  <c:v>1.5382215289000001</c:v>
                </c:pt>
                <c:pt idx="147">
                  <c:v>1.5438856016</c:v>
                </c:pt>
                <c:pt idx="148">
                  <c:v>1.5476190476</c:v>
                </c:pt>
                <c:pt idx="149">
                  <c:v>1.5498098859</c:v>
                </c:pt>
                <c:pt idx="150">
                  <c:v>1.5499725425999999</c:v>
                </c:pt>
                <c:pt idx="151">
                  <c:v>1.5548523207</c:v>
                </c:pt>
                <c:pt idx="152">
                  <c:v>1.5585106383</c:v>
                </c:pt>
                <c:pt idx="153">
                  <c:v>1.564516129</c:v>
                </c:pt>
                <c:pt idx="154">
                  <c:v>1.5722222222</c:v>
                </c:pt>
                <c:pt idx="155">
                  <c:v>1.5833333332999999</c:v>
                </c:pt>
                <c:pt idx="156">
                  <c:v>1.5862068966</c:v>
                </c:pt>
                <c:pt idx="157">
                  <c:v>1.6086956522</c:v>
                </c:pt>
                <c:pt idx="158">
                  <c:v>1.6106870229000001</c:v>
                </c:pt>
                <c:pt idx="159">
                  <c:v>1.6149584487999999</c:v>
                </c:pt>
                <c:pt idx="160">
                  <c:v>1.6293103447999999</c:v>
                </c:pt>
                <c:pt idx="161">
                  <c:v>1.6397849462</c:v>
                </c:pt>
                <c:pt idx="162">
                  <c:v>1.6477529500000001</c:v>
                </c:pt>
                <c:pt idx="163">
                  <c:v>1.6559766763999999</c:v>
                </c:pt>
                <c:pt idx="164">
                  <c:v>1.6666666667000001</c:v>
                </c:pt>
                <c:pt idx="165">
                  <c:v>1.6703499078999999</c:v>
                </c:pt>
                <c:pt idx="166">
                  <c:v>1.6914893617</c:v>
                </c:pt>
                <c:pt idx="167">
                  <c:v>1.6926713948000001</c:v>
                </c:pt>
                <c:pt idx="168">
                  <c:v>1.7105263157999999</c:v>
                </c:pt>
                <c:pt idx="169">
                  <c:v>1.7296650718</c:v>
                </c:pt>
                <c:pt idx="170">
                  <c:v>1.752</c:v>
                </c:pt>
                <c:pt idx="171">
                  <c:v>1.7700534759</c:v>
                </c:pt>
                <c:pt idx="172">
                  <c:v>1.7802013423</c:v>
                </c:pt>
                <c:pt idx="173">
                  <c:v>1.796875</c:v>
                </c:pt>
                <c:pt idx="174">
                  <c:v>1.8173913043000001</c:v>
                </c:pt>
                <c:pt idx="175">
                  <c:v>1.8581560284</c:v>
                </c:pt>
                <c:pt idx="176">
                  <c:v>1.8679245283000001</c:v>
                </c:pt>
                <c:pt idx="177">
                  <c:v>1.9212962963</c:v>
                </c:pt>
                <c:pt idx="178">
                  <c:v>1.9701492537</c:v>
                </c:pt>
                <c:pt idx="179">
                  <c:v>2.0088888889000001</c:v>
                </c:pt>
                <c:pt idx="180">
                  <c:v>2.0206185567000001</c:v>
                </c:pt>
                <c:pt idx="181">
                  <c:v>2.0341685648999999</c:v>
                </c:pt>
                <c:pt idx="182">
                  <c:v>2.049958368</c:v>
                </c:pt>
                <c:pt idx="183">
                  <c:v>2.0600571972999999</c:v>
                </c:pt>
                <c:pt idx="184">
                  <c:v>2.1102941176000001</c:v>
                </c:pt>
                <c:pt idx="185">
                  <c:v>2.1111111111</c:v>
                </c:pt>
                <c:pt idx="186">
                  <c:v>2.1447368420999999</c:v>
                </c:pt>
                <c:pt idx="187">
                  <c:v>2.1842105262999998</c:v>
                </c:pt>
                <c:pt idx="188">
                  <c:v>2.3568627450999999</c:v>
                </c:pt>
                <c:pt idx="189">
                  <c:v>2.3656716418000001</c:v>
                </c:pt>
                <c:pt idx="190">
                  <c:v>2.4137168141999998</c:v>
                </c:pt>
                <c:pt idx="191">
                  <c:v>2.4210526315999998</c:v>
                </c:pt>
                <c:pt idx="192">
                  <c:v>2.4420289854999999</c:v>
                </c:pt>
                <c:pt idx="193">
                  <c:v>2.5483870968</c:v>
                </c:pt>
                <c:pt idx="194">
                  <c:v>2.5895316803999999</c:v>
                </c:pt>
                <c:pt idx="195">
                  <c:v>2.6095238095000002</c:v>
                </c:pt>
                <c:pt idx="196">
                  <c:v>2.6354515049999998</c:v>
                </c:pt>
                <c:pt idx="197">
                  <c:v>2.8118279570000002</c:v>
                </c:pt>
                <c:pt idx="198">
                  <c:v>2.8398544130999999</c:v>
                </c:pt>
                <c:pt idx="199">
                  <c:v>2.8670212766000001</c:v>
                </c:pt>
                <c:pt idx="200">
                  <c:v>2.9425599276000001</c:v>
                </c:pt>
                <c:pt idx="201">
                  <c:v>3.0827974277000001</c:v>
                </c:pt>
                <c:pt idx="202">
                  <c:v>3.2200892856999999</c:v>
                </c:pt>
                <c:pt idx="203">
                  <c:v>3.2773722628000002</c:v>
                </c:pt>
                <c:pt idx="204">
                  <c:v>3.4128440367000001</c:v>
                </c:pt>
                <c:pt idx="205">
                  <c:v>3.4796874999999998</c:v>
                </c:pt>
                <c:pt idx="206">
                  <c:v>3.4800821355</c:v>
                </c:pt>
                <c:pt idx="207">
                  <c:v>3.5724137931</c:v>
                </c:pt>
                <c:pt idx="208">
                  <c:v>3.75</c:v>
                </c:pt>
                <c:pt idx="209">
                  <c:v>3.8424242423999999</c:v>
                </c:pt>
                <c:pt idx="210">
                  <c:v>3.9581395348999999</c:v>
                </c:pt>
                <c:pt idx="211">
                  <c:v>4.1692708332999997</c:v>
                </c:pt>
                <c:pt idx="212">
                  <c:v>4.2007797270999996</c:v>
                </c:pt>
                <c:pt idx="213">
                  <c:v>4.2301369862999998</c:v>
                </c:pt>
                <c:pt idx="214">
                  <c:v>4.3699921445000003</c:v>
                </c:pt>
                <c:pt idx="215">
                  <c:v>4.6871165644000001</c:v>
                </c:pt>
                <c:pt idx="216">
                  <c:v>5.0202578269</c:v>
                </c:pt>
                <c:pt idx="217">
                  <c:v>5.0399714490000003</c:v>
                </c:pt>
                <c:pt idx="218">
                  <c:v>5.2028985506999996</c:v>
                </c:pt>
                <c:pt idx="219">
                  <c:v>5.2995110024000001</c:v>
                </c:pt>
                <c:pt idx="220">
                  <c:v>5.3197492163</c:v>
                </c:pt>
                <c:pt idx="221">
                  <c:v>5.4301948052000002</c:v>
                </c:pt>
                <c:pt idx="222">
                  <c:v>5.4699080157999997</c:v>
                </c:pt>
                <c:pt idx="223">
                  <c:v>5.6400580551999999</c:v>
                </c:pt>
                <c:pt idx="224">
                  <c:v>5.8202150538000001</c:v>
                </c:pt>
                <c:pt idx="225">
                  <c:v>5.9001349528000002</c:v>
                </c:pt>
                <c:pt idx="226">
                  <c:v>6.1507352941000004</c:v>
                </c:pt>
                <c:pt idx="227">
                  <c:v>6.2599863044999999</c:v>
                </c:pt>
                <c:pt idx="228">
                  <c:v>6.4099441908000001</c:v>
                </c:pt>
                <c:pt idx="229">
                  <c:v>6.5699394755</c:v>
                </c:pt>
                <c:pt idx="230">
                  <c:v>6.6008771929999996</c:v>
                </c:pt>
                <c:pt idx="231">
                  <c:v>6.6200679383000001</c:v>
                </c:pt>
                <c:pt idx="232">
                  <c:v>6.75</c:v>
                </c:pt>
                <c:pt idx="233">
                  <c:v>6.8319672131000004</c:v>
                </c:pt>
                <c:pt idx="234">
                  <c:v>7</c:v>
                </c:pt>
                <c:pt idx="235">
                  <c:v>7.0607843137000001</c:v>
                </c:pt>
                <c:pt idx="236">
                  <c:v>7.1105990782999999</c:v>
                </c:pt>
                <c:pt idx="237">
                  <c:v>7.2291021671999998</c:v>
                </c:pt>
                <c:pt idx="238">
                  <c:v>7.3109243697000004</c:v>
                </c:pt>
                <c:pt idx="239">
                  <c:v>7.5206349206000001</c:v>
                </c:pt>
                <c:pt idx="240">
                  <c:v>7.5701086957000001</c:v>
                </c:pt>
                <c:pt idx="241">
                  <c:v>7.5890410958999999</c:v>
                </c:pt>
                <c:pt idx="242">
                  <c:v>7.6078431372999997</c:v>
                </c:pt>
                <c:pt idx="243">
                  <c:v>7.7514285714</c:v>
                </c:pt>
                <c:pt idx="244">
                  <c:v>7.9900990098999998</c:v>
                </c:pt>
                <c:pt idx="245">
                  <c:v>8.1006944444000002</c:v>
                </c:pt>
                <c:pt idx="246">
                  <c:v>8.3098274569000008</c:v>
                </c:pt>
                <c:pt idx="247">
                  <c:v>8.3592592592999999</c:v>
                </c:pt>
                <c:pt idx="248">
                  <c:v>8.6194895591999998</c:v>
                </c:pt>
                <c:pt idx="249">
                  <c:v>8.7000726216000004</c:v>
                </c:pt>
                <c:pt idx="250">
                  <c:v>8.7400788435999992</c:v>
                </c:pt>
              </c:numCache>
            </c:numRef>
          </c:xVal>
          <c:yVal>
            <c:numRef>
              <c:f>cluster_cdf_carbyne_dagps!$A$2:$A$252</c:f>
              <c:numCache>
                <c:formatCode>General</c:formatCode>
                <c:ptCount val="251"/>
                <c:pt idx="0">
                  <c:v>0</c:v>
                </c:pt>
                <c:pt idx="1">
                  <c:v>4.0000000000000001E-3</c:v>
                </c:pt>
                <c:pt idx="2">
                  <c:v>8.0000000000000002E-3</c:v>
                </c:pt>
                <c:pt idx="3">
                  <c:v>1.2E-2</c:v>
                </c:pt>
                <c:pt idx="4">
                  <c:v>1.6E-2</c:v>
                </c:pt>
                <c:pt idx="5">
                  <c:v>0.02</c:v>
                </c:pt>
                <c:pt idx="6">
                  <c:v>2.4E-2</c:v>
                </c:pt>
                <c:pt idx="7">
                  <c:v>2.8000000000000001E-2</c:v>
                </c:pt>
                <c:pt idx="8">
                  <c:v>3.2000000000000001E-2</c:v>
                </c:pt>
                <c:pt idx="9">
                  <c:v>3.5999999999999997E-2</c:v>
                </c:pt>
                <c:pt idx="10">
                  <c:v>0.04</c:v>
                </c:pt>
                <c:pt idx="11">
                  <c:v>4.3999999999999997E-2</c:v>
                </c:pt>
                <c:pt idx="12">
                  <c:v>4.8000000000000001E-2</c:v>
                </c:pt>
                <c:pt idx="13">
                  <c:v>5.1999999999999998E-2</c:v>
                </c:pt>
                <c:pt idx="14">
                  <c:v>5.6000000000000001E-2</c:v>
                </c:pt>
                <c:pt idx="15">
                  <c:v>0.06</c:v>
                </c:pt>
                <c:pt idx="16">
                  <c:v>6.4000000000000001E-2</c:v>
                </c:pt>
                <c:pt idx="17">
                  <c:v>6.8000000000000005E-2</c:v>
                </c:pt>
                <c:pt idx="18">
                  <c:v>7.1999999999999995E-2</c:v>
                </c:pt>
                <c:pt idx="19">
                  <c:v>7.5999999999999998E-2</c:v>
                </c:pt>
                <c:pt idx="20">
                  <c:v>0.08</c:v>
                </c:pt>
                <c:pt idx="21">
                  <c:v>8.4000000000000005E-2</c:v>
                </c:pt>
                <c:pt idx="22">
                  <c:v>8.7999999999999995E-2</c:v>
                </c:pt>
                <c:pt idx="23">
                  <c:v>9.1999999999999998E-2</c:v>
                </c:pt>
                <c:pt idx="24">
                  <c:v>9.6000000000000002E-2</c:v>
                </c:pt>
                <c:pt idx="25">
                  <c:v>0.1</c:v>
                </c:pt>
                <c:pt idx="26">
                  <c:v>0.104</c:v>
                </c:pt>
                <c:pt idx="27">
                  <c:v>0.108</c:v>
                </c:pt>
                <c:pt idx="28">
                  <c:v>0.112</c:v>
                </c:pt>
                <c:pt idx="29">
                  <c:v>0.11600000000000001</c:v>
                </c:pt>
                <c:pt idx="30">
                  <c:v>0.12</c:v>
                </c:pt>
                <c:pt idx="31">
                  <c:v>0.124</c:v>
                </c:pt>
                <c:pt idx="32">
                  <c:v>0.128</c:v>
                </c:pt>
                <c:pt idx="33">
                  <c:v>0.13200000000000001</c:v>
                </c:pt>
                <c:pt idx="34">
                  <c:v>0.13600000000000001</c:v>
                </c:pt>
                <c:pt idx="35">
                  <c:v>0.14000000000000001</c:v>
                </c:pt>
                <c:pt idx="36">
                  <c:v>0.14399999999999999</c:v>
                </c:pt>
                <c:pt idx="37">
                  <c:v>0.14799999999999999</c:v>
                </c:pt>
                <c:pt idx="38">
                  <c:v>0.152</c:v>
                </c:pt>
                <c:pt idx="39">
                  <c:v>0.156</c:v>
                </c:pt>
                <c:pt idx="40">
                  <c:v>0.16</c:v>
                </c:pt>
                <c:pt idx="41">
                  <c:v>0.16400000000000001</c:v>
                </c:pt>
                <c:pt idx="42">
                  <c:v>0.16800000000000001</c:v>
                </c:pt>
                <c:pt idx="43">
                  <c:v>0.17199999999999999</c:v>
                </c:pt>
                <c:pt idx="44">
                  <c:v>0.17599999999999999</c:v>
                </c:pt>
                <c:pt idx="45">
                  <c:v>0.18</c:v>
                </c:pt>
                <c:pt idx="46">
                  <c:v>0.184</c:v>
                </c:pt>
                <c:pt idx="47">
                  <c:v>0.188</c:v>
                </c:pt>
                <c:pt idx="48">
                  <c:v>0.192</c:v>
                </c:pt>
                <c:pt idx="49">
                  <c:v>0.19600000000000001</c:v>
                </c:pt>
                <c:pt idx="50">
                  <c:v>0.2</c:v>
                </c:pt>
                <c:pt idx="51">
                  <c:v>0.20399999999999999</c:v>
                </c:pt>
                <c:pt idx="52">
                  <c:v>0.20799999999999999</c:v>
                </c:pt>
                <c:pt idx="53">
                  <c:v>0.21199999999999999</c:v>
                </c:pt>
                <c:pt idx="54">
                  <c:v>0.216</c:v>
                </c:pt>
                <c:pt idx="55">
                  <c:v>0.22</c:v>
                </c:pt>
                <c:pt idx="56">
                  <c:v>0.224</c:v>
                </c:pt>
                <c:pt idx="57">
                  <c:v>0.22800000000000001</c:v>
                </c:pt>
                <c:pt idx="58">
                  <c:v>0.23200000000000001</c:v>
                </c:pt>
                <c:pt idx="59">
                  <c:v>0.23599999999999999</c:v>
                </c:pt>
                <c:pt idx="60">
                  <c:v>0.24</c:v>
                </c:pt>
                <c:pt idx="61">
                  <c:v>0.24399999999999999</c:v>
                </c:pt>
                <c:pt idx="62">
                  <c:v>0.248</c:v>
                </c:pt>
                <c:pt idx="63">
                  <c:v>0.252</c:v>
                </c:pt>
                <c:pt idx="64">
                  <c:v>0.25600000000000001</c:v>
                </c:pt>
                <c:pt idx="65">
                  <c:v>0.26</c:v>
                </c:pt>
                <c:pt idx="66">
                  <c:v>0.26400000000000001</c:v>
                </c:pt>
                <c:pt idx="67">
                  <c:v>0.26800000000000002</c:v>
                </c:pt>
                <c:pt idx="68">
                  <c:v>0.27200000000000002</c:v>
                </c:pt>
                <c:pt idx="69">
                  <c:v>0.27600000000000002</c:v>
                </c:pt>
                <c:pt idx="70">
                  <c:v>0.28000000000000003</c:v>
                </c:pt>
                <c:pt idx="71">
                  <c:v>0.28399999999999997</c:v>
                </c:pt>
                <c:pt idx="72">
                  <c:v>0.28799999999999998</c:v>
                </c:pt>
                <c:pt idx="73">
                  <c:v>0.29199999999999998</c:v>
                </c:pt>
                <c:pt idx="74">
                  <c:v>0.29599999999999999</c:v>
                </c:pt>
                <c:pt idx="75">
                  <c:v>0.3</c:v>
                </c:pt>
                <c:pt idx="76">
                  <c:v>0.30399999999999999</c:v>
                </c:pt>
                <c:pt idx="77">
                  <c:v>0.308</c:v>
                </c:pt>
                <c:pt idx="78">
                  <c:v>0.312</c:v>
                </c:pt>
                <c:pt idx="79">
                  <c:v>0.316</c:v>
                </c:pt>
                <c:pt idx="80">
                  <c:v>0.32</c:v>
                </c:pt>
                <c:pt idx="81">
                  <c:v>0.32400000000000001</c:v>
                </c:pt>
                <c:pt idx="82">
                  <c:v>0.32800000000000001</c:v>
                </c:pt>
                <c:pt idx="83">
                  <c:v>0.33200000000000002</c:v>
                </c:pt>
                <c:pt idx="84">
                  <c:v>0.33600000000000002</c:v>
                </c:pt>
                <c:pt idx="85">
                  <c:v>0.34</c:v>
                </c:pt>
                <c:pt idx="86">
                  <c:v>0.34399999999999997</c:v>
                </c:pt>
                <c:pt idx="87">
                  <c:v>0.34799999999999998</c:v>
                </c:pt>
                <c:pt idx="88">
                  <c:v>0.35199999999999998</c:v>
                </c:pt>
                <c:pt idx="89">
                  <c:v>0.35599999999999998</c:v>
                </c:pt>
                <c:pt idx="90">
                  <c:v>0.36</c:v>
                </c:pt>
                <c:pt idx="91">
                  <c:v>0.36399999999999999</c:v>
                </c:pt>
                <c:pt idx="92">
                  <c:v>0.36799999999999999</c:v>
                </c:pt>
                <c:pt idx="93">
                  <c:v>0.372</c:v>
                </c:pt>
                <c:pt idx="94">
                  <c:v>0.376</c:v>
                </c:pt>
                <c:pt idx="95">
                  <c:v>0.38</c:v>
                </c:pt>
                <c:pt idx="96">
                  <c:v>0.38400000000000001</c:v>
                </c:pt>
                <c:pt idx="97">
                  <c:v>0.38800000000000001</c:v>
                </c:pt>
                <c:pt idx="98">
                  <c:v>0.39200000000000002</c:v>
                </c:pt>
                <c:pt idx="99">
                  <c:v>0.39600000000000002</c:v>
                </c:pt>
                <c:pt idx="100">
                  <c:v>0.4</c:v>
                </c:pt>
                <c:pt idx="101">
                  <c:v>0.40400000000000003</c:v>
                </c:pt>
                <c:pt idx="102">
                  <c:v>0.40799999999999997</c:v>
                </c:pt>
                <c:pt idx="103">
                  <c:v>0.41199999999999998</c:v>
                </c:pt>
                <c:pt idx="104">
                  <c:v>0.41599999999999998</c:v>
                </c:pt>
                <c:pt idx="105">
                  <c:v>0.42</c:v>
                </c:pt>
                <c:pt idx="106">
                  <c:v>0.42399999999999999</c:v>
                </c:pt>
                <c:pt idx="107">
                  <c:v>0.42799999999999999</c:v>
                </c:pt>
                <c:pt idx="108">
                  <c:v>0.432</c:v>
                </c:pt>
                <c:pt idx="109">
                  <c:v>0.436</c:v>
                </c:pt>
                <c:pt idx="110">
                  <c:v>0.44</c:v>
                </c:pt>
                <c:pt idx="111">
                  <c:v>0.44400000000000001</c:v>
                </c:pt>
                <c:pt idx="112">
                  <c:v>0.44800000000000001</c:v>
                </c:pt>
                <c:pt idx="113">
                  <c:v>0.45200000000000001</c:v>
                </c:pt>
                <c:pt idx="114">
                  <c:v>0.45600000000000002</c:v>
                </c:pt>
                <c:pt idx="115">
                  <c:v>0.46</c:v>
                </c:pt>
                <c:pt idx="116">
                  <c:v>0.46400000000000002</c:v>
                </c:pt>
                <c:pt idx="117">
                  <c:v>0.46800000000000003</c:v>
                </c:pt>
                <c:pt idx="118">
                  <c:v>0.47199999999999998</c:v>
                </c:pt>
                <c:pt idx="119">
                  <c:v>0.47599999999999998</c:v>
                </c:pt>
                <c:pt idx="120">
                  <c:v>0.48</c:v>
                </c:pt>
                <c:pt idx="121">
                  <c:v>0.48399999999999999</c:v>
                </c:pt>
                <c:pt idx="122">
                  <c:v>0.48799999999999999</c:v>
                </c:pt>
                <c:pt idx="123">
                  <c:v>0.49199999999999999</c:v>
                </c:pt>
                <c:pt idx="124">
                  <c:v>0.496</c:v>
                </c:pt>
                <c:pt idx="125">
                  <c:v>0.5</c:v>
                </c:pt>
                <c:pt idx="126">
                  <c:v>0.504</c:v>
                </c:pt>
                <c:pt idx="127">
                  <c:v>0.50800000000000001</c:v>
                </c:pt>
                <c:pt idx="128">
                  <c:v>0.51200000000000001</c:v>
                </c:pt>
                <c:pt idx="129">
                  <c:v>0.51600000000000001</c:v>
                </c:pt>
                <c:pt idx="130">
                  <c:v>0.52</c:v>
                </c:pt>
                <c:pt idx="131">
                  <c:v>0.52400000000000002</c:v>
                </c:pt>
                <c:pt idx="132">
                  <c:v>0.52800000000000002</c:v>
                </c:pt>
                <c:pt idx="133">
                  <c:v>0.53200000000000003</c:v>
                </c:pt>
                <c:pt idx="134">
                  <c:v>0.53600000000000003</c:v>
                </c:pt>
                <c:pt idx="135">
                  <c:v>0.54</c:v>
                </c:pt>
                <c:pt idx="136">
                  <c:v>0.54400000000000004</c:v>
                </c:pt>
                <c:pt idx="137">
                  <c:v>0.54800000000000004</c:v>
                </c:pt>
                <c:pt idx="138">
                  <c:v>0.55200000000000005</c:v>
                </c:pt>
                <c:pt idx="139">
                  <c:v>0.55600000000000005</c:v>
                </c:pt>
                <c:pt idx="140">
                  <c:v>0.56000000000000005</c:v>
                </c:pt>
                <c:pt idx="141">
                  <c:v>0.56399999999999995</c:v>
                </c:pt>
                <c:pt idx="142">
                  <c:v>0.56799999999999995</c:v>
                </c:pt>
                <c:pt idx="143">
                  <c:v>0.57199999999999995</c:v>
                </c:pt>
                <c:pt idx="144">
                  <c:v>0.57599999999999996</c:v>
                </c:pt>
                <c:pt idx="145">
                  <c:v>0.57999999999999996</c:v>
                </c:pt>
                <c:pt idx="146">
                  <c:v>0.58399999999999996</c:v>
                </c:pt>
                <c:pt idx="147">
                  <c:v>0.58799999999999997</c:v>
                </c:pt>
                <c:pt idx="148">
                  <c:v>0.59199999999999997</c:v>
                </c:pt>
                <c:pt idx="149">
                  <c:v>0.59599999999999997</c:v>
                </c:pt>
                <c:pt idx="150">
                  <c:v>0.6</c:v>
                </c:pt>
                <c:pt idx="151">
                  <c:v>0.60399999999999998</c:v>
                </c:pt>
                <c:pt idx="152">
                  <c:v>0.60799999999999998</c:v>
                </c:pt>
                <c:pt idx="153">
                  <c:v>0.61199999999999999</c:v>
                </c:pt>
                <c:pt idx="154">
                  <c:v>0.61599999999999999</c:v>
                </c:pt>
                <c:pt idx="155">
                  <c:v>0.62</c:v>
                </c:pt>
                <c:pt idx="156">
                  <c:v>0.624</c:v>
                </c:pt>
                <c:pt idx="157">
                  <c:v>0.628</c:v>
                </c:pt>
                <c:pt idx="158">
                  <c:v>0.63200000000000001</c:v>
                </c:pt>
                <c:pt idx="159">
                  <c:v>0.63600000000000001</c:v>
                </c:pt>
                <c:pt idx="160">
                  <c:v>0.64</c:v>
                </c:pt>
                <c:pt idx="161">
                  <c:v>0.64400000000000002</c:v>
                </c:pt>
                <c:pt idx="162">
                  <c:v>0.64800000000000002</c:v>
                </c:pt>
                <c:pt idx="163">
                  <c:v>0.65200000000000002</c:v>
                </c:pt>
                <c:pt idx="164">
                  <c:v>0.65600000000000003</c:v>
                </c:pt>
                <c:pt idx="165">
                  <c:v>0.66</c:v>
                </c:pt>
                <c:pt idx="166">
                  <c:v>0.66400000000000003</c:v>
                </c:pt>
                <c:pt idx="167">
                  <c:v>0.66800000000000004</c:v>
                </c:pt>
                <c:pt idx="168">
                  <c:v>0.67200000000000004</c:v>
                </c:pt>
                <c:pt idx="169">
                  <c:v>0.67600000000000005</c:v>
                </c:pt>
                <c:pt idx="170">
                  <c:v>0.68</c:v>
                </c:pt>
                <c:pt idx="171">
                  <c:v>0.68400000000000005</c:v>
                </c:pt>
                <c:pt idx="172">
                  <c:v>0.68799999999999994</c:v>
                </c:pt>
                <c:pt idx="173">
                  <c:v>0.69199999999999995</c:v>
                </c:pt>
                <c:pt idx="174">
                  <c:v>0.69599999999999995</c:v>
                </c:pt>
                <c:pt idx="175">
                  <c:v>0.7</c:v>
                </c:pt>
                <c:pt idx="176">
                  <c:v>0.70399999999999996</c:v>
                </c:pt>
                <c:pt idx="177">
                  <c:v>0.70799999999999996</c:v>
                </c:pt>
                <c:pt idx="178">
                  <c:v>0.71199999999999997</c:v>
                </c:pt>
                <c:pt idx="179">
                  <c:v>0.71599999999999997</c:v>
                </c:pt>
                <c:pt idx="180">
                  <c:v>0.72</c:v>
                </c:pt>
                <c:pt idx="181">
                  <c:v>0.72399999999999998</c:v>
                </c:pt>
                <c:pt idx="182">
                  <c:v>0.72799999999999998</c:v>
                </c:pt>
                <c:pt idx="183">
                  <c:v>0.73199999999999998</c:v>
                </c:pt>
                <c:pt idx="184">
                  <c:v>0.73599999999999999</c:v>
                </c:pt>
                <c:pt idx="185">
                  <c:v>0.74</c:v>
                </c:pt>
                <c:pt idx="186">
                  <c:v>0.74399999999999999</c:v>
                </c:pt>
                <c:pt idx="187">
                  <c:v>0.748</c:v>
                </c:pt>
                <c:pt idx="188">
                  <c:v>0.752</c:v>
                </c:pt>
                <c:pt idx="189">
                  <c:v>0.75600000000000001</c:v>
                </c:pt>
                <c:pt idx="190">
                  <c:v>0.76</c:v>
                </c:pt>
                <c:pt idx="191">
                  <c:v>0.76400000000000001</c:v>
                </c:pt>
                <c:pt idx="192">
                  <c:v>0.76800000000000002</c:v>
                </c:pt>
                <c:pt idx="193">
                  <c:v>0.77200000000000002</c:v>
                </c:pt>
                <c:pt idx="194">
                  <c:v>0.77600000000000002</c:v>
                </c:pt>
                <c:pt idx="195">
                  <c:v>0.78</c:v>
                </c:pt>
                <c:pt idx="196">
                  <c:v>0.78400000000000003</c:v>
                </c:pt>
                <c:pt idx="197">
                  <c:v>0.78800000000000003</c:v>
                </c:pt>
                <c:pt idx="198">
                  <c:v>0.79200000000000004</c:v>
                </c:pt>
                <c:pt idx="199">
                  <c:v>0.79600000000000004</c:v>
                </c:pt>
                <c:pt idx="200">
                  <c:v>0.8</c:v>
                </c:pt>
                <c:pt idx="201">
                  <c:v>0.80400000000000005</c:v>
                </c:pt>
                <c:pt idx="202">
                  <c:v>0.80800000000000005</c:v>
                </c:pt>
                <c:pt idx="203">
                  <c:v>0.81200000000000006</c:v>
                </c:pt>
                <c:pt idx="204">
                  <c:v>0.81599999999999995</c:v>
                </c:pt>
                <c:pt idx="205">
                  <c:v>0.82</c:v>
                </c:pt>
                <c:pt idx="206">
                  <c:v>0.82399999999999995</c:v>
                </c:pt>
                <c:pt idx="207">
                  <c:v>0.82799999999999996</c:v>
                </c:pt>
                <c:pt idx="208">
                  <c:v>0.83199999999999996</c:v>
                </c:pt>
                <c:pt idx="209">
                  <c:v>0.83599999999999997</c:v>
                </c:pt>
                <c:pt idx="210">
                  <c:v>0.84</c:v>
                </c:pt>
                <c:pt idx="211">
                  <c:v>0.84399999999999997</c:v>
                </c:pt>
                <c:pt idx="212">
                  <c:v>0.84799999999999998</c:v>
                </c:pt>
                <c:pt idx="213">
                  <c:v>0.85199999999999998</c:v>
                </c:pt>
                <c:pt idx="214">
                  <c:v>0.85599999999999998</c:v>
                </c:pt>
                <c:pt idx="215">
                  <c:v>0.86</c:v>
                </c:pt>
                <c:pt idx="216">
                  <c:v>0.86399999999999999</c:v>
                </c:pt>
                <c:pt idx="217">
                  <c:v>0.86799999999999999</c:v>
                </c:pt>
                <c:pt idx="218">
                  <c:v>0.872</c:v>
                </c:pt>
                <c:pt idx="219">
                  <c:v>0.876</c:v>
                </c:pt>
                <c:pt idx="220">
                  <c:v>0.88</c:v>
                </c:pt>
                <c:pt idx="221">
                  <c:v>0.88400000000000001</c:v>
                </c:pt>
                <c:pt idx="222">
                  <c:v>0.88800000000000001</c:v>
                </c:pt>
                <c:pt idx="223">
                  <c:v>0.89200000000000002</c:v>
                </c:pt>
                <c:pt idx="224">
                  <c:v>0.89600000000000002</c:v>
                </c:pt>
                <c:pt idx="225">
                  <c:v>0.9</c:v>
                </c:pt>
                <c:pt idx="226">
                  <c:v>0.90400000000000003</c:v>
                </c:pt>
                <c:pt idx="227">
                  <c:v>0.90800000000000003</c:v>
                </c:pt>
                <c:pt idx="228">
                  <c:v>0.91200000000000003</c:v>
                </c:pt>
                <c:pt idx="229">
                  <c:v>0.91600000000000004</c:v>
                </c:pt>
                <c:pt idx="230">
                  <c:v>0.92</c:v>
                </c:pt>
                <c:pt idx="231">
                  <c:v>0.92400000000000004</c:v>
                </c:pt>
                <c:pt idx="232">
                  <c:v>0.92800000000000005</c:v>
                </c:pt>
                <c:pt idx="233">
                  <c:v>0.93200000000000005</c:v>
                </c:pt>
                <c:pt idx="234">
                  <c:v>0.93600000000000005</c:v>
                </c:pt>
                <c:pt idx="235">
                  <c:v>0.94</c:v>
                </c:pt>
                <c:pt idx="236">
                  <c:v>0.94399999999999995</c:v>
                </c:pt>
                <c:pt idx="237">
                  <c:v>0.94799999999999995</c:v>
                </c:pt>
                <c:pt idx="238">
                  <c:v>0.95199999999999996</c:v>
                </c:pt>
                <c:pt idx="239">
                  <c:v>0.95599999999999996</c:v>
                </c:pt>
                <c:pt idx="240">
                  <c:v>0.96</c:v>
                </c:pt>
                <c:pt idx="241">
                  <c:v>0.96399999999999997</c:v>
                </c:pt>
                <c:pt idx="242">
                  <c:v>0.96799999999999997</c:v>
                </c:pt>
                <c:pt idx="243">
                  <c:v>0.97199999999999998</c:v>
                </c:pt>
                <c:pt idx="244">
                  <c:v>0.97599999999999998</c:v>
                </c:pt>
                <c:pt idx="245">
                  <c:v>0.98</c:v>
                </c:pt>
                <c:pt idx="246">
                  <c:v>0.98399999999999999</c:v>
                </c:pt>
                <c:pt idx="247">
                  <c:v>0.98799999999999999</c:v>
                </c:pt>
                <c:pt idx="248">
                  <c:v>0.99199999999999999</c:v>
                </c:pt>
                <c:pt idx="249">
                  <c:v>0.996</c:v>
                </c:pt>
                <c:pt idx="250">
                  <c:v>1</c:v>
                </c:pt>
              </c:numCache>
            </c:numRef>
          </c:yVal>
          <c:smooth val="1"/>
          <c:extLst>
            <c:ext xmlns:c16="http://schemas.microsoft.com/office/drawing/2014/chart" uri="{C3380CC4-5D6E-409C-BE32-E72D297353CC}">
              <c16:uniqueId val="{00000000-0FE7-4C98-99C6-909F44CDE790}"/>
            </c:ext>
          </c:extLst>
        </c:ser>
        <c:ser>
          <c:idx val="3"/>
          <c:order val="3"/>
          <c:tx>
            <c:v>Carbyne +GRAPHENE</c:v>
          </c:tx>
          <c:spPr>
            <a:ln w="50800" cap="rnd">
              <a:solidFill>
                <a:schemeClr val="accent2">
                  <a:lumMod val="50000"/>
                </a:schemeClr>
              </a:solidFill>
              <a:prstDash val="solid"/>
              <a:round/>
            </a:ln>
            <a:effectLst/>
          </c:spPr>
          <c:marker>
            <c:symbol val="none"/>
          </c:marker>
          <c:xVal>
            <c:numRef>
              <c:f>cluster_cdf_carbyne_dagps!$C$2:$C$252</c:f>
              <c:numCache>
                <c:formatCode>General</c:formatCode>
                <c:ptCount val="251"/>
                <c:pt idx="0">
                  <c:v>0.73192771079999996</c:v>
                </c:pt>
                <c:pt idx="1">
                  <c:v>0.7651821862</c:v>
                </c:pt>
                <c:pt idx="2">
                  <c:v>0.77810650889999999</c:v>
                </c:pt>
                <c:pt idx="3">
                  <c:v>0.78745644599999998</c:v>
                </c:pt>
                <c:pt idx="4">
                  <c:v>0.78873239439999998</c:v>
                </c:pt>
                <c:pt idx="5">
                  <c:v>0.81874999999999998</c:v>
                </c:pt>
                <c:pt idx="6">
                  <c:v>0.82926829270000002</c:v>
                </c:pt>
                <c:pt idx="7">
                  <c:v>0.8344370861</c:v>
                </c:pt>
                <c:pt idx="8">
                  <c:v>0.83960396039999996</c:v>
                </c:pt>
                <c:pt idx="9">
                  <c:v>0.84309133489999999</c:v>
                </c:pt>
                <c:pt idx="10">
                  <c:v>0.86319218239999995</c:v>
                </c:pt>
                <c:pt idx="11">
                  <c:v>0.87046939990000005</c:v>
                </c:pt>
                <c:pt idx="12">
                  <c:v>0.88048411500000001</c:v>
                </c:pt>
                <c:pt idx="13">
                  <c:v>0.90072388830000005</c:v>
                </c:pt>
                <c:pt idx="14">
                  <c:v>0.90607734809999996</c:v>
                </c:pt>
                <c:pt idx="15">
                  <c:v>0.90934065929999996</c:v>
                </c:pt>
                <c:pt idx="16">
                  <c:v>0.9134615385</c:v>
                </c:pt>
                <c:pt idx="17">
                  <c:v>0.9152542373</c:v>
                </c:pt>
                <c:pt idx="18">
                  <c:v>0.92414664980000005</c:v>
                </c:pt>
                <c:pt idx="19">
                  <c:v>0.9273870783</c:v>
                </c:pt>
                <c:pt idx="20">
                  <c:v>0.94205794210000005</c:v>
                </c:pt>
                <c:pt idx="21">
                  <c:v>0.94516129029999996</c:v>
                </c:pt>
                <c:pt idx="22">
                  <c:v>0.94904458599999997</c:v>
                </c:pt>
                <c:pt idx="23">
                  <c:v>0.97683397679999995</c:v>
                </c:pt>
                <c:pt idx="24">
                  <c:v>0.98513011149999996</c:v>
                </c:pt>
                <c:pt idx="25">
                  <c:v>1.0100261552000001</c:v>
                </c:pt>
                <c:pt idx="26">
                  <c:v>1.0102345416</c:v>
                </c:pt>
                <c:pt idx="27">
                  <c:v>1.0204309063999999</c:v>
                </c:pt>
                <c:pt idx="28">
                  <c:v>1.030679328</c:v>
                </c:pt>
                <c:pt idx="29">
                  <c:v>1.0307692308</c:v>
                </c:pt>
                <c:pt idx="30">
                  <c:v>1.03125</c:v>
                </c:pt>
                <c:pt idx="31">
                  <c:v>1.0416351249</c:v>
                </c:pt>
                <c:pt idx="32">
                  <c:v>1.0421940928</c:v>
                </c:pt>
                <c:pt idx="33">
                  <c:v>1.0518018017999999</c:v>
                </c:pt>
                <c:pt idx="34">
                  <c:v>1.0540540541000001</c:v>
                </c:pt>
                <c:pt idx="35">
                  <c:v>1.0593220339</c:v>
                </c:pt>
                <c:pt idx="36">
                  <c:v>1.0639163277000001</c:v>
                </c:pt>
                <c:pt idx="37">
                  <c:v>1.0727272726999999</c:v>
                </c:pt>
                <c:pt idx="38">
                  <c:v>1.0752273353999999</c:v>
                </c:pt>
                <c:pt idx="39">
                  <c:v>1.0851063830000001</c:v>
                </c:pt>
                <c:pt idx="40">
                  <c:v>1.0866910866999999</c:v>
                </c:pt>
                <c:pt idx="41">
                  <c:v>1.0888888888999999</c:v>
                </c:pt>
                <c:pt idx="42">
                  <c:v>1.0901639344</c:v>
                </c:pt>
                <c:pt idx="43">
                  <c:v>1.0986394558000001</c:v>
                </c:pt>
                <c:pt idx="44">
                  <c:v>1.0988301734999999</c:v>
                </c:pt>
                <c:pt idx="45">
                  <c:v>1.0989247311999999</c:v>
                </c:pt>
                <c:pt idx="46">
                  <c:v>1.099</c:v>
                </c:pt>
                <c:pt idx="47">
                  <c:v>1.1004016064</c:v>
                </c:pt>
                <c:pt idx="48">
                  <c:v>1.1110391013000001</c:v>
                </c:pt>
                <c:pt idx="49">
                  <c:v>1.1228448276</c:v>
                </c:pt>
                <c:pt idx="50">
                  <c:v>1.1234756098000001</c:v>
                </c:pt>
                <c:pt idx="51">
                  <c:v>1.1236938718</c:v>
                </c:pt>
                <c:pt idx="52">
                  <c:v>1.125</c:v>
                </c:pt>
                <c:pt idx="53">
                  <c:v>1.1354166667000001</c:v>
                </c:pt>
                <c:pt idx="54">
                  <c:v>1.1359807461</c:v>
                </c:pt>
                <c:pt idx="55">
                  <c:v>1.1359832636</c:v>
                </c:pt>
                <c:pt idx="56">
                  <c:v>1.1363112392000001</c:v>
                </c:pt>
                <c:pt idx="57">
                  <c:v>1.1458389808</c:v>
                </c:pt>
                <c:pt idx="58">
                  <c:v>1.1493699036</c:v>
                </c:pt>
                <c:pt idx="59">
                  <c:v>1.1502463054000001</c:v>
                </c:pt>
                <c:pt idx="60">
                  <c:v>1.1573849879</c:v>
                </c:pt>
                <c:pt idx="61">
                  <c:v>1.1625000000000001</c:v>
                </c:pt>
                <c:pt idx="62">
                  <c:v>1.1626248216999999</c:v>
                </c:pt>
                <c:pt idx="63">
                  <c:v>1.1674301419999999</c:v>
                </c:pt>
                <c:pt idx="64">
                  <c:v>1.1902748413999999</c:v>
                </c:pt>
                <c:pt idx="65">
                  <c:v>1.1909758657</c:v>
                </c:pt>
                <c:pt idx="66">
                  <c:v>1.2013422818999999</c:v>
                </c:pt>
                <c:pt idx="67">
                  <c:v>1.2045454545000001</c:v>
                </c:pt>
                <c:pt idx="68">
                  <c:v>1.2050443717999999</c:v>
                </c:pt>
                <c:pt idx="69">
                  <c:v>1.2053231939</c:v>
                </c:pt>
                <c:pt idx="70">
                  <c:v>1.2191011236</c:v>
                </c:pt>
                <c:pt idx="71">
                  <c:v>1.2196652720000001</c:v>
                </c:pt>
                <c:pt idx="72">
                  <c:v>1.2327964861</c:v>
                </c:pt>
                <c:pt idx="73">
                  <c:v>1.2380952381000001</c:v>
                </c:pt>
                <c:pt idx="74">
                  <c:v>1.2571428571000001</c:v>
                </c:pt>
                <c:pt idx="75">
                  <c:v>1.2661996497000001</c:v>
                </c:pt>
                <c:pt idx="76">
                  <c:v>1.2962962963</c:v>
                </c:pt>
                <c:pt idx="77">
                  <c:v>1.2984496124</c:v>
                </c:pt>
                <c:pt idx="78">
                  <c:v>1.2986369269</c:v>
                </c:pt>
                <c:pt idx="79">
                  <c:v>1.3062015504</c:v>
                </c:pt>
                <c:pt idx="80">
                  <c:v>1.3089781612</c:v>
                </c:pt>
                <c:pt idx="81">
                  <c:v>1.3156875402999999</c:v>
                </c:pt>
                <c:pt idx="82">
                  <c:v>1.3332409204</c:v>
                </c:pt>
                <c:pt idx="83">
                  <c:v>1.3495049505000001</c:v>
                </c:pt>
                <c:pt idx="84">
                  <c:v>1.3513513514</c:v>
                </c:pt>
                <c:pt idx="85">
                  <c:v>1.3701344657000001</c:v>
                </c:pt>
                <c:pt idx="86">
                  <c:v>1.3744444443999999</c:v>
                </c:pt>
                <c:pt idx="87">
                  <c:v>1.3751633987</c:v>
                </c:pt>
                <c:pt idx="88">
                  <c:v>1.3805970149</c:v>
                </c:pt>
                <c:pt idx="89">
                  <c:v>1.3834586466000001</c:v>
                </c:pt>
                <c:pt idx="90">
                  <c:v>1.3852459016000001</c:v>
                </c:pt>
                <c:pt idx="91">
                  <c:v>1.4084798345</c:v>
                </c:pt>
                <c:pt idx="92">
                  <c:v>1.4090338769999999</c:v>
                </c:pt>
                <c:pt idx="93">
                  <c:v>1.4273204904000001</c:v>
                </c:pt>
                <c:pt idx="94">
                  <c:v>1.4280230326000001</c:v>
                </c:pt>
                <c:pt idx="95">
                  <c:v>1.4345351044000001</c:v>
                </c:pt>
                <c:pt idx="96">
                  <c:v>1.4496951220000001</c:v>
                </c:pt>
                <c:pt idx="97">
                  <c:v>1.4501992032</c:v>
                </c:pt>
                <c:pt idx="98">
                  <c:v>1.4503311258</c:v>
                </c:pt>
                <c:pt idx="99">
                  <c:v>1.4569732938</c:v>
                </c:pt>
                <c:pt idx="100">
                  <c:v>1.4782608695999999</c:v>
                </c:pt>
                <c:pt idx="101">
                  <c:v>1.4821428570999999</c:v>
                </c:pt>
                <c:pt idx="102">
                  <c:v>1.4847645429</c:v>
                </c:pt>
                <c:pt idx="103">
                  <c:v>1.4903846154</c:v>
                </c:pt>
                <c:pt idx="104">
                  <c:v>1.4906542056000001</c:v>
                </c:pt>
                <c:pt idx="105">
                  <c:v>1.4913793102999999</c:v>
                </c:pt>
                <c:pt idx="106">
                  <c:v>1.4923736891999999</c:v>
                </c:pt>
                <c:pt idx="107">
                  <c:v>1.515625</c:v>
                </c:pt>
                <c:pt idx="108">
                  <c:v>1.5161290323000001</c:v>
                </c:pt>
                <c:pt idx="109">
                  <c:v>1.5240641711</c:v>
                </c:pt>
                <c:pt idx="110">
                  <c:v>1.5469155002999999</c:v>
                </c:pt>
                <c:pt idx="111">
                  <c:v>1.555524938</c:v>
                </c:pt>
                <c:pt idx="112">
                  <c:v>1.5568181818</c:v>
                </c:pt>
                <c:pt idx="113">
                  <c:v>1.5671406002999999</c:v>
                </c:pt>
                <c:pt idx="114">
                  <c:v>1.573006135</c:v>
                </c:pt>
                <c:pt idx="115">
                  <c:v>1.5882352941</c:v>
                </c:pt>
                <c:pt idx="116">
                  <c:v>1.5898876404</c:v>
                </c:pt>
                <c:pt idx="117">
                  <c:v>1.5978647687</c:v>
                </c:pt>
                <c:pt idx="118">
                  <c:v>1.6096187175000001</c:v>
                </c:pt>
                <c:pt idx="119">
                  <c:v>1.6384439359</c:v>
                </c:pt>
                <c:pt idx="120">
                  <c:v>1.6659793813999999</c:v>
                </c:pt>
                <c:pt idx="121">
                  <c:v>1.6711864407000001</c:v>
                </c:pt>
                <c:pt idx="122">
                  <c:v>1.7204968944000001</c:v>
                </c:pt>
                <c:pt idx="123">
                  <c:v>1.7244201910000001</c:v>
                </c:pt>
                <c:pt idx="124">
                  <c:v>1.7246283129</c:v>
                </c:pt>
                <c:pt idx="125">
                  <c:v>1.7469879518</c:v>
                </c:pt>
                <c:pt idx="126">
                  <c:v>1.7537796976</c:v>
                </c:pt>
                <c:pt idx="127">
                  <c:v>1.7538461538000001</c:v>
                </c:pt>
                <c:pt idx="128">
                  <c:v>1.7540983607</c:v>
                </c:pt>
                <c:pt idx="129">
                  <c:v>1.7542120912000001</c:v>
                </c:pt>
                <c:pt idx="130">
                  <c:v>1.7542826551999999</c:v>
                </c:pt>
                <c:pt idx="131">
                  <c:v>1.7988165679999999</c:v>
                </c:pt>
                <c:pt idx="132">
                  <c:v>1.8285714286000001</c:v>
                </c:pt>
                <c:pt idx="133">
                  <c:v>1.8382352941</c:v>
                </c:pt>
                <c:pt idx="134">
                  <c:v>1.8571428570999999</c:v>
                </c:pt>
                <c:pt idx="135">
                  <c:v>1.8582677165000001</c:v>
                </c:pt>
                <c:pt idx="136">
                  <c:v>1.875</c:v>
                </c:pt>
                <c:pt idx="137">
                  <c:v>1.9223404255000001</c:v>
                </c:pt>
                <c:pt idx="138">
                  <c:v>1.9227941176000001</c:v>
                </c:pt>
                <c:pt idx="139">
                  <c:v>1.9259259258999999</c:v>
                </c:pt>
                <c:pt idx="140">
                  <c:v>1.9655172413999999</c:v>
                </c:pt>
                <c:pt idx="141">
                  <c:v>1.9759229535</c:v>
                </c:pt>
                <c:pt idx="142">
                  <c:v>1.9831932773000001</c:v>
                </c:pt>
                <c:pt idx="143">
                  <c:v>1.9894736842</c:v>
                </c:pt>
                <c:pt idx="144">
                  <c:v>1.9951923077</c:v>
                </c:pt>
                <c:pt idx="145">
                  <c:v>2.0427350426999999</c:v>
                </c:pt>
                <c:pt idx="146">
                  <c:v>2.0472222221999998</c:v>
                </c:pt>
                <c:pt idx="147">
                  <c:v>2.1259541985000001</c:v>
                </c:pt>
                <c:pt idx="148">
                  <c:v>2.127340824</c:v>
                </c:pt>
                <c:pt idx="149">
                  <c:v>2.1355932203000001</c:v>
                </c:pt>
                <c:pt idx="150">
                  <c:v>2.1363636364</c:v>
                </c:pt>
                <c:pt idx="151">
                  <c:v>2.1708185053000002</c:v>
                </c:pt>
                <c:pt idx="152">
                  <c:v>2.21875</c:v>
                </c:pt>
                <c:pt idx="153">
                  <c:v>2.2203389831</c:v>
                </c:pt>
                <c:pt idx="154">
                  <c:v>2.2278026905999999</c:v>
                </c:pt>
                <c:pt idx="155">
                  <c:v>2.2544610991999998</c:v>
                </c:pt>
                <c:pt idx="156">
                  <c:v>2.2790697673999998</c:v>
                </c:pt>
                <c:pt idx="157">
                  <c:v>2.2828282828000002</c:v>
                </c:pt>
                <c:pt idx="158">
                  <c:v>2.3210170838000002</c:v>
                </c:pt>
                <c:pt idx="159">
                  <c:v>2.3229974160000002</c:v>
                </c:pt>
                <c:pt idx="160">
                  <c:v>2.3265044814000002</c:v>
                </c:pt>
                <c:pt idx="161">
                  <c:v>2.3325859491999998</c:v>
                </c:pt>
                <c:pt idx="162">
                  <c:v>2.3353638986999998</c:v>
                </c:pt>
                <c:pt idx="163">
                  <c:v>2.3382352941</c:v>
                </c:pt>
                <c:pt idx="164">
                  <c:v>2.3850415512000001</c:v>
                </c:pt>
                <c:pt idx="165">
                  <c:v>2.3975903613999998</c:v>
                </c:pt>
                <c:pt idx="166">
                  <c:v>2.4122340426000002</c:v>
                </c:pt>
                <c:pt idx="167">
                  <c:v>2.4313479623999998</c:v>
                </c:pt>
                <c:pt idx="168">
                  <c:v>2.4393939393999999</c:v>
                </c:pt>
                <c:pt idx="169">
                  <c:v>2.5071225071000001</c:v>
                </c:pt>
                <c:pt idx="170">
                  <c:v>2.5258368541</c:v>
                </c:pt>
                <c:pt idx="171">
                  <c:v>2.5653594770999999</c:v>
                </c:pt>
                <c:pt idx="172">
                  <c:v>2.5771144278999998</c:v>
                </c:pt>
                <c:pt idx="173">
                  <c:v>2.7034482759</c:v>
                </c:pt>
                <c:pt idx="174">
                  <c:v>2.74</c:v>
                </c:pt>
                <c:pt idx="175">
                  <c:v>2.7581699346000002</c:v>
                </c:pt>
                <c:pt idx="176">
                  <c:v>2.7712082262000002</c:v>
                </c:pt>
                <c:pt idx="177">
                  <c:v>2.8082368082000002</c:v>
                </c:pt>
                <c:pt idx="178">
                  <c:v>2.8619047619</c:v>
                </c:pt>
                <c:pt idx="179">
                  <c:v>2.9309223893</c:v>
                </c:pt>
                <c:pt idx="180">
                  <c:v>3.0013888889000002</c:v>
                </c:pt>
                <c:pt idx="181">
                  <c:v>3.0819672131</c:v>
                </c:pt>
                <c:pt idx="182">
                  <c:v>3.1512287335</c:v>
                </c:pt>
                <c:pt idx="183">
                  <c:v>3.1731543624</c:v>
                </c:pt>
                <c:pt idx="184">
                  <c:v>3.26</c:v>
                </c:pt>
                <c:pt idx="185">
                  <c:v>3.2857142857000001</c:v>
                </c:pt>
                <c:pt idx="186">
                  <c:v>3.3786820527999999</c:v>
                </c:pt>
                <c:pt idx="187">
                  <c:v>3.4136460554000001</c:v>
                </c:pt>
                <c:pt idx="188">
                  <c:v>3.4183138361999998</c:v>
                </c:pt>
                <c:pt idx="189">
                  <c:v>3.4285714286000002</c:v>
                </c:pt>
                <c:pt idx="190">
                  <c:v>3.5</c:v>
                </c:pt>
                <c:pt idx="191">
                  <c:v>3.6319867182999999</c:v>
                </c:pt>
                <c:pt idx="192">
                  <c:v>3.7479674797000002</c:v>
                </c:pt>
                <c:pt idx="193">
                  <c:v>4.2266666666999999</c:v>
                </c:pt>
                <c:pt idx="194">
                  <c:v>4.2428571429000002</c:v>
                </c:pt>
                <c:pt idx="195">
                  <c:v>4.3424657534</c:v>
                </c:pt>
                <c:pt idx="196">
                  <c:v>4.5341880341999996</c:v>
                </c:pt>
                <c:pt idx="197">
                  <c:v>4.9000000000000004</c:v>
                </c:pt>
                <c:pt idx="198">
                  <c:v>5</c:v>
                </c:pt>
                <c:pt idx="199">
                  <c:v>5.0178571428999996</c:v>
                </c:pt>
                <c:pt idx="200">
                  <c:v>5.1489361701999998</c:v>
                </c:pt>
                <c:pt idx="201">
                  <c:v>5.1576576576999997</c:v>
                </c:pt>
                <c:pt idx="202">
                  <c:v>5.1724890830000003</c:v>
                </c:pt>
                <c:pt idx="203">
                  <c:v>5.2085737840000004</c:v>
                </c:pt>
                <c:pt idx="204">
                  <c:v>5.3031249999999996</c:v>
                </c:pt>
                <c:pt idx="205">
                  <c:v>5.3277511962000004</c:v>
                </c:pt>
                <c:pt idx="206">
                  <c:v>5.4</c:v>
                </c:pt>
                <c:pt idx="207">
                  <c:v>5.5437262357000003</c:v>
                </c:pt>
                <c:pt idx="208">
                  <c:v>5.5527522936000002</c:v>
                </c:pt>
                <c:pt idx="209">
                  <c:v>5.6376531270000001</c:v>
                </c:pt>
                <c:pt idx="210">
                  <c:v>5.7083333332999997</c:v>
                </c:pt>
                <c:pt idx="211">
                  <c:v>5.8218884119999998</c:v>
                </c:pt>
                <c:pt idx="212">
                  <c:v>5.8504107220000003</c:v>
                </c:pt>
                <c:pt idx="213">
                  <c:v>5.8518518519000002</c:v>
                </c:pt>
                <c:pt idx="214">
                  <c:v>5.9285714285999997</c:v>
                </c:pt>
                <c:pt idx="215">
                  <c:v>5.9577114428</c:v>
                </c:pt>
                <c:pt idx="216">
                  <c:v>6.0379061372000002</c:v>
                </c:pt>
                <c:pt idx="217">
                  <c:v>6.1402266288999998</c:v>
                </c:pt>
                <c:pt idx="218">
                  <c:v>6.1804995970999999</c:v>
                </c:pt>
                <c:pt idx="219">
                  <c:v>6.2764227642000003</c:v>
                </c:pt>
                <c:pt idx="220">
                  <c:v>6.3451086956999996</c:v>
                </c:pt>
                <c:pt idx="221">
                  <c:v>6.5500358252000002</c:v>
                </c:pt>
                <c:pt idx="222">
                  <c:v>6.5871559632999999</c:v>
                </c:pt>
                <c:pt idx="223">
                  <c:v>6.6729721063999996</c:v>
                </c:pt>
                <c:pt idx="224">
                  <c:v>6.7272727272999999</c:v>
                </c:pt>
                <c:pt idx="225">
                  <c:v>6.8629592849999996</c:v>
                </c:pt>
                <c:pt idx="226">
                  <c:v>6.9454545454999996</c:v>
                </c:pt>
                <c:pt idx="227">
                  <c:v>6.9696969697000002</c:v>
                </c:pt>
                <c:pt idx="228">
                  <c:v>7.0165413534000001</c:v>
                </c:pt>
                <c:pt idx="229">
                  <c:v>7.3095238094999999</c:v>
                </c:pt>
                <c:pt idx="230">
                  <c:v>7.3362068966000002</c:v>
                </c:pt>
                <c:pt idx="231">
                  <c:v>7.4504950494999997</c:v>
                </c:pt>
                <c:pt idx="232">
                  <c:v>7.5652173913</c:v>
                </c:pt>
                <c:pt idx="233">
                  <c:v>7.7979797980000001</c:v>
                </c:pt>
                <c:pt idx="234">
                  <c:v>8.1181818182000001</c:v>
                </c:pt>
                <c:pt idx="235">
                  <c:v>8.4316939890999993</c:v>
                </c:pt>
                <c:pt idx="236">
                  <c:v>8.8055555555999998</c:v>
                </c:pt>
                <c:pt idx="237">
                  <c:v>8.9491059147000005</c:v>
                </c:pt>
                <c:pt idx="238">
                  <c:v>9.0987688097999992</c:v>
                </c:pt>
                <c:pt idx="239">
                  <c:v>9.4182389936999993</c:v>
                </c:pt>
                <c:pt idx="240">
                  <c:v>9.4933920705000006</c:v>
                </c:pt>
                <c:pt idx="241">
                  <c:v>10.347701149400001</c:v>
                </c:pt>
                <c:pt idx="242">
                  <c:v>10.45</c:v>
                </c:pt>
                <c:pt idx="243">
                  <c:v>10.5</c:v>
                </c:pt>
                <c:pt idx="244">
                  <c:v>10.7890668139</c:v>
                </c:pt>
                <c:pt idx="245">
                  <c:v>11.0417754569</c:v>
                </c:pt>
                <c:pt idx="246">
                  <c:v>11.1789727127</c:v>
                </c:pt>
                <c:pt idx="247">
                  <c:v>11.3843782117</c:v>
                </c:pt>
                <c:pt idx="248">
                  <c:v>11.417305092399999</c:v>
                </c:pt>
                <c:pt idx="249">
                  <c:v>12.2</c:v>
                </c:pt>
                <c:pt idx="250">
                  <c:v>12.4545454545</c:v>
                </c:pt>
              </c:numCache>
            </c:numRef>
          </c:xVal>
          <c:yVal>
            <c:numRef>
              <c:f>cluster_cdf_carbyne_dagps!$A$2:$A$252</c:f>
              <c:numCache>
                <c:formatCode>General</c:formatCode>
                <c:ptCount val="251"/>
                <c:pt idx="0">
                  <c:v>0</c:v>
                </c:pt>
                <c:pt idx="1">
                  <c:v>4.0000000000000001E-3</c:v>
                </c:pt>
                <c:pt idx="2">
                  <c:v>8.0000000000000002E-3</c:v>
                </c:pt>
                <c:pt idx="3">
                  <c:v>1.2E-2</c:v>
                </c:pt>
                <c:pt idx="4">
                  <c:v>1.6E-2</c:v>
                </c:pt>
                <c:pt idx="5">
                  <c:v>0.02</c:v>
                </c:pt>
                <c:pt idx="6">
                  <c:v>2.4E-2</c:v>
                </c:pt>
                <c:pt idx="7">
                  <c:v>2.8000000000000001E-2</c:v>
                </c:pt>
                <c:pt idx="8">
                  <c:v>3.2000000000000001E-2</c:v>
                </c:pt>
                <c:pt idx="9">
                  <c:v>3.5999999999999997E-2</c:v>
                </c:pt>
                <c:pt idx="10">
                  <c:v>0.04</c:v>
                </c:pt>
                <c:pt idx="11">
                  <c:v>4.3999999999999997E-2</c:v>
                </c:pt>
                <c:pt idx="12">
                  <c:v>4.8000000000000001E-2</c:v>
                </c:pt>
                <c:pt idx="13">
                  <c:v>5.1999999999999998E-2</c:v>
                </c:pt>
                <c:pt idx="14">
                  <c:v>5.6000000000000001E-2</c:v>
                </c:pt>
                <c:pt idx="15">
                  <c:v>0.06</c:v>
                </c:pt>
                <c:pt idx="16">
                  <c:v>6.4000000000000001E-2</c:v>
                </c:pt>
                <c:pt idx="17">
                  <c:v>6.8000000000000005E-2</c:v>
                </c:pt>
                <c:pt idx="18">
                  <c:v>7.1999999999999995E-2</c:v>
                </c:pt>
                <c:pt idx="19">
                  <c:v>7.5999999999999998E-2</c:v>
                </c:pt>
                <c:pt idx="20">
                  <c:v>0.08</c:v>
                </c:pt>
                <c:pt idx="21">
                  <c:v>8.4000000000000005E-2</c:v>
                </c:pt>
                <c:pt idx="22">
                  <c:v>8.7999999999999995E-2</c:v>
                </c:pt>
                <c:pt idx="23">
                  <c:v>9.1999999999999998E-2</c:v>
                </c:pt>
                <c:pt idx="24">
                  <c:v>9.6000000000000002E-2</c:v>
                </c:pt>
                <c:pt idx="25">
                  <c:v>0.1</c:v>
                </c:pt>
                <c:pt idx="26">
                  <c:v>0.104</c:v>
                </c:pt>
                <c:pt idx="27">
                  <c:v>0.108</c:v>
                </c:pt>
                <c:pt idx="28">
                  <c:v>0.112</c:v>
                </c:pt>
                <c:pt idx="29">
                  <c:v>0.11600000000000001</c:v>
                </c:pt>
                <c:pt idx="30">
                  <c:v>0.12</c:v>
                </c:pt>
                <c:pt idx="31">
                  <c:v>0.124</c:v>
                </c:pt>
                <c:pt idx="32">
                  <c:v>0.128</c:v>
                </c:pt>
                <c:pt idx="33">
                  <c:v>0.13200000000000001</c:v>
                </c:pt>
                <c:pt idx="34">
                  <c:v>0.13600000000000001</c:v>
                </c:pt>
                <c:pt idx="35">
                  <c:v>0.14000000000000001</c:v>
                </c:pt>
                <c:pt idx="36">
                  <c:v>0.14399999999999999</c:v>
                </c:pt>
                <c:pt idx="37">
                  <c:v>0.14799999999999999</c:v>
                </c:pt>
                <c:pt idx="38">
                  <c:v>0.152</c:v>
                </c:pt>
                <c:pt idx="39">
                  <c:v>0.156</c:v>
                </c:pt>
                <c:pt idx="40">
                  <c:v>0.16</c:v>
                </c:pt>
                <c:pt idx="41">
                  <c:v>0.16400000000000001</c:v>
                </c:pt>
                <c:pt idx="42">
                  <c:v>0.16800000000000001</c:v>
                </c:pt>
                <c:pt idx="43">
                  <c:v>0.17199999999999999</c:v>
                </c:pt>
                <c:pt idx="44">
                  <c:v>0.17599999999999999</c:v>
                </c:pt>
                <c:pt idx="45">
                  <c:v>0.18</c:v>
                </c:pt>
                <c:pt idx="46">
                  <c:v>0.184</c:v>
                </c:pt>
                <c:pt idx="47">
                  <c:v>0.188</c:v>
                </c:pt>
                <c:pt idx="48">
                  <c:v>0.192</c:v>
                </c:pt>
                <c:pt idx="49">
                  <c:v>0.19600000000000001</c:v>
                </c:pt>
                <c:pt idx="50">
                  <c:v>0.2</c:v>
                </c:pt>
                <c:pt idx="51">
                  <c:v>0.20399999999999999</c:v>
                </c:pt>
                <c:pt idx="52">
                  <c:v>0.20799999999999999</c:v>
                </c:pt>
                <c:pt idx="53">
                  <c:v>0.21199999999999999</c:v>
                </c:pt>
                <c:pt idx="54">
                  <c:v>0.216</c:v>
                </c:pt>
                <c:pt idx="55">
                  <c:v>0.22</c:v>
                </c:pt>
                <c:pt idx="56">
                  <c:v>0.224</c:v>
                </c:pt>
                <c:pt idx="57">
                  <c:v>0.22800000000000001</c:v>
                </c:pt>
                <c:pt idx="58">
                  <c:v>0.23200000000000001</c:v>
                </c:pt>
                <c:pt idx="59">
                  <c:v>0.23599999999999999</c:v>
                </c:pt>
                <c:pt idx="60">
                  <c:v>0.24</c:v>
                </c:pt>
                <c:pt idx="61">
                  <c:v>0.24399999999999999</c:v>
                </c:pt>
                <c:pt idx="62">
                  <c:v>0.248</c:v>
                </c:pt>
                <c:pt idx="63">
                  <c:v>0.252</c:v>
                </c:pt>
                <c:pt idx="64">
                  <c:v>0.25600000000000001</c:v>
                </c:pt>
                <c:pt idx="65">
                  <c:v>0.26</c:v>
                </c:pt>
                <c:pt idx="66">
                  <c:v>0.26400000000000001</c:v>
                </c:pt>
                <c:pt idx="67">
                  <c:v>0.26800000000000002</c:v>
                </c:pt>
                <c:pt idx="68">
                  <c:v>0.27200000000000002</c:v>
                </c:pt>
                <c:pt idx="69">
                  <c:v>0.27600000000000002</c:v>
                </c:pt>
                <c:pt idx="70">
                  <c:v>0.28000000000000003</c:v>
                </c:pt>
                <c:pt idx="71">
                  <c:v>0.28399999999999997</c:v>
                </c:pt>
                <c:pt idx="72">
                  <c:v>0.28799999999999998</c:v>
                </c:pt>
                <c:pt idx="73">
                  <c:v>0.29199999999999998</c:v>
                </c:pt>
                <c:pt idx="74">
                  <c:v>0.29599999999999999</c:v>
                </c:pt>
                <c:pt idx="75">
                  <c:v>0.3</c:v>
                </c:pt>
                <c:pt idx="76">
                  <c:v>0.30399999999999999</c:v>
                </c:pt>
                <c:pt idx="77">
                  <c:v>0.308</c:v>
                </c:pt>
                <c:pt idx="78">
                  <c:v>0.312</c:v>
                </c:pt>
                <c:pt idx="79">
                  <c:v>0.316</c:v>
                </c:pt>
                <c:pt idx="80">
                  <c:v>0.32</c:v>
                </c:pt>
                <c:pt idx="81">
                  <c:v>0.32400000000000001</c:v>
                </c:pt>
                <c:pt idx="82">
                  <c:v>0.32800000000000001</c:v>
                </c:pt>
                <c:pt idx="83">
                  <c:v>0.33200000000000002</c:v>
                </c:pt>
                <c:pt idx="84">
                  <c:v>0.33600000000000002</c:v>
                </c:pt>
                <c:pt idx="85">
                  <c:v>0.34</c:v>
                </c:pt>
                <c:pt idx="86">
                  <c:v>0.34399999999999997</c:v>
                </c:pt>
                <c:pt idx="87">
                  <c:v>0.34799999999999998</c:v>
                </c:pt>
                <c:pt idx="88">
                  <c:v>0.35199999999999998</c:v>
                </c:pt>
                <c:pt idx="89">
                  <c:v>0.35599999999999998</c:v>
                </c:pt>
                <c:pt idx="90">
                  <c:v>0.36</c:v>
                </c:pt>
                <c:pt idx="91">
                  <c:v>0.36399999999999999</c:v>
                </c:pt>
                <c:pt idx="92">
                  <c:v>0.36799999999999999</c:v>
                </c:pt>
                <c:pt idx="93">
                  <c:v>0.372</c:v>
                </c:pt>
                <c:pt idx="94">
                  <c:v>0.376</c:v>
                </c:pt>
                <c:pt idx="95">
                  <c:v>0.38</c:v>
                </c:pt>
                <c:pt idx="96">
                  <c:v>0.38400000000000001</c:v>
                </c:pt>
                <c:pt idx="97">
                  <c:v>0.38800000000000001</c:v>
                </c:pt>
                <c:pt idx="98">
                  <c:v>0.39200000000000002</c:v>
                </c:pt>
                <c:pt idx="99">
                  <c:v>0.39600000000000002</c:v>
                </c:pt>
                <c:pt idx="100">
                  <c:v>0.4</c:v>
                </c:pt>
                <c:pt idx="101">
                  <c:v>0.40400000000000003</c:v>
                </c:pt>
                <c:pt idx="102">
                  <c:v>0.40799999999999997</c:v>
                </c:pt>
                <c:pt idx="103">
                  <c:v>0.41199999999999998</c:v>
                </c:pt>
                <c:pt idx="104">
                  <c:v>0.41599999999999998</c:v>
                </c:pt>
                <c:pt idx="105">
                  <c:v>0.42</c:v>
                </c:pt>
                <c:pt idx="106">
                  <c:v>0.42399999999999999</c:v>
                </c:pt>
                <c:pt idx="107">
                  <c:v>0.42799999999999999</c:v>
                </c:pt>
                <c:pt idx="108">
                  <c:v>0.432</c:v>
                </c:pt>
                <c:pt idx="109">
                  <c:v>0.436</c:v>
                </c:pt>
                <c:pt idx="110">
                  <c:v>0.44</c:v>
                </c:pt>
                <c:pt idx="111">
                  <c:v>0.44400000000000001</c:v>
                </c:pt>
                <c:pt idx="112">
                  <c:v>0.44800000000000001</c:v>
                </c:pt>
                <c:pt idx="113">
                  <c:v>0.45200000000000001</c:v>
                </c:pt>
                <c:pt idx="114">
                  <c:v>0.45600000000000002</c:v>
                </c:pt>
                <c:pt idx="115">
                  <c:v>0.46</c:v>
                </c:pt>
                <c:pt idx="116">
                  <c:v>0.46400000000000002</c:v>
                </c:pt>
                <c:pt idx="117">
                  <c:v>0.46800000000000003</c:v>
                </c:pt>
                <c:pt idx="118">
                  <c:v>0.47199999999999998</c:v>
                </c:pt>
                <c:pt idx="119">
                  <c:v>0.47599999999999998</c:v>
                </c:pt>
                <c:pt idx="120">
                  <c:v>0.48</c:v>
                </c:pt>
                <c:pt idx="121">
                  <c:v>0.48399999999999999</c:v>
                </c:pt>
                <c:pt idx="122">
                  <c:v>0.48799999999999999</c:v>
                </c:pt>
                <c:pt idx="123">
                  <c:v>0.49199999999999999</c:v>
                </c:pt>
                <c:pt idx="124">
                  <c:v>0.496</c:v>
                </c:pt>
                <c:pt idx="125">
                  <c:v>0.5</c:v>
                </c:pt>
                <c:pt idx="126">
                  <c:v>0.504</c:v>
                </c:pt>
                <c:pt idx="127">
                  <c:v>0.50800000000000001</c:v>
                </c:pt>
                <c:pt idx="128">
                  <c:v>0.51200000000000001</c:v>
                </c:pt>
                <c:pt idx="129">
                  <c:v>0.51600000000000001</c:v>
                </c:pt>
                <c:pt idx="130">
                  <c:v>0.52</c:v>
                </c:pt>
                <c:pt idx="131">
                  <c:v>0.52400000000000002</c:v>
                </c:pt>
                <c:pt idx="132">
                  <c:v>0.52800000000000002</c:v>
                </c:pt>
                <c:pt idx="133">
                  <c:v>0.53200000000000003</c:v>
                </c:pt>
                <c:pt idx="134">
                  <c:v>0.53600000000000003</c:v>
                </c:pt>
                <c:pt idx="135">
                  <c:v>0.54</c:v>
                </c:pt>
                <c:pt idx="136">
                  <c:v>0.54400000000000004</c:v>
                </c:pt>
                <c:pt idx="137">
                  <c:v>0.54800000000000004</c:v>
                </c:pt>
                <c:pt idx="138">
                  <c:v>0.55200000000000005</c:v>
                </c:pt>
                <c:pt idx="139">
                  <c:v>0.55600000000000005</c:v>
                </c:pt>
                <c:pt idx="140">
                  <c:v>0.56000000000000005</c:v>
                </c:pt>
                <c:pt idx="141">
                  <c:v>0.56399999999999995</c:v>
                </c:pt>
                <c:pt idx="142">
                  <c:v>0.56799999999999995</c:v>
                </c:pt>
                <c:pt idx="143">
                  <c:v>0.57199999999999995</c:v>
                </c:pt>
                <c:pt idx="144">
                  <c:v>0.57599999999999996</c:v>
                </c:pt>
                <c:pt idx="145">
                  <c:v>0.57999999999999996</c:v>
                </c:pt>
                <c:pt idx="146">
                  <c:v>0.58399999999999996</c:v>
                </c:pt>
                <c:pt idx="147">
                  <c:v>0.58799999999999997</c:v>
                </c:pt>
                <c:pt idx="148">
                  <c:v>0.59199999999999997</c:v>
                </c:pt>
                <c:pt idx="149">
                  <c:v>0.59599999999999997</c:v>
                </c:pt>
                <c:pt idx="150">
                  <c:v>0.6</c:v>
                </c:pt>
                <c:pt idx="151">
                  <c:v>0.60399999999999998</c:v>
                </c:pt>
                <c:pt idx="152">
                  <c:v>0.60799999999999998</c:v>
                </c:pt>
                <c:pt idx="153">
                  <c:v>0.61199999999999999</c:v>
                </c:pt>
                <c:pt idx="154">
                  <c:v>0.61599999999999999</c:v>
                </c:pt>
                <c:pt idx="155">
                  <c:v>0.62</c:v>
                </c:pt>
                <c:pt idx="156">
                  <c:v>0.624</c:v>
                </c:pt>
                <c:pt idx="157">
                  <c:v>0.628</c:v>
                </c:pt>
                <c:pt idx="158">
                  <c:v>0.63200000000000001</c:v>
                </c:pt>
                <c:pt idx="159">
                  <c:v>0.63600000000000001</c:v>
                </c:pt>
                <c:pt idx="160">
                  <c:v>0.64</c:v>
                </c:pt>
                <c:pt idx="161">
                  <c:v>0.64400000000000002</c:v>
                </c:pt>
                <c:pt idx="162">
                  <c:v>0.64800000000000002</c:v>
                </c:pt>
                <c:pt idx="163">
                  <c:v>0.65200000000000002</c:v>
                </c:pt>
                <c:pt idx="164">
                  <c:v>0.65600000000000003</c:v>
                </c:pt>
                <c:pt idx="165">
                  <c:v>0.66</c:v>
                </c:pt>
                <c:pt idx="166">
                  <c:v>0.66400000000000003</c:v>
                </c:pt>
                <c:pt idx="167">
                  <c:v>0.66800000000000004</c:v>
                </c:pt>
                <c:pt idx="168">
                  <c:v>0.67200000000000004</c:v>
                </c:pt>
                <c:pt idx="169">
                  <c:v>0.67600000000000005</c:v>
                </c:pt>
                <c:pt idx="170">
                  <c:v>0.68</c:v>
                </c:pt>
                <c:pt idx="171">
                  <c:v>0.68400000000000005</c:v>
                </c:pt>
                <c:pt idx="172">
                  <c:v>0.68799999999999994</c:v>
                </c:pt>
                <c:pt idx="173">
                  <c:v>0.69199999999999995</c:v>
                </c:pt>
                <c:pt idx="174">
                  <c:v>0.69599999999999995</c:v>
                </c:pt>
                <c:pt idx="175">
                  <c:v>0.7</c:v>
                </c:pt>
                <c:pt idx="176">
                  <c:v>0.70399999999999996</c:v>
                </c:pt>
                <c:pt idx="177">
                  <c:v>0.70799999999999996</c:v>
                </c:pt>
                <c:pt idx="178">
                  <c:v>0.71199999999999997</c:v>
                </c:pt>
                <c:pt idx="179">
                  <c:v>0.71599999999999997</c:v>
                </c:pt>
                <c:pt idx="180">
                  <c:v>0.72</c:v>
                </c:pt>
                <c:pt idx="181">
                  <c:v>0.72399999999999998</c:v>
                </c:pt>
                <c:pt idx="182">
                  <c:v>0.72799999999999998</c:v>
                </c:pt>
                <c:pt idx="183">
                  <c:v>0.73199999999999998</c:v>
                </c:pt>
                <c:pt idx="184">
                  <c:v>0.73599999999999999</c:v>
                </c:pt>
                <c:pt idx="185">
                  <c:v>0.74</c:v>
                </c:pt>
                <c:pt idx="186">
                  <c:v>0.74399999999999999</c:v>
                </c:pt>
                <c:pt idx="187">
                  <c:v>0.748</c:v>
                </c:pt>
                <c:pt idx="188">
                  <c:v>0.752</c:v>
                </c:pt>
                <c:pt idx="189">
                  <c:v>0.75600000000000001</c:v>
                </c:pt>
                <c:pt idx="190">
                  <c:v>0.76</c:v>
                </c:pt>
                <c:pt idx="191">
                  <c:v>0.76400000000000001</c:v>
                </c:pt>
                <c:pt idx="192">
                  <c:v>0.76800000000000002</c:v>
                </c:pt>
                <c:pt idx="193">
                  <c:v>0.77200000000000002</c:v>
                </c:pt>
                <c:pt idx="194">
                  <c:v>0.77600000000000002</c:v>
                </c:pt>
                <c:pt idx="195">
                  <c:v>0.78</c:v>
                </c:pt>
                <c:pt idx="196">
                  <c:v>0.78400000000000003</c:v>
                </c:pt>
                <c:pt idx="197">
                  <c:v>0.78800000000000003</c:v>
                </c:pt>
                <c:pt idx="198">
                  <c:v>0.79200000000000004</c:v>
                </c:pt>
                <c:pt idx="199">
                  <c:v>0.79600000000000004</c:v>
                </c:pt>
                <c:pt idx="200">
                  <c:v>0.8</c:v>
                </c:pt>
                <c:pt idx="201">
                  <c:v>0.80400000000000005</c:v>
                </c:pt>
                <c:pt idx="202">
                  <c:v>0.80800000000000005</c:v>
                </c:pt>
                <c:pt idx="203">
                  <c:v>0.81200000000000006</c:v>
                </c:pt>
                <c:pt idx="204">
                  <c:v>0.81599999999999995</c:v>
                </c:pt>
                <c:pt idx="205">
                  <c:v>0.82</c:v>
                </c:pt>
                <c:pt idx="206">
                  <c:v>0.82399999999999995</c:v>
                </c:pt>
                <c:pt idx="207">
                  <c:v>0.82799999999999996</c:v>
                </c:pt>
                <c:pt idx="208">
                  <c:v>0.83199999999999996</c:v>
                </c:pt>
                <c:pt idx="209">
                  <c:v>0.83599999999999997</c:v>
                </c:pt>
                <c:pt idx="210">
                  <c:v>0.84</c:v>
                </c:pt>
                <c:pt idx="211">
                  <c:v>0.84399999999999997</c:v>
                </c:pt>
                <c:pt idx="212">
                  <c:v>0.84799999999999998</c:v>
                </c:pt>
                <c:pt idx="213">
                  <c:v>0.85199999999999998</c:v>
                </c:pt>
                <c:pt idx="214">
                  <c:v>0.85599999999999998</c:v>
                </c:pt>
                <c:pt idx="215">
                  <c:v>0.86</c:v>
                </c:pt>
                <c:pt idx="216">
                  <c:v>0.86399999999999999</c:v>
                </c:pt>
                <c:pt idx="217">
                  <c:v>0.86799999999999999</c:v>
                </c:pt>
                <c:pt idx="218">
                  <c:v>0.872</c:v>
                </c:pt>
                <c:pt idx="219">
                  <c:v>0.876</c:v>
                </c:pt>
                <c:pt idx="220">
                  <c:v>0.88</c:v>
                </c:pt>
                <c:pt idx="221">
                  <c:v>0.88400000000000001</c:v>
                </c:pt>
                <c:pt idx="222">
                  <c:v>0.88800000000000001</c:v>
                </c:pt>
                <c:pt idx="223">
                  <c:v>0.89200000000000002</c:v>
                </c:pt>
                <c:pt idx="224">
                  <c:v>0.89600000000000002</c:v>
                </c:pt>
                <c:pt idx="225">
                  <c:v>0.9</c:v>
                </c:pt>
                <c:pt idx="226">
                  <c:v>0.90400000000000003</c:v>
                </c:pt>
                <c:pt idx="227">
                  <c:v>0.90800000000000003</c:v>
                </c:pt>
                <c:pt idx="228">
                  <c:v>0.91200000000000003</c:v>
                </c:pt>
                <c:pt idx="229">
                  <c:v>0.91600000000000004</c:v>
                </c:pt>
                <c:pt idx="230">
                  <c:v>0.92</c:v>
                </c:pt>
                <c:pt idx="231">
                  <c:v>0.92400000000000004</c:v>
                </c:pt>
                <c:pt idx="232">
                  <c:v>0.92800000000000005</c:v>
                </c:pt>
                <c:pt idx="233">
                  <c:v>0.93200000000000005</c:v>
                </c:pt>
                <c:pt idx="234">
                  <c:v>0.93600000000000005</c:v>
                </c:pt>
                <c:pt idx="235">
                  <c:v>0.94</c:v>
                </c:pt>
                <c:pt idx="236">
                  <c:v>0.94399999999999995</c:v>
                </c:pt>
                <c:pt idx="237">
                  <c:v>0.94799999999999995</c:v>
                </c:pt>
                <c:pt idx="238">
                  <c:v>0.95199999999999996</c:v>
                </c:pt>
                <c:pt idx="239">
                  <c:v>0.95599999999999996</c:v>
                </c:pt>
                <c:pt idx="240">
                  <c:v>0.96</c:v>
                </c:pt>
                <c:pt idx="241">
                  <c:v>0.96399999999999997</c:v>
                </c:pt>
                <c:pt idx="242">
                  <c:v>0.96799999999999997</c:v>
                </c:pt>
                <c:pt idx="243">
                  <c:v>0.97199999999999998</c:v>
                </c:pt>
                <c:pt idx="244">
                  <c:v>0.97599999999999998</c:v>
                </c:pt>
                <c:pt idx="245">
                  <c:v>0.98</c:v>
                </c:pt>
                <c:pt idx="246">
                  <c:v>0.98399999999999999</c:v>
                </c:pt>
                <c:pt idx="247">
                  <c:v>0.98799999999999999</c:v>
                </c:pt>
                <c:pt idx="248">
                  <c:v>0.99199999999999999</c:v>
                </c:pt>
                <c:pt idx="249">
                  <c:v>0.996</c:v>
                </c:pt>
                <c:pt idx="250">
                  <c:v>1</c:v>
                </c:pt>
              </c:numCache>
            </c:numRef>
          </c:yVal>
          <c:smooth val="1"/>
          <c:extLst>
            <c:ext xmlns:c16="http://schemas.microsoft.com/office/drawing/2014/chart" uri="{C3380CC4-5D6E-409C-BE32-E72D297353CC}">
              <c16:uniqueId val="{00000001-0FE7-4C98-99C6-909F44CDE790}"/>
            </c:ext>
          </c:extLst>
        </c:ser>
        <c:dLbls>
          <c:showLegendKey val="0"/>
          <c:showVal val="0"/>
          <c:showCatName val="0"/>
          <c:showSerName val="0"/>
          <c:showPercent val="0"/>
          <c:showBubbleSize val="0"/>
        </c:dLbls>
        <c:axId val="-1981293472"/>
        <c:axId val="-1981288064"/>
        <c:extLst>
          <c:ext xmlns:c15="http://schemas.microsoft.com/office/drawing/2012/chart" uri="{02D57815-91ED-43cb-92C2-25804820EDAC}">
            <c15:filteredScatterSeries>
              <c15:ser>
                <c:idx val="0"/>
                <c:order val="0"/>
                <c:tx>
                  <c:v>DRF</c:v>
                </c:tx>
                <c:spPr>
                  <a:ln w="28575" cap="rnd">
                    <a:solidFill>
                      <a:schemeClr val="accent5"/>
                    </a:solidFill>
                    <a:round/>
                  </a:ln>
                  <a:effectLst/>
                </c:spPr>
                <c:marker>
                  <c:symbol val="none"/>
                </c:marker>
                <c:xVal>
                  <c:numRef>
                    <c:extLst>
                      <c:ext uri="{02D57815-91ED-43cb-92C2-25804820EDAC}">
                        <c15:formulaRef>
                          <c15:sqref>'[1]cluster_cdf_raw (2)'!$U$2:$U$252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xVal>
                <c:yVal>
                  <c:numRef>
                    <c:extLst>
                      <c:ext uri="{02D57815-91ED-43cb-92C2-25804820EDAC}">
                        <c15:formulaRef>
                          <c15:sqref>'[1]cluster_cdf_raw (2)'!$A$2:$A$252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yVal>
                <c:smooth val="1"/>
                <c:extLst>
                  <c:ext xmlns:c16="http://schemas.microsoft.com/office/drawing/2014/chart" uri="{C3380CC4-5D6E-409C-BE32-E72D297353CC}">
                    <c16:uniqueId val="{00000002-0FE7-4C98-99C6-909F44CDE790}"/>
                  </c:ext>
                </c:extLst>
              </c15:ser>
            </c15:filteredScatterSeries>
            <c15:filteredScatterSeries>
              <c15:ser>
                <c:idx val="1"/>
                <c:order val="1"/>
                <c:tx>
                  <c:strRef>
                    <c:extLst xmlns:c15="http://schemas.microsoft.com/office/drawing/2012/chart">
                      <c:ext xmlns:c15="http://schemas.microsoft.com/office/drawing/2012/chart" uri="{02D57815-91ED-43cb-92C2-25804820EDAC}">
                        <c15:formulaRef>
                          <c15:sqref>'[2]cluster_cdf_raw (2)'!$C$1</c15:sqref>
                        </c15:formulaRef>
                      </c:ext>
                    </c:extLst>
                    <c:strCache>
                      <c:ptCount val="1"/>
                      <c:pt idx="0">
                        <c:v>#REF!</c:v>
                      </c:pt>
                    </c:strCache>
                  </c:strRef>
                </c:tx>
                <c:spPr>
                  <a:ln w="28575" cap="rnd">
                    <a:solidFill>
                      <a:schemeClr val="tx1"/>
                    </a:solidFill>
                    <a:prstDash val="solid"/>
                    <a:round/>
                  </a:ln>
                  <a:effectLst/>
                </c:spPr>
                <c:marker>
                  <c:symbol val="none"/>
                </c:marker>
                <c:xVal>
                  <c:numRef>
                    <c:extLst xmlns:c15="http://schemas.microsoft.com/office/drawing/2012/chart">
                      <c:ext xmlns:c15="http://schemas.microsoft.com/office/drawing/2012/chart" uri="{02D57815-91ED-43cb-92C2-25804820EDAC}">
                        <c15:formulaRef>
                          <c15:sqref>'[1]cluster_cdf_raw (2)'!$V$2:$V$252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xVal>
                <c:yVal>
                  <c:numRef>
                    <c:extLst xmlns:c15="http://schemas.microsoft.com/office/drawing/2012/chart">
                      <c:ext xmlns:c15="http://schemas.microsoft.com/office/drawing/2012/chart" uri="{02D57815-91ED-43cb-92C2-25804820EDAC}">
                        <c15:formulaRef>
                          <c15:sqref>'[1]cluster_cdf_raw (2)'!$A$2:$A$252</c15:sqref>
                        </c15:formulaRef>
                      </c:ext>
                    </c:extLst>
                    <c:numCache>
                      <c:formatCode>General</c:formatCode>
                      <c:ptCount val="251"/>
                      <c:pt idx="0">
                        <c:v>0</c:v>
                      </c:pt>
                      <c:pt idx="1">
                        <c:v>0</c:v>
                      </c:pt>
                      <c:pt idx="2">
                        <c:v>0</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0</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0</c:v>
                      </c:pt>
                      <c:pt idx="231">
                        <c:v>0</c:v>
                      </c:pt>
                      <c:pt idx="232">
                        <c:v>0</c:v>
                      </c:pt>
                      <c:pt idx="233">
                        <c:v>0</c:v>
                      </c:pt>
                      <c:pt idx="234">
                        <c:v>0</c:v>
                      </c:pt>
                      <c:pt idx="235">
                        <c:v>0</c:v>
                      </c:pt>
                      <c:pt idx="236">
                        <c:v>0</c:v>
                      </c:pt>
                      <c:pt idx="237">
                        <c:v>0</c:v>
                      </c:pt>
                      <c:pt idx="238">
                        <c:v>0</c:v>
                      </c:pt>
                      <c:pt idx="239">
                        <c:v>0</c:v>
                      </c:pt>
                      <c:pt idx="240">
                        <c:v>0</c:v>
                      </c:pt>
                      <c:pt idx="241">
                        <c:v>0</c:v>
                      </c:pt>
                      <c:pt idx="242">
                        <c:v>0</c:v>
                      </c:pt>
                      <c:pt idx="243">
                        <c:v>0</c:v>
                      </c:pt>
                      <c:pt idx="244">
                        <c:v>0</c:v>
                      </c:pt>
                      <c:pt idx="245">
                        <c:v>0</c:v>
                      </c:pt>
                      <c:pt idx="246">
                        <c:v>0</c:v>
                      </c:pt>
                      <c:pt idx="247">
                        <c:v>0</c:v>
                      </c:pt>
                      <c:pt idx="248">
                        <c:v>0</c:v>
                      </c:pt>
                      <c:pt idx="249">
                        <c:v>0</c:v>
                      </c:pt>
                      <c:pt idx="250">
                        <c:v>0</c:v>
                      </c:pt>
                    </c:numCache>
                  </c:numRef>
                </c:yVal>
                <c:smooth val="1"/>
                <c:extLst xmlns:c15="http://schemas.microsoft.com/office/drawing/2012/chart">
                  <c:ext xmlns:c16="http://schemas.microsoft.com/office/drawing/2014/chart" uri="{C3380CC4-5D6E-409C-BE32-E72D297353CC}">
                    <c16:uniqueId val="{00000003-0FE7-4C98-99C6-909F44CDE790}"/>
                  </c:ext>
                </c:extLst>
              </c15:ser>
            </c15:filteredScatterSeries>
          </c:ext>
        </c:extLst>
      </c:scatterChart>
      <c:valAx>
        <c:axId val="-1981293472"/>
        <c:scaling>
          <c:orientation val="minMax"/>
          <c:max val="14"/>
          <c:min val="0.5"/>
        </c:scaling>
        <c:delete val="0"/>
        <c:axPos val="b"/>
        <c:majorGridlines>
          <c:spPr>
            <a:ln w="9525" cap="flat" cmpd="sng" algn="ctr">
              <a:solidFill>
                <a:schemeClr val="tx1">
                  <a:lumMod val="15000"/>
                  <a:lumOff val="85000"/>
                </a:schemeClr>
              </a:solidFill>
              <a:round/>
            </a:ln>
            <a:effectLst/>
          </c:spPr>
        </c:majorGridlines>
        <c:minorGridlines>
          <c:spPr>
            <a:ln w="9525" cap="flat" cmpd="sng" algn="ctr">
              <a:noFill/>
              <a:round/>
            </a:ln>
            <a:effectLst/>
          </c:spPr>
        </c:min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crossAx val="-1981288064"/>
        <c:crosses val="autoZero"/>
        <c:crossBetween val="midCat"/>
        <c:majorUnit val="2.5"/>
        <c:minorUnit val="0.1"/>
      </c:valAx>
      <c:valAx>
        <c:axId val="-1981288064"/>
        <c:scaling>
          <c:orientation val="minMax"/>
          <c:max val="1.02"/>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crossAx val="-1981293472"/>
        <c:crossesAt val="1"/>
        <c:crossBetween val="midCat"/>
      </c:valAx>
      <c:spPr>
        <a:noFill/>
        <a:ln>
          <a:noFill/>
        </a:ln>
        <a:effectLst/>
      </c:spPr>
    </c:plotArea>
    <c:legend>
      <c:legendPos val="tr"/>
      <c:layout>
        <c:manualLayout>
          <c:xMode val="edge"/>
          <c:yMode val="edge"/>
          <c:x val="0.42949378467191296"/>
          <c:y val="0.49030986608751248"/>
          <c:w val="0.55602194098411595"/>
          <c:h val="0.294798595958638"/>
        </c:manualLayout>
      </c:layout>
      <c:overlay val="1"/>
      <c:spPr>
        <a:solidFill>
          <a:srgbClr val="FFFFFF">
            <a:alpha val="0"/>
          </a:srgbClr>
        </a:solid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Times" charset="0"/>
              <a:cs typeface="Times" charset="0"/>
            </a:defRPr>
          </a:pPr>
          <a:endParaRPr lang="en-US"/>
        </a:p>
      </c:txPr>
    </c:legend>
    <c:plotVisOnly val="1"/>
    <c:dispBlanksAs val="gap"/>
    <c:showDLblsOverMax val="0"/>
  </c:chart>
  <c:spPr>
    <a:solidFill>
      <a:schemeClr val="bg1"/>
    </a:solidFill>
    <a:ln w="9525" cap="flat" cmpd="sng" algn="ctr">
      <a:noFill/>
      <a:round/>
    </a:ln>
    <a:effectLst/>
  </c:spPr>
  <c:txPr>
    <a:bodyPr/>
    <a:lstStyle/>
    <a:p>
      <a:pPr>
        <a:defRPr sz="1600" b="1">
          <a:solidFill>
            <a:schemeClr val="tx1"/>
          </a:solidFill>
          <a:latin typeface="Times" charset="0"/>
          <a:ea typeface="Times" charset="0"/>
          <a:cs typeface="Times" charset="0"/>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tx>
            <c:strRef>
              <c:f>altruism!$P$1</c:f>
              <c:strCache>
                <c:ptCount val="1"/>
                <c:pt idx="0">
                  <c:v>DRF</c:v>
                </c:pt>
              </c:strCache>
            </c:strRef>
          </c:tx>
          <c:spPr>
            <a:ln w="28575" cap="rnd">
              <a:solidFill>
                <a:schemeClr val="accent5"/>
              </a:solidFill>
              <a:prstDash val="solid"/>
              <a:round/>
            </a:ln>
            <a:effectLst/>
          </c:spPr>
          <c:marker>
            <c:symbol val="triangle"/>
            <c:size val="8"/>
            <c:spPr>
              <a:solidFill>
                <a:schemeClr val="accent5"/>
              </a:solidFill>
              <a:ln w="28575">
                <a:noFill/>
                <a:prstDash val="solid"/>
              </a:ln>
              <a:effectLst/>
            </c:spPr>
          </c:marker>
          <c:xVal>
            <c:numRef>
              <c:f>altruism!$O$2:$O$6</c:f>
              <c:numCache>
                <c:formatCode>General</c:formatCode>
                <c:ptCount val="5"/>
                <c:pt idx="0">
                  <c:v>1</c:v>
                </c:pt>
                <c:pt idx="1">
                  <c:v>0.75</c:v>
                </c:pt>
                <c:pt idx="2">
                  <c:v>0.5</c:v>
                </c:pt>
                <c:pt idx="3">
                  <c:v>0.25</c:v>
                </c:pt>
                <c:pt idx="4">
                  <c:v>0</c:v>
                </c:pt>
              </c:numCache>
            </c:numRef>
          </c:xVal>
          <c:yVal>
            <c:numRef>
              <c:f>altruism!$P$2:$P$6</c:f>
              <c:numCache>
                <c:formatCode>General</c:formatCode>
                <c:ptCount val="5"/>
                <c:pt idx="0">
                  <c:v>1.5670233347810636</c:v>
                </c:pt>
                <c:pt idx="1">
                  <c:v>1.3848354792560802</c:v>
                </c:pt>
                <c:pt idx="2">
                  <c:v>1.2478148776960323</c:v>
                </c:pt>
                <c:pt idx="3">
                  <c:v>1.2210940865177529</c:v>
                </c:pt>
                <c:pt idx="4">
                  <c:v>1.049142192497819</c:v>
                </c:pt>
              </c:numCache>
            </c:numRef>
          </c:yVal>
          <c:smooth val="0"/>
          <c:extLst>
            <c:ext xmlns:c16="http://schemas.microsoft.com/office/drawing/2014/chart" uri="{C3380CC4-5D6E-409C-BE32-E72D297353CC}">
              <c16:uniqueId val="{00000000-1DA2-4893-AACA-1EF5706E2B99}"/>
            </c:ext>
          </c:extLst>
        </c:ser>
        <c:ser>
          <c:idx val="1"/>
          <c:order val="1"/>
          <c:tx>
            <c:strRef>
              <c:f>altruism!$Q$1</c:f>
              <c:strCache>
                <c:ptCount val="1"/>
                <c:pt idx="0">
                  <c:v>Tetris</c:v>
                </c:pt>
              </c:strCache>
            </c:strRef>
          </c:tx>
          <c:spPr>
            <a:ln w="28575" cap="rnd">
              <a:solidFill>
                <a:schemeClr val="tx1"/>
              </a:solidFill>
              <a:round/>
            </a:ln>
            <a:effectLst/>
          </c:spPr>
          <c:marker>
            <c:symbol val="square"/>
            <c:size val="8"/>
            <c:spPr>
              <a:solidFill>
                <a:schemeClr val="tx1"/>
              </a:solidFill>
              <a:ln w="28575">
                <a:noFill/>
              </a:ln>
              <a:effectLst/>
            </c:spPr>
          </c:marker>
          <c:xVal>
            <c:numRef>
              <c:f>altruism!$O$2:$O$6</c:f>
              <c:numCache>
                <c:formatCode>General</c:formatCode>
                <c:ptCount val="5"/>
                <c:pt idx="0">
                  <c:v>1</c:v>
                </c:pt>
                <c:pt idx="1">
                  <c:v>0.75</c:v>
                </c:pt>
                <c:pt idx="2">
                  <c:v>0.5</c:v>
                </c:pt>
                <c:pt idx="3">
                  <c:v>0.25</c:v>
                </c:pt>
                <c:pt idx="4">
                  <c:v>0</c:v>
                </c:pt>
              </c:numCache>
            </c:numRef>
          </c:xVal>
          <c:yVal>
            <c:numRef>
              <c:f>altruism!$Q$2:$Q$6</c:f>
              <c:numCache>
                <c:formatCode>General</c:formatCode>
                <c:ptCount val="5"/>
                <c:pt idx="0">
                  <c:v>1.3458364591147787</c:v>
                </c:pt>
                <c:pt idx="1">
                  <c:v>1.1893645975086362</c:v>
                </c:pt>
                <c:pt idx="2">
                  <c:v>1.0716845878136201</c:v>
                </c:pt>
                <c:pt idx="3">
                  <c:v>1.0487354624330811</c:v>
                </c:pt>
                <c:pt idx="4">
                  <c:v>0.90105474635861371</c:v>
                </c:pt>
              </c:numCache>
            </c:numRef>
          </c:yVal>
          <c:smooth val="0"/>
          <c:extLst>
            <c:ext xmlns:c16="http://schemas.microsoft.com/office/drawing/2014/chart" uri="{C3380CC4-5D6E-409C-BE32-E72D297353CC}">
              <c16:uniqueId val="{00000001-1DA2-4893-AACA-1EF5706E2B99}"/>
            </c:ext>
          </c:extLst>
        </c:ser>
        <c:dLbls>
          <c:showLegendKey val="0"/>
          <c:showVal val="0"/>
          <c:showCatName val="0"/>
          <c:showSerName val="0"/>
          <c:showPercent val="0"/>
          <c:showBubbleSize val="0"/>
        </c:dLbls>
        <c:axId val="-1981884576"/>
        <c:axId val="-1981880032"/>
      </c:scatterChart>
      <c:valAx>
        <c:axId val="-1981884576"/>
        <c:scaling>
          <c:orientation val="minMax"/>
          <c:max val="1"/>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1981880032"/>
        <c:crosses val="autoZero"/>
        <c:crossBetween val="midCat"/>
        <c:majorUnit val="0.25"/>
      </c:valAx>
      <c:valAx>
        <c:axId val="-1981880032"/>
        <c:scaling>
          <c:orientation val="minMax"/>
          <c:max val="1.6"/>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63500" cap="flat" cmpd="sng" algn="ctr">
            <a:solidFill>
              <a:schemeClr val="tx1"/>
            </a:solidFill>
            <a:round/>
          </a:ln>
          <a:effectLst/>
        </c:spPr>
        <c:txPr>
          <a:bodyPr rot="-6000000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crossAx val="-1981884576"/>
        <c:crosses val="autoZero"/>
        <c:crossBetween val="midCat"/>
      </c:valAx>
      <c:spPr>
        <a:noFill/>
        <a:ln>
          <a:noFill/>
        </a:ln>
        <a:effectLst/>
      </c:spPr>
    </c:plotArea>
    <c:legend>
      <c:legendPos val="t"/>
      <c:layout>
        <c:manualLayout>
          <c:xMode val="edge"/>
          <c:yMode val="edge"/>
          <c:x val="0.62325459317585297"/>
          <c:y val="0.35648148148148101"/>
          <c:w val="0.26043525809273799"/>
          <c:h val="0.33121609798775098"/>
        </c:manualLayout>
      </c:layout>
      <c:overlay val="1"/>
      <c:spPr>
        <a:noFill/>
        <a:ln>
          <a:noFill/>
        </a:ln>
        <a:effectLst/>
      </c:spPr>
      <c:txPr>
        <a:bodyPr rot="0" spcFirstLastPara="1" vertOverflow="ellipsis" vert="horz" wrap="square" anchor="ctr" anchorCtr="1"/>
        <a:lstStyle/>
        <a:p>
          <a:pPr>
            <a:defRPr sz="2000" b="0" i="0" u="none" strike="noStrike" kern="1200" baseline="0">
              <a:solidFill>
                <a:schemeClr val="tx1"/>
              </a:solidFill>
              <a:latin typeface="+mn-lt"/>
              <a:ea typeface="Times New Roman" charset="0"/>
              <a:cs typeface="Times New Roman" charset="0"/>
            </a:defRPr>
          </a:pPr>
          <a:endParaRPr lang="en-US"/>
        </a:p>
      </c:txPr>
    </c:legend>
    <c:plotVisOnly val="1"/>
    <c:dispBlanksAs val="gap"/>
    <c:showDLblsOverMax val="0"/>
  </c:chart>
  <c:spPr>
    <a:noFill/>
    <a:ln>
      <a:noFill/>
    </a:ln>
    <a:effectLst/>
  </c:spPr>
  <c:txPr>
    <a:bodyPr/>
    <a:lstStyle/>
    <a:p>
      <a:pPr>
        <a:defRPr sz="1600" b="1">
          <a:solidFill>
            <a:schemeClr val="tx1"/>
          </a:solidFill>
          <a:latin typeface="Times New Roman" charset="0"/>
          <a:ea typeface="Times New Roman" charset="0"/>
          <a:cs typeface="Times New Roman"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416002-E34F-4030-B4B9-A1FAC12BBF5B}" type="datetimeFigureOut">
              <a:rPr lang="en-US" smtClean="0"/>
              <a:t>10/27/2016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C8EC7C-9441-47BB-A5C4-A3DD56DD5A3A}" type="slidenum">
              <a:rPr lang="en-US" smtClean="0"/>
              <a:t>‹#›</a:t>
            </a:fld>
            <a:endParaRPr lang="en-US"/>
          </a:p>
        </p:txBody>
      </p:sp>
    </p:spTree>
    <p:extLst>
      <p:ext uri="{BB962C8B-B14F-4D97-AF65-F5344CB8AC3E}">
        <p14:creationId xmlns:p14="http://schemas.microsoft.com/office/powerpoint/2010/main" val="594346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t>Thanks for the introduction,</a:t>
            </a:r>
            <a:r>
              <a:rPr lang="en-US" sz="1000" baseline="0" dirty="0"/>
              <a:t> XXX</a:t>
            </a:r>
            <a:r>
              <a:rPr lang="en-US" sz="1000" dirty="0"/>
              <a:t>.</a:t>
            </a:r>
            <a:r>
              <a:rPr lang="en-US" sz="1000" baseline="0" dirty="0"/>
              <a:t> </a:t>
            </a:r>
            <a:r>
              <a:rPr lang="en-US" sz="1000" dirty="0"/>
              <a:t>Today I am</a:t>
            </a:r>
            <a:r>
              <a:rPr lang="en-US" sz="1000" baseline="0" dirty="0"/>
              <a:t> presenting Carbyne, an altruistic scheduling solution in multi-resource clusters.</a:t>
            </a:r>
          </a:p>
          <a:p>
            <a:endParaRPr lang="en-US" sz="1000" baseline="0" dirty="0"/>
          </a:p>
          <a:p>
            <a:r>
              <a:rPr lang="en-US" sz="1000" baseline="0" dirty="0"/>
              <a:t>So, nowadays we have very powerful clusters which are used to analyze large datasets by running jobs from many users and applications which contend for the same pool of resources. </a:t>
            </a:r>
          </a:p>
          <a:p>
            <a:endParaRPr lang="en-US" sz="1000" baseline="0" dirty="0"/>
          </a:p>
          <a:p>
            <a:r>
              <a:rPr lang="en-US" sz="1000" baseline="0" dirty="0"/>
              <a:t>Consequently, today’s cluster schedulers have to deal with multiple resources, consider jobs with complex DAGs, and allow specific constraints.</a:t>
            </a:r>
          </a:p>
          <a:p>
            <a:endParaRPr lang="en-US" sz="1000" baseline="0" dirty="0"/>
          </a:p>
          <a:p>
            <a:endParaRPr lang="en-US" sz="1000" baseline="0" dirty="0"/>
          </a:p>
        </p:txBody>
      </p:sp>
      <p:sp>
        <p:nvSpPr>
          <p:cNvPr id="4" name="Slide Number Placeholder 3"/>
          <p:cNvSpPr>
            <a:spLocks noGrp="1"/>
          </p:cNvSpPr>
          <p:nvPr>
            <p:ph type="sldNum" sz="quarter" idx="10"/>
          </p:nvPr>
        </p:nvSpPr>
        <p:spPr/>
        <p:txBody>
          <a:bodyPr/>
          <a:lstStyle/>
          <a:p>
            <a:fld id="{E7FD301E-5043-43FC-9FA3-DC372FC37F6D}" type="slidenum">
              <a:rPr lang="en-US" smtClean="0"/>
              <a:t>1</a:t>
            </a:fld>
            <a:endParaRPr lang="en-US"/>
          </a:p>
        </p:txBody>
      </p:sp>
    </p:spTree>
    <p:extLst>
      <p:ext uri="{BB962C8B-B14F-4D97-AF65-F5344CB8AC3E}">
        <p14:creationId xmlns:p14="http://schemas.microsoft.com/office/powerpoint/2010/main" val="3333288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can see, every approach outperforms</a:t>
            </a:r>
            <a:r>
              <a:rPr lang="en-US" baseline="0" dirty="0"/>
              <a:t> the others in their preferred metric while there is significant gap with respect to others. </a:t>
            </a:r>
          </a:p>
          <a:p>
            <a:endParaRPr lang="en-US" baseline="0" dirty="0"/>
          </a:p>
          <a:p>
            <a:r>
              <a:rPr lang="en-US" baseline="0" dirty="0"/>
              <a:t>For example, DRF is best for fairness but worse than Tetris and SJF in terms of job performance. SJF is worse than DRF and Tetris in terms of cluster efficiency and inter-job fairness and Tetris improves cluster efficiency the most.</a:t>
            </a:r>
          </a:p>
          <a:p>
            <a:endParaRPr lang="en-US" baseline="0" dirty="0"/>
          </a:p>
          <a:p>
            <a:r>
              <a:rPr lang="en-US" baseline="0" dirty="0"/>
              <a:t>Given these observations we ask the following question:</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10</a:t>
            </a:fld>
            <a:endParaRPr lang="en-US"/>
          </a:p>
        </p:txBody>
      </p:sp>
    </p:spTree>
    <p:extLst>
      <p:ext uri="{BB962C8B-B14F-4D97-AF65-F5344CB8AC3E}">
        <p14:creationId xmlns:p14="http://schemas.microsoft.com/office/powerpoint/2010/main" val="42843839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can see, every approach outperforms</a:t>
            </a:r>
            <a:r>
              <a:rPr lang="en-US" baseline="0" dirty="0"/>
              <a:t> the others in their preferred metric while there is significant gap with respect to others. </a:t>
            </a:r>
          </a:p>
          <a:p>
            <a:endParaRPr lang="en-US" baseline="0" dirty="0"/>
          </a:p>
          <a:p>
            <a:r>
              <a:rPr lang="en-US" baseline="0" dirty="0"/>
              <a:t>For example, DRF is best for fairness but worse than Tetris and SJF in terms of job performance. SJF is worse than DRF and Tetris in terms of cluster efficiency and inter-job fairness and Tetris improves cluster efficiency the most.</a:t>
            </a:r>
          </a:p>
          <a:p>
            <a:endParaRPr lang="en-US" baseline="0" dirty="0"/>
          </a:p>
          <a:p>
            <a:r>
              <a:rPr lang="en-US" baseline="0" dirty="0"/>
              <a:t>Given these observations we ask the following question:</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11</a:t>
            </a:fld>
            <a:endParaRPr lang="en-US"/>
          </a:p>
        </p:txBody>
      </p:sp>
    </p:spTree>
    <p:extLst>
      <p:ext uri="{BB962C8B-B14F-4D97-AF65-F5344CB8AC3E}">
        <p14:creationId xmlns:p14="http://schemas.microsoft.com/office/powerpoint/2010/main" val="1069509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possible to design an approach</a:t>
            </a:r>
            <a:r>
              <a:rPr lang="en-US" baseline="0" dirty="0"/>
              <a:t> able to provide the same level of fairness as DRF does and still be competitive with the best approaches for the secondary metrics? That means close to SJF and Tetris respectively.</a:t>
            </a:r>
          </a:p>
          <a:p>
            <a:endParaRPr lang="en-US" baseline="0" dirty="0"/>
          </a:p>
          <a:p>
            <a:r>
              <a:rPr lang="en-US" baseline="0" dirty="0"/>
              <a:t>To address this question, we have two observations.</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12</a:t>
            </a:fld>
            <a:endParaRPr lang="en-US"/>
          </a:p>
        </p:txBody>
      </p:sp>
    </p:spTree>
    <p:extLst>
      <p:ext uri="{BB962C8B-B14F-4D97-AF65-F5344CB8AC3E}">
        <p14:creationId xmlns:p14="http://schemas.microsoft.com/office/powerpoint/2010/main" val="34322929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a:t>Modern cluster schedulers focus on instantaneous fairness and forces short term optimizations.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a:t>Let’s consider the following two jobs where every node represents a stage with the number of tasks, resource requirements in one dimension per task and their duration. As you can see, orange job has 3 stages, where S2 is dependent of S0 and S1. Blue job has only one stage. In the rest of the talk we will assume that we know this information and later on will explain more how we estimated it.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a:t>Assuming a total capacity of 1 unit,  traditional cluster schedulers will first do fair allocation between the jobs. Given their fair share, each job wants to use as much as possible and takes greedy decisions and leading to an average job completion time of 2.05 time units.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baseline="0" dirty="0"/>
          </a:p>
        </p:txBody>
      </p:sp>
      <p:sp>
        <p:nvSpPr>
          <p:cNvPr id="4" name="Slide Number Placeholder 3"/>
          <p:cNvSpPr>
            <a:spLocks noGrp="1"/>
          </p:cNvSpPr>
          <p:nvPr>
            <p:ph type="sldNum" sz="quarter" idx="10"/>
          </p:nvPr>
        </p:nvSpPr>
        <p:spPr/>
        <p:txBody>
          <a:bodyPr/>
          <a:lstStyle/>
          <a:p>
            <a:fld id="{3FC8EC7C-9441-47BB-A5C4-A3DD56DD5A3A}" type="slidenum">
              <a:rPr lang="en-US" smtClean="0"/>
              <a:t>13</a:t>
            </a:fld>
            <a:endParaRPr lang="en-US"/>
          </a:p>
        </p:txBody>
      </p:sp>
    </p:spTree>
    <p:extLst>
      <p:ext uri="{BB962C8B-B14F-4D97-AF65-F5344CB8AC3E}">
        <p14:creationId xmlns:p14="http://schemas.microsoft.com/office/powerpoint/2010/main" val="23983760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a:t>However, in practice, the users of the jobs what it cares about is actually the overall effect of performance isolation which is only perceivable at completion.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a:t>Given that orange job, can’t finish before time 2.1 time unit, because task S2 can’t be assigned before all tasks S1’s and S0’s finish due to dependencies, it does not really matter how the empty resource space between time 0 and time 2 is used for tasks allocations, as they did not extend its completion time. </a:t>
            </a:r>
          </a:p>
        </p:txBody>
      </p:sp>
      <p:sp>
        <p:nvSpPr>
          <p:cNvPr id="4" name="Slide Number Placeholder 3"/>
          <p:cNvSpPr>
            <a:spLocks noGrp="1"/>
          </p:cNvSpPr>
          <p:nvPr>
            <p:ph type="sldNum" sz="quarter" idx="10"/>
          </p:nvPr>
        </p:nvSpPr>
        <p:spPr/>
        <p:txBody>
          <a:bodyPr/>
          <a:lstStyle/>
          <a:p>
            <a:fld id="{3FC8EC7C-9441-47BB-A5C4-A3DD56DD5A3A}" type="slidenum">
              <a:rPr lang="en-US" smtClean="0"/>
              <a:t>14</a:t>
            </a:fld>
            <a:endParaRPr lang="en-US"/>
          </a:p>
        </p:txBody>
      </p:sp>
    </p:spTree>
    <p:extLst>
      <p:ext uri="{BB962C8B-B14F-4D97-AF65-F5344CB8AC3E}">
        <p14:creationId xmlns:p14="http://schemas.microsoft.com/office/powerpoint/2010/main" val="34421987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a:t>Given this observation, orange job can behave altruistically at time 0, and donate resources that are not immediately required as leftover. And we define altruism as actions contributing leftover resources.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i="0" baseline="0" dirty="0"/>
          </a:p>
        </p:txBody>
      </p:sp>
      <p:sp>
        <p:nvSpPr>
          <p:cNvPr id="4" name="Slide Number Placeholder 3"/>
          <p:cNvSpPr>
            <a:spLocks noGrp="1"/>
          </p:cNvSpPr>
          <p:nvPr>
            <p:ph type="sldNum" sz="quarter" idx="10"/>
          </p:nvPr>
        </p:nvSpPr>
        <p:spPr/>
        <p:txBody>
          <a:bodyPr/>
          <a:lstStyle/>
          <a:p>
            <a:fld id="{3FC8EC7C-9441-47BB-A5C4-A3DD56DD5A3A}" type="slidenum">
              <a:rPr lang="en-US" smtClean="0"/>
              <a:t>15</a:t>
            </a:fld>
            <a:endParaRPr lang="en-US"/>
          </a:p>
        </p:txBody>
      </p:sp>
    </p:spTree>
    <p:extLst>
      <p:ext uri="{BB962C8B-B14F-4D97-AF65-F5344CB8AC3E}">
        <p14:creationId xmlns:p14="http://schemas.microsoft.com/office/powerpoint/2010/main" val="33998233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0" baseline="0" dirty="0"/>
              <a:t>Given the empty resource space created by orange job at time 0, leftover resources can be donated to blue job and leading to 1.33x better average job completion time than traditional scheduling.</a:t>
            </a:r>
          </a:p>
        </p:txBody>
      </p:sp>
      <p:sp>
        <p:nvSpPr>
          <p:cNvPr id="4" name="Slide Number Placeholder 3"/>
          <p:cNvSpPr>
            <a:spLocks noGrp="1"/>
          </p:cNvSpPr>
          <p:nvPr>
            <p:ph type="sldNum" sz="quarter" idx="10"/>
          </p:nvPr>
        </p:nvSpPr>
        <p:spPr/>
        <p:txBody>
          <a:bodyPr/>
          <a:lstStyle/>
          <a:p>
            <a:fld id="{3FC8EC7C-9441-47BB-A5C4-A3DD56DD5A3A}" type="slidenum">
              <a:rPr lang="en-US" smtClean="0"/>
              <a:t>16</a:t>
            </a:fld>
            <a:endParaRPr lang="en-US"/>
          </a:p>
        </p:txBody>
      </p:sp>
    </p:spTree>
    <p:extLst>
      <p:ext uri="{BB962C8B-B14F-4D97-AF65-F5344CB8AC3E}">
        <p14:creationId xmlns:p14="http://schemas.microsoft.com/office/powerpoint/2010/main" val="1453461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replayed Bing</a:t>
            </a:r>
            <a:r>
              <a:rPr lang="en-US" baseline="0" dirty="0"/>
              <a:t> and Facebook traces where jobs have online arrival times and we found that jobs in data analytics clusters have ample opportunities for altruism</a:t>
            </a:r>
            <a:endParaRPr lang="en-US" dirty="0"/>
          </a:p>
          <a:p>
            <a:endParaRPr lang="en-US" dirty="0"/>
          </a:p>
          <a:p>
            <a:r>
              <a:rPr lang="en-US" dirty="0"/>
              <a:t>First, we analyzed what</a:t>
            </a:r>
            <a:r>
              <a:rPr lang="en-US" baseline="0" dirty="0"/>
              <a:t> increases the opportunities for altruism. We observe that more complex DAG structures and the longer the DAGs, more opportunities exists. In the paper we also computed correlations with respect to different dag properties.</a:t>
            </a:r>
          </a:p>
          <a:p>
            <a:endParaRPr lang="en-US" baseline="0" dirty="0"/>
          </a:p>
          <a:p>
            <a:r>
              <a:rPr lang="en-US" baseline="0" dirty="0"/>
              <a:t>Next, we analyzed how much resources can be donated through leftover. </a:t>
            </a:r>
          </a:p>
          <a:p>
            <a:endParaRPr lang="en-US" baseline="0" dirty="0"/>
          </a:p>
          <a:p>
            <a:r>
              <a:rPr lang="en-US" baseline="0" dirty="0"/>
              <a:t>We found that 50% of the time, at least 20% of the resources can be used donated as leftover. </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17</a:t>
            </a:fld>
            <a:endParaRPr lang="en-US"/>
          </a:p>
        </p:txBody>
      </p:sp>
    </p:spTree>
    <p:extLst>
      <p:ext uri="{BB962C8B-B14F-4D97-AF65-F5344CB8AC3E}">
        <p14:creationId xmlns:p14="http://schemas.microsoft.com/office/powerpoint/2010/main" val="19540028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Driven by these observations, we propose Carbyne,</a:t>
            </a:r>
            <a:r>
              <a:rPr lang="en-US" baseline="0" dirty="0"/>
              <a:t> an altruistic multi-resource scheduling technique which introduces an additional degree of freedom in cluster scheduling through leftover resources. </a:t>
            </a:r>
          </a:p>
          <a:p>
            <a:endParaRPr lang="en-US" baseline="0" dirty="0"/>
          </a:p>
          <a:p>
            <a:r>
              <a:rPr lang="en-US" baseline="0" dirty="0"/>
              <a:t>Given that multiple jobs can contribute altruistically, Carbyne reformulates cluster scheduling as the following three questions:</a:t>
            </a:r>
          </a:p>
          <a:p>
            <a:pPr marL="228600" indent="-228600">
              <a:buAutoNum type="arabicPeriod"/>
            </a:pPr>
            <a:r>
              <a:rPr lang="en-US" baseline="0" dirty="0"/>
              <a:t>How to perform inter-job scheduling to maximize the amount of leftover resources?</a:t>
            </a:r>
          </a:p>
          <a:p>
            <a:pPr marL="228600" indent="-228600">
              <a:buAutoNum type="arabicPeriod"/>
            </a:pPr>
            <a:r>
              <a:rPr lang="en-US" baseline="0" dirty="0"/>
              <a:t>How should an intra-job scheduler determine how much a job should contribute to leftover?</a:t>
            </a:r>
          </a:p>
          <a:p>
            <a:pPr marL="228600" indent="-228600">
              <a:buAutoNum type="arabicPeriod"/>
            </a:pPr>
            <a:r>
              <a:rPr lang="en-US" baseline="0" dirty="0"/>
              <a:t>How to redistribute the leftover across jobs?</a:t>
            </a:r>
          </a:p>
          <a:p>
            <a:pPr marL="228600" indent="-228600">
              <a:buAutoNum type="arabicPeriod"/>
            </a:pPr>
            <a:endParaRPr lang="en-US" baseline="0" dirty="0"/>
          </a:p>
          <a:p>
            <a:pPr marL="0" indent="0">
              <a:buNone/>
            </a:pPr>
            <a:r>
              <a:rPr lang="en-US" baseline="0" dirty="0"/>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saw</a:t>
            </a:r>
            <a:r>
              <a:rPr lang="en-US" baseline="0" dirty="0"/>
              <a:t> that altruism can help improving secondary objectives by redistributing leftover resources, while maintaining performance isolation. Also, we saw that jobs have ample opportunities of altruism in practice.  </a:t>
            </a:r>
            <a:br>
              <a:rPr lang="en-US" baseline="0" dirty="0"/>
            </a:br>
            <a:r>
              <a:rPr lang="en-US" baseline="0" dirty="0"/>
              <a:t>*/</a:t>
            </a:r>
          </a:p>
        </p:txBody>
      </p:sp>
      <p:sp>
        <p:nvSpPr>
          <p:cNvPr id="4" name="Slide Number Placeholder 3"/>
          <p:cNvSpPr>
            <a:spLocks noGrp="1"/>
          </p:cNvSpPr>
          <p:nvPr>
            <p:ph type="sldNum" sz="quarter" idx="10"/>
          </p:nvPr>
        </p:nvSpPr>
        <p:spPr/>
        <p:txBody>
          <a:bodyPr/>
          <a:lstStyle/>
          <a:p>
            <a:fld id="{D929C7CE-33C2-4641-9FC7-59DAE9C0B09C}" type="slidenum">
              <a:rPr lang="en-US" smtClean="0"/>
              <a:t>18</a:t>
            </a:fld>
            <a:endParaRPr lang="en-US"/>
          </a:p>
        </p:txBody>
      </p:sp>
    </p:spTree>
    <p:extLst>
      <p:ext uri="{BB962C8B-B14F-4D97-AF65-F5344CB8AC3E}">
        <p14:creationId xmlns:p14="http://schemas.microsoft.com/office/powerpoint/2010/main" val="32672521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appear the question immediately</a:t>
            </a:r>
          </a:p>
          <a:p>
            <a:endParaRPr lang="en-US" dirty="0"/>
          </a:p>
          <a:p>
            <a:r>
              <a:rPr lang="en-US" dirty="0"/>
              <a:t>As</a:t>
            </a:r>
            <a:r>
              <a:rPr lang="en-US" baseline="0" dirty="0"/>
              <a:t> I mentioned before, the primary goal in most production clusters is performance isolation through fairness. Interestingly, because a fair scheduler enforces resource sharing between all running jobs, it elongates individual job completion times the most comparing with techniques focused on other primary objectives while maximizing altruism and leftover resources.</a:t>
            </a:r>
          </a:p>
          <a:p>
            <a:endParaRPr lang="en-US" baseline="0" dirty="0"/>
          </a:p>
          <a:p>
            <a:r>
              <a:rPr lang="en-US" baseline="0" dirty="0"/>
              <a:t>In Carbyne we use DRF for inter-job scheduling. However, any fair solution can be used. </a:t>
            </a:r>
          </a:p>
          <a:p>
            <a:endParaRPr lang="en-US" baseline="0" dirty="0"/>
          </a:p>
          <a:p>
            <a:r>
              <a:rPr lang="en-US" dirty="0"/>
              <a:t>Going back to our 2 jobs example, Carbyne inter-job scheduler will do what a fair scheduler</a:t>
            </a:r>
            <a:r>
              <a:rPr lang="en-US" baseline="0" dirty="0"/>
              <a:t> with do: allocate half of the resources to job 1 and half to job 2. </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19</a:t>
            </a:fld>
            <a:endParaRPr lang="en-US"/>
          </a:p>
        </p:txBody>
      </p:sp>
    </p:spTree>
    <p:extLst>
      <p:ext uri="{BB962C8B-B14F-4D97-AF65-F5344CB8AC3E}">
        <p14:creationId xmlns:p14="http://schemas.microsoft.com/office/powerpoint/2010/main" val="3847711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we observe</a:t>
            </a:r>
            <a:r>
              <a:rPr lang="en-US" baseline="0" dirty="0"/>
              <a:t> that existing solutions focus on instantaneous short-term convergence to fairness and does not necessarily result in noticeable long-term benefits.</a:t>
            </a:r>
          </a:p>
          <a:p>
            <a:endParaRPr lang="en-US" baseline="0" dirty="0"/>
          </a:p>
          <a:p>
            <a:r>
              <a:rPr lang="en-US" baseline="0" dirty="0"/>
              <a:t>Instead, if we focus on long-term fairness, we can enable larger scheduling flexibility.</a:t>
            </a:r>
          </a:p>
          <a:p>
            <a:endParaRPr lang="en-US" baseline="0" dirty="0"/>
          </a:p>
          <a:p>
            <a:r>
              <a:rPr lang="en-US" baseline="0" dirty="0"/>
              <a:t>In fact, we observe that data-parallel jobs provide amble opportunities for long-term optimizations.</a:t>
            </a:r>
          </a:p>
          <a:p>
            <a:endParaRPr lang="en-US" baseline="0" dirty="0"/>
          </a:p>
          <a:p>
            <a:r>
              <a:rPr lang="en-US" baseline="0" dirty="0"/>
              <a:t>Driven by these observations, we propose Carbyne, an altruistic multi-resource scheduling solution which provides 1.26x better efficiency and 1.59x lower average job completion time with near perfect fairness.</a:t>
            </a:r>
          </a:p>
          <a:p>
            <a:endParaRPr lang="en-US" baseline="0" dirty="0"/>
          </a:p>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2</a:t>
            </a:fld>
            <a:endParaRPr lang="en-US"/>
          </a:p>
        </p:txBody>
      </p:sp>
    </p:spTree>
    <p:extLst>
      <p:ext uri="{BB962C8B-B14F-4D97-AF65-F5344CB8AC3E}">
        <p14:creationId xmlns:p14="http://schemas.microsoft.com/office/powerpoint/2010/main" val="15301203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a:t>
            </a:r>
            <a:r>
              <a:rPr lang="en-US" baseline="0" dirty="0"/>
              <a:t> a resource share allocated by the inter-job scheduler, for every job, Carbyne has to compute how much leftover it can contribute. </a:t>
            </a:r>
          </a:p>
          <a:p>
            <a:endParaRPr lang="en-US" baseline="0" dirty="0"/>
          </a:p>
          <a:p>
            <a:r>
              <a:rPr lang="en-US" baseline="0" dirty="0"/>
              <a:t>To do that, we first need to know how much flexibility do we have? Carbyne computes the expected job completion time using a traditional inter-job scheduler. For our example, jobs have the expected completion time of 2.1 respectively 2.0 time units.</a:t>
            </a:r>
          </a:p>
          <a:p>
            <a:endParaRPr lang="en-US" baseline="0" dirty="0"/>
          </a:p>
          <a:p>
            <a:r>
              <a:rPr lang="en-US" baseline="0" dirty="0"/>
              <a:t>Now the question is: can these jobs give up resources?</a:t>
            </a:r>
            <a:endParaRPr lang="en-US" dirty="0"/>
          </a:p>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20</a:t>
            </a:fld>
            <a:endParaRPr lang="en-US"/>
          </a:p>
        </p:txBody>
      </p:sp>
    </p:spTree>
    <p:extLst>
      <p:ext uri="{BB962C8B-B14F-4D97-AF65-F5344CB8AC3E}">
        <p14:creationId xmlns:p14="http://schemas.microsoft.com/office/powerpoint/2010/main" val="6575346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idea is that we want to push things into the future to maximize the amount of leftover resources as of now but without inflating expected job completion time as computed before.  In practice, we schedule the job from the end given the expected completion time computed before, to the current time, on the reversed DAG using a packer such as Tetris. </a:t>
            </a: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21</a:t>
            </a:fld>
            <a:endParaRPr lang="en-US"/>
          </a:p>
        </p:txBody>
      </p:sp>
    </p:spTree>
    <p:extLst>
      <p:ext uri="{BB962C8B-B14F-4D97-AF65-F5344CB8AC3E}">
        <p14:creationId xmlns:p14="http://schemas.microsoft.com/office/powerpoint/2010/main" val="3279832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our example, Carbyne will move tasks S0’s and one</a:t>
            </a:r>
            <a:r>
              <a:rPr lang="en-US" baseline="0" dirty="0"/>
              <a:t> task for S1 from orange job to the right, without inflating the expected completion time of 2.1 units. </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22</a:t>
            </a:fld>
            <a:endParaRPr lang="en-US"/>
          </a:p>
        </p:txBody>
      </p:sp>
    </p:spTree>
    <p:extLst>
      <p:ext uri="{BB962C8B-B14F-4D97-AF65-F5344CB8AC3E}">
        <p14:creationId xmlns:p14="http://schemas.microsoft.com/office/powerpoint/2010/main" val="11475746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Finally, leftover resources are donated for redistribution.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our case, orange job has freed up some 0.29 resource units.</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23</a:t>
            </a:fld>
            <a:endParaRPr lang="en-US"/>
          </a:p>
        </p:txBody>
      </p:sp>
    </p:spTree>
    <p:extLst>
      <p:ext uri="{BB962C8B-B14F-4D97-AF65-F5344CB8AC3E}">
        <p14:creationId xmlns:p14="http://schemas.microsoft.com/office/powerpoint/2010/main" val="5812791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Similarly, blue job donates 0.21 resource units.</a:t>
            </a:r>
          </a:p>
        </p:txBody>
      </p:sp>
      <p:sp>
        <p:nvSpPr>
          <p:cNvPr id="4" name="Slide Number Placeholder 3"/>
          <p:cNvSpPr>
            <a:spLocks noGrp="1"/>
          </p:cNvSpPr>
          <p:nvPr>
            <p:ph type="sldNum" sz="quarter" idx="10"/>
          </p:nvPr>
        </p:nvSpPr>
        <p:spPr/>
        <p:txBody>
          <a:bodyPr/>
          <a:lstStyle/>
          <a:p>
            <a:fld id="{3FC8EC7C-9441-47BB-A5C4-A3DD56DD5A3A}" type="slidenum">
              <a:rPr lang="en-US" smtClean="0"/>
              <a:t>24</a:t>
            </a:fld>
            <a:endParaRPr lang="en-US"/>
          </a:p>
        </p:txBody>
      </p:sp>
    </p:spTree>
    <p:extLst>
      <p:ext uri="{BB962C8B-B14F-4D97-AF65-F5344CB8AC3E}">
        <p14:creationId xmlns:p14="http://schemas.microsoft.com/office/powerpoint/2010/main" val="3702709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Given the pool of leftover</a:t>
            </a:r>
            <a:r>
              <a:rPr lang="en-US" baseline="0" dirty="0"/>
              <a:t> resources from all jobs, l</a:t>
            </a:r>
            <a:r>
              <a:rPr lang="en-US" dirty="0"/>
              <a:t>eftover scheduling has two goals:</a:t>
            </a:r>
            <a:r>
              <a:rPr lang="en-US" baseline="0" dirty="0"/>
              <a:t> </a:t>
            </a:r>
            <a:r>
              <a:rPr lang="en-US" dirty="0"/>
              <a:t>Minimize the average job completion time and maximize the cluster efficiency. </a:t>
            </a:r>
          </a:p>
          <a:p>
            <a:endParaRPr lang="en-US" dirty="0"/>
          </a:p>
          <a:p>
            <a:r>
              <a:rPr lang="en-US" dirty="0"/>
              <a:t>While</a:t>
            </a:r>
            <a:r>
              <a:rPr lang="en-US" baseline="0" dirty="0"/>
              <a:t> Carbyne prefers the first over the second, their order can be interchanged. </a:t>
            </a:r>
          </a:p>
          <a:p>
            <a:endParaRPr lang="en-US" dirty="0"/>
          </a:p>
          <a:p>
            <a:r>
              <a:rPr lang="en-US" baseline="0" dirty="0"/>
              <a:t>To improve average job completion time, Carbyne leftover scheduling prefer tasks from jobs that are closest to their completion time first.</a:t>
            </a:r>
          </a:p>
          <a:p>
            <a:endParaRPr lang="en-US" baseline="0" dirty="0"/>
          </a:p>
        </p:txBody>
      </p:sp>
      <p:sp>
        <p:nvSpPr>
          <p:cNvPr id="4" name="Slide Number Placeholder 3"/>
          <p:cNvSpPr>
            <a:spLocks noGrp="1"/>
          </p:cNvSpPr>
          <p:nvPr>
            <p:ph type="sldNum" sz="quarter" idx="10"/>
          </p:nvPr>
        </p:nvSpPr>
        <p:spPr/>
        <p:txBody>
          <a:bodyPr/>
          <a:lstStyle/>
          <a:p>
            <a:fld id="{3FC8EC7C-9441-47BB-A5C4-A3DD56DD5A3A}" type="slidenum">
              <a:rPr lang="en-US" smtClean="0"/>
              <a:t>25</a:t>
            </a:fld>
            <a:endParaRPr lang="en-US"/>
          </a:p>
        </p:txBody>
      </p:sp>
    </p:spTree>
    <p:extLst>
      <p:ext uri="{BB962C8B-B14F-4D97-AF65-F5344CB8AC3E}">
        <p14:creationId xmlns:p14="http://schemas.microsoft.com/office/powerpoint/2010/main" val="39112837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our example, it directly translates to allocating leftover to blue job, as it can finish first.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3FC8EC7C-9441-47BB-A5C4-A3DD56DD5A3A}" type="slidenum">
              <a:rPr lang="en-US" smtClean="0"/>
              <a:t>26</a:t>
            </a:fld>
            <a:endParaRPr lang="en-US"/>
          </a:p>
        </p:txBody>
      </p:sp>
    </p:spTree>
    <p:extLst>
      <p:ext uri="{BB962C8B-B14F-4D97-AF65-F5344CB8AC3E}">
        <p14:creationId xmlns:p14="http://schemas.microsoft.com/office/powerpoint/2010/main" val="39446943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Next, to maximize efficiency and be work conserving, it packs as many unscheduled tasks as possible (using Tetris). </a:t>
            </a:r>
          </a:p>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27</a:t>
            </a:fld>
            <a:endParaRPr lang="en-US"/>
          </a:p>
        </p:txBody>
      </p:sp>
    </p:spTree>
    <p:extLst>
      <p:ext uri="{BB962C8B-B14F-4D97-AF65-F5344CB8AC3E}">
        <p14:creationId xmlns:p14="http://schemas.microsoft.com/office/powerpoint/2010/main" val="27072906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In our example, this translates in one more task S1 from orange job to be scheduled at time 0 as it maximize the cluster efficiency the most.</a:t>
            </a:r>
          </a:p>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28</a:t>
            </a:fld>
            <a:endParaRPr lang="en-US"/>
          </a:p>
        </p:txBody>
      </p:sp>
    </p:spTree>
    <p:extLst>
      <p:ext uri="{BB962C8B-B14F-4D97-AF65-F5344CB8AC3E}">
        <p14:creationId xmlns:p14="http://schemas.microsoft.com/office/powerpoint/2010/main" val="2808460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did I tell you so far. </a:t>
            </a:r>
          </a:p>
          <a:p>
            <a:endParaRPr lang="en-US" dirty="0"/>
          </a:p>
          <a:p>
            <a:r>
              <a:rPr lang="en-US" dirty="0"/>
              <a:t>We</a:t>
            </a:r>
            <a:r>
              <a:rPr lang="en-US" baseline="0" dirty="0"/>
              <a:t> increase the leftover resources via inter-job scheduling by adopting a fairness solution. </a:t>
            </a:r>
          </a:p>
          <a:p>
            <a:endParaRPr lang="en-US" baseline="0" dirty="0"/>
          </a:p>
          <a:p>
            <a:r>
              <a:rPr lang="en-US" baseline="0" dirty="0"/>
              <a:t>We compute leftover via intra-job scheduling by scheduling only tasks who does not hurt its performance. </a:t>
            </a:r>
          </a:p>
          <a:p>
            <a:endParaRPr lang="en-US" baseline="0" dirty="0"/>
          </a:p>
          <a:p>
            <a:r>
              <a:rPr lang="en-US" baseline="0" dirty="0"/>
              <a:t>And how we do leftover redistribution to further improve average job completion time and cluster efficiency. </a:t>
            </a:r>
          </a:p>
          <a:p>
            <a:endParaRPr lang="en-US" baseline="0" dirty="0"/>
          </a:p>
          <a:p>
            <a:r>
              <a:rPr lang="en-US" baseline="0" dirty="0"/>
              <a:t>In the paper we also discuss how to prevent jobs from being repetitively punished for altruism using a uniformly distributed probability P(Altruism).</a:t>
            </a:r>
          </a:p>
          <a:p>
            <a:endParaRPr lang="en-US" baseline="0" dirty="0"/>
          </a:p>
          <a:p>
            <a:r>
              <a:rPr lang="en-US" baseline="0" dirty="0"/>
              <a:t>As I mentioned before, in Carbyne we assume we know tasks demands and durations. We leverage well-established techniques such as using history of prior runs for recurring jobs and assuming tasks from the same stage to have similar resource requirements. </a:t>
            </a:r>
          </a:p>
          <a:p>
            <a:endParaRPr lang="en-US" baseline="0" dirty="0"/>
          </a:p>
          <a:p>
            <a:r>
              <a:rPr lang="en-US" baseline="0" dirty="0"/>
              <a:t>I don’t have time to go too much in details, but in the paper we also discuss how deals with other problems such as data locality, straggler mitigation or task failures.</a:t>
            </a: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 believe that these ideas can be implemented in most two layer cluster schedulers, but for the purpose of this project we have implemented it in Yarn.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And here is what yarn architecture looks like. There is a cluster wide resource manager. Per server there is a node manager who tells the resource manager when nodes are free and per job there is a job manager who asks the resource manager for resources.  Finally, the resource manager marries the two.</a:t>
            </a:r>
          </a:p>
          <a:p>
            <a:endParaRPr lang="en-US" baseline="0" dirty="0"/>
          </a:p>
          <a:p>
            <a:r>
              <a:rPr lang="en-US" baseline="0" dirty="0"/>
              <a:t>Carbyne requires two new important components to be implemented. First per job compute the amount of leftover it can donate, and in context of YARN it has to be implemented by the Job Manager. Second, it requires new logic to redistribute the leftover which resides at the resource manager.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3FC8EC7C-9441-47BB-A5C4-A3DD56DD5A3A}" type="slidenum">
              <a:rPr lang="en-US" smtClean="0"/>
              <a:t>29</a:t>
            </a:fld>
            <a:endParaRPr lang="en-US"/>
          </a:p>
        </p:txBody>
      </p:sp>
    </p:spTree>
    <p:extLst>
      <p:ext uri="{BB962C8B-B14F-4D97-AF65-F5344CB8AC3E}">
        <p14:creationId xmlns:p14="http://schemas.microsoft.com/office/powerpoint/2010/main" val="1283044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data</a:t>
            </a:r>
            <a:r>
              <a:rPr lang="en-US" baseline="0" dirty="0"/>
              <a:t> analytics clusters, jobs consisting of many tasks and complex DAGs to encode their dependencies are submitted to a cluster wide resource manager. Based on fairness considerations, the cluster resources are split across the running jobs by an inter job scheduler. Given a resource quota, an intra-job scheduler is assigning job’s tasks accordingly.</a:t>
            </a:r>
          </a:p>
          <a:p>
            <a:endParaRPr lang="en-US" baseline="0" dirty="0"/>
          </a:p>
          <a:p>
            <a:r>
              <a:rPr lang="en-US" baseline="0" dirty="0"/>
              <a:t>Typically production clusters settle for performance isolation through fairness as their primary objective, while considering jobs performance and cluster efficiency as best effort, secondary goals, often w/o an explicit focus on them. </a:t>
            </a:r>
          </a:p>
          <a:p>
            <a:endParaRPr lang="en-US" baseline="0" dirty="0"/>
          </a:p>
          <a:p>
            <a:r>
              <a:rPr lang="en-US" baseline="0" dirty="0"/>
              <a:t>However, simultaneously satisfying all these three goals together is difficult. </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3</a:t>
            </a:fld>
            <a:endParaRPr lang="en-US"/>
          </a:p>
        </p:txBody>
      </p:sp>
    </p:spTree>
    <p:extLst>
      <p:ext uri="{BB962C8B-B14F-4D97-AF65-F5344CB8AC3E}">
        <p14:creationId xmlns:p14="http://schemas.microsoft.com/office/powerpoint/2010/main" val="18989142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did I tell you so far. </a:t>
            </a:r>
          </a:p>
          <a:p>
            <a:endParaRPr lang="en-US" dirty="0"/>
          </a:p>
          <a:p>
            <a:r>
              <a:rPr lang="en-US" dirty="0"/>
              <a:t>We</a:t>
            </a:r>
            <a:r>
              <a:rPr lang="en-US" baseline="0" dirty="0"/>
              <a:t> increase the leftover resources via inter-job scheduling by adopting a fairness solution. </a:t>
            </a:r>
          </a:p>
          <a:p>
            <a:endParaRPr lang="en-US" baseline="0" dirty="0"/>
          </a:p>
          <a:p>
            <a:r>
              <a:rPr lang="en-US" baseline="0" dirty="0"/>
              <a:t>We compute leftover via intra-job scheduling by scheduling only tasks who does not hurt its performance. </a:t>
            </a:r>
          </a:p>
          <a:p>
            <a:endParaRPr lang="en-US" baseline="0" dirty="0"/>
          </a:p>
          <a:p>
            <a:r>
              <a:rPr lang="en-US" baseline="0" dirty="0"/>
              <a:t>And how we do leftover redistribution to further improve average job completion time and cluster efficiency. </a:t>
            </a:r>
          </a:p>
          <a:p>
            <a:endParaRPr lang="en-US" baseline="0" dirty="0"/>
          </a:p>
          <a:p>
            <a:r>
              <a:rPr lang="en-US" baseline="0" dirty="0"/>
              <a:t>In the paper we also discuss how to prevent jobs from being repetitively punished for altruism using a uniformly distributed probability P(Altruism).</a:t>
            </a:r>
          </a:p>
          <a:p>
            <a:r>
              <a:rPr lang="en-US" baseline="0" dirty="0"/>
              <a:t>How Carbyne bounds resource </a:t>
            </a:r>
            <a:r>
              <a:rPr lang="en-US" baseline="0" dirty="0" err="1"/>
              <a:t>misestimations</a:t>
            </a:r>
            <a:r>
              <a:rPr lang="en-US" baseline="0" dirty="0"/>
              <a:t> and deal with other problems such as data locality straggler mitigation or task failures. </a:t>
            </a:r>
          </a:p>
          <a:p>
            <a:endParaRPr lang="en-US" baseline="0" dirty="0"/>
          </a:p>
          <a:p>
            <a:r>
              <a:rPr lang="en-US" baseline="0" dirty="0"/>
              <a:t>But they are all covered in the paper, so I am </a:t>
            </a:r>
            <a:r>
              <a:rPr lang="en-US" baseline="0" dirty="0" err="1"/>
              <a:t>gonna</a:t>
            </a:r>
            <a:r>
              <a:rPr lang="en-US" baseline="0" dirty="0"/>
              <a:t> point you to that for more details.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 believe that these ideas can be implemented in most two layer cluster schedulers, but for the purpose of this project we have implemented it in Yarn.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And here is what yarn architecture looks like. There is a cluster wide resource manager. Per server there is a node manager who tells the resource manager when nodes are free and per job there is a job manager who asks the resource manager for resources.  Finally, the resource manager marries the two.</a:t>
            </a:r>
          </a:p>
          <a:p>
            <a:endParaRPr lang="en-US" baseline="0" dirty="0"/>
          </a:p>
          <a:p>
            <a:r>
              <a:rPr lang="en-US" baseline="0" dirty="0"/>
              <a:t>Carbyne requires two new important components to be implemented. First per job compute the amount of leftover it can donate, and in context of YARN it has to be implemented by the Job Manager. Second, it requires new logic to redistribute the leftover which resides at the resource manager.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3FC8EC7C-9441-47BB-A5C4-A3DD56DD5A3A}" type="slidenum">
              <a:rPr lang="en-US" smtClean="0"/>
              <a:t>30</a:t>
            </a:fld>
            <a:endParaRPr lang="en-US"/>
          </a:p>
        </p:txBody>
      </p:sp>
    </p:spTree>
    <p:extLst>
      <p:ext uri="{BB962C8B-B14F-4D97-AF65-F5344CB8AC3E}">
        <p14:creationId xmlns:p14="http://schemas.microsoft.com/office/powerpoint/2010/main" val="201246848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We implemented Carbyne atop Yarn and Tez and evaluate it over a 100 machine cluster deployment by replaying Microsoft and Facebook production traces and well-known benchmarks.</a:t>
            </a:r>
          </a:p>
          <a:p>
            <a:endParaRPr lang="en-US" baseline="0" dirty="0"/>
          </a:p>
        </p:txBody>
      </p:sp>
      <p:sp>
        <p:nvSpPr>
          <p:cNvPr id="4" name="Slide Number Placeholder 3"/>
          <p:cNvSpPr>
            <a:spLocks noGrp="1"/>
          </p:cNvSpPr>
          <p:nvPr>
            <p:ph type="sldNum" sz="quarter" idx="10"/>
          </p:nvPr>
        </p:nvSpPr>
        <p:spPr/>
        <p:txBody>
          <a:bodyPr/>
          <a:lstStyle/>
          <a:p>
            <a:fld id="{E7FD301E-5043-43FC-9FA3-DC372FC37F6D}" type="slidenum">
              <a:rPr lang="en-US" smtClean="0"/>
              <a:t>31</a:t>
            </a:fld>
            <a:endParaRPr lang="en-US"/>
          </a:p>
        </p:txBody>
      </p:sp>
    </p:spTree>
    <p:extLst>
      <p:ext uri="{BB962C8B-B14F-4D97-AF65-F5344CB8AC3E}">
        <p14:creationId xmlns:p14="http://schemas.microsoft.com/office/powerpoint/2010/main" val="313670428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a:t>
            </a:r>
            <a:r>
              <a:rPr lang="en-US" baseline="0" dirty="0"/>
              <a:t> you remember, in the beginning of the talk, we motivated Carbyne by asking if there is an approach we can achieve near perfect fairness and achieve comparable job performance and cluster efficiency with the best approaches in each metric?</a:t>
            </a:r>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D929C7CE-33C2-4641-9FC7-59DAE9C0B09C}" type="slidenum">
              <a:rPr lang="en-US" smtClean="0"/>
              <a:t>32</a:t>
            </a:fld>
            <a:endParaRPr lang="en-US"/>
          </a:p>
        </p:txBody>
      </p:sp>
    </p:spTree>
    <p:extLst>
      <p:ext uri="{BB962C8B-B14F-4D97-AF65-F5344CB8AC3E}">
        <p14:creationId xmlns:p14="http://schemas.microsoft.com/office/powerpoint/2010/main" val="14735273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As we can see, Carbyne approaches the best in each category and outperforms the rest as being altruistic helps in long term optimizations. It achieves almost similar fairness with DRF, a comparable average job completion time as SJF and comparable cluster efficiency with Tetris.  While Carbyne can be unfair on small time intervals due to leftover allocations, on longer time intervals it is closest to DRF because of its long-term approach toward fairness. Carbyne is slightly worse in terms of job performance than SJF because it does not attempts to delay any job beyond its fair-share-calculated completion time and slightly worse than Tetris in terms of cluster efficiency because it looks for packing only tasks from altruistic jobs instead of treating all runnable tasks equally.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D929C7CE-33C2-4641-9FC7-59DAE9C0B09C}" type="slidenum">
              <a:rPr lang="en-US" smtClean="0"/>
              <a:t>33</a:t>
            </a:fld>
            <a:endParaRPr lang="en-US"/>
          </a:p>
        </p:txBody>
      </p:sp>
    </p:spTree>
    <p:extLst>
      <p:ext uri="{BB962C8B-B14F-4D97-AF65-F5344CB8AC3E}">
        <p14:creationId xmlns:p14="http://schemas.microsoft.com/office/powerpoint/2010/main" val="259591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To better understand </a:t>
            </a:r>
            <a:r>
              <a:rPr lang="en-US" baseline="0" dirty="0" err="1"/>
              <a:t>Carbyne’s</a:t>
            </a:r>
            <a:r>
              <a:rPr lang="en-US" baseline="0" dirty="0"/>
              <a:t> directive of being altruistic we dissected a job’s execution in one of our runs and projected the number of running tasks over its lifetime as following:</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Based on a DRF run.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Running tasks when the job is altruistic and tasks from being altruistic and from leftover redistribution. So as you can see the difference between the last two is the number of tasks received by the job through leftover.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r>
              <a:rPr lang="en-US" baseline="0" dirty="0"/>
              <a:t>We picked one of the jobs in one of our cluster experiments which starts at time 300 and projected it’s number of running tasks in three cases. </a:t>
            </a:r>
          </a:p>
          <a:p>
            <a:endParaRPr lang="en-US" baseline="0" dirty="0"/>
          </a:p>
          <a:p>
            <a:r>
              <a:rPr lang="en-US" baseline="0" dirty="0"/>
              <a:t>While running DRF. </a:t>
            </a:r>
          </a:p>
          <a:p>
            <a:endParaRPr lang="en-US" baseline="0" dirty="0"/>
          </a:p>
          <a:p>
            <a:r>
              <a:rPr lang="en-US" baseline="0" dirty="0"/>
              <a:t>The minimum number of tasks over time allocated by Carbyne through altruism without getting any leftover resources back.</a:t>
            </a:r>
          </a:p>
          <a:p>
            <a:endParaRPr lang="en-US" baseline="0" dirty="0"/>
          </a:p>
          <a:p>
            <a:r>
              <a:rPr lang="en-US" baseline="0" dirty="0"/>
              <a:t>And the number of tasks in total, which means including leftover. </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D929C7CE-33C2-4641-9FC7-59DAE9C0B09C}" type="slidenum">
              <a:rPr lang="en-US" smtClean="0"/>
              <a:t>34</a:t>
            </a:fld>
            <a:endParaRPr lang="en-US"/>
          </a:p>
        </p:txBody>
      </p:sp>
    </p:spTree>
    <p:extLst>
      <p:ext uri="{BB962C8B-B14F-4D97-AF65-F5344CB8AC3E}">
        <p14:creationId xmlns:p14="http://schemas.microsoft.com/office/powerpoint/2010/main" val="381562799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First, we observe that even when resources are available for allocation, </a:t>
            </a:r>
            <a:r>
              <a:rPr lang="en-US" baseline="0" dirty="0" err="1"/>
              <a:t>Carbyne’s</a:t>
            </a:r>
            <a:r>
              <a:rPr lang="en-US" baseline="0" dirty="0"/>
              <a:t> allocation is smoother than DRF which takes greedy decisions. However, it approximates the DRF allocation due to benefits from leftover. </a:t>
            </a:r>
          </a:p>
          <a:p>
            <a:endParaRPr lang="en-US" baseline="0" dirty="0"/>
          </a:p>
        </p:txBody>
      </p:sp>
      <p:sp>
        <p:nvSpPr>
          <p:cNvPr id="4" name="Slide Number Placeholder 3"/>
          <p:cNvSpPr>
            <a:spLocks noGrp="1"/>
          </p:cNvSpPr>
          <p:nvPr>
            <p:ph type="sldNum" sz="quarter" idx="10"/>
          </p:nvPr>
        </p:nvSpPr>
        <p:spPr/>
        <p:txBody>
          <a:bodyPr/>
          <a:lstStyle/>
          <a:p>
            <a:fld id="{D929C7CE-33C2-4641-9FC7-59DAE9C0B09C}" type="slidenum">
              <a:rPr lang="en-US" smtClean="0"/>
              <a:t>35</a:t>
            </a:fld>
            <a:endParaRPr lang="en-US"/>
          </a:p>
        </p:txBody>
      </p:sp>
    </p:spTree>
    <p:extLst>
      <p:ext uri="{BB962C8B-B14F-4D97-AF65-F5344CB8AC3E}">
        <p14:creationId xmlns:p14="http://schemas.microsoft.com/office/powerpoint/2010/main" val="26092753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However, being greedy does not necessarily help. When there is high contention in the cluster, DRF can’t help much, and it’s progress is slow down. </a:t>
            </a:r>
          </a:p>
          <a:p>
            <a:endParaRPr lang="en-US" baseline="0" dirty="0"/>
          </a:p>
          <a:p>
            <a:r>
              <a:rPr lang="en-US" baseline="0" dirty="0"/>
              <a:t>However, Carbyne is receiving significant larger share through leftover while approaching his expected completion time.</a:t>
            </a:r>
          </a:p>
          <a:p>
            <a:endParaRPr lang="en-US" baseline="0" dirty="0"/>
          </a:p>
          <a:p>
            <a:r>
              <a:rPr lang="en-US" baseline="0" dirty="0"/>
              <a:t>Note that due to this behavior, Carbyne is able to finish by time 900 seconds, while DRF takes well beyond 1100 seconds.</a:t>
            </a:r>
          </a:p>
        </p:txBody>
      </p:sp>
      <p:sp>
        <p:nvSpPr>
          <p:cNvPr id="4" name="Slide Number Placeholder 3"/>
          <p:cNvSpPr>
            <a:spLocks noGrp="1"/>
          </p:cNvSpPr>
          <p:nvPr>
            <p:ph type="sldNum" sz="quarter" idx="10"/>
          </p:nvPr>
        </p:nvSpPr>
        <p:spPr/>
        <p:txBody>
          <a:bodyPr/>
          <a:lstStyle/>
          <a:p>
            <a:fld id="{D929C7CE-33C2-4641-9FC7-59DAE9C0B09C}" type="slidenum">
              <a:rPr lang="en-US" smtClean="0"/>
              <a:t>36</a:t>
            </a:fld>
            <a:endParaRPr lang="en-US"/>
          </a:p>
        </p:txBody>
      </p:sp>
    </p:spTree>
    <p:extLst>
      <p:ext uri="{BB962C8B-B14F-4D97-AF65-F5344CB8AC3E}">
        <p14:creationId xmlns:p14="http://schemas.microsoft.com/office/powerpoint/2010/main" val="407757786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Now that we have seen how altruism can help improve performance for individual jobs, I am showing you the CDF of job completion time for the entire workload.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Note that we did not include SJF here as it performs worst both in terms of efficiency and fairness, while only marginally outperforms Carbyne in performance. </a:t>
            </a:r>
          </a:p>
          <a:p>
            <a:endParaRPr lang="en-US" baseline="0" dirty="0"/>
          </a:p>
          <a:p>
            <a:endParaRPr lang="en-US" baseline="0" dirty="0"/>
          </a:p>
          <a:p>
            <a:r>
              <a:rPr lang="en-US" baseline="0" dirty="0"/>
              <a:t>// Most jobs benefit from leftover. //Overwhelming majority benefit from leftover</a:t>
            </a:r>
          </a:p>
          <a:p>
            <a:endParaRPr lang="en-US" baseline="0" dirty="0"/>
          </a:p>
          <a:p>
            <a:r>
              <a:rPr lang="en-US" baseline="0" dirty="0"/>
              <a:t>Carbyne provides better job completion time for most of the jobs. However, 16% of the jobs slow down in Carbyne with only 4% having a slow down by more than 0.8x. </a:t>
            </a:r>
          </a:p>
          <a:p>
            <a:endParaRPr lang="en-US" baseline="0" dirty="0"/>
          </a:p>
          <a:p>
            <a:r>
              <a:rPr lang="en-US" baseline="0" dirty="0"/>
              <a:t>We took a closer look to understand which jobs slow down. We found that typically jobs with more work are more prone to slight slowdown, especially if they contend with many small jobs. However, Carbyne is not inherently biased towards improving shorter jobs at the disadvantage of larger jobs, because an overwhelming majority benefit from leftover.</a:t>
            </a:r>
          </a:p>
        </p:txBody>
      </p:sp>
      <p:sp>
        <p:nvSpPr>
          <p:cNvPr id="4" name="Slide Number Placeholder 3"/>
          <p:cNvSpPr>
            <a:spLocks noGrp="1"/>
          </p:cNvSpPr>
          <p:nvPr>
            <p:ph type="sldNum" sz="quarter" idx="10"/>
          </p:nvPr>
        </p:nvSpPr>
        <p:spPr/>
        <p:txBody>
          <a:bodyPr/>
          <a:lstStyle/>
          <a:p>
            <a:fld id="{D929C7CE-33C2-4641-9FC7-59DAE9C0B09C}" type="slidenum">
              <a:rPr lang="en-US" smtClean="0"/>
              <a:t>37</a:t>
            </a:fld>
            <a:endParaRPr lang="en-US"/>
          </a:p>
        </p:txBody>
      </p:sp>
    </p:spTree>
    <p:extLst>
      <p:ext uri="{BB962C8B-B14F-4D97-AF65-F5344CB8AC3E}">
        <p14:creationId xmlns:p14="http://schemas.microsoft.com/office/powerpoint/2010/main" val="34487673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I wil</a:t>
            </a:r>
            <a:r>
              <a:rPr lang="en-US" baseline="0" dirty="0"/>
              <a:t>l show you how </a:t>
            </a:r>
            <a:r>
              <a:rPr lang="en-US" baseline="0" dirty="0" err="1"/>
              <a:t>Carbyne’s</a:t>
            </a:r>
            <a:r>
              <a:rPr lang="en-US" baseline="0" dirty="0"/>
              <a:t> performance varies, when a better intra-job scheduler is used. </a:t>
            </a:r>
          </a:p>
          <a:p>
            <a:r>
              <a:rPr lang="en-US" baseline="0" dirty="0"/>
              <a:t>As I mention before, we use Tetris to compute leftover resources.</a:t>
            </a:r>
          </a:p>
          <a:p>
            <a:endParaRPr lang="en-US" baseline="0" dirty="0"/>
          </a:p>
          <a:p>
            <a:r>
              <a:rPr lang="en-US" baseline="0" dirty="0"/>
              <a:t>Despite Tetris capability of efficiently packing tasks, it has limited view of the job’s DAG.</a:t>
            </a:r>
          </a:p>
        </p:txBody>
      </p:sp>
      <p:sp>
        <p:nvSpPr>
          <p:cNvPr id="4" name="Slide Number Placeholder 3"/>
          <p:cNvSpPr>
            <a:spLocks noGrp="1"/>
          </p:cNvSpPr>
          <p:nvPr>
            <p:ph type="sldNum" sz="quarter" idx="10"/>
          </p:nvPr>
        </p:nvSpPr>
        <p:spPr/>
        <p:txBody>
          <a:bodyPr/>
          <a:lstStyle/>
          <a:p>
            <a:fld id="{3FC8EC7C-9441-47BB-A5C4-A3DD56DD5A3A}" type="slidenum">
              <a:rPr lang="en-US" smtClean="0"/>
              <a:t>38</a:t>
            </a:fld>
            <a:endParaRPr lang="en-US"/>
          </a:p>
        </p:txBody>
      </p:sp>
    </p:spTree>
    <p:extLst>
      <p:ext uri="{BB962C8B-B14F-4D97-AF65-F5344CB8AC3E}">
        <p14:creationId xmlns:p14="http://schemas.microsoft.com/office/powerpoint/2010/main" val="26682853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a:t>
            </a:r>
            <a:r>
              <a:rPr lang="en-US" baseline="0" dirty="0"/>
              <a:t> w</a:t>
            </a:r>
            <a:r>
              <a:rPr lang="en-US" dirty="0"/>
              <a:t>e performed experiments where Carbyne use more sophisticated intra-job schedulers such as Graphene.  </a:t>
            </a:r>
          </a:p>
        </p:txBody>
      </p:sp>
      <p:sp>
        <p:nvSpPr>
          <p:cNvPr id="4" name="Slide Number Placeholder 3"/>
          <p:cNvSpPr>
            <a:spLocks noGrp="1"/>
          </p:cNvSpPr>
          <p:nvPr>
            <p:ph type="sldNum" sz="quarter" idx="10"/>
          </p:nvPr>
        </p:nvSpPr>
        <p:spPr/>
        <p:txBody>
          <a:bodyPr/>
          <a:lstStyle/>
          <a:p>
            <a:fld id="{3FC8EC7C-9441-47BB-A5C4-A3DD56DD5A3A}" type="slidenum">
              <a:rPr lang="en-US" smtClean="0"/>
              <a:t>39</a:t>
            </a:fld>
            <a:endParaRPr lang="en-US"/>
          </a:p>
        </p:txBody>
      </p:sp>
    </p:spTree>
    <p:extLst>
      <p:ext uri="{BB962C8B-B14F-4D97-AF65-F5344CB8AC3E}">
        <p14:creationId xmlns:p14="http://schemas.microsoft.com/office/powerpoint/2010/main" val="42055993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quantify it, we ran a workload consisting of TPC-DS queries on a 100 machines cluster in Chameleon and pick state of the art approaches w.r.t to each metric</a:t>
            </a:r>
            <a:r>
              <a:rPr lang="en-US" baseline="0" dirty="0"/>
              <a:t> and evaluate them across three dimensions. Jain’s fairness index computed on 1 minute intervals for fairness, average job completion time for job performance and </a:t>
            </a:r>
            <a:r>
              <a:rPr lang="en-US" baseline="0" dirty="0" err="1"/>
              <a:t>makespan</a:t>
            </a:r>
            <a:r>
              <a:rPr lang="en-US" baseline="0" dirty="0"/>
              <a:t> for cluster efficiency.</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4</a:t>
            </a:fld>
            <a:endParaRPr lang="en-US"/>
          </a:p>
        </p:txBody>
      </p:sp>
    </p:spTree>
    <p:extLst>
      <p:ext uri="{BB962C8B-B14F-4D97-AF65-F5344CB8AC3E}">
        <p14:creationId xmlns:p14="http://schemas.microsoft.com/office/powerpoint/2010/main" val="308475078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Graphene further increase the performance gap.</a:t>
            </a:r>
            <a:r>
              <a:rPr lang="en-US" baseline="0" dirty="0"/>
              <a:t> This is explained due to its ability to do better intra-job scheduling by considering the entire DAG and its dependencies between stages and hence extracting more leftover resources without affecting individual DAG completion times. </a:t>
            </a:r>
          </a:p>
        </p:txBody>
      </p:sp>
      <p:sp>
        <p:nvSpPr>
          <p:cNvPr id="4" name="Slide Number Placeholder 3"/>
          <p:cNvSpPr>
            <a:spLocks noGrp="1"/>
          </p:cNvSpPr>
          <p:nvPr>
            <p:ph type="sldNum" sz="quarter" idx="10"/>
          </p:nvPr>
        </p:nvSpPr>
        <p:spPr/>
        <p:txBody>
          <a:bodyPr/>
          <a:lstStyle/>
          <a:p>
            <a:fld id="{3FC8EC7C-9441-47BB-A5C4-A3DD56DD5A3A}" type="slidenum">
              <a:rPr lang="en-US" smtClean="0"/>
              <a:t>40</a:t>
            </a:fld>
            <a:endParaRPr lang="en-US"/>
          </a:p>
        </p:txBody>
      </p:sp>
    </p:spTree>
    <p:extLst>
      <p:ext uri="{BB962C8B-B14F-4D97-AF65-F5344CB8AC3E}">
        <p14:creationId xmlns:p14="http://schemas.microsoft.com/office/powerpoint/2010/main" val="64460182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presented Carbyne,</a:t>
            </a:r>
            <a:r>
              <a:rPr lang="en-US" baseline="0" dirty="0"/>
              <a:t> an altruistic multi-resource scheduling scheme which enables leftover resources to be reallocated across jobs.</a:t>
            </a:r>
          </a:p>
          <a:p>
            <a:endParaRPr lang="en-US" baseline="0" dirty="0"/>
          </a:p>
          <a:p>
            <a:r>
              <a:rPr lang="en-US" baseline="0" dirty="0"/>
              <a:t>Due to long-term altruistic view, Carbyne is able to outperform existing cluster scheduler which focus on instantaneous fairness.</a:t>
            </a:r>
          </a:p>
          <a:p>
            <a:endParaRPr lang="en-US" baseline="0" dirty="0"/>
          </a:p>
          <a:p>
            <a:r>
              <a:rPr lang="en-US" baseline="0" dirty="0"/>
              <a:t>We implemented Carbyne inside Yarn and </a:t>
            </a:r>
            <a:r>
              <a:rPr lang="en-US" baseline="0" dirty="0" err="1"/>
              <a:t>Tez</a:t>
            </a:r>
            <a:r>
              <a:rPr lang="en-US" baseline="0" dirty="0"/>
              <a:t> framework. </a:t>
            </a:r>
          </a:p>
          <a:p>
            <a:endParaRPr lang="en-US" baseline="0" dirty="0"/>
          </a:p>
          <a:p>
            <a:r>
              <a:rPr lang="en-US" baseline="0" dirty="0"/>
              <a:t>And Carbyne is able to provide performance comparable with best approaches in terms of fairness and job completion time and cluster efficiency.</a:t>
            </a:r>
          </a:p>
          <a:p>
            <a:endParaRPr lang="en-US" baseline="0" dirty="0"/>
          </a:p>
          <a:p>
            <a:r>
              <a:rPr lang="en-US" baseline="0" dirty="0"/>
              <a:t>/*</a:t>
            </a:r>
          </a:p>
          <a:p>
            <a:r>
              <a:rPr lang="en-US" baseline="0" dirty="0"/>
              <a:t>We saw how it maximize leftover via inter-job scheduling by performing fairness, how to compute leftover for individual jobs and how it redistributed it to maximize secondary objectives such as average job completion time and cluster efficiency.</a:t>
            </a:r>
          </a:p>
          <a:p>
            <a:r>
              <a:rPr lang="en-US" baseline="0" dirty="0"/>
              <a:t>*/</a:t>
            </a:r>
          </a:p>
          <a:p>
            <a:r>
              <a:rPr lang="en-US" baseline="0" dirty="0"/>
              <a:t>/*</a:t>
            </a:r>
          </a:p>
          <a:p>
            <a:r>
              <a:rPr lang="en-US" baseline="0" dirty="0"/>
              <a:t>The key observation is that modern cluster schedulers focus on instantaneous fairness while treating performance and efficiency as best-effort secondary goals. </a:t>
            </a:r>
          </a:p>
          <a:p>
            <a:endParaRPr lang="en-US" baseline="0" dirty="0"/>
          </a:p>
          <a:p>
            <a:r>
              <a:rPr lang="en-US" baseline="0" dirty="0"/>
              <a:t>However, in practice, users perceive isolation only after jobs complete, so a long-term view enable leftover resources to improve secondary goals.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We implemented Carbyne inside Yarn and </a:t>
            </a:r>
            <a:r>
              <a:rPr lang="en-US" baseline="0" dirty="0" err="1"/>
              <a:t>Tez</a:t>
            </a:r>
            <a:r>
              <a:rPr lang="en-US" baseline="0" dirty="0"/>
              <a:t> framework. Our trace driven simulation and deployment results show encouraging results.</a:t>
            </a:r>
          </a:p>
          <a:p>
            <a:r>
              <a:rPr lang="en-US" dirty="0"/>
              <a:t>*/</a:t>
            </a:r>
          </a:p>
        </p:txBody>
      </p:sp>
      <p:sp>
        <p:nvSpPr>
          <p:cNvPr id="4" name="Slide Number Placeholder 3"/>
          <p:cNvSpPr>
            <a:spLocks noGrp="1"/>
          </p:cNvSpPr>
          <p:nvPr>
            <p:ph type="sldNum" sz="quarter" idx="10"/>
          </p:nvPr>
        </p:nvSpPr>
        <p:spPr/>
        <p:txBody>
          <a:bodyPr/>
          <a:lstStyle/>
          <a:p>
            <a:fld id="{3FC8EC7C-9441-47BB-A5C4-A3DD56DD5A3A}" type="slidenum">
              <a:rPr lang="en-US" smtClean="0"/>
              <a:t>41</a:t>
            </a:fld>
            <a:endParaRPr lang="en-US"/>
          </a:p>
        </p:txBody>
      </p:sp>
    </p:spTree>
    <p:extLst>
      <p:ext uri="{BB962C8B-B14F-4D97-AF65-F5344CB8AC3E}">
        <p14:creationId xmlns:p14="http://schemas.microsoft.com/office/powerpoint/2010/main" val="15555838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43</a:t>
            </a:fld>
            <a:endParaRPr lang="en-US"/>
          </a:p>
        </p:txBody>
      </p:sp>
    </p:spTree>
    <p:extLst>
      <p:ext uri="{BB962C8B-B14F-4D97-AF65-F5344CB8AC3E}">
        <p14:creationId xmlns:p14="http://schemas.microsoft.com/office/powerpoint/2010/main" val="42358181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44</a:t>
            </a:fld>
            <a:endParaRPr lang="en-US"/>
          </a:p>
        </p:txBody>
      </p:sp>
    </p:spTree>
    <p:extLst>
      <p:ext uri="{BB962C8B-B14F-4D97-AF65-F5344CB8AC3E}">
        <p14:creationId xmlns:p14="http://schemas.microsoft.com/office/powerpoint/2010/main" val="258855789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45</a:t>
            </a:fld>
            <a:endParaRPr lang="en-US"/>
          </a:p>
        </p:txBody>
      </p:sp>
    </p:spTree>
    <p:extLst>
      <p:ext uri="{BB962C8B-B14F-4D97-AF65-F5344CB8AC3E}">
        <p14:creationId xmlns:p14="http://schemas.microsoft.com/office/powerpoint/2010/main" val="409628275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46</a:t>
            </a:fld>
            <a:endParaRPr lang="en-US"/>
          </a:p>
        </p:txBody>
      </p:sp>
    </p:spTree>
    <p:extLst>
      <p:ext uri="{BB962C8B-B14F-4D97-AF65-F5344CB8AC3E}">
        <p14:creationId xmlns:p14="http://schemas.microsoft.com/office/powerpoint/2010/main" val="338825962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47</a:t>
            </a:fld>
            <a:endParaRPr lang="en-US"/>
          </a:p>
        </p:txBody>
      </p:sp>
    </p:spTree>
    <p:extLst>
      <p:ext uri="{BB962C8B-B14F-4D97-AF65-F5344CB8AC3E}">
        <p14:creationId xmlns:p14="http://schemas.microsoft.com/office/powerpoint/2010/main" val="10135122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picked</a:t>
            </a:r>
            <a:r>
              <a:rPr lang="en-US" baseline="0" dirty="0"/>
              <a:t> Dominant Resource Fairness or DRF as state of the art in terms of fairness which provides max-min fair sharing across multiple dimensions. Shortest Job First for Job Performance and Tetris, state of the art cluster solution to efficiently pack resources and improve cluster efficiency.</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5</a:t>
            </a:fld>
            <a:endParaRPr lang="en-US"/>
          </a:p>
        </p:txBody>
      </p:sp>
    </p:spTree>
    <p:extLst>
      <p:ext uri="{BB962C8B-B14F-4D97-AF65-F5344CB8AC3E}">
        <p14:creationId xmlns:p14="http://schemas.microsoft.com/office/powerpoint/2010/main" val="3650269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picked</a:t>
            </a:r>
            <a:r>
              <a:rPr lang="en-US" baseline="0" dirty="0"/>
              <a:t> Dominant Resource Fairness or DRF as state of the art in terms of fairness which provides max-min fair sharing across multiple dimensions. Shortest Job First for Job Performance and Tetris, state of the art cluster solution to efficiently pack resources and improve cluster efficiency.</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6</a:t>
            </a:fld>
            <a:endParaRPr lang="en-US"/>
          </a:p>
        </p:txBody>
      </p:sp>
    </p:spTree>
    <p:extLst>
      <p:ext uri="{BB962C8B-B14F-4D97-AF65-F5344CB8AC3E}">
        <p14:creationId xmlns:p14="http://schemas.microsoft.com/office/powerpoint/2010/main" val="256222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picked</a:t>
            </a:r>
            <a:r>
              <a:rPr lang="en-US" baseline="0" dirty="0"/>
              <a:t> Dominant Resource Fairness or DRF as state of the art in terms of fairness which provides max-min fair sharing across multiple dimensions. Shortest Job First for Job Performance and Tetris, state of the art cluster solution to efficiently pack resources and improve cluster efficiency.</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7</a:t>
            </a:fld>
            <a:endParaRPr lang="en-US"/>
          </a:p>
        </p:txBody>
      </p:sp>
    </p:spTree>
    <p:extLst>
      <p:ext uri="{BB962C8B-B14F-4D97-AF65-F5344CB8AC3E}">
        <p14:creationId xmlns:p14="http://schemas.microsoft.com/office/powerpoint/2010/main" val="896930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picked</a:t>
            </a:r>
            <a:r>
              <a:rPr lang="en-US" baseline="0" dirty="0"/>
              <a:t> Dominant Resource Fairness or DRF as state of the art in terms of fairness which provides max-min fair sharing across multiple dimensions. Shortest Job First for Job Performance and Tetris, state of the art cluster solution to efficiently pack resources and improve cluster efficiency.</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8</a:t>
            </a:fld>
            <a:endParaRPr lang="en-US"/>
          </a:p>
        </p:txBody>
      </p:sp>
    </p:spTree>
    <p:extLst>
      <p:ext uri="{BB962C8B-B14F-4D97-AF65-F5344CB8AC3E}">
        <p14:creationId xmlns:p14="http://schemas.microsoft.com/office/powerpoint/2010/main" val="19958427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can see, every approach outperforms</a:t>
            </a:r>
            <a:r>
              <a:rPr lang="en-US" baseline="0" dirty="0"/>
              <a:t> the others in their preferred metric while there is significant gap with respect to others. </a:t>
            </a:r>
          </a:p>
          <a:p>
            <a:endParaRPr lang="en-US" baseline="0" dirty="0"/>
          </a:p>
          <a:p>
            <a:r>
              <a:rPr lang="en-US" baseline="0" dirty="0"/>
              <a:t>For example, DRF is best for fairness but worse than Tetris and SJF in terms of job performance. SJF is worse than DRF and Tetris in terms of cluster efficiency and inter-job fairness and Tetris improves cluster efficiency the most.</a:t>
            </a:r>
          </a:p>
          <a:p>
            <a:endParaRPr lang="en-US" baseline="0" dirty="0"/>
          </a:p>
          <a:p>
            <a:r>
              <a:rPr lang="en-US" baseline="0" dirty="0"/>
              <a:t>Given these observations we ask the following question:</a:t>
            </a:r>
            <a:endParaRPr lang="en-US" dirty="0"/>
          </a:p>
        </p:txBody>
      </p:sp>
      <p:sp>
        <p:nvSpPr>
          <p:cNvPr id="4" name="Slide Number Placeholder 3"/>
          <p:cNvSpPr>
            <a:spLocks noGrp="1"/>
          </p:cNvSpPr>
          <p:nvPr>
            <p:ph type="sldNum" sz="quarter" idx="10"/>
          </p:nvPr>
        </p:nvSpPr>
        <p:spPr/>
        <p:txBody>
          <a:bodyPr/>
          <a:lstStyle/>
          <a:p>
            <a:fld id="{3FC8EC7C-9441-47BB-A5C4-A3DD56DD5A3A}" type="slidenum">
              <a:rPr lang="en-US" smtClean="0"/>
              <a:t>9</a:t>
            </a:fld>
            <a:endParaRPr lang="en-US"/>
          </a:p>
        </p:txBody>
      </p:sp>
    </p:spTree>
    <p:extLst>
      <p:ext uri="{BB962C8B-B14F-4D97-AF65-F5344CB8AC3E}">
        <p14:creationId xmlns:p14="http://schemas.microsoft.com/office/powerpoint/2010/main" val="1167861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0C16D06-0423-43ED-AA22-B2447EF408E5}"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3582476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C16D06-0423-43ED-AA22-B2447EF408E5}"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230882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C16D06-0423-43ED-AA22-B2447EF408E5}"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3281843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0C16D06-0423-43ED-AA22-B2447EF408E5}"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1109608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C16D06-0423-43ED-AA22-B2447EF408E5}" type="datetimeFigureOut">
              <a:rPr lang="en-US" smtClean="0"/>
              <a:t>10/27/2016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18789646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0C16D06-0423-43ED-AA22-B2447EF408E5}"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2911063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0C16D06-0423-43ED-AA22-B2447EF408E5}" type="datetimeFigureOut">
              <a:rPr lang="en-US" smtClean="0"/>
              <a:t>10/27/2016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274481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0C16D06-0423-43ED-AA22-B2447EF408E5}" type="datetimeFigureOut">
              <a:rPr lang="en-US" smtClean="0"/>
              <a:t>10/27/2016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3655094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C16D06-0423-43ED-AA22-B2447EF408E5}" type="datetimeFigureOut">
              <a:rPr lang="en-US" smtClean="0"/>
              <a:t>10/27/2016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1572065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C16D06-0423-43ED-AA22-B2447EF408E5}"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1631427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0C16D06-0423-43ED-AA22-B2447EF408E5}" type="datetimeFigureOut">
              <a:rPr lang="en-US" smtClean="0"/>
              <a:t>10/27/2016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F7B9D6-9156-42AA-B9EE-5C2F909EB049}" type="slidenum">
              <a:rPr lang="en-US" smtClean="0"/>
              <a:t>‹#›</a:t>
            </a:fld>
            <a:endParaRPr lang="en-US"/>
          </a:p>
        </p:txBody>
      </p:sp>
    </p:spTree>
    <p:extLst>
      <p:ext uri="{BB962C8B-B14F-4D97-AF65-F5344CB8AC3E}">
        <p14:creationId xmlns:p14="http://schemas.microsoft.com/office/powerpoint/2010/main" val="5988605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C16D06-0423-43ED-AA22-B2447EF408E5}" type="datetimeFigureOut">
              <a:rPr lang="en-US" smtClean="0"/>
              <a:t>10/27/2016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7B9D6-9156-42AA-B9EE-5C2F909EB049}" type="slidenum">
              <a:rPr lang="en-US" smtClean="0"/>
              <a:t>‹#›</a:t>
            </a:fld>
            <a:endParaRPr lang="en-US"/>
          </a:p>
        </p:txBody>
      </p:sp>
    </p:spTree>
    <p:extLst>
      <p:ext uri="{BB962C8B-B14F-4D97-AF65-F5344CB8AC3E}">
        <p14:creationId xmlns:p14="http://schemas.microsoft.com/office/powerpoint/2010/main" val="733801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7.xml"/><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3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45.xml"/><Relationship Id="rId1" Type="http://schemas.openxmlformats.org/officeDocument/2006/relationships/slideLayout" Target="../slideLayouts/slideLayout1.xml"/><Relationship Id="rId5" Type="http://schemas.openxmlformats.org/officeDocument/2006/relationships/chart" Target="../charts/chart14.xml"/><Relationship Id="rId4" Type="http://schemas.openxmlformats.org/officeDocument/2006/relationships/chart" Target="../charts/char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372" y="1072029"/>
            <a:ext cx="11784628" cy="3263303"/>
          </a:xfrm>
        </p:spPr>
        <p:txBody>
          <a:bodyPr>
            <a:normAutofit/>
          </a:bodyPr>
          <a:lstStyle/>
          <a:p>
            <a:pPr algn="l"/>
            <a:r>
              <a:rPr lang="en-US" sz="4500" b="1" i="1" dirty="0">
                <a:solidFill>
                  <a:schemeClr val="bg2">
                    <a:lumMod val="50000"/>
                  </a:schemeClr>
                </a:solidFill>
              </a:rPr>
              <a:t>Altruistic Scheduling in Multi-Resource Clusters</a:t>
            </a:r>
          </a:p>
        </p:txBody>
      </p:sp>
      <p:sp>
        <p:nvSpPr>
          <p:cNvPr id="3" name="Subtitle 2"/>
          <p:cNvSpPr>
            <a:spLocks noGrp="1"/>
          </p:cNvSpPr>
          <p:nvPr>
            <p:ph type="subTitle" idx="1"/>
          </p:nvPr>
        </p:nvSpPr>
        <p:spPr>
          <a:xfrm>
            <a:off x="475376" y="5044945"/>
            <a:ext cx="5573086" cy="886071"/>
          </a:xfrm>
        </p:spPr>
        <p:txBody>
          <a:bodyPr/>
          <a:lstStyle/>
          <a:p>
            <a:pPr algn="l"/>
            <a:r>
              <a:rPr lang="en-US" dirty="0"/>
              <a:t>Robert Grandl, Mosharaf Chowdhury, </a:t>
            </a:r>
          </a:p>
          <a:p>
            <a:pPr algn="l"/>
            <a:r>
              <a:rPr lang="en-US" dirty="0"/>
              <a:t>Aditya Akella, Ganesh Ananthanarayanan</a:t>
            </a:r>
          </a:p>
        </p:txBody>
      </p:sp>
      <p:sp>
        <p:nvSpPr>
          <p:cNvPr id="5" name="Rectangle 4"/>
          <p:cNvSpPr/>
          <p:nvPr/>
        </p:nvSpPr>
        <p:spPr>
          <a:xfrm>
            <a:off x="3707253" y="1195555"/>
            <a:ext cx="947689" cy="4222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7" name="Picture 26"/>
          <p:cNvPicPr>
            <a:picLocks noChangeAspect="1"/>
          </p:cNvPicPr>
          <p:nvPr/>
        </p:nvPicPr>
        <p:blipFill>
          <a:blip r:embed="rId3"/>
          <a:stretch>
            <a:fillRect/>
          </a:stretch>
        </p:blipFill>
        <p:spPr>
          <a:xfrm>
            <a:off x="7251700" y="4738935"/>
            <a:ext cx="2152871" cy="526850"/>
          </a:xfrm>
          <a:prstGeom prst="rect">
            <a:avLst/>
          </a:prstGeom>
        </p:spPr>
      </p:pic>
      <p:pic>
        <p:nvPicPr>
          <p:cNvPr id="28" name="Picture 27"/>
          <p:cNvPicPr>
            <a:picLocks/>
          </p:cNvPicPr>
          <p:nvPr/>
        </p:nvPicPr>
        <p:blipFill>
          <a:blip r:embed="rId4"/>
          <a:stretch>
            <a:fillRect/>
          </a:stretch>
        </p:blipFill>
        <p:spPr>
          <a:xfrm>
            <a:off x="7251700" y="5414832"/>
            <a:ext cx="2225700" cy="516184"/>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617037" y="4738934"/>
            <a:ext cx="1182285" cy="1192081"/>
          </a:xfrm>
          <a:prstGeom prst="rect">
            <a:avLst/>
          </a:prstGeom>
        </p:spPr>
      </p:pic>
      <p:sp>
        <p:nvSpPr>
          <p:cNvPr id="7" name="Rectangle 6"/>
          <p:cNvSpPr/>
          <p:nvPr/>
        </p:nvSpPr>
        <p:spPr>
          <a:xfrm>
            <a:off x="232470" y="1159450"/>
            <a:ext cx="7867025" cy="2785378"/>
          </a:xfrm>
          <a:prstGeom prst="rect">
            <a:avLst/>
          </a:prstGeom>
        </p:spPr>
        <p:txBody>
          <a:bodyPr wrap="none">
            <a:spAutoFit/>
          </a:bodyPr>
          <a:lstStyle/>
          <a:p>
            <a:r>
              <a:rPr lang="en-US" sz="17500" dirty="0"/>
              <a:t>Carbyne</a:t>
            </a:r>
          </a:p>
        </p:txBody>
      </p:sp>
    </p:spTree>
    <p:extLst>
      <p:ext uri="{BB962C8B-B14F-4D97-AF65-F5344CB8AC3E}">
        <p14:creationId xmlns:p14="http://schemas.microsoft.com/office/powerpoint/2010/main" val="29279123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sp>
        <p:nvSpPr>
          <p:cNvPr id="78" name="Rectangle 77"/>
          <p:cNvSpPr/>
          <p:nvPr/>
        </p:nvSpPr>
        <p:spPr>
          <a:xfrm>
            <a:off x="2936790" y="5161663"/>
            <a:ext cx="27947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Shortest Job First (SJF)</a:t>
            </a:r>
          </a:p>
        </p:txBody>
      </p:sp>
      <p:sp>
        <p:nvSpPr>
          <p:cNvPr id="79" name="Rectangle 78"/>
          <p:cNvSpPr/>
          <p:nvPr/>
        </p:nvSpPr>
        <p:spPr>
          <a:xfrm>
            <a:off x="6764929" y="5160475"/>
            <a:ext cx="2665410"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Tetris [SIGCOMM’14]</a:t>
            </a:r>
          </a:p>
        </p:txBody>
      </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113" name="Rectangle 112"/>
          <p:cNvSpPr/>
          <p:nvPr/>
        </p:nvSpPr>
        <p:spPr>
          <a:xfrm>
            <a:off x="40765" y="5155450"/>
            <a:ext cx="19319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DRF [NSDI’11]</a:t>
            </a:r>
          </a:p>
        </p:txBody>
      </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09"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sp>
        <p:nvSpPr>
          <p:cNvPr id="63" name="Plus 62"/>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9044" y="6531901"/>
            <a:ext cx="3371856" cy="307777"/>
          </a:xfrm>
          <a:prstGeom prst="rect">
            <a:avLst/>
          </a:prstGeom>
          <a:noFill/>
        </p:spPr>
        <p:txBody>
          <a:bodyPr wrap="square" rtlCol="0">
            <a:spAutoFit/>
          </a:bodyPr>
          <a:lstStyle/>
          <a:p>
            <a:r>
              <a:rPr lang="en-US" sz="1400" b="1" i="1" dirty="0">
                <a:solidFill>
                  <a:schemeClr val="bg1"/>
                </a:solidFill>
              </a:rPr>
              <a:t>TPC-DS workload on a 100-machine cluster</a:t>
            </a:r>
          </a:p>
        </p:txBody>
      </p:sp>
      <p:grpSp>
        <p:nvGrpSpPr>
          <p:cNvPr id="69" name="Group 68"/>
          <p:cNvGrpSpPr/>
          <p:nvPr/>
        </p:nvGrpSpPr>
        <p:grpSpPr>
          <a:xfrm>
            <a:off x="2484485" y="1328783"/>
            <a:ext cx="1804858" cy="1828800"/>
            <a:chOff x="318805" y="1201783"/>
            <a:chExt cx="2066176" cy="1828800"/>
          </a:xfrm>
        </p:grpSpPr>
        <p:cxnSp>
          <p:nvCxnSpPr>
            <p:cNvPr id="136" name="Straight Connector 135"/>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rot="16200000">
            <a:off x="8092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22441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20720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2174096" y="1209366"/>
            <a:ext cx="366252" cy="400110"/>
          </a:xfrm>
          <a:prstGeom prst="rect">
            <a:avLst/>
          </a:prstGeom>
          <a:noFill/>
        </p:spPr>
        <p:txBody>
          <a:bodyPr wrap="square" rtlCol="0">
            <a:spAutoFit/>
          </a:bodyPr>
          <a:lstStyle/>
          <a:p>
            <a:r>
              <a:rPr lang="en-US" sz="2000" dirty="0"/>
              <a:t>1</a:t>
            </a:r>
          </a:p>
        </p:txBody>
      </p:sp>
      <p:sp>
        <p:nvSpPr>
          <p:cNvPr id="86" name="Rectangle 85"/>
          <p:cNvSpPr/>
          <p:nvPr/>
        </p:nvSpPr>
        <p:spPr>
          <a:xfrm>
            <a:off x="2655870" y="1790370"/>
            <a:ext cx="329938" cy="13532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2701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38656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rot="16200000">
            <a:off x="2436813" y="2054373"/>
            <a:ext cx="779940" cy="369332"/>
          </a:xfrm>
          <a:prstGeom prst="rect">
            <a:avLst/>
          </a:prstGeom>
          <a:noFill/>
        </p:spPr>
        <p:txBody>
          <a:bodyPr wrap="square" rtlCol="0">
            <a:spAutoFit/>
          </a:bodyPr>
          <a:lstStyle/>
          <a:p>
            <a:r>
              <a:rPr lang="en-US" dirty="0"/>
              <a:t>0.74</a:t>
            </a:r>
          </a:p>
        </p:txBody>
      </p:sp>
      <p:sp>
        <p:nvSpPr>
          <p:cNvPr id="95" name="TextBox 94"/>
          <p:cNvSpPr txBox="1"/>
          <p:nvPr/>
        </p:nvSpPr>
        <p:spPr>
          <a:xfrm rot="16200000">
            <a:off x="2436812" y="2038984"/>
            <a:ext cx="779940" cy="400110"/>
          </a:xfrm>
          <a:prstGeom prst="rect">
            <a:avLst/>
          </a:prstGeom>
          <a:noFill/>
        </p:spPr>
        <p:txBody>
          <a:bodyPr wrap="square" rtlCol="0">
            <a:spAutoFit/>
          </a:bodyPr>
          <a:lstStyle/>
          <a:p>
            <a:r>
              <a:rPr lang="en-US" sz="2000" dirty="0">
                <a:solidFill>
                  <a:schemeClr val="bg1"/>
                </a:solidFill>
              </a:rPr>
              <a:t>0.74</a:t>
            </a:r>
          </a:p>
        </p:txBody>
      </p:sp>
      <p:sp>
        <p:nvSpPr>
          <p:cNvPr id="96" name="TextBox 95"/>
          <p:cNvSpPr txBox="1"/>
          <p:nvPr/>
        </p:nvSpPr>
        <p:spPr>
          <a:xfrm rot="16200000">
            <a:off x="3041699" y="2191384"/>
            <a:ext cx="779940" cy="400110"/>
          </a:xfrm>
          <a:prstGeom prst="rect">
            <a:avLst/>
          </a:prstGeom>
          <a:noFill/>
        </p:spPr>
        <p:txBody>
          <a:bodyPr wrap="square" rtlCol="0">
            <a:spAutoFit/>
          </a:bodyPr>
          <a:lstStyle/>
          <a:p>
            <a:r>
              <a:rPr lang="en-US" sz="2000" dirty="0">
                <a:solidFill>
                  <a:schemeClr val="bg1"/>
                </a:solidFill>
              </a:rPr>
              <a:t>0.86</a:t>
            </a:r>
          </a:p>
        </p:txBody>
      </p:sp>
      <p:sp>
        <p:nvSpPr>
          <p:cNvPr id="112" name="TextBox 111"/>
          <p:cNvSpPr txBox="1"/>
          <p:nvPr/>
        </p:nvSpPr>
        <p:spPr>
          <a:xfrm rot="16200000">
            <a:off x="3646584" y="2343784"/>
            <a:ext cx="779940" cy="400110"/>
          </a:xfrm>
          <a:prstGeom prst="rect">
            <a:avLst/>
          </a:prstGeom>
          <a:noFill/>
        </p:spPr>
        <p:txBody>
          <a:bodyPr wrap="square" rtlCol="0">
            <a:spAutoFit/>
          </a:bodyPr>
          <a:lstStyle/>
          <a:p>
            <a:r>
              <a:rPr lang="en-US" sz="2000" dirty="0"/>
              <a:t>0.64</a:t>
            </a:r>
          </a:p>
        </p:txBody>
      </p:sp>
      <p:grpSp>
        <p:nvGrpSpPr>
          <p:cNvPr id="115" name="Group 114"/>
          <p:cNvGrpSpPr/>
          <p:nvPr/>
        </p:nvGrpSpPr>
        <p:grpSpPr>
          <a:xfrm rot="5400000">
            <a:off x="2657209" y="1722543"/>
            <a:ext cx="361542" cy="150833"/>
            <a:chOff x="1377883" y="565606"/>
            <a:chExt cx="595460" cy="190106"/>
          </a:xfrm>
        </p:grpSpPr>
        <p:cxnSp>
          <p:nvCxnSpPr>
            <p:cNvPr id="133" name="Straight Arrow Connector 132"/>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4" name="Straight Connector 133"/>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5" name="Straight Connector 134"/>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7" name="Group 116"/>
          <p:cNvGrpSpPr/>
          <p:nvPr/>
        </p:nvGrpSpPr>
        <p:grpSpPr>
          <a:xfrm rot="5400000">
            <a:off x="3276796" y="1505449"/>
            <a:ext cx="297859" cy="166262"/>
            <a:chOff x="1377883" y="565606"/>
            <a:chExt cx="595460" cy="190106"/>
          </a:xfrm>
        </p:grpSpPr>
        <p:cxnSp>
          <p:nvCxnSpPr>
            <p:cNvPr id="130" name="Straight Arrow Connector 12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8" name="Group 117"/>
          <p:cNvGrpSpPr/>
          <p:nvPr/>
        </p:nvGrpSpPr>
        <p:grpSpPr>
          <a:xfrm rot="5400000">
            <a:off x="3843375" y="1844152"/>
            <a:ext cx="391025" cy="251440"/>
            <a:chOff x="1377883" y="565606"/>
            <a:chExt cx="595460" cy="190106"/>
          </a:xfrm>
        </p:grpSpPr>
        <p:cxnSp>
          <p:nvCxnSpPr>
            <p:cNvPr id="126" name="Straight Arrow Connector 125"/>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rot="18938398">
            <a:off x="2403113" y="3157138"/>
            <a:ext cx="924347" cy="400110"/>
          </a:xfrm>
          <a:prstGeom prst="rect">
            <a:avLst/>
          </a:prstGeom>
          <a:noFill/>
        </p:spPr>
        <p:txBody>
          <a:bodyPr wrap="square" rtlCol="0">
            <a:spAutoFit/>
          </a:bodyPr>
          <a:lstStyle/>
          <a:p>
            <a:r>
              <a:rPr lang="en-US" sz="2000" b="1" dirty="0"/>
              <a:t>Tetris</a:t>
            </a:r>
          </a:p>
        </p:txBody>
      </p:sp>
      <p:sp>
        <p:nvSpPr>
          <p:cNvPr id="121" name="TextBox 120"/>
          <p:cNvSpPr txBox="1"/>
          <p:nvPr/>
        </p:nvSpPr>
        <p:spPr>
          <a:xfrm rot="18938398">
            <a:off x="3042832" y="3145600"/>
            <a:ext cx="746111" cy="400110"/>
          </a:xfrm>
          <a:prstGeom prst="rect">
            <a:avLst/>
          </a:prstGeom>
          <a:noFill/>
        </p:spPr>
        <p:txBody>
          <a:bodyPr wrap="square" rtlCol="0">
            <a:spAutoFit/>
          </a:bodyPr>
          <a:lstStyle/>
          <a:p>
            <a:r>
              <a:rPr lang="en-US" sz="2000" b="1" dirty="0">
                <a:solidFill>
                  <a:schemeClr val="accent2"/>
                </a:solidFill>
              </a:rPr>
              <a:t>DRF</a:t>
            </a:r>
          </a:p>
        </p:txBody>
      </p:sp>
      <p:sp>
        <p:nvSpPr>
          <p:cNvPr id="122" name="TextBox 121"/>
          <p:cNvSpPr txBox="1"/>
          <p:nvPr/>
        </p:nvSpPr>
        <p:spPr>
          <a:xfrm rot="18938398">
            <a:off x="3696964" y="3184897"/>
            <a:ext cx="665157" cy="400110"/>
          </a:xfrm>
          <a:prstGeom prst="rect">
            <a:avLst/>
          </a:prstGeom>
          <a:noFill/>
        </p:spPr>
        <p:txBody>
          <a:bodyPr wrap="square" rtlCol="0">
            <a:spAutoFit/>
          </a:bodyPr>
          <a:lstStyle/>
          <a:p>
            <a:r>
              <a:rPr lang="en-US" sz="2000" b="1" dirty="0"/>
              <a:t>SJF</a:t>
            </a:r>
          </a:p>
        </p:txBody>
      </p:sp>
      <p:sp>
        <p:nvSpPr>
          <p:cNvPr id="123" name="TextBox 122"/>
          <p:cNvSpPr txBox="1"/>
          <p:nvPr/>
        </p:nvSpPr>
        <p:spPr>
          <a:xfrm>
            <a:off x="2385552" y="3949697"/>
            <a:ext cx="2025669" cy="400110"/>
          </a:xfrm>
          <a:prstGeom prst="rect">
            <a:avLst/>
          </a:prstGeom>
          <a:noFill/>
        </p:spPr>
        <p:txBody>
          <a:bodyPr wrap="square" rtlCol="0">
            <a:spAutoFit/>
          </a:bodyPr>
          <a:lstStyle/>
          <a:p>
            <a:r>
              <a:rPr lang="en-US" sz="2000" b="1" dirty="0"/>
              <a:t>Inter-job fairness</a:t>
            </a:r>
          </a:p>
        </p:txBody>
      </p:sp>
      <p:grpSp>
        <p:nvGrpSpPr>
          <p:cNvPr id="139" name="Group 138"/>
          <p:cNvGrpSpPr/>
          <p:nvPr/>
        </p:nvGrpSpPr>
        <p:grpSpPr>
          <a:xfrm>
            <a:off x="5314094" y="1330352"/>
            <a:ext cx="1804858" cy="1828800"/>
            <a:chOff x="318805" y="1201783"/>
            <a:chExt cx="2066176" cy="1828800"/>
          </a:xfrm>
        </p:grpSpPr>
        <p:cxnSp>
          <p:nvCxnSpPr>
            <p:cNvPr id="155" name="Straight Connector 154"/>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rot="16200000">
            <a:off x="3624480" y="2024249"/>
            <a:ext cx="2105292" cy="400110"/>
          </a:xfrm>
          <a:prstGeom prst="rect">
            <a:avLst/>
          </a:prstGeom>
          <a:noFill/>
        </p:spPr>
        <p:txBody>
          <a:bodyPr wrap="square" rtlCol="0">
            <a:spAutoFit/>
          </a:bodyPr>
          <a:lstStyle/>
          <a:p>
            <a:r>
              <a:rPr lang="en-US" sz="2000" b="1" dirty="0"/>
              <a:t>Avg. JCT (seconds)</a:t>
            </a:r>
          </a:p>
        </p:txBody>
      </p:sp>
      <p:sp>
        <p:nvSpPr>
          <p:cNvPr id="141" name="TextBox 140"/>
          <p:cNvSpPr txBox="1"/>
          <p:nvPr/>
        </p:nvSpPr>
        <p:spPr>
          <a:xfrm>
            <a:off x="5073710" y="2888764"/>
            <a:ext cx="320511" cy="400110"/>
          </a:xfrm>
          <a:prstGeom prst="rect">
            <a:avLst/>
          </a:prstGeom>
          <a:noFill/>
        </p:spPr>
        <p:txBody>
          <a:bodyPr wrap="square" rtlCol="0">
            <a:spAutoFit/>
          </a:bodyPr>
          <a:lstStyle/>
          <a:p>
            <a:r>
              <a:rPr lang="en-US" sz="2000" dirty="0"/>
              <a:t>0</a:t>
            </a:r>
          </a:p>
        </p:txBody>
      </p:sp>
      <p:sp>
        <p:nvSpPr>
          <p:cNvPr id="142" name="TextBox 141"/>
          <p:cNvSpPr txBox="1"/>
          <p:nvPr/>
        </p:nvSpPr>
        <p:spPr>
          <a:xfrm>
            <a:off x="48167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683190" y="1361767"/>
            <a:ext cx="763724" cy="400110"/>
          </a:xfrm>
          <a:prstGeom prst="rect">
            <a:avLst/>
          </a:prstGeom>
          <a:noFill/>
        </p:spPr>
        <p:txBody>
          <a:bodyPr wrap="square" rtlCol="0">
            <a:spAutoFit/>
          </a:bodyPr>
          <a:lstStyle/>
          <a:p>
            <a:r>
              <a:rPr lang="en-US" sz="2000" dirty="0"/>
              <a:t>1000</a:t>
            </a:r>
          </a:p>
        </p:txBody>
      </p:sp>
      <p:sp>
        <p:nvSpPr>
          <p:cNvPr id="144" name="Rectangle 143"/>
          <p:cNvSpPr/>
          <p:nvPr/>
        </p:nvSpPr>
        <p:spPr>
          <a:xfrm>
            <a:off x="5494905" y="1446752"/>
            <a:ext cx="329938" cy="17099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p:cNvSpPr/>
          <p:nvPr/>
        </p:nvSpPr>
        <p:spPr>
          <a:xfrm>
            <a:off x="61092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67046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p:cNvSpPr txBox="1"/>
          <p:nvPr/>
        </p:nvSpPr>
        <p:spPr>
          <a:xfrm rot="16200000">
            <a:off x="5272712" y="1518934"/>
            <a:ext cx="779940" cy="400110"/>
          </a:xfrm>
          <a:prstGeom prst="rect">
            <a:avLst/>
          </a:prstGeom>
          <a:noFill/>
        </p:spPr>
        <p:txBody>
          <a:bodyPr wrap="square" rtlCol="0">
            <a:spAutoFit/>
          </a:bodyPr>
          <a:lstStyle/>
          <a:p>
            <a:r>
              <a:rPr lang="en-US" sz="2000" dirty="0">
                <a:solidFill>
                  <a:schemeClr val="bg1"/>
                </a:solidFill>
              </a:rPr>
              <a:t>1123</a:t>
            </a:r>
          </a:p>
        </p:txBody>
      </p:sp>
      <p:sp>
        <p:nvSpPr>
          <p:cNvPr id="148" name="TextBox 147"/>
          <p:cNvSpPr txBox="1"/>
          <p:nvPr/>
        </p:nvSpPr>
        <p:spPr>
          <a:xfrm rot="16200000">
            <a:off x="58775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49" name="TextBox 148"/>
          <p:cNvSpPr txBox="1"/>
          <p:nvPr/>
        </p:nvSpPr>
        <p:spPr>
          <a:xfrm rot="16200000">
            <a:off x="6482486" y="1927422"/>
            <a:ext cx="779940" cy="400110"/>
          </a:xfrm>
          <a:prstGeom prst="rect">
            <a:avLst/>
          </a:prstGeom>
          <a:noFill/>
        </p:spPr>
        <p:txBody>
          <a:bodyPr wrap="square" rtlCol="0">
            <a:spAutoFit/>
          </a:bodyPr>
          <a:lstStyle/>
          <a:p>
            <a:r>
              <a:rPr lang="en-US" sz="2000" dirty="0"/>
              <a:t>769</a:t>
            </a:r>
          </a:p>
        </p:txBody>
      </p:sp>
      <p:sp>
        <p:nvSpPr>
          <p:cNvPr id="150" name="TextBox 149"/>
          <p:cNvSpPr txBox="1"/>
          <p:nvPr/>
        </p:nvSpPr>
        <p:spPr>
          <a:xfrm rot="18938398">
            <a:off x="5308138" y="3149279"/>
            <a:ext cx="924347" cy="400110"/>
          </a:xfrm>
          <a:prstGeom prst="rect">
            <a:avLst/>
          </a:prstGeom>
          <a:noFill/>
        </p:spPr>
        <p:txBody>
          <a:bodyPr wrap="square" rtlCol="0">
            <a:spAutoFit/>
          </a:bodyPr>
          <a:lstStyle/>
          <a:p>
            <a:r>
              <a:rPr lang="en-US" sz="2000" b="1" dirty="0"/>
              <a:t>Tetris</a:t>
            </a:r>
          </a:p>
        </p:txBody>
      </p:sp>
      <p:sp>
        <p:nvSpPr>
          <p:cNvPr id="151" name="TextBox 150"/>
          <p:cNvSpPr txBox="1"/>
          <p:nvPr/>
        </p:nvSpPr>
        <p:spPr>
          <a:xfrm rot="18938398">
            <a:off x="5947857" y="3137741"/>
            <a:ext cx="746111" cy="400110"/>
          </a:xfrm>
          <a:prstGeom prst="rect">
            <a:avLst/>
          </a:prstGeom>
          <a:noFill/>
        </p:spPr>
        <p:txBody>
          <a:bodyPr wrap="square" rtlCol="0">
            <a:spAutoFit/>
          </a:bodyPr>
          <a:lstStyle/>
          <a:p>
            <a:r>
              <a:rPr lang="en-US" sz="2000" b="1" dirty="0"/>
              <a:t>DRF</a:t>
            </a:r>
          </a:p>
        </p:txBody>
      </p:sp>
      <p:sp>
        <p:nvSpPr>
          <p:cNvPr id="152" name="TextBox 151"/>
          <p:cNvSpPr txBox="1"/>
          <p:nvPr/>
        </p:nvSpPr>
        <p:spPr>
          <a:xfrm rot="18938398">
            <a:off x="6601989" y="3177038"/>
            <a:ext cx="665157" cy="400110"/>
          </a:xfrm>
          <a:prstGeom prst="rect">
            <a:avLst/>
          </a:prstGeom>
          <a:noFill/>
        </p:spPr>
        <p:txBody>
          <a:bodyPr wrap="square" rtlCol="0">
            <a:spAutoFit/>
          </a:bodyPr>
          <a:lstStyle/>
          <a:p>
            <a:r>
              <a:rPr lang="en-US" sz="2000" b="1" dirty="0">
                <a:solidFill>
                  <a:schemeClr val="accent2"/>
                </a:solidFill>
              </a:rPr>
              <a:t>SJF</a:t>
            </a:r>
          </a:p>
        </p:txBody>
      </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sp>
        <p:nvSpPr>
          <p:cNvPr id="158" name="TextBox 157"/>
          <p:cNvSpPr txBox="1"/>
          <p:nvPr/>
        </p:nvSpPr>
        <p:spPr>
          <a:xfrm rot="18938398">
            <a:off x="9478736" y="3169182"/>
            <a:ext cx="665157" cy="400110"/>
          </a:xfrm>
          <a:prstGeom prst="rect">
            <a:avLst/>
          </a:prstGeom>
          <a:noFill/>
        </p:spPr>
        <p:txBody>
          <a:bodyPr wrap="square" rtlCol="0">
            <a:spAutoFit/>
          </a:bodyPr>
          <a:lstStyle/>
          <a:p>
            <a:r>
              <a:rPr lang="en-US" sz="2000" b="1" dirty="0"/>
              <a:t>SJF</a:t>
            </a:r>
          </a:p>
        </p:txBody>
      </p:sp>
      <p:grpSp>
        <p:nvGrpSpPr>
          <p:cNvPr id="160" name="Group 159"/>
          <p:cNvGrpSpPr/>
          <p:nvPr/>
        </p:nvGrpSpPr>
        <p:grpSpPr>
          <a:xfrm>
            <a:off x="8181416" y="1331920"/>
            <a:ext cx="1804858" cy="1828800"/>
            <a:chOff x="318805" y="1201783"/>
            <a:chExt cx="2066176" cy="1828800"/>
          </a:xfrm>
        </p:grpSpPr>
        <p:cxnSp>
          <p:nvCxnSpPr>
            <p:cNvPr id="177" name="Straight Connector 176"/>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rot="16200000">
            <a:off x="625947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795988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57096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57113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56503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558717" y="1215702"/>
            <a:ext cx="724096" cy="400110"/>
          </a:xfrm>
          <a:prstGeom prst="rect">
            <a:avLst/>
          </a:prstGeom>
          <a:noFill/>
        </p:spPr>
        <p:txBody>
          <a:bodyPr wrap="square" rtlCol="0">
            <a:spAutoFit/>
          </a:bodyPr>
          <a:lstStyle/>
          <a:p>
            <a:r>
              <a:rPr lang="en-US" sz="2000" dirty="0"/>
              <a:t>8000</a:t>
            </a:r>
          </a:p>
        </p:txBody>
      </p:sp>
      <p:sp>
        <p:nvSpPr>
          <p:cNvPr id="167" name="Rectangle 166"/>
          <p:cNvSpPr/>
          <p:nvPr/>
        </p:nvSpPr>
        <p:spPr>
          <a:xfrm>
            <a:off x="8362227" y="2097759"/>
            <a:ext cx="329938" cy="10510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897654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957200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rot="16200000">
            <a:off x="8136891" y="2186669"/>
            <a:ext cx="779940" cy="400110"/>
          </a:xfrm>
          <a:prstGeom prst="rect">
            <a:avLst/>
          </a:prstGeom>
          <a:noFill/>
        </p:spPr>
        <p:txBody>
          <a:bodyPr wrap="square" rtlCol="0">
            <a:spAutoFit/>
          </a:bodyPr>
          <a:lstStyle/>
          <a:p>
            <a:r>
              <a:rPr lang="en-US" sz="2000" dirty="0">
                <a:solidFill>
                  <a:schemeClr val="bg1"/>
                </a:solidFill>
              </a:rPr>
              <a:t>4356</a:t>
            </a:r>
          </a:p>
        </p:txBody>
      </p:sp>
      <p:sp>
        <p:nvSpPr>
          <p:cNvPr id="171" name="TextBox 170"/>
          <p:cNvSpPr txBox="1"/>
          <p:nvPr/>
        </p:nvSpPr>
        <p:spPr>
          <a:xfrm rot="16200000">
            <a:off x="875120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72" name="TextBox 171"/>
          <p:cNvSpPr txBox="1"/>
          <p:nvPr/>
        </p:nvSpPr>
        <p:spPr>
          <a:xfrm rot="16200000">
            <a:off x="9346663" y="1727899"/>
            <a:ext cx="779940" cy="400110"/>
          </a:xfrm>
          <a:prstGeom prst="rect">
            <a:avLst/>
          </a:prstGeom>
          <a:noFill/>
        </p:spPr>
        <p:txBody>
          <a:bodyPr wrap="square" rtlCol="0">
            <a:spAutoFit/>
          </a:bodyPr>
          <a:lstStyle/>
          <a:p>
            <a:r>
              <a:rPr lang="en-US" sz="2000" dirty="0"/>
              <a:t>6210</a:t>
            </a:r>
          </a:p>
        </p:txBody>
      </p:sp>
      <p:sp>
        <p:nvSpPr>
          <p:cNvPr id="173" name="TextBox 172"/>
          <p:cNvSpPr txBox="1"/>
          <p:nvPr/>
        </p:nvSpPr>
        <p:spPr>
          <a:xfrm rot="18938398">
            <a:off x="8184885" y="3141423"/>
            <a:ext cx="924347" cy="400110"/>
          </a:xfrm>
          <a:prstGeom prst="rect">
            <a:avLst/>
          </a:prstGeom>
          <a:noFill/>
        </p:spPr>
        <p:txBody>
          <a:bodyPr wrap="square" rtlCol="0">
            <a:spAutoFit/>
          </a:bodyPr>
          <a:lstStyle/>
          <a:p>
            <a:r>
              <a:rPr lang="en-US" sz="2000" b="1" dirty="0"/>
              <a:t>Tetris</a:t>
            </a:r>
          </a:p>
        </p:txBody>
      </p:sp>
      <p:sp>
        <p:nvSpPr>
          <p:cNvPr id="174" name="TextBox 173"/>
          <p:cNvSpPr txBox="1"/>
          <p:nvPr/>
        </p:nvSpPr>
        <p:spPr>
          <a:xfrm rot="18938398">
            <a:off x="8824604" y="3129885"/>
            <a:ext cx="746111" cy="400110"/>
          </a:xfrm>
          <a:prstGeom prst="rect">
            <a:avLst/>
          </a:prstGeom>
          <a:noFill/>
        </p:spPr>
        <p:txBody>
          <a:bodyPr wrap="square" rtlCol="0">
            <a:spAutoFit/>
          </a:bodyPr>
          <a:lstStyle/>
          <a:p>
            <a:r>
              <a:rPr lang="en-US" sz="2000" b="1" dirty="0"/>
              <a:t>DRF</a:t>
            </a:r>
          </a:p>
        </p:txBody>
      </p:sp>
      <p:sp>
        <p:nvSpPr>
          <p:cNvPr id="175" name="TextBox 174"/>
          <p:cNvSpPr txBox="1"/>
          <p:nvPr/>
        </p:nvSpPr>
        <p:spPr>
          <a:xfrm>
            <a:off x="8054201" y="3943410"/>
            <a:ext cx="2025669" cy="400110"/>
          </a:xfrm>
          <a:prstGeom prst="rect">
            <a:avLst/>
          </a:prstGeom>
          <a:noFill/>
        </p:spPr>
        <p:txBody>
          <a:bodyPr wrap="square" rtlCol="0">
            <a:spAutoFit/>
          </a:bodyPr>
          <a:lstStyle/>
          <a:p>
            <a:r>
              <a:rPr lang="en-US" sz="2000" b="1" dirty="0"/>
              <a:t>Cluster efficiency</a:t>
            </a:r>
          </a:p>
        </p:txBody>
      </p:sp>
      <p:sp>
        <p:nvSpPr>
          <p:cNvPr id="179" name="Rectangle 178"/>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sp>
        <p:nvSpPr>
          <p:cNvPr id="81" name="Down Arrow 80"/>
          <p:cNvSpPr/>
          <p:nvPr/>
        </p:nvSpPr>
        <p:spPr>
          <a:xfrm>
            <a:off x="3365390" y="1000992"/>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Down Arrow 81"/>
          <p:cNvSpPr/>
          <p:nvPr/>
        </p:nvSpPr>
        <p:spPr>
          <a:xfrm>
            <a:off x="6804473" y="1558748"/>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2049720" y="5815142"/>
            <a:ext cx="5935958" cy="698508"/>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1993434" y="5758303"/>
            <a:ext cx="1903021" cy="477054"/>
          </a:xfrm>
          <a:prstGeom prst="rect">
            <a:avLst/>
          </a:prstGeom>
        </p:spPr>
        <p:txBody>
          <a:bodyPr wrap="none">
            <a:spAutoFit/>
          </a:bodyPr>
          <a:lstStyle/>
          <a:p>
            <a:pPr algn="ctr"/>
            <a:r>
              <a:rPr lang="en-US" sz="2500" dirty="0">
                <a:solidFill>
                  <a:schemeClr val="bg1"/>
                </a:solidFill>
              </a:rPr>
              <a:t>Outperforms</a:t>
            </a:r>
          </a:p>
        </p:txBody>
      </p:sp>
      <p:sp>
        <p:nvSpPr>
          <p:cNvPr id="87" name="Rectangle 86"/>
          <p:cNvSpPr/>
          <p:nvPr/>
        </p:nvSpPr>
        <p:spPr>
          <a:xfrm>
            <a:off x="5084269" y="5760802"/>
            <a:ext cx="2233240" cy="477054"/>
          </a:xfrm>
          <a:prstGeom prst="rect">
            <a:avLst/>
          </a:prstGeom>
        </p:spPr>
        <p:txBody>
          <a:bodyPr wrap="none">
            <a:spAutoFit/>
          </a:bodyPr>
          <a:lstStyle/>
          <a:p>
            <a:pPr algn="ctr"/>
            <a:r>
              <a:rPr lang="en-US" sz="2500" dirty="0">
                <a:solidFill>
                  <a:schemeClr val="bg1"/>
                </a:solidFill>
              </a:rPr>
              <a:t>Underperforms</a:t>
            </a:r>
          </a:p>
        </p:txBody>
      </p:sp>
      <p:sp>
        <p:nvSpPr>
          <p:cNvPr id="88" name="Rectangle 87"/>
          <p:cNvSpPr/>
          <p:nvPr/>
        </p:nvSpPr>
        <p:spPr>
          <a:xfrm>
            <a:off x="2006866" y="6077501"/>
            <a:ext cx="2817349" cy="400110"/>
          </a:xfrm>
          <a:prstGeom prst="rect">
            <a:avLst/>
          </a:prstGeom>
        </p:spPr>
        <p:txBody>
          <a:bodyPr wrap="square">
            <a:spAutoFit/>
          </a:bodyPr>
          <a:lstStyle/>
          <a:p>
            <a:pPr marL="342900" indent="-342900">
              <a:buFont typeface="Wingdings" panose="05000000000000000000" pitchFamily="2" charset="2"/>
              <a:buChar char="§"/>
            </a:pPr>
            <a:r>
              <a:rPr lang="en-US" sz="2000" dirty="0">
                <a:solidFill>
                  <a:schemeClr val="bg1"/>
                </a:solidFill>
              </a:rPr>
              <a:t>Preferred metric</a:t>
            </a:r>
          </a:p>
        </p:txBody>
      </p:sp>
      <p:sp>
        <p:nvSpPr>
          <p:cNvPr id="89" name="Rectangle 88"/>
          <p:cNvSpPr/>
          <p:nvPr/>
        </p:nvSpPr>
        <p:spPr>
          <a:xfrm>
            <a:off x="5122743" y="6062590"/>
            <a:ext cx="2992504" cy="400110"/>
          </a:xfrm>
          <a:prstGeom prst="rect">
            <a:avLst/>
          </a:prstGeom>
        </p:spPr>
        <p:txBody>
          <a:bodyPr wrap="square">
            <a:spAutoFit/>
          </a:bodyPr>
          <a:lstStyle/>
          <a:p>
            <a:pPr marL="342900" indent="-342900">
              <a:buFont typeface="Wingdings" panose="05000000000000000000" pitchFamily="2" charset="2"/>
              <a:buChar char="§"/>
            </a:pPr>
            <a:r>
              <a:rPr lang="en-US" sz="2000" dirty="0">
                <a:solidFill>
                  <a:schemeClr val="bg1"/>
                </a:solidFill>
              </a:rPr>
              <a:t>Secondary metrics</a:t>
            </a:r>
          </a:p>
        </p:txBody>
      </p:sp>
      <p:sp>
        <p:nvSpPr>
          <p:cNvPr id="91" name="Rectangle 90"/>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sp>
        <p:nvSpPr>
          <p:cNvPr id="2" name="Left Brace 1"/>
          <p:cNvSpPr/>
          <p:nvPr/>
        </p:nvSpPr>
        <p:spPr>
          <a:xfrm rot="16200000">
            <a:off x="4763912" y="800599"/>
            <a:ext cx="212791" cy="9595712"/>
          </a:xfrm>
          <a:prstGeom prst="leftBrace">
            <a:avLst>
              <a:gd name="adj1" fmla="val 8333"/>
              <a:gd name="adj2" fmla="val 49868"/>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lide Number Placeholder 6"/>
          <p:cNvSpPr>
            <a:spLocks noGrp="1"/>
          </p:cNvSpPr>
          <p:nvPr>
            <p:ph type="sldNum" sz="quarter" idx="12"/>
          </p:nvPr>
        </p:nvSpPr>
        <p:spPr>
          <a:xfrm>
            <a:off x="11214100" y="6356350"/>
            <a:ext cx="533400" cy="365125"/>
          </a:xfrm>
        </p:spPr>
        <p:txBody>
          <a:bodyPr/>
          <a:lstStyle/>
          <a:p>
            <a:r>
              <a:rPr lang="en-US" b="1" dirty="0"/>
              <a:t>4</a:t>
            </a:r>
          </a:p>
        </p:txBody>
      </p:sp>
    </p:spTree>
    <p:extLst>
      <p:ext uri="{BB962C8B-B14F-4D97-AF65-F5344CB8AC3E}">
        <p14:creationId xmlns:p14="http://schemas.microsoft.com/office/powerpoint/2010/main" val="2567138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sp>
        <p:nvSpPr>
          <p:cNvPr id="78" name="Rectangle 77"/>
          <p:cNvSpPr/>
          <p:nvPr/>
        </p:nvSpPr>
        <p:spPr>
          <a:xfrm>
            <a:off x="2936790" y="5161663"/>
            <a:ext cx="27947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Shortest Job First (SJF)</a:t>
            </a:r>
          </a:p>
        </p:txBody>
      </p:sp>
      <p:sp>
        <p:nvSpPr>
          <p:cNvPr id="79" name="Rectangle 78"/>
          <p:cNvSpPr/>
          <p:nvPr/>
        </p:nvSpPr>
        <p:spPr>
          <a:xfrm>
            <a:off x="6764929" y="5160475"/>
            <a:ext cx="2665410"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Tetris [SIGCOMM’14]</a:t>
            </a:r>
          </a:p>
        </p:txBody>
      </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113" name="Rectangle 112"/>
          <p:cNvSpPr/>
          <p:nvPr/>
        </p:nvSpPr>
        <p:spPr>
          <a:xfrm>
            <a:off x="40765" y="5155450"/>
            <a:ext cx="19319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DRF [NSDI’11]</a:t>
            </a:r>
          </a:p>
        </p:txBody>
      </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09"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sp>
        <p:nvSpPr>
          <p:cNvPr id="63" name="Plus 62"/>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9044" y="6531901"/>
            <a:ext cx="3371856" cy="307777"/>
          </a:xfrm>
          <a:prstGeom prst="rect">
            <a:avLst/>
          </a:prstGeom>
          <a:noFill/>
        </p:spPr>
        <p:txBody>
          <a:bodyPr wrap="square" rtlCol="0">
            <a:spAutoFit/>
          </a:bodyPr>
          <a:lstStyle/>
          <a:p>
            <a:r>
              <a:rPr lang="en-US" sz="1400" b="1" i="1" dirty="0">
                <a:solidFill>
                  <a:schemeClr val="bg1"/>
                </a:solidFill>
              </a:rPr>
              <a:t>TPC-DS workload on a 100-machine cluster</a:t>
            </a:r>
          </a:p>
        </p:txBody>
      </p:sp>
      <p:grpSp>
        <p:nvGrpSpPr>
          <p:cNvPr id="69" name="Group 68"/>
          <p:cNvGrpSpPr/>
          <p:nvPr/>
        </p:nvGrpSpPr>
        <p:grpSpPr>
          <a:xfrm>
            <a:off x="2484485" y="1328783"/>
            <a:ext cx="1804858" cy="1828800"/>
            <a:chOff x="318805" y="1201783"/>
            <a:chExt cx="2066176" cy="1828800"/>
          </a:xfrm>
        </p:grpSpPr>
        <p:cxnSp>
          <p:nvCxnSpPr>
            <p:cNvPr id="136" name="Straight Connector 135"/>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rot="16200000">
            <a:off x="8092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22441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20720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2174096" y="1209366"/>
            <a:ext cx="366252" cy="400110"/>
          </a:xfrm>
          <a:prstGeom prst="rect">
            <a:avLst/>
          </a:prstGeom>
          <a:noFill/>
        </p:spPr>
        <p:txBody>
          <a:bodyPr wrap="square" rtlCol="0">
            <a:spAutoFit/>
          </a:bodyPr>
          <a:lstStyle/>
          <a:p>
            <a:r>
              <a:rPr lang="en-US" sz="2000" dirty="0"/>
              <a:t>1</a:t>
            </a:r>
          </a:p>
        </p:txBody>
      </p:sp>
      <p:sp>
        <p:nvSpPr>
          <p:cNvPr id="86" name="Rectangle 85"/>
          <p:cNvSpPr/>
          <p:nvPr/>
        </p:nvSpPr>
        <p:spPr>
          <a:xfrm>
            <a:off x="2655870" y="1790370"/>
            <a:ext cx="329938" cy="13532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2701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Rectangle 91"/>
          <p:cNvSpPr/>
          <p:nvPr/>
        </p:nvSpPr>
        <p:spPr>
          <a:xfrm>
            <a:off x="38656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rot="16200000">
            <a:off x="2436813" y="2054373"/>
            <a:ext cx="779940" cy="369332"/>
          </a:xfrm>
          <a:prstGeom prst="rect">
            <a:avLst/>
          </a:prstGeom>
          <a:noFill/>
        </p:spPr>
        <p:txBody>
          <a:bodyPr wrap="square" rtlCol="0">
            <a:spAutoFit/>
          </a:bodyPr>
          <a:lstStyle/>
          <a:p>
            <a:r>
              <a:rPr lang="en-US" dirty="0"/>
              <a:t>0.74</a:t>
            </a:r>
          </a:p>
        </p:txBody>
      </p:sp>
      <p:sp>
        <p:nvSpPr>
          <p:cNvPr id="95" name="TextBox 94"/>
          <p:cNvSpPr txBox="1"/>
          <p:nvPr/>
        </p:nvSpPr>
        <p:spPr>
          <a:xfrm rot="16200000">
            <a:off x="2436812" y="2038984"/>
            <a:ext cx="779940" cy="400110"/>
          </a:xfrm>
          <a:prstGeom prst="rect">
            <a:avLst/>
          </a:prstGeom>
          <a:noFill/>
        </p:spPr>
        <p:txBody>
          <a:bodyPr wrap="square" rtlCol="0">
            <a:spAutoFit/>
          </a:bodyPr>
          <a:lstStyle/>
          <a:p>
            <a:r>
              <a:rPr lang="en-US" sz="2000" dirty="0">
                <a:solidFill>
                  <a:schemeClr val="bg1"/>
                </a:solidFill>
              </a:rPr>
              <a:t>0.74</a:t>
            </a:r>
          </a:p>
        </p:txBody>
      </p:sp>
      <p:sp>
        <p:nvSpPr>
          <p:cNvPr id="96" name="TextBox 95"/>
          <p:cNvSpPr txBox="1"/>
          <p:nvPr/>
        </p:nvSpPr>
        <p:spPr>
          <a:xfrm rot="16200000">
            <a:off x="3041699" y="2191384"/>
            <a:ext cx="779940" cy="400110"/>
          </a:xfrm>
          <a:prstGeom prst="rect">
            <a:avLst/>
          </a:prstGeom>
          <a:noFill/>
        </p:spPr>
        <p:txBody>
          <a:bodyPr wrap="square" rtlCol="0">
            <a:spAutoFit/>
          </a:bodyPr>
          <a:lstStyle/>
          <a:p>
            <a:r>
              <a:rPr lang="en-US" sz="2000" dirty="0">
                <a:solidFill>
                  <a:schemeClr val="bg1"/>
                </a:solidFill>
              </a:rPr>
              <a:t>0.86</a:t>
            </a:r>
          </a:p>
        </p:txBody>
      </p:sp>
      <p:sp>
        <p:nvSpPr>
          <p:cNvPr id="112" name="TextBox 111"/>
          <p:cNvSpPr txBox="1"/>
          <p:nvPr/>
        </p:nvSpPr>
        <p:spPr>
          <a:xfrm rot="16200000">
            <a:off x="3646584" y="2343784"/>
            <a:ext cx="779940" cy="400110"/>
          </a:xfrm>
          <a:prstGeom prst="rect">
            <a:avLst/>
          </a:prstGeom>
          <a:noFill/>
        </p:spPr>
        <p:txBody>
          <a:bodyPr wrap="square" rtlCol="0">
            <a:spAutoFit/>
          </a:bodyPr>
          <a:lstStyle/>
          <a:p>
            <a:r>
              <a:rPr lang="en-US" sz="2000" dirty="0"/>
              <a:t>0.64</a:t>
            </a:r>
          </a:p>
        </p:txBody>
      </p:sp>
      <p:grpSp>
        <p:nvGrpSpPr>
          <p:cNvPr id="115" name="Group 114"/>
          <p:cNvGrpSpPr/>
          <p:nvPr/>
        </p:nvGrpSpPr>
        <p:grpSpPr>
          <a:xfrm rot="5400000">
            <a:off x="2657209" y="1722543"/>
            <a:ext cx="361542" cy="150833"/>
            <a:chOff x="1377883" y="565606"/>
            <a:chExt cx="595460" cy="190106"/>
          </a:xfrm>
        </p:grpSpPr>
        <p:cxnSp>
          <p:nvCxnSpPr>
            <p:cNvPr id="133" name="Straight Arrow Connector 132"/>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4" name="Straight Connector 133"/>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5" name="Straight Connector 134"/>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7" name="Group 116"/>
          <p:cNvGrpSpPr/>
          <p:nvPr/>
        </p:nvGrpSpPr>
        <p:grpSpPr>
          <a:xfrm rot="5400000">
            <a:off x="3276796" y="1505449"/>
            <a:ext cx="297859" cy="166262"/>
            <a:chOff x="1377883" y="565606"/>
            <a:chExt cx="595460" cy="190106"/>
          </a:xfrm>
        </p:grpSpPr>
        <p:cxnSp>
          <p:nvCxnSpPr>
            <p:cNvPr id="130" name="Straight Arrow Connector 12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8" name="Group 117"/>
          <p:cNvGrpSpPr/>
          <p:nvPr/>
        </p:nvGrpSpPr>
        <p:grpSpPr>
          <a:xfrm rot="5400000">
            <a:off x="3843375" y="1844152"/>
            <a:ext cx="391025" cy="251440"/>
            <a:chOff x="1377883" y="565606"/>
            <a:chExt cx="595460" cy="190106"/>
          </a:xfrm>
        </p:grpSpPr>
        <p:cxnSp>
          <p:nvCxnSpPr>
            <p:cNvPr id="126" name="Straight Arrow Connector 125"/>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rot="18938398">
            <a:off x="2403113" y="3157138"/>
            <a:ext cx="924347" cy="400110"/>
          </a:xfrm>
          <a:prstGeom prst="rect">
            <a:avLst/>
          </a:prstGeom>
          <a:noFill/>
        </p:spPr>
        <p:txBody>
          <a:bodyPr wrap="square" rtlCol="0">
            <a:spAutoFit/>
          </a:bodyPr>
          <a:lstStyle/>
          <a:p>
            <a:r>
              <a:rPr lang="en-US" sz="2000" b="1" dirty="0"/>
              <a:t>Tetris</a:t>
            </a:r>
          </a:p>
        </p:txBody>
      </p:sp>
      <p:sp>
        <p:nvSpPr>
          <p:cNvPr id="121" name="TextBox 120"/>
          <p:cNvSpPr txBox="1"/>
          <p:nvPr/>
        </p:nvSpPr>
        <p:spPr>
          <a:xfrm rot="18938398">
            <a:off x="3042832" y="3145600"/>
            <a:ext cx="746111" cy="400110"/>
          </a:xfrm>
          <a:prstGeom prst="rect">
            <a:avLst/>
          </a:prstGeom>
          <a:noFill/>
        </p:spPr>
        <p:txBody>
          <a:bodyPr wrap="square" rtlCol="0">
            <a:spAutoFit/>
          </a:bodyPr>
          <a:lstStyle/>
          <a:p>
            <a:r>
              <a:rPr lang="en-US" sz="2000" b="1" dirty="0">
                <a:solidFill>
                  <a:schemeClr val="accent2"/>
                </a:solidFill>
              </a:rPr>
              <a:t>DRF</a:t>
            </a:r>
          </a:p>
        </p:txBody>
      </p:sp>
      <p:sp>
        <p:nvSpPr>
          <p:cNvPr id="122" name="TextBox 121"/>
          <p:cNvSpPr txBox="1"/>
          <p:nvPr/>
        </p:nvSpPr>
        <p:spPr>
          <a:xfrm rot="18938398">
            <a:off x="3696964" y="3184897"/>
            <a:ext cx="665157" cy="400110"/>
          </a:xfrm>
          <a:prstGeom prst="rect">
            <a:avLst/>
          </a:prstGeom>
          <a:noFill/>
        </p:spPr>
        <p:txBody>
          <a:bodyPr wrap="square" rtlCol="0">
            <a:spAutoFit/>
          </a:bodyPr>
          <a:lstStyle/>
          <a:p>
            <a:r>
              <a:rPr lang="en-US" sz="2000" b="1" dirty="0"/>
              <a:t>SJF</a:t>
            </a:r>
          </a:p>
        </p:txBody>
      </p:sp>
      <p:sp>
        <p:nvSpPr>
          <p:cNvPr id="123" name="TextBox 122"/>
          <p:cNvSpPr txBox="1"/>
          <p:nvPr/>
        </p:nvSpPr>
        <p:spPr>
          <a:xfrm>
            <a:off x="2385552" y="3949697"/>
            <a:ext cx="2025669" cy="400110"/>
          </a:xfrm>
          <a:prstGeom prst="rect">
            <a:avLst/>
          </a:prstGeom>
          <a:noFill/>
        </p:spPr>
        <p:txBody>
          <a:bodyPr wrap="square" rtlCol="0">
            <a:spAutoFit/>
          </a:bodyPr>
          <a:lstStyle/>
          <a:p>
            <a:r>
              <a:rPr lang="en-US" sz="2000" b="1" dirty="0"/>
              <a:t>Inter-job fairness</a:t>
            </a:r>
          </a:p>
        </p:txBody>
      </p:sp>
      <p:grpSp>
        <p:nvGrpSpPr>
          <p:cNvPr id="139" name="Group 138"/>
          <p:cNvGrpSpPr/>
          <p:nvPr/>
        </p:nvGrpSpPr>
        <p:grpSpPr>
          <a:xfrm>
            <a:off x="5314094" y="1330352"/>
            <a:ext cx="1804858" cy="1828800"/>
            <a:chOff x="318805" y="1201783"/>
            <a:chExt cx="2066176" cy="1828800"/>
          </a:xfrm>
        </p:grpSpPr>
        <p:cxnSp>
          <p:nvCxnSpPr>
            <p:cNvPr id="155" name="Straight Connector 154"/>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rot="16200000">
            <a:off x="3624480" y="2024249"/>
            <a:ext cx="2105292" cy="400110"/>
          </a:xfrm>
          <a:prstGeom prst="rect">
            <a:avLst/>
          </a:prstGeom>
          <a:noFill/>
        </p:spPr>
        <p:txBody>
          <a:bodyPr wrap="square" rtlCol="0">
            <a:spAutoFit/>
          </a:bodyPr>
          <a:lstStyle/>
          <a:p>
            <a:r>
              <a:rPr lang="en-US" sz="2000" b="1" dirty="0"/>
              <a:t>Avg. JCT (seconds)</a:t>
            </a:r>
          </a:p>
        </p:txBody>
      </p:sp>
      <p:sp>
        <p:nvSpPr>
          <p:cNvPr id="141" name="TextBox 140"/>
          <p:cNvSpPr txBox="1"/>
          <p:nvPr/>
        </p:nvSpPr>
        <p:spPr>
          <a:xfrm>
            <a:off x="5073710" y="2888764"/>
            <a:ext cx="320511" cy="400110"/>
          </a:xfrm>
          <a:prstGeom prst="rect">
            <a:avLst/>
          </a:prstGeom>
          <a:noFill/>
        </p:spPr>
        <p:txBody>
          <a:bodyPr wrap="square" rtlCol="0">
            <a:spAutoFit/>
          </a:bodyPr>
          <a:lstStyle/>
          <a:p>
            <a:r>
              <a:rPr lang="en-US" sz="2000" dirty="0"/>
              <a:t>0</a:t>
            </a:r>
          </a:p>
        </p:txBody>
      </p:sp>
      <p:sp>
        <p:nvSpPr>
          <p:cNvPr id="142" name="TextBox 141"/>
          <p:cNvSpPr txBox="1"/>
          <p:nvPr/>
        </p:nvSpPr>
        <p:spPr>
          <a:xfrm>
            <a:off x="48167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683190" y="1361767"/>
            <a:ext cx="763724" cy="400110"/>
          </a:xfrm>
          <a:prstGeom prst="rect">
            <a:avLst/>
          </a:prstGeom>
          <a:noFill/>
        </p:spPr>
        <p:txBody>
          <a:bodyPr wrap="square" rtlCol="0">
            <a:spAutoFit/>
          </a:bodyPr>
          <a:lstStyle/>
          <a:p>
            <a:r>
              <a:rPr lang="en-US" sz="2000" dirty="0"/>
              <a:t>1000</a:t>
            </a:r>
          </a:p>
        </p:txBody>
      </p:sp>
      <p:sp>
        <p:nvSpPr>
          <p:cNvPr id="144" name="Rectangle 143"/>
          <p:cNvSpPr/>
          <p:nvPr/>
        </p:nvSpPr>
        <p:spPr>
          <a:xfrm>
            <a:off x="5494905" y="1446752"/>
            <a:ext cx="329938" cy="17099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p:cNvSpPr/>
          <p:nvPr/>
        </p:nvSpPr>
        <p:spPr>
          <a:xfrm>
            <a:off x="61092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67046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p:cNvSpPr txBox="1"/>
          <p:nvPr/>
        </p:nvSpPr>
        <p:spPr>
          <a:xfrm rot="16200000">
            <a:off x="5272712" y="1518934"/>
            <a:ext cx="779940" cy="400110"/>
          </a:xfrm>
          <a:prstGeom prst="rect">
            <a:avLst/>
          </a:prstGeom>
          <a:noFill/>
        </p:spPr>
        <p:txBody>
          <a:bodyPr wrap="square" rtlCol="0">
            <a:spAutoFit/>
          </a:bodyPr>
          <a:lstStyle/>
          <a:p>
            <a:r>
              <a:rPr lang="en-US" sz="2000" dirty="0">
                <a:solidFill>
                  <a:schemeClr val="bg1"/>
                </a:solidFill>
              </a:rPr>
              <a:t>1123</a:t>
            </a:r>
          </a:p>
        </p:txBody>
      </p:sp>
      <p:sp>
        <p:nvSpPr>
          <p:cNvPr id="148" name="TextBox 147"/>
          <p:cNvSpPr txBox="1"/>
          <p:nvPr/>
        </p:nvSpPr>
        <p:spPr>
          <a:xfrm rot="16200000">
            <a:off x="58775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49" name="TextBox 148"/>
          <p:cNvSpPr txBox="1"/>
          <p:nvPr/>
        </p:nvSpPr>
        <p:spPr>
          <a:xfrm rot="16200000">
            <a:off x="6482486" y="1927422"/>
            <a:ext cx="779940" cy="400110"/>
          </a:xfrm>
          <a:prstGeom prst="rect">
            <a:avLst/>
          </a:prstGeom>
          <a:noFill/>
        </p:spPr>
        <p:txBody>
          <a:bodyPr wrap="square" rtlCol="0">
            <a:spAutoFit/>
          </a:bodyPr>
          <a:lstStyle/>
          <a:p>
            <a:r>
              <a:rPr lang="en-US" sz="2000" dirty="0"/>
              <a:t>769</a:t>
            </a:r>
          </a:p>
        </p:txBody>
      </p:sp>
      <p:sp>
        <p:nvSpPr>
          <p:cNvPr id="150" name="TextBox 149"/>
          <p:cNvSpPr txBox="1"/>
          <p:nvPr/>
        </p:nvSpPr>
        <p:spPr>
          <a:xfrm rot="18938398">
            <a:off x="5308138" y="3149279"/>
            <a:ext cx="924347" cy="400110"/>
          </a:xfrm>
          <a:prstGeom prst="rect">
            <a:avLst/>
          </a:prstGeom>
          <a:noFill/>
        </p:spPr>
        <p:txBody>
          <a:bodyPr wrap="square" rtlCol="0">
            <a:spAutoFit/>
          </a:bodyPr>
          <a:lstStyle/>
          <a:p>
            <a:r>
              <a:rPr lang="en-US" sz="2000" b="1" dirty="0"/>
              <a:t>Tetris</a:t>
            </a:r>
          </a:p>
        </p:txBody>
      </p:sp>
      <p:sp>
        <p:nvSpPr>
          <p:cNvPr id="151" name="TextBox 150"/>
          <p:cNvSpPr txBox="1"/>
          <p:nvPr/>
        </p:nvSpPr>
        <p:spPr>
          <a:xfrm rot="18938398">
            <a:off x="5947857" y="3137741"/>
            <a:ext cx="746111" cy="400110"/>
          </a:xfrm>
          <a:prstGeom prst="rect">
            <a:avLst/>
          </a:prstGeom>
          <a:noFill/>
        </p:spPr>
        <p:txBody>
          <a:bodyPr wrap="square" rtlCol="0">
            <a:spAutoFit/>
          </a:bodyPr>
          <a:lstStyle/>
          <a:p>
            <a:r>
              <a:rPr lang="en-US" sz="2000" b="1" dirty="0"/>
              <a:t>DRF</a:t>
            </a:r>
          </a:p>
        </p:txBody>
      </p:sp>
      <p:sp>
        <p:nvSpPr>
          <p:cNvPr id="152" name="TextBox 151"/>
          <p:cNvSpPr txBox="1"/>
          <p:nvPr/>
        </p:nvSpPr>
        <p:spPr>
          <a:xfrm rot="18938398">
            <a:off x="6601989" y="3177038"/>
            <a:ext cx="665157" cy="400110"/>
          </a:xfrm>
          <a:prstGeom prst="rect">
            <a:avLst/>
          </a:prstGeom>
          <a:noFill/>
        </p:spPr>
        <p:txBody>
          <a:bodyPr wrap="square" rtlCol="0">
            <a:spAutoFit/>
          </a:bodyPr>
          <a:lstStyle/>
          <a:p>
            <a:r>
              <a:rPr lang="en-US" sz="2000" b="1" dirty="0">
                <a:solidFill>
                  <a:schemeClr val="accent2"/>
                </a:solidFill>
              </a:rPr>
              <a:t>SJF</a:t>
            </a:r>
          </a:p>
        </p:txBody>
      </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sp>
        <p:nvSpPr>
          <p:cNvPr id="158" name="TextBox 157"/>
          <p:cNvSpPr txBox="1"/>
          <p:nvPr/>
        </p:nvSpPr>
        <p:spPr>
          <a:xfrm rot="18938398">
            <a:off x="9478736" y="3169182"/>
            <a:ext cx="665157" cy="400110"/>
          </a:xfrm>
          <a:prstGeom prst="rect">
            <a:avLst/>
          </a:prstGeom>
          <a:noFill/>
        </p:spPr>
        <p:txBody>
          <a:bodyPr wrap="square" rtlCol="0">
            <a:spAutoFit/>
          </a:bodyPr>
          <a:lstStyle/>
          <a:p>
            <a:r>
              <a:rPr lang="en-US" sz="2000" b="1" dirty="0"/>
              <a:t>SJF</a:t>
            </a:r>
          </a:p>
        </p:txBody>
      </p:sp>
      <p:grpSp>
        <p:nvGrpSpPr>
          <p:cNvPr id="160" name="Group 159"/>
          <p:cNvGrpSpPr/>
          <p:nvPr/>
        </p:nvGrpSpPr>
        <p:grpSpPr>
          <a:xfrm>
            <a:off x="8181416" y="1331920"/>
            <a:ext cx="1804858" cy="1828800"/>
            <a:chOff x="318805" y="1201783"/>
            <a:chExt cx="2066176" cy="1828800"/>
          </a:xfrm>
        </p:grpSpPr>
        <p:cxnSp>
          <p:nvCxnSpPr>
            <p:cNvPr id="177" name="Straight Connector 176"/>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rot="16200000">
            <a:off x="625947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795988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57096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57113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56503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558717" y="1215702"/>
            <a:ext cx="724096" cy="400110"/>
          </a:xfrm>
          <a:prstGeom prst="rect">
            <a:avLst/>
          </a:prstGeom>
          <a:noFill/>
        </p:spPr>
        <p:txBody>
          <a:bodyPr wrap="square" rtlCol="0">
            <a:spAutoFit/>
          </a:bodyPr>
          <a:lstStyle/>
          <a:p>
            <a:r>
              <a:rPr lang="en-US" sz="2000" dirty="0"/>
              <a:t>8000</a:t>
            </a:r>
          </a:p>
        </p:txBody>
      </p:sp>
      <p:sp>
        <p:nvSpPr>
          <p:cNvPr id="167" name="Rectangle 166"/>
          <p:cNvSpPr/>
          <p:nvPr/>
        </p:nvSpPr>
        <p:spPr>
          <a:xfrm>
            <a:off x="8362227" y="2097759"/>
            <a:ext cx="329938" cy="10510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897654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957200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rot="16200000">
            <a:off x="8136891" y="2186669"/>
            <a:ext cx="779940" cy="400110"/>
          </a:xfrm>
          <a:prstGeom prst="rect">
            <a:avLst/>
          </a:prstGeom>
          <a:noFill/>
        </p:spPr>
        <p:txBody>
          <a:bodyPr wrap="square" rtlCol="0">
            <a:spAutoFit/>
          </a:bodyPr>
          <a:lstStyle/>
          <a:p>
            <a:r>
              <a:rPr lang="en-US" sz="2000" dirty="0">
                <a:solidFill>
                  <a:schemeClr val="bg1"/>
                </a:solidFill>
              </a:rPr>
              <a:t>4356</a:t>
            </a:r>
          </a:p>
        </p:txBody>
      </p:sp>
      <p:sp>
        <p:nvSpPr>
          <p:cNvPr id="171" name="TextBox 170"/>
          <p:cNvSpPr txBox="1"/>
          <p:nvPr/>
        </p:nvSpPr>
        <p:spPr>
          <a:xfrm rot="16200000">
            <a:off x="875120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72" name="TextBox 171"/>
          <p:cNvSpPr txBox="1"/>
          <p:nvPr/>
        </p:nvSpPr>
        <p:spPr>
          <a:xfrm rot="16200000">
            <a:off x="9346663" y="1727899"/>
            <a:ext cx="779940" cy="400110"/>
          </a:xfrm>
          <a:prstGeom prst="rect">
            <a:avLst/>
          </a:prstGeom>
          <a:noFill/>
        </p:spPr>
        <p:txBody>
          <a:bodyPr wrap="square" rtlCol="0">
            <a:spAutoFit/>
          </a:bodyPr>
          <a:lstStyle/>
          <a:p>
            <a:r>
              <a:rPr lang="en-US" sz="2000" dirty="0"/>
              <a:t>6210</a:t>
            </a:r>
          </a:p>
        </p:txBody>
      </p:sp>
      <p:sp>
        <p:nvSpPr>
          <p:cNvPr id="173" name="TextBox 172"/>
          <p:cNvSpPr txBox="1"/>
          <p:nvPr/>
        </p:nvSpPr>
        <p:spPr>
          <a:xfrm rot="18938398">
            <a:off x="8184885" y="3141423"/>
            <a:ext cx="924347" cy="400110"/>
          </a:xfrm>
          <a:prstGeom prst="rect">
            <a:avLst/>
          </a:prstGeom>
          <a:noFill/>
        </p:spPr>
        <p:txBody>
          <a:bodyPr wrap="square" rtlCol="0">
            <a:spAutoFit/>
          </a:bodyPr>
          <a:lstStyle/>
          <a:p>
            <a:r>
              <a:rPr lang="en-US" sz="2000" b="1" dirty="0">
                <a:solidFill>
                  <a:schemeClr val="accent2"/>
                </a:solidFill>
              </a:rPr>
              <a:t>Tetris</a:t>
            </a:r>
          </a:p>
        </p:txBody>
      </p:sp>
      <p:sp>
        <p:nvSpPr>
          <p:cNvPr id="174" name="TextBox 173"/>
          <p:cNvSpPr txBox="1"/>
          <p:nvPr/>
        </p:nvSpPr>
        <p:spPr>
          <a:xfrm rot="18938398">
            <a:off x="8824604" y="3129885"/>
            <a:ext cx="746111" cy="400110"/>
          </a:xfrm>
          <a:prstGeom prst="rect">
            <a:avLst/>
          </a:prstGeom>
          <a:noFill/>
        </p:spPr>
        <p:txBody>
          <a:bodyPr wrap="square" rtlCol="0">
            <a:spAutoFit/>
          </a:bodyPr>
          <a:lstStyle/>
          <a:p>
            <a:r>
              <a:rPr lang="en-US" sz="2000" b="1" dirty="0"/>
              <a:t>DRF</a:t>
            </a:r>
          </a:p>
        </p:txBody>
      </p:sp>
      <p:sp>
        <p:nvSpPr>
          <p:cNvPr id="175" name="TextBox 174"/>
          <p:cNvSpPr txBox="1"/>
          <p:nvPr/>
        </p:nvSpPr>
        <p:spPr>
          <a:xfrm>
            <a:off x="8054201" y="3943410"/>
            <a:ext cx="2025669" cy="400110"/>
          </a:xfrm>
          <a:prstGeom prst="rect">
            <a:avLst/>
          </a:prstGeom>
          <a:noFill/>
        </p:spPr>
        <p:txBody>
          <a:bodyPr wrap="square" rtlCol="0">
            <a:spAutoFit/>
          </a:bodyPr>
          <a:lstStyle/>
          <a:p>
            <a:r>
              <a:rPr lang="en-US" sz="2000" b="1" dirty="0"/>
              <a:t>Cluster efficiency</a:t>
            </a:r>
          </a:p>
        </p:txBody>
      </p:sp>
      <p:sp>
        <p:nvSpPr>
          <p:cNvPr id="179" name="Rectangle 178"/>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sp>
        <p:nvSpPr>
          <p:cNvPr id="81" name="Down Arrow 80"/>
          <p:cNvSpPr/>
          <p:nvPr/>
        </p:nvSpPr>
        <p:spPr>
          <a:xfrm>
            <a:off x="3365390" y="1000992"/>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Down Arrow 81"/>
          <p:cNvSpPr/>
          <p:nvPr/>
        </p:nvSpPr>
        <p:spPr>
          <a:xfrm>
            <a:off x="6804473" y="1558748"/>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82"/>
          <p:cNvSpPr/>
          <p:nvPr/>
        </p:nvSpPr>
        <p:spPr>
          <a:xfrm>
            <a:off x="8446305" y="1720576"/>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2049720" y="5815142"/>
            <a:ext cx="5935958" cy="698508"/>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1993434" y="5758303"/>
            <a:ext cx="1903021" cy="477054"/>
          </a:xfrm>
          <a:prstGeom prst="rect">
            <a:avLst/>
          </a:prstGeom>
        </p:spPr>
        <p:txBody>
          <a:bodyPr wrap="none">
            <a:spAutoFit/>
          </a:bodyPr>
          <a:lstStyle/>
          <a:p>
            <a:pPr algn="ctr"/>
            <a:r>
              <a:rPr lang="en-US" sz="2500" dirty="0">
                <a:solidFill>
                  <a:schemeClr val="bg1"/>
                </a:solidFill>
              </a:rPr>
              <a:t>Outperforms</a:t>
            </a:r>
          </a:p>
        </p:txBody>
      </p:sp>
      <p:sp>
        <p:nvSpPr>
          <p:cNvPr id="87" name="Rectangle 86"/>
          <p:cNvSpPr/>
          <p:nvPr/>
        </p:nvSpPr>
        <p:spPr>
          <a:xfrm>
            <a:off x="5084269" y="5760802"/>
            <a:ext cx="2233240" cy="477054"/>
          </a:xfrm>
          <a:prstGeom prst="rect">
            <a:avLst/>
          </a:prstGeom>
        </p:spPr>
        <p:txBody>
          <a:bodyPr wrap="none">
            <a:spAutoFit/>
          </a:bodyPr>
          <a:lstStyle/>
          <a:p>
            <a:pPr algn="ctr"/>
            <a:r>
              <a:rPr lang="en-US" sz="2500" dirty="0">
                <a:solidFill>
                  <a:schemeClr val="bg1"/>
                </a:solidFill>
              </a:rPr>
              <a:t>Underperforms</a:t>
            </a:r>
          </a:p>
        </p:txBody>
      </p:sp>
      <p:sp>
        <p:nvSpPr>
          <p:cNvPr id="88" name="Rectangle 87"/>
          <p:cNvSpPr/>
          <p:nvPr/>
        </p:nvSpPr>
        <p:spPr>
          <a:xfrm>
            <a:off x="2006866" y="6077501"/>
            <a:ext cx="2817349" cy="400110"/>
          </a:xfrm>
          <a:prstGeom prst="rect">
            <a:avLst/>
          </a:prstGeom>
        </p:spPr>
        <p:txBody>
          <a:bodyPr wrap="square">
            <a:spAutoFit/>
          </a:bodyPr>
          <a:lstStyle/>
          <a:p>
            <a:pPr marL="342900" indent="-342900">
              <a:buFont typeface="Wingdings" panose="05000000000000000000" pitchFamily="2" charset="2"/>
              <a:buChar char="§"/>
            </a:pPr>
            <a:r>
              <a:rPr lang="en-US" sz="2000" dirty="0">
                <a:solidFill>
                  <a:schemeClr val="bg1"/>
                </a:solidFill>
              </a:rPr>
              <a:t>Preferred metric</a:t>
            </a:r>
          </a:p>
        </p:txBody>
      </p:sp>
      <p:sp>
        <p:nvSpPr>
          <p:cNvPr id="89" name="Rectangle 88"/>
          <p:cNvSpPr/>
          <p:nvPr/>
        </p:nvSpPr>
        <p:spPr>
          <a:xfrm>
            <a:off x="5122743" y="6062590"/>
            <a:ext cx="2992504" cy="400110"/>
          </a:xfrm>
          <a:prstGeom prst="rect">
            <a:avLst/>
          </a:prstGeom>
        </p:spPr>
        <p:txBody>
          <a:bodyPr wrap="square">
            <a:spAutoFit/>
          </a:bodyPr>
          <a:lstStyle/>
          <a:p>
            <a:pPr marL="342900" indent="-342900">
              <a:buFont typeface="Wingdings" panose="05000000000000000000" pitchFamily="2" charset="2"/>
              <a:buChar char="§"/>
            </a:pPr>
            <a:r>
              <a:rPr lang="en-US" sz="2000" dirty="0">
                <a:solidFill>
                  <a:schemeClr val="bg1"/>
                </a:solidFill>
              </a:rPr>
              <a:t>Secondary metrics</a:t>
            </a:r>
          </a:p>
        </p:txBody>
      </p:sp>
      <p:sp>
        <p:nvSpPr>
          <p:cNvPr id="91" name="Rectangle 90"/>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sp>
        <p:nvSpPr>
          <p:cNvPr id="2" name="Left Brace 1"/>
          <p:cNvSpPr/>
          <p:nvPr/>
        </p:nvSpPr>
        <p:spPr>
          <a:xfrm rot="16200000">
            <a:off x="4763912" y="800599"/>
            <a:ext cx="212791" cy="9595712"/>
          </a:xfrm>
          <a:prstGeom prst="leftBrace">
            <a:avLst>
              <a:gd name="adj1" fmla="val 8333"/>
              <a:gd name="adj2" fmla="val 49868"/>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lide Number Placeholder 6"/>
          <p:cNvSpPr>
            <a:spLocks noGrp="1"/>
          </p:cNvSpPr>
          <p:nvPr>
            <p:ph type="sldNum" sz="quarter" idx="12"/>
          </p:nvPr>
        </p:nvSpPr>
        <p:spPr>
          <a:xfrm>
            <a:off x="11214100" y="6356350"/>
            <a:ext cx="533400" cy="365125"/>
          </a:xfrm>
        </p:spPr>
        <p:txBody>
          <a:bodyPr/>
          <a:lstStyle/>
          <a:p>
            <a:r>
              <a:rPr lang="en-US" b="1" dirty="0"/>
              <a:t>4</a:t>
            </a:r>
          </a:p>
        </p:txBody>
      </p:sp>
    </p:spTree>
    <p:extLst>
      <p:ext uri="{BB962C8B-B14F-4D97-AF65-F5344CB8AC3E}">
        <p14:creationId xmlns:p14="http://schemas.microsoft.com/office/powerpoint/2010/main" val="164495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cxnSp>
        <p:nvCxnSpPr>
          <p:cNvPr id="136" name="Straight Connector 135"/>
          <p:cNvCxnSpPr/>
          <p:nvPr/>
        </p:nvCxnSpPr>
        <p:spPr>
          <a:xfrm>
            <a:off x="1798685" y="1328783"/>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1813899" y="3150327"/>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TextBox 69"/>
          <p:cNvSpPr txBox="1"/>
          <p:nvPr/>
        </p:nvSpPr>
        <p:spPr>
          <a:xfrm rot="16200000">
            <a:off x="1234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15583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13862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1488296" y="1209366"/>
            <a:ext cx="366252" cy="400110"/>
          </a:xfrm>
          <a:prstGeom prst="rect">
            <a:avLst/>
          </a:prstGeom>
          <a:noFill/>
        </p:spPr>
        <p:txBody>
          <a:bodyPr wrap="square" rtlCol="0">
            <a:spAutoFit/>
          </a:bodyPr>
          <a:lstStyle/>
          <a:p>
            <a:r>
              <a:rPr lang="en-US" sz="2000" dirty="0"/>
              <a:t>1</a:t>
            </a:r>
          </a:p>
        </p:txBody>
      </p:sp>
      <p:sp>
        <p:nvSpPr>
          <p:cNvPr id="86" name="Rectangle 85"/>
          <p:cNvSpPr/>
          <p:nvPr/>
        </p:nvSpPr>
        <p:spPr>
          <a:xfrm>
            <a:off x="1970070" y="1790370"/>
            <a:ext cx="329938" cy="13532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25843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31798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rot="16200000">
            <a:off x="1751013" y="2054373"/>
            <a:ext cx="779940" cy="369332"/>
          </a:xfrm>
          <a:prstGeom prst="rect">
            <a:avLst/>
          </a:prstGeom>
          <a:noFill/>
        </p:spPr>
        <p:txBody>
          <a:bodyPr wrap="square" rtlCol="0">
            <a:spAutoFit/>
          </a:bodyPr>
          <a:lstStyle/>
          <a:p>
            <a:r>
              <a:rPr lang="en-US" dirty="0"/>
              <a:t>0.74</a:t>
            </a:r>
          </a:p>
        </p:txBody>
      </p:sp>
      <p:sp>
        <p:nvSpPr>
          <p:cNvPr id="95" name="TextBox 94"/>
          <p:cNvSpPr txBox="1"/>
          <p:nvPr/>
        </p:nvSpPr>
        <p:spPr>
          <a:xfrm rot="16200000">
            <a:off x="1751012" y="2038984"/>
            <a:ext cx="779940" cy="400110"/>
          </a:xfrm>
          <a:prstGeom prst="rect">
            <a:avLst/>
          </a:prstGeom>
          <a:noFill/>
        </p:spPr>
        <p:txBody>
          <a:bodyPr wrap="square" rtlCol="0">
            <a:spAutoFit/>
          </a:bodyPr>
          <a:lstStyle/>
          <a:p>
            <a:r>
              <a:rPr lang="en-US" sz="2000" dirty="0">
                <a:solidFill>
                  <a:schemeClr val="bg1"/>
                </a:solidFill>
              </a:rPr>
              <a:t>0.74</a:t>
            </a:r>
          </a:p>
        </p:txBody>
      </p:sp>
      <p:sp>
        <p:nvSpPr>
          <p:cNvPr id="96" name="TextBox 95"/>
          <p:cNvSpPr txBox="1"/>
          <p:nvPr/>
        </p:nvSpPr>
        <p:spPr>
          <a:xfrm rot="16200000">
            <a:off x="2355899" y="2191384"/>
            <a:ext cx="779940" cy="400110"/>
          </a:xfrm>
          <a:prstGeom prst="rect">
            <a:avLst/>
          </a:prstGeom>
          <a:noFill/>
        </p:spPr>
        <p:txBody>
          <a:bodyPr wrap="square" rtlCol="0">
            <a:spAutoFit/>
          </a:bodyPr>
          <a:lstStyle/>
          <a:p>
            <a:r>
              <a:rPr lang="en-US" sz="2000" dirty="0">
                <a:solidFill>
                  <a:schemeClr val="bg1"/>
                </a:solidFill>
              </a:rPr>
              <a:t>0.86</a:t>
            </a:r>
          </a:p>
        </p:txBody>
      </p:sp>
      <p:sp>
        <p:nvSpPr>
          <p:cNvPr id="112" name="TextBox 111"/>
          <p:cNvSpPr txBox="1"/>
          <p:nvPr/>
        </p:nvSpPr>
        <p:spPr>
          <a:xfrm rot="16200000">
            <a:off x="2960784" y="2343784"/>
            <a:ext cx="779940" cy="400110"/>
          </a:xfrm>
          <a:prstGeom prst="rect">
            <a:avLst/>
          </a:prstGeom>
          <a:noFill/>
        </p:spPr>
        <p:txBody>
          <a:bodyPr wrap="square" rtlCol="0">
            <a:spAutoFit/>
          </a:bodyPr>
          <a:lstStyle/>
          <a:p>
            <a:r>
              <a:rPr lang="en-US" sz="2000" dirty="0"/>
              <a:t>0.64</a:t>
            </a:r>
          </a:p>
        </p:txBody>
      </p:sp>
      <p:grpSp>
        <p:nvGrpSpPr>
          <p:cNvPr id="115" name="Group 114"/>
          <p:cNvGrpSpPr/>
          <p:nvPr/>
        </p:nvGrpSpPr>
        <p:grpSpPr>
          <a:xfrm rot="5400000">
            <a:off x="1971409" y="1722543"/>
            <a:ext cx="361542" cy="150833"/>
            <a:chOff x="1377883" y="565606"/>
            <a:chExt cx="595460" cy="190106"/>
          </a:xfrm>
        </p:grpSpPr>
        <p:cxnSp>
          <p:nvCxnSpPr>
            <p:cNvPr id="133" name="Straight Arrow Connector 132"/>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4" name="Straight Connector 133"/>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5" name="Straight Connector 134"/>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7" name="Group 116"/>
          <p:cNvGrpSpPr/>
          <p:nvPr/>
        </p:nvGrpSpPr>
        <p:grpSpPr>
          <a:xfrm rot="5400000">
            <a:off x="2590996" y="1505449"/>
            <a:ext cx="297859" cy="166262"/>
            <a:chOff x="1377883" y="565606"/>
            <a:chExt cx="595460" cy="190106"/>
          </a:xfrm>
        </p:grpSpPr>
        <p:cxnSp>
          <p:nvCxnSpPr>
            <p:cNvPr id="130" name="Straight Arrow Connector 12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8" name="Group 117"/>
          <p:cNvGrpSpPr/>
          <p:nvPr/>
        </p:nvGrpSpPr>
        <p:grpSpPr>
          <a:xfrm rot="5400000">
            <a:off x="3157575" y="1844152"/>
            <a:ext cx="391025" cy="251440"/>
            <a:chOff x="1377883" y="565606"/>
            <a:chExt cx="595460" cy="190106"/>
          </a:xfrm>
        </p:grpSpPr>
        <p:cxnSp>
          <p:nvCxnSpPr>
            <p:cNvPr id="126" name="Straight Arrow Connector 125"/>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rot="18938398">
            <a:off x="1717313" y="3157138"/>
            <a:ext cx="924347" cy="400110"/>
          </a:xfrm>
          <a:prstGeom prst="rect">
            <a:avLst/>
          </a:prstGeom>
          <a:noFill/>
        </p:spPr>
        <p:txBody>
          <a:bodyPr wrap="square" rtlCol="0">
            <a:spAutoFit/>
          </a:bodyPr>
          <a:lstStyle/>
          <a:p>
            <a:r>
              <a:rPr lang="en-US" sz="2000" b="1" dirty="0"/>
              <a:t>Tetris</a:t>
            </a:r>
          </a:p>
        </p:txBody>
      </p:sp>
      <p:sp>
        <p:nvSpPr>
          <p:cNvPr id="121" name="TextBox 120"/>
          <p:cNvSpPr txBox="1"/>
          <p:nvPr/>
        </p:nvSpPr>
        <p:spPr>
          <a:xfrm rot="18938398">
            <a:off x="2357032" y="3145600"/>
            <a:ext cx="746111" cy="400110"/>
          </a:xfrm>
          <a:prstGeom prst="rect">
            <a:avLst/>
          </a:prstGeom>
          <a:noFill/>
        </p:spPr>
        <p:txBody>
          <a:bodyPr wrap="square" rtlCol="0">
            <a:spAutoFit/>
          </a:bodyPr>
          <a:lstStyle/>
          <a:p>
            <a:r>
              <a:rPr lang="en-US" sz="2000" b="1" dirty="0">
                <a:solidFill>
                  <a:schemeClr val="accent2"/>
                </a:solidFill>
              </a:rPr>
              <a:t>DRF</a:t>
            </a:r>
          </a:p>
        </p:txBody>
      </p:sp>
      <p:sp>
        <p:nvSpPr>
          <p:cNvPr id="122" name="TextBox 121"/>
          <p:cNvSpPr txBox="1"/>
          <p:nvPr/>
        </p:nvSpPr>
        <p:spPr>
          <a:xfrm rot="18938398">
            <a:off x="3011164" y="3184897"/>
            <a:ext cx="665157" cy="400110"/>
          </a:xfrm>
          <a:prstGeom prst="rect">
            <a:avLst/>
          </a:prstGeom>
          <a:noFill/>
        </p:spPr>
        <p:txBody>
          <a:bodyPr wrap="square" rtlCol="0">
            <a:spAutoFit/>
          </a:bodyPr>
          <a:lstStyle/>
          <a:p>
            <a:r>
              <a:rPr lang="en-US" sz="2000" b="1" dirty="0"/>
              <a:t>SJF</a:t>
            </a:r>
          </a:p>
        </p:txBody>
      </p:sp>
      <p:sp>
        <p:nvSpPr>
          <p:cNvPr id="123" name="TextBox 122"/>
          <p:cNvSpPr txBox="1"/>
          <p:nvPr/>
        </p:nvSpPr>
        <p:spPr>
          <a:xfrm>
            <a:off x="1953752" y="3949697"/>
            <a:ext cx="2025669" cy="400110"/>
          </a:xfrm>
          <a:prstGeom prst="rect">
            <a:avLst/>
          </a:prstGeom>
          <a:noFill/>
        </p:spPr>
        <p:txBody>
          <a:bodyPr wrap="square" rtlCol="0">
            <a:spAutoFit/>
          </a:bodyPr>
          <a:lstStyle/>
          <a:p>
            <a:r>
              <a:rPr lang="en-US" sz="2000" b="1" dirty="0"/>
              <a:t>Inter-job fairness</a:t>
            </a:r>
          </a:p>
        </p:txBody>
      </p:sp>
      <p:cxnSp>
        <p:nvCxnSpPr>
          <p:cNvPr id="155" name="Straight Connector 154"/>
          <p:cNvCxnSpPr/>
          <p:nvPr/>
        </p:nvCxnSpPr>
        <p:spPr>
          <a:xfrm>
            <a:off x="5123594" y="1330352"/>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5138808" y="3151896"/>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rot="16200000">
            <a:off x="3433980" y="2024249"/>
            <a:ext cx="2105292" cy="400110"/>
          </a:xfrm>
          <a:prstGeom prst="rect">
            <a:avLst/>
          </a:prstGeom>
          <a:noFill/>
        </p:spPr>
        <p:txBody>
          <a:bodyPr wrap="square" rtlCol="0">
            <a:spAutoFit/>
          </a:bodyPr>
          <a:lstStyle/>
          <a:p>
            <a:r>
              <a:rPr lang="en-US" sz="2000" b="1" dirty="0"/>
              <a:t>Avg. JCT (seconds)</a:t>
            </a:r>
          </a:p>
        </p:txBody>
      </p:sp>
      <p:sp>
        <p:nvSpPr>
          <p:cNvPr id="141" name="TextBox 140"/>
          <p:cNvSpPr txBox="1"/>
          <p:nvPr/>
        </p:nvSpPr>
        <p:spPr>
          <a:xfrm>
            <a:off x="4883210" y="2888764"/>
            <a:ext cx="320511" cy="400110"/>
          </a:xfrm>
          <a:prstGeom prst="rect">
            <a:avLst/>
          </a:prstGeom>
          <a:noFill/>
        </p:spPr>
        <p:txBody>
          <a:bodyPr wrap="square" rtlCol="0">
            <a:spAutoFit/>
          </a:bodyPr>
          <a:lstStyle/>
          <a:p>
            <a:r>
              <a:rPr lang="en-US" sz="2000" dirty="0"/>
              <a:t>0</a:t>
            </a:r>
          </a:p>
        </p:txBody>
      </p:sp>
      <p:sp>
        <p:nvSpPr>
          <p:cNvPr id="142" name="TextBox 141"/>
          <p:cNvSpPr txBox="1"/>
          <p:nvPr/>
        </p:nvSpPr>
        <p:spPr>
          <a:xfrm>
            <a:off x="46262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492690" y="1361767"/>
            <a:ext cx="763724" cy="400110"/>
          </a:xfrm>
          <a:prstGeom prst="rect">
            <a:avLst/>
          </a:prstGeom>
          <a:noFill/>
        </p:spPr>
        <p:txBody>
          <a:bodyPr wrap="square" rtlCol="0">
            <a:spAutoFit/>
          </a:bodyPr>
          <a:lstStyle/>
          <a:p>
            <a:r>
              <a:rPr lang="en-US" sz="2000" dirty="0"/>
              <a:t>1000</a:t>
            </a:r>
          </a:p>
        </p:txBody>
      </p:sp>
      <p:sp>
        <p:nvSpPr>
          <p:cNvPr id="144" name="Rectangle 143"/>
          <p:cNvSpPr/>
          <p:nvPr/>
        </p:nvSpPr>
        <p:spPr>
          <a:xfrm>
            <a:off x="5304405" y="1446752"/>
            <a:ext cx="329938" cy="17099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p:cNvSpPr/>
          <p:nvPr/>
        </p:nvSpPr>
        <p:spPr>
          <a:xfrm>
            <a:off x="59187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65141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p:cNvSpPr txBox="1"/>
          <p:nvPr/>
        </p:nvSpPr>
        <p:spPr>
          <a:xfrm rot="16200000">
            <a:off x="5082212" y="1518934"/>
            <a:ext cx="779940" cy="400110"/>
          </a:xfrm>
          <a:prstGeom prst="rect">
            <a:avLst/>
          </a:prstGeom>
          <a:noFill/>
        </p:spPr>
        <p:txBody>
          <a:bodyPr wrap="square" rtlCol="0">
            <a:spAutoFit/>
          </a:bodyPr>
          <a:lstStyle/>
          <a:p>
            <a:r>
              <a:rPr lang="en-US" sz="2000" dirty="0">
                <a:solidFill>
                  <a:schemeClr val="bg1"/>
                </a:solidFill>
              </a:rPr>
              <a:t>1123</a:t>
            </a:r>
          </a:p>
        </p:txBody>
      </p:sp>
      <p:sp>
        <p:nvSpPr>
          <p:cNvPr id="148" name="TextBox 147"/>
          <p:cNvSpPr txBox="1"/>
          <p:nvPr/>
        </p:nvSpPr>
        <p:spPr>
          <a:xfrm rot="16200000">
            <a:off x="56870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49" name="TextBox 148"/>
          <p:cNvSpPr txBox="1"/>
          <p:nvPr/>
        </p:nvSpPr>
        <p:spPr>
          <a:xfrm rot="16200000">
            <a:off x="6291986" y="1927422"/>
            <a:ext cx="779940" cy="400110"/>
          </a:xfrm>
          <a:prstGeom prst="rect">
            <a:avLst/>
          </a:prstGeom>
          <a:noFill/>
        </p:spPr>
        <p:txBody>
          <a:bodyPr wrap="square" rtlCol="0">
            <a:spAutoFit/>
          </a:bodyPr>
          <a:lstStyle/>
          <a:p>
            <a:r>
              <a:rPr lang="en-US" sz="2000" dirty="0"/>
              <a:t>769</a:t>
            </a:r>
          </a:p>
        </p:txBody>
      </p:sp>
      <p:sp>
        <p:nvSpPr>
          <p:cNvPr id="150" name="TextBox 149"/>
          <p:cNvSpPr txBox="1"/>
          <p:nvPr/>
        </p:nvSpPr>
        <p:spPr>
          <a:xfrm rot="18938398">
            <a:off x="5117638" y="3149279"/>
            <a:ext cx="924347" cy="400110"/>
          </a:xfrm>
          <a:prstGeom prst="rect">
            <a:avLst/>
          </a:prstGeom>
          <a:noFill/>
        </p:spPr>
        <p:txBody>
          <a:bodyPr wrap="square" rtlCol="0">
            <a:spAutoFit/>
          </a:bodyPr>
          <a:lstStyle/>
          <a:p>
            <a:r>
              <a:rPr lang="en-US" sz="2000" b="1" dirty="0"/>
              <a:t>Tetris</a:t>
            </a:r>
          </a:p>
        </p:txBody>
      </p:sp>
      <p:sp>
        <p:nvSpPr>
          <p:cNvPr id="151" name="TextBox 150"/>
          <p:cNvSpPr txBox="1"/>
          <p:nvPr/>
        </p:nvSpPr>
        <p:spPr>
          <a:xfrm rot="18938398">
            <a:off x="5757357" y="3137741"/>
            <a:ext cx="746111" cy="400110"/>
          </a:xfrm>
          <a:prstGeom prst="rect">
            <a:avLst/>
          </a:prstGeom>
          <a:noFill/>
        </p:spPr>
        <p:txBody>
          <a:bodyPr wrap="square" rtlCol="0">
            <a:spAutoFit/>
          </a:bodyPr>
          <a:lstStyle/>
          <a:p>
            <a:r>
              <a:rPr lang="en-US" sz="2000" b="1" dirty="0"/>
              <a:t>DRF</a:t>
            </a:r>
          </a:p>
        </p:txBody>
      </p:sp>
      <p:sp>
        <p:nvSpPr>
          <p:cNvPr id="152" name="TextBox 151"/>
          <p:cNvSpPr txBox="1"/>
          <p:nvPr/>
        </p:nvSpPr>
        <p:spPr>
          <a:xfrm rot="18938398">
            <a:off x="6411489" y="3177038"/>
            <a:ext cx="665157" cy="400110"/>
          </a:xfrm>
          <a:prstGeom prst="rect">
            <a:avLst/>
          </a:prstGeom>
          <a:noFill/>
        </p:spPr>
        <p:txBody>
          <a:bodyPr wrap="square" rtlCol="0">
            <a:spAutoFit/>
          </a:bodyPr>
          <a:lstStyle/>
          <a:p>
            <a:r>
              <a:rPr lang="en-US" sz="2000" b="1" dirty="0">
                <a:solidFill>
                  <a:schemeClr val="accent2"/>
                </a:solidFill>
              </a:rPr>
              <a:t>SJF</a:t>
            </a:r>
          </a:p>
        </p:txBody>
      </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sp>
        <p:nvSpPr>
          <p:cNvPr id="158" name="TextBox 157"/>
          <p:cNvSpPr txBox="1"/>
          <p:nvPr/>
        </p:nvSpPr>
        <p:spPr>
          <a:xfrm rot="18938398">
            <a:off x="9814016" y="3169182"/>
            <a:ext cx="665157" cy="400110"/>
          </a:xfrm>
          <a:prstGeom prst="rect">
            <a:avLst/>
          </a:prstGeom>
          <a:noFill/>
        </p:spPr>
        <p:txBody>
          <a:bodyPr wrap="square" rtlCol="0">
            <a:spAutoFit/>
          </a:bodyPr>
          <a:lstStyle/>
          <a:p>
            <a:r>
              <a:rPr lang="en-US" sz="2000" b="1" dirty="0"/>
              <a:t>SJF</a:t>
            </a:r>
          </a:p>
        </p:txBody>
      </p:sp>
      <p:cxnSp>
        <p:nvCxnSpPr>
          <p:cNvPr id="177" name="Straight Connector 176"/>
          <p:cNvCxnSpPr/>
          <p:nvPr/>
        </p:nvCxnSpPr>
        <p:spPr>
          <a:xfrm>
            <a:off x="8516696" y="1331920"/>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8531910" y="3153464"/>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rot="16200000">
            <a:off x="659475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829516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90624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90641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90031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893997" y="1215702"/>
            <a:ext cx="724096" cy="400110"/>
          </a:xfrm>
          <a:prstGeom prst="rect">
            <a:avLst/>
          </a:prstGeom>
          <a:noFill/>
        </p:spPr>
        <p:txBody>
          <a:bodyPr wrap="square" rtlCol="0">
            <a:spAutoFit/>
          </a:bodyPr>
          <a:lstStyle/>
          <a:p>
            <a:r>
              <a:rPr lang="en-US" sz="2000" dirty="0"/>
              <a:t>8000</a:t>
            </a:r>
          </a:p>
        </p:txBody>
      </p:sp>
      <p:sp>
        <p:nvSpPr>
          <p:cNvPr id="167" name="Rectangle 166"/>
          <p:cNvSpPr/>
          <p:nvPr/>
        </p:nvSpPr>
        <p:spPr>
          <a:xfrm>
            <a:off x="8697507" y="2097759"/>
            <a:ext cx="329938" cy="10510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931182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990728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rot="16200000">
            <a:off x="8472171" y="2186669"/>
            <a:ext cx="779940" cy="400110"/>
          </a:xfrm>
          <a:prstGeom prst="rect">
            <a:avLst/>
          </a:prstGeom>
          <a:noFill/>
        </p:spPr>
        <p:txBody>
          <a:bodyPr wrap="square" rtlCol="0">
            <a:spAutoFit/>
          </a:bodyPr>
          <a:lstStyle/>
          <a:p>
            <a:r>
              <a:rPr lang="en-US" sz="2000" dirty="0">
                <a:solidFill>
                  <a:schemeClr val="bg1"/>
                </a:solidFill>
              </a:rPr>
              <a:t>4356</a:t>
            </a:r>
          </a:p>
        </p:txBody>
      </p:sp>
      <p:sp>
        <p:nvSpPr>
          <p:cNvPr id="171" name="TextBox 170"/>
          <p:cNvSpPr txBox="1"/>
          <p:nvPr/>
        </p:nvSpPr>
        <p:spPr>
          <a:xfrm rot="16200000">
            <a:off x="908648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72" name="TextBox 171"/>
          <p:cNvSpPr txBox="1"/>
          <p:nvPr/>
        </p:nvSpPr>
        <p:spPr>
          <a:xfrm rot="16200000">
            <a:off x="9681943" y="1727899"/>
            <a:ext cx="779940" cy="400110"/>
          </a:xfrm>
          <a:prstGeom prst="rect">
            <a:avLst/>
          </a:prstGeom>
          <a:noFill/>
        </p:spPr>
        <p:txBody>
          <a:bodyPr wrap="square" rtlCol="0">
            <a:spAutoFit/>
          </a:bodyPr>
          <a:lstStyle/>
          <a:p>
            <a:r>
              <a:rPr lang="en-US" sz="2000" dirty="0"/>
              <a:t>6210</a:t>
            </a:r>
          </a:p>
        </p:txBody>
      </p:sp>
      <p:sp>
        <p:nvSpPr>
          <p:cNvPr id="173" name="TextBox 172"/>
          <p:cNvSpPr txBox="1"/>
          <p:nvPr/>
        </p:nvSpPr>
        <p:spPr>
          <a:xfrm rot="18938398">
            <a:off x="8520165" y="3141423"/>
            <a:ext cx="924347" cy="400110"/>
          </a:xfrm>
          <a:prstGeom prst="rect">
            <a:avLst/>
          </a:prstGeom>
          <a:noFill/>
        </p:spPr>
        <p:txBody>
          <a:bodyPr wrap="square" rtlCol="0">
            <a:spAutoFit/>
          </a:bodyPr>
          <a:lstStyle/>
          <a:p>
            <a:r>
              <a:rPr lang="en-US" sz="2000" b="1" dirty="0">
                <a:solidFill>
                  <a:schemeClr val="accent2"/>
                </a:solidFill>
              </a:rPr>
              <a:t>Tetris</a:t>
            </a:r>
          </a:p>
        </p:txBody>
      </p:sp>
      <p:sp>
        <p:nvSpPr>
          <p:cNvPr id="174" name="TextBox 173"/>
          <p:cNvSpPr txBox="1"/>
          <p:nvPr/>
        </p:nvSpPr>
        <p:spPr>
          <a:xfrm rot="18938398">
            <a:off x="9159884" y="3129885"/>
            <a:ext cx="746111" cy="400110"/>
          </a:xfrm>
          <a:prstGeom prst="rect">
            <a:avLst/>
          </a:prstGeom>
          <a:noFill/>
        </p:spPr>
        <p:txBody>
          <a:bodyPr wrap="square" rtlCol="0">
            <a:spAutoFit/>
          </a:bodyPr>
          <a:lstStyle/>
          <a:p>
            <a:r>
              <a:rPr lang="en-US" sz="2000" b="1" dirty="0"/>
              <a:t>DRF</a:t>
            </a:r>
          </a:p>
        </p:txBody>
      </p:sp>
      <p:sp>
        <p:nvSpPr>
          <p:cNvPr id="175" name="TextBox 174"/>
          <p:cNvSpPr txBox="1"/>
          <p:nvPr/>
        </p:nvSpPr>
        <p:spPr>
          <a:xfrm>
            <a:off x="8679041" y="3943410"/>
            <a:ext cx="2025669" cy="400110"/>
          </a:xfrm>
          <a:prstGeom prst="rect">
            <a:avLst/>
          </a:prstGeom>
          <a:noFill/>
        </p:spPr>
        <p:txBody>
          <a:bodyPr wrap="square" rtlCol="0">
            <a:spAutoFit/>
          </a:bodyPr>
          <a:lstStyle/>
          <a:p>
            <a:r>
              <a:rPr lang="en-US" sz="2000" b="1" dirty="0"/>
              <a:t>Cluster efficiency</a:t>
            </a:r>
          </a:p>
        </p:txBody>
      </p:sp>
      <p:sp>
        <p:nvSpPr>
          <p:cNvPr id="81" name="Down Arrow 80"/>
          <p:cNvSpPr/>
          <p:nvPr/>
        </p:nvSpPr>
        <p:spPr>
          <a:xfrm>
            <a:off x="2679590" y="1000992"/>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Down Arrow 81"/>
          <p:cNvSpPr/>
          <p:nvPr/>
        </p:nvSpPr>
        <p:spPr>
          <a:xfrm>
            <a:off x="6613973" y="1558748"/>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Down Arrow 82"/>
          <p:cNvSpPr/>
          <p:nvPr/>
        </p:nvSpPr>
        <p:spPr>
          <a:xfrm>
            <a:off x="8781585" y="1720576"/>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803583" y="1578724"/>
            <a:ext cx="329938" cy="157276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4" name="Group 103"/>
          <p:cNvGrpSpPr/>
          <p:nvPr/>
        </p:nvGrpSpPr>
        <p:grpSpPr>
          <a:xfrm rot="5400000">
            <a:off x="3810196" y="1505449"/>
            <a:ext cx="297859" cy="166262"/>
            <a:chOff x="1377883" y="565606"/>
            <a:chExt cx="595460" cy="190106"/>
          </a:xfrm>
        </p:grpSpPr>
        <p:cxnSp>
          <p:nvCxnSpPr>
            <p:cNvPr id="105" name="Straight Arrow Connector 104"/>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06" name="Straight Connector 105"/>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07" name="Straight Connector 106"/>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08" name="TextBox 107"/>
          <p:cNvSpPr txBox="1"/>
          <p:nvPr/>
        </p:nvSpPr>
        <p:spPr>
          <a:xfrm rot="18938398">
            <a:off x="3817229" y="3135867"/>
            <a:ext cx="524903" cy="400110"/>
          </a:xfrm>
          <a:prstGeom prst="rect">
            <a:avLst/>
          </a:prstGeom>
          <a:noFill/>
        </p:spPr>
        <p:txBody>
          <a:bodyPr wrap="square" rtlCol="0">
            <a:spAutoFit/>
          </a:bodyPr>
          <a:lstStyle/>
          <a:p>
            <a:r>
              <a:rPr lang="en-US" sz="2000" b="1" dirty="0"/>
              <a:t>?</a:t>
            </a:r>
          </a:p>
        </p:txBody>
      </p:sp>
      <p:sp>
        <p:nvSpPr>
          <p:cNvPr id="97" name="Rectangle 96"/>
          <p:cNvSpPr/>
          <p:nvPr/>
        </p:nvSpPr>
        <p:spPr>
          <a:xfrm>
            <a:off x="7118894" y="1969126"/>
            <a:ext cx="329938" cy="118460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TextBox 97"/>
          <p:cNvSpPr txBox="1"/>
          <p:nvPr/>
        </p:nvSpPr>
        <p:spPr>
          <a:xfrm rot="18938398">
            <a:off x="7101449" y="3135867"/>
            <a:ext cx="524903" cy="400110"/>
          </a:xfrm>
          <a:prstGeom prst="rect">
            <a:avLst/>
          </a:prstGeom>
          <a:noFill/>
        </p:spPr>
        <p:txBody>
          <a:bodyPr wrap="square" rtlCol="0">
            <a:spAutoFit/>
          </a:bodyPr>
          <a:lstStyle/>
          <a:p>
            <a:r>
              <a:rPr lang="en-US" sz="2000" b="1" dirty="0"/>
              <a:t>?</a:t>
            </a:r>
          </a:p>
        </p:txBody>
      </p:sp>
      <p:sp>
        <p:nvSpPr>
          <p:cNvPr id="99" name="Rectangle 98"/>
          <p:cNvSpPr/>
          <p:nvPr/>
        </p:nvSpPr>
        <p:spPr>
          <a:xfrm>
            <a:off x="10514697" y="2097758"/>
            <a:ext cx="329938" cy="105650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rot="18938398">
            <a:off x="10507589" y="3135867"/>
            <a:ext cx="524903" cy="400110"/>
          </a:xfrm>
          <a:prstGeom prst="rect">
            <a:avLst/>
          </a:prstGeom>
          <a:noFill/>
        </p:spPr>
        <p:txBody>
          <a:bodyPr wrap="square" rtlCol="0">
            <a:spAutoFit/>
          </a:bodyPr>
          <a:lstStyle/>
          <a:p>
            <a:r>
              <a:rPr lang="en-US" sz="2000" b="1" dirty="0"/>
              <a:t>?</a:t>
            </a:r>
          </a:p>
        </p:txBody>
      </p:sp>
      <p:sp>
        <p:nvSpPr>
          <p:cNvPr id="101" name="Rectangle 100"/>
          <p:cNvSpPr/>
          <p:nvPr/>
        </p:nvSpPr>
        <p:spPr>
          <a:xfrm>
            <a:off x="2522636" y="4871258"/>
            <a:ext cx="7171537" cy="1938992"/>
          </a:xfrm>
          <a:prstGeom prst="rect">
            <a:avLst/>
          </a:prstGeom>
        </p:spPr>
        <p:txBody>
          <a:bodyPr wrap="square">
            <a:spAutoFit/>
          </a:bodyPr>
          <a:lstStyle/>
          <a:p>
            <a:pPr algn="ctr"/>
            <a:r>
              <a:rPr lang="en-US" sz="3000" dirty="0">
                <a:solidFill>
                  <a:schemeClr val="bg1"/>
                </a:solidFill>
              </a:rPr>
              <a:t>Is it possible to ensure </a:t>
            </a:r>
            <a:r>
              <a:rPr lang="en-US" sz="3000" dirty="0">
                <a:solidFill>
                  <a:schemeClr val="accent2"/>
                </a:solidFill>
              </a:rPr>
              <a:t>fairness</a:t>
            </a:r>
            <a:r>
              <a:rPr lang="en-US" sz="3000" dirty="0"/>
              <a:t> </a:t>
            </a:r>
            <a:r>
              <a:rPr lang="en-US" sz="3000" dirty="0">
                <a:solidFill>
                  <a:schemeClr val="bg1"/>
                </a:solidFill>
              </a:rPr>
              <a:t>and</a:t>
            </a:r>
            <a:r>
              <a:rPr lang="en-US" sz="3000" dirty="0">
                <a:solidFill>
                  <a:schemeClr val="accent2"/>
                </a:solidFill>
              </a:rPr>
              <a:t> </a:t>
            </a:r>
            <a:r>
              <a:rPr lang="en-US" sz="3000" dirty="0">
                <a:solidFill>
                  <a:schemeClr val="bg1"/>
                </a:solidFill>
              </a:rPr>
              <a:t>still</a:t>
            </a:r>
            <a:r>
              <a:rPr lang="en-US" sz="3000" dirty="0"/>
              <a:t> </a:t>
            </a:r>
          </a:p>
          <a:p>
            <a:pPr algn="ctr"/>
            <a:r>
              <a:rPr lang="en-US" sz="3000" dirty="0">
                <a:solidFill>
                  <a:schemeClr val="bg1"/>
                </a:solidFill>
              </a:rPr>
              <a:t>be</a:t>
            </a:r>
            <a:r>
              <a:rPr lang="en-US" sz="3000" dirty="0"/>
              <a:t> </a:t>
            </a:r>
            <a:r>
              <a:rPr lang="en-US" sz="3000" dirty="0">
                <a:solidFill>
                  <a:schemeClr val="bg1"/>
                </a:solidFill>
              </a:rPr>
              <a:t>competitive with the best approaches </a:t>
            </a:r>
          </a:p>
          <a:p>
            <a:pPr algn="ctr"/>
            <a:r>
              <a:rPr lang="en-US" sz="3000" dirty="0">
                <a:solidFill>
                  <a:schemeClr val="bg1"/>
                </a:solidFill>
              </a:rPr>
              <a:t>for the secondary metrics </a:t>
            </a:r>
          </a:p>
          <a:p>
            <a:pPr algn="ctr"/>
            <a:r>
              <a:rPr lang="en-US" sz="3000" dirty="0">
                <a:solidFill>
                  <a:schemeClr val="bg1"/>
                </a:solidFill>
              </a:rPr>
              <a:t>(</a:t>
            </a:r>
            <a:r>
              <a:rPr lang="en-US" sz="3000" dirty="0">
                <a:solidFill>
                  <a:schemeClr val="accent2"/>
                </a:solidFill>
              </a:rPr>
              <a:t>job performance </a:t>
            </a:r>
            <a:r>
              <a:rPr lang="en-US" sz="3000" dirty="0">
                <a:solidFill>
                  <a:schemeClr val="bg1"/>
                </a:solidFill>
              </a:rPr>
              <a:t>and </a:t>
            </a:r>
            <a:r>
              <a:rPr lang="en-US" sz="3000" dirty="0">
                <a:solidFill>
                  <a:schemeClr val="accent2"/>
                </a:solidFill>
              </a:rPr>
              <a:t>cluster efficiency</a:t>
            </a:r>
            <a:r>
              <a:rPr lang="en-US" sz="3000" dirty="0">
                <a:solidFill>
                  <a:schemeClr val="bg1"/>
                </a:solidFill>
              </a:rPr>
              <a:t>)?</a:t>
            </a:r>
            <a:r>
              <a:rPr lang="en-US" sz="3000" dirty="0"/>
              <a:t> </a:t>
            </a:r>
          </a:p>
        </p:txBody>
      </p:sp>
      <p:sp>
        <p:nvSpPr>
          <p:cNvPr id="84" name="Slide Number Placeholder 6"/>
          <p:cNvSpPr>
            <a:spLocks noGrp="1"/>
          </p:cNvSpPr>
          <p:nvPr>
            <p:ph type="sldNum" sz="quarter" idx="12"/>
          </p:nvPr>
        </p:nvSpPr>
        <p:spPr>
          <a:xfrm>
            <a:off x="11214100" y="6356350"/>
            <a:ext cx="533400" cy="365125"/>
          </a:xfrm>
        </p:spPr>
        <p:txBody>
          <a:bodyPr/>
          <a:lstStyle/>
          <a:p>
            <a:r>
              <a:rPr lang="en-US" b="1" dirty="0"/>
              <a:t>4</a:t>
            </a:r>
          </a:p>
        </p:txBody>
      </p:sp>
    </p:spTree>
    <p:extLst>
      <p:ext uri="{BB962C8B-B14F-4D97-AF65-F5344CB8AC3E}">
        <p14:creationId xmlns:p14="http://schemas.microsoft.com/office/powerpoint/2010/main" val="2839142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1"/>
                                        </p:tgtEl>
                                        <p:attrNameLst>
                                          <p:attrName>style.visibility</p:attrName>
                                        </p:attrNameLst>
                                      </p:cBhvr>
                                      <p:to>
                                        <p:strVal val="visible"/>
                                      </p:to>
                                    </p:set>
                                    <p:anim calcmode="lin" valueType="num">
                                      <p:cBhvr additive="base">
                                        <p:cTn id="7" dur="1500" fill="hold"/>
                                        <p:tgtEl>
                                          <p:spTgt spid="101"/>
                                        </p:tgtEl>
                                        <p:attrNameLst>
                                          <p:attrName>ppt_x</p:attrName>
                                        </p:attrNameLst>
                                      </p:cBhvr>
                                      <p:tavLst>
                                        <p:tav tm="0">
                                          <p:val>
                                            <p:strVal val="#ppt_x"/>
                                          </p:val>
                                        </p:tav>
                                        <p:tav tm="100000">
                                          <p:val>
                                            <p:strVal val="#ppt_x"/>
                                          </p:val>
                                        </p:tav>
                                      </p:tavLst>
                                    </p:anim>
                                    <p:anim calcmode="lin" valueType="num">
                                      <p:cBhvr additive="base">
                                        <p:cTn id="8" dur="1500" fill="hold"/>
                                        <p:tgtEl>
                                          <p:spTgt spid="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86" y="-9428"/>
            <a:ext cx="4014546" cy="6867427"/>
          </a:xfrm>
          <a:prstGeom prst="rect">
            <a:avLst/>
          </a:prstGeom>
          <a:solidFill>
            <a:schemeClr val="bg2">
              <a:lumMod val="25000"/>
            </a:schemeClr>
          </a:solidFill>
          <a:ln>
            <a:solidFill>
              <a:schemeClr val="tx1">
                <a:lumMod val="75000"/>
                <a:lumOff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p>
        </p:txBody>
      </p:sp>
      <p:sp>
        <p:nvSpPr>
          <p:cNvPr id="4" name="Rectangle 3"/>
          <p:cNvSpPr/>
          <p:nvPr/>
        </p:nvSpPr>
        <p:spPr>
          <a:xfrm>
            <a:off x="172346" y="0"/>
            <a:ext cx="3606821" cy="1477328"/>
          </a:xfrm>
          <a:prstGeom prst="rect">
            <a:avLst/>
          </a:prstGeom>
        </p:spPr>
        <p:txBody>
          <a:bodyPr wrap="none">
            <a:spAutoFit/>
          </a:bodyPr>
          <a:lstStyle/>
          <a:p>
            <a:pPr algn="ctr"/>
            <a:r>
              <a:rPr lang="en-US" sz="4000" dirty="0">
                <a:solidFill>
                  <a:schemeClr val="accent2"/>
                </a:solidFill>
              </a:rPr>
              <a:t>Key observation</a:t>
            </a:r>
          </a:p>
          <a:p>
            <a:pPr algn="ctr"/>
            <a:r>
              <a:rPr lang="en-US" sz="5000" dirty="0">
                <a:solidFill>
                  <a:schemeClr val="accent2"/>
                </a:solidFill>
              </a:rPr>
              <a:t>#1</a:t>
            </a:r>
          </a:p>
        </p:txBody>
      </p:sp>
      <p:sp>
        <p:nvSpPr>
          <p:cNvPr id="7" name="Rectangle 6"/>
          <p:cNvSpPr/>
          <p:nvPr/>
        </p:nvSpPr>
        <p:spPr>
          <a:xfrm>
            <a:off x="-94691" y="1806661"/>
            <a:ext cx="4100632" cy="2400657"/>
          </a:xfrm>
          <a:prstGeom prst="rect">
            <a:avLst/>
          </a:prstGeom>
        </p:spPr>
        <p:txBody>
          <a:bodyPr wrap="square">
            <a:spAutoFit/>
          </a:bodyPr>
          <a:lstStyle/>
          <a:p>
            <a:pPr algn="ctr"/>
            <a:r>
              <a:rPr lang="en-US" sz="3000" dirty="0">
                <a:solidFill>
                  <a:schemeClr val="bg1"/>
                </a:solidFill>
              </a:rPr>
              <a:t>Modern cluster schedulers focus on</a:t>
            </a:r>
            <a:r>
              <a:rPr lang="en-US" sz="3000" dirty="0">
                <a:solidFill>
                  <a:schemeClr val="accent2"/>
                </a:solidFill>
              </a:rPr>
              <a:t> </a:t>
            </a:r>
            <a:r>
              <a:rPr lang="en-US" sz="3000" i="1" dirty="0">
                <a:solidFill>
                  <a:schemeClr val="accent2"/>
                </a:solidFill>
              </a:rPr>
              <a:t>instantaneous fairness</a:t>
            </a:r>
            <a:r>
              <a:rPr lang="en-US" sz="3000" dirty="0">
                <a:solidFill>
                  <a:schemeClr val="accent2"/>
                </a:solidFill>
              </a:rPr>
              <a:t> </a:t>
            </a:r>
            <a:r>
              <a:rPr lang="en-US" sz="3000" dirty="0">
                <a:solidFill>
                  <a:schemeClr val="bg1"/>
                </a:solidFill>
              </a:rPr>
              <a:t>and</a:t>
            </a:r>
            <a:r>
              <a:rPr lang="en-US" sz="3000" dirty="0">
                <a:solidFill>
                  <a:schemeClr val="accent2"/>
                </a:solidFill>
              </a:rPr>
              <a:t> </a:t>
            </a:r>
            <a:r>
              <a:rPr lang="en-US" sz="3000" dirty="0">
                <a:solidFill>
                  <a:schemeClr val="bg1"/>
                </a:solidFill>
              </a:rPr>
              <a:t>force</a:t>
            </a:r>
            <a:r>
              <a:rPr lang="en-US" sz="3000" dirty="0">
                <a:solidFill>
                  <a:schemeClr val="accent2"/>
                </a:solidFill>
              </a:rPr>
              <a:t> </a:t>
            </a:r>
            <a:r>
              <a:rPr lang="en-US" sz="3000" i="1" dirty="0">
                <a:solidFill>
                  <a:schemeClr val="accent2"/>
                </a:solidFill>
              </a:rPr>
              <a:t>short-term</a:t>
            </a:r>
            <a:r>
              <a:rPr lang="en-US" sz="3000" dirty="0">
                <a:solidFill>
                  <a:schemeClr val="accent2"/>
                </a:solidFill>
              </a:rPr>
              <a:t> o</a:t>
            </a:r>
            <a:r>
              <a:rPr lang="en-US" sz="3000" i="1" dirty="0">
                <a:solidFill>
                  <a:schemeClr val="accent2"/>
                </a:solidFill>
              </a:rPr>
              <a:t>ptimizations</a:t>
            </a:r>
          </a:p>
        </p:txBody>
      </p:sp>
      <p:sp>
        <p:nvSpPr>
          <p:cNvPr id="10" name="Rectangle 9"/>
          <p:cNvSpPr/>
          <p:nvPr/>
        </p:nvSpPr>
        <p:spPr>
          <a:xfrm>
            <a:off x="131862" y="1880147"/>
            <a:ext cx="3683462" cy="2272754"/>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5113435" y="419354"/>
            <a:ext cx="3418923" cy="1842429"/>
            <a:chOff x="160435" y="2246541"/>
            <a:chExt cx="3418923" cy="1842429"/>
          </a:xfrm>
        </p:grpSpPr>
        <p:grpSp>
          <p:nvGrpSpPr>
            <p:cNvPr id="27" name="Group 26"/>
            <p:cNvGrpSpPr/>
            <p:nvPr/>
          </p:nvGrpSpPr>
          <p:grpSpPr>
            <a:xfrm>
              <a:off x="160435" y="2246541"/>
              <a:ext cx="3284457" cy="1661447"/>
              <a:chOff x="255646" y="1056804"/>
              <a:chExt cx="3284457" cy="1661447"/>
            </a:xfrm>
          </p:grpSpPr>
          <p:sp>
            <p:nvSpPr>
              <p:cNvPr id="29" name="Flowchart: Document 28"/>
              <p:cNvSpPr/>
              <p:nvPr/>
            </p:nvSpPr>
            <p:spPr>
              <a:xfrm>
                <a:off x="255646" y="1063543"/>
                <a:ext cx="3284457" cy="165470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12187" y="1136389"/>
                <a:ext cx="1420761"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2034105" y="1124665"/>
                <a:ext cx="1413034"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199353" y="1934278"/>
                <a:ext cx="1427175"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0" idx="2"/>
                <a:endCxn id="32" idx="0"/>
              </p:cNvCxnSpPr>
              <p:nvPr/>
            </p:nvCxnSpPr>
            <p:spPr>
              <a:xfrm>
                <a:off x="1022568" y="1660871"/>
                <a:ext cx="890373" cy="273407"/>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34" name="Straight Arrow Connector 33"/>
              <p:cNvCxnSpPr>
                <a:stCxn id="31" idx="2"/>
                <a:endCxn id="32" idx="0"/>
              </p:cNvCxnSpPr>
              <p:nvPr/>
            </p:nvCxnSpPr>
            <p:spPr>
              <a:xfrm flipH="1">
                <a:off x="1912941" y="1672282"/>
                <a:ext cx="827681" cy="261996"/>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35" name="TextBox 34"/>
              <p:cNvSpPr txBox="1"/>
              <p:nvPr/>
            </p:nvSpPr>
            <p:spPr>
              <a:xfrm>
                <a:off x="288303" y="1057645"/>
                <a:ext cx="1598839" cy="646331"/>
              </a:xfrm>
              <a:prstGeom prst="rect">
                <a:avLst/>
              </a:prstGeom>
              <a:noFill/>
            </p:spPr>
            <p:txBody>
              <a:bodyPr wrap="square" rtlCol="0">
                <a:spAutoFit/>
              </a:bodyPr>
              <a:lstStyle/>
              <a:p>
                <a:pPr algn="ctr"/>
                <a:r>
                  <a:rPr lang="en-US" b="1" dirty="0"/>
                  <a:t>S0</a:t>
                </a:r>
              </a:p>
              <a:p>
                <a:r>
                  <a:rPr lang="en-US" b="1" dirty="0"/>
                  <a:t>2 x &lt;.08&gt; @.5</a:t>
                </a:r>
              </a:p>
            </p:txBody>
          </p:sp>
          <p:sp>
            <p:nvSpPr>
              <p:cNvPr id="36" name="TextBox 35"/>
              <p:cNvSpPr txBox="1"/>
              <p:nvPr/>
            </p:nvSpPr>
            <p:spPr>
              <a:xfrm>
                <a:off x="2028450" y="1056804"/>
                <a:ext cx="1511653" cy="646331"/>
              </a:xfrm>
              <a:prstGeom prst="rect">
                <a:avLst/>
              </a:prstGeom>
              <a:noFill/>
            </p:spPr>
            <p:txBody>
              <a:bodyPr wrap="square" rtlCol="0">
                <a:spAutoFit/>
              </a:bodyPr>
              <a:lstStyle/>
              <a:p>
                <a:pPr algn="ctr"/>
                <a:r>
                  <a:rPr lang="en-US" b="1" dirty="0"/>
                  <a:t>S1</a:t>
                </a:r>
              </a:p>
              <a:p>
                <a:r>
                  <a:rPr lang="en-US" b="1" dirty="0"/>
                  <a:t>3 x &lt;.21&gt; @1</a:t>
                </a:r>
              </a:p>
            </p:txBody>
          </p:sp>
          <p:sp>
            <p:nvSpPr>
              <p:cNvPr id="37" name="TextBox 36"/>
              <p:cNvSpPr txBox="1"/>
              <p:nvPr/>
            </p:nvSpPr>
            <p:spPr>
              <a:xfrm>
                <a:off x="1207511" y="1872025"/>
                <a:ext cx="1381341" cy="646331"/>
              </a:xfrm>
              <a:prstGeom prst="rect">
                <a:avLst/>
              </a:prstGeom>
              <a:noFill/>
            </p:spPr>
            <p:txBody>
              <a:bodyPr wrap="square" rtlCol="0">
                <a:spAutoFit/>
              </a:bodyPr>
              <a:lstStyle/>
              <a:p>
                <a:pPr algn="ctr"/>
                <a:r>
                  <a:rPr lang="en-US" b="1" dirty="0"/>
                  <a:t>S2</a:t>
                </a:r>
              </a:p>
              <a:p>
                <a:r>
                  <a:rPr lang="en-US" b="1" dirty="0"/>
                  <a:t>1 x &lt;.1&gt; @.1</a:t>
                </a:r>
              </a:p>
            </p:txBody>
          </p:sp>
        </p:grpSp>
        <p:sp>
          <p:nvSpPr>
            <p:cNvPr id="28" name="TextBox 27"/>
            <p:cNvSpPr txBox="1"/>
            <p:nvPr/>
          </p:nvSpPr>
          <p:spPr>
            <a:xfrm>
              <a:off x="2663078" y="3611916"/>
              <a:ext cx="916280" cy="477054"/>
            </a:xfrm>
            <a:prstGeom prst="rect">
              <a:avLst/>
            </a:prstGeom>
            <a:noFill/>
          </p:spPr>
          <p:txBody>
            <a:bodyPr wrap="square" rtlCol="0">
              <a:spAutoFit/>
            </a:bodyPr>
            <a:lstStyle/>
            <a:p>
              <a:r>
                <a:rPr lang="en-US" sz="2500" dirty="0"/>
                <a:t>Job 1</a:t>
              </a:r>
            </a:p>
          </p:txBody>
        </p:sp>
      </p:grpSp>
      <p:grpSp>
        <p:nvGrpSpPr>
          <p:cNvPr id="38" name="Group 37"/>
          <p:cNvGrpSpPr/>
          <p:nvPr/>
        </p:nvGrpSpPr>
        <p:grpSpPr>
          <a:xfrm>
            <a:off x="9084459" y="1084069"/>
            <a:ext cx="1837540" cy="1177714"/>
            <a:chOff x="1136810" y="3931287"/>
            <a:chExt cx="1885005" cy="1159688"/>
          </a:xfrm>
        </p:grpSpPr>
        <p:sp>
          <p:nvSpPr>
            <p:cNvPr id="39" name="Flowchart: Document 38"/>
            <p:cNvSpPr/>
            <p:nvPr/>
          </p:nvSpPr>
          <p:spPr>
            <a:xfrm>
              <a:off x="1136810" y="3931287"/>
              <a:ext cx="1885005" cy="833445"/>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a:off x="1347133" y="3939044"/>
              <a:ext cx="1478767" cy="646331"/>
              <a:chOff x="4536935" y="4347404"/>
              <a:chExt cx="1478767" cy="646331"/>
            </a:xfrm>
          </p:grpSpPr>
          <p:sp>
            <p:nvSpPr>
              <p:cNvPr id="42" name="TextBox 41"/>
              <p:cNvSpPr txBox="1"/>
              <p:nvPr/>
            </p:nvSpPr>
            <p:spPr>
              <a:xfrm>
                <a:off x="4548651" y="4347404"/>
                <a:ext cx="1467051" cy="646331"/>
              </a:xfrm>
              <a:prstGeom prst="rect">
                <a:avLst/>
              </a:prstGeom>
              <a:noFill/>
            </p:spPr>
            <p:txBody>
              <a:bodyPr wrap="square" rtlCol="0">
                <a:spAutoFit/>
              </a:bodyPr>
              <a:lstStyle/>
              <a:p>
                <a:pPr algn="ctr"/>
                <a:r>
                  <a:rPr lang="en-US" b="1" dirty="0"/>
                  <a:t>S0</a:t>
                </a:r>
              </a:p>
              <a:p>
                <a:r>
                  <a:rPr lang="en-US" b="1" dirty="0"/>
                  <a:t>2 x &lt;.29&gt; @1</a:t>
                </a:r>
              </a:p>
            </p:txBody>
          </p:sp>
          <p:sp>
            <p:nvSpPr>
              <p:cNvPr id="43" name="Rounded Rectangle 42"/>
              <p:cNvSpPr/>
              <p:nvPr/>
            </p:nvSpPr>
            <p:spPr>
              <a:xfrm>
                <a:off x="4536935" y="4420156"/>
                <a:ext cx="1443605" cy="516379"/>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p:cNvSpPr txBox="1"/>
            <p:nvPr/>
          </p:nvSpPr>
          <p:spPr>
            <a:xfrm>
              <a:off x="1983234" y="4613921"/>
              <a:ext cx="916280" cy="477054"/>
            </a:xfrm>
            <a:prstGeom prst="rect">
              <a:avLst/>
            </a:prstGeom>
            <a:noFill/>
          </p:spPr>
          <p:txBody>
            <a:bodyPr wrap="square" rtlCol="0">
              <a:spAutoFit/>
            </a:bodyPr>
            <a:lstStyle/>
            <a:p>
              <a:r>
                <a:rPr lang="en-US" sz="2500" dirty="0"/>
                <a:t>Job 2</a:t>
              </a:r>
              <a:endParaRPr lang="en-US" sz="2500" dirty="0">
                <a:solidFill>
                  <a:schemeClr val="bg1"/>
                </a:solidFill>
              </a:endParaRPr>
            </a:p>
          </p:txBody>
        </p:sp>
      </p:grpSp>
      <p:sp>
        <p:nvSpPr>
          <p:cNvPr id="44" name="Rounded Rectangle 43"/>
          <p:cNvSpPr/>
          <p:nvPr/>
        </p:nvSpPr>
        <p:spPr>
          <a:xfrm>
            <a:off x="9084459" y="379728"/>
            <a:ext cx="1837541"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300" b="1" dirty="0">
                <a:solidFill>
                  <a:schemeClr val="bg1"/>
                </a:solidFill>
                <a:ea typeface="Times New Roman" charset="0"/>
                <a:cs typeface="Times New Roman" charset="0"/>
              </a:rPr>
              <a:t>Stage ID</a:t>
            </a:r>
          </a:p>
          <a:p>
            <a:pPr algn="ctr"/>
            <a:r>
              <a:rPr lang="en-US" sz="1300" b="1" dirty="0">
                <a:solidFill>
                  <a:schemeClr val="bg1"/>
                </a:solidFill>
                <a:ea typeface="Times New Roman" charset="0"/>
                <a:cs typeface="Times New Roman" charset="0"/>
              </a:rPr>
              <a:t>#Tasks x &lt;Res. req&gt; @Dur</a:t>
            </a:r>
          </a:p>
        </p:txBody>
      </p:sp>
      <p:sp>
        <p:nvSpPr>
          <p:cNvPr id="45" name="Right Arrow 44"/>
          <p:cNvSpPr/>
          <p:nvPr/>
        </p:nvSpPr>
        <p:spPr>
          <a:xfrm rot="5400000">
            <a:off x="8005165" y="2343182"/>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p:cNvGrpSpPr/>
          <p:nvPr/>
        </p:nvGrpSpPr>
        <p:grpSpPr>
          <a:xfrm>
            <a:off x="5146092" y="2915549"/>
            <a:ext cx="5775907" cy="2874416"/>
            <a:chOff x="5146092" y="3133259"/>
            <a:chExt cx="5775907" cy="2874416"/>
          </a:xfrm>
        </p:grpSpPr>
        <p:sp>
          <p:nvSpPr>
            <p:cNvPr id="79" name="TextBox 78"/>
            <p:cNvSpPr txBox="1"/>
            <p:nvPr/>
          </p:nvSpPr>
          <p:spPr>
            <a:xfrm>
              <a:off x="6313452" y="5530621"/>
              <a:ext cx="3146457" cy="477054"/>
            </a:xfrm>
            <a:prstGeom prst="rect">
              <a:avLst/>
            </a:prstGeom>
            <a:noFill/>
          </p:spPr>
          <p:txBody>
            <a:bodyPr wrap="square" rtlCol="0">
              <a:spAutoFit/>
            </a:bodyPr>
            <a:lstStyle/>
            <a:p>
              <a:r>
                <a:rPr lang="en-US" sz="2500" b="1" dirty="0">
                  <a:solidFill>
                    <a:schemeClr val="bg1"/>
                  </a:solidFill>
                </a:rPr>
                <a:t>Traditional scheduling</a:t>
              </a:r>
            </a:p>
          </p:txBody>
        </p:sp>
        <p:sp>
          <p:nvSpPr>
            <p:cNvPr id="105" name="TextBox 104"/>
            <p:cNvSpPr txBox="1"/>
            <p:nvPr/>
          </p:nvSpPr>
          <p:spPr>
            <a:xfrm>
              <a:off x="7860822" y="3494351"/>
              <a:ext cx="459081" cy="400110"/>
            </a:xfrm>
            <a:prstGeom prst="rect">
              <a:avLst/>
            </a:prstGeom>
            <a:noFill/>
          </p:spPr>
          <p:txBody>
            <a:bodyPr wrap="square" rtlCol="0">
              <a:spAutoFit/>
            </a:bodyPr>
            <a:lstStyle/>
            <a:p>
              <a:r>
                <a:rPr lang="en-US" sz="2000" b="1" dirty="0">
                  <a:solidFill>
                    <a:schemeClr val="bg1"/>
                  </a:solidFill>
                </a:rPr>
                <a:t>1</a:t>
              </a:r>
            </a:p>
          </p:txBody>
        </p:sp>
        <p:sp>
          <p:nvSpPr>
            <p:cNvPr id="106" name="Rounded Rectangle 105"/>
            <p:cNvSpPr/>
            <p:nvPr/>
          </p:nvSpPr>
          <p:spPr>
            <a:xfrm>
              <a:off x="5146092" y="3133259"/>
              <a:ext cx="5775907" cy="2806804"/>
            </a:xfrm>
            <a:prstGeom prst="roundRect">
              <a:avLst/>
            </a:prstGeom>
            <a:solidFill>
              <a:schemeClr val="bg2">
                <a:lumMod val="25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6313452" y="5530621"/>
              <a:ext cx="3146457" cy="477054"/>
            </a:xfrm>
            <a:prstGeom prst="rect">
              <a:avLst/>
            </a:prstGeom>
            <a:noFill/>
          </p:spPr>
          <p:txBody>
            <a:bodyPr wrap="square" rtlCol="0">
              <a:spAutoFit/>
            </a:bodyPr>
            <a:lstStyle/>
            <a:p>
              <a:r>
                <a:rPr lang="en-US" sz="2500" dirty="0">
                  <a:solidFill>
                    <a:schemeClr val="bg1"/>
                  </a:solidFill>
                </a:rPr>
                <a:t>Traditional scheduling</a:t>
              </a:r>
            </a:p>
          </p:txBody>
        </p:sp>
        <p:grpSp>
          <p:nvGrpSpPr>
            <p:cNvPr id="119" name="Group 118"/>
            <p:cNvGrpSpPr/>
            <p:nvPr/>
          </p:nvGrpSpPr>
          <p:grpSpPr>
            <a:xfrm>
              <a:off x="5356145" y="3188498"/>
              <a:ext cx="4266647" cy="2462362"/>
              <a:chOff x="3903579" y="1120877"/>
              <a:chExt cx="4266647" cy="2462362"/>
            </a:xfrm>
          </p:grpSpPr>
          <p:cxnSp>
            <p:nvCxnSpPr>
              <p:cNvPr id="120" name="Straight Arrow Connector 119"/>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123" name="TextBox 122"/>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124" name="TextBox 123"/>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125" name="TextBox 124"/>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126" name="TextBox 125"/>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127" name="TextBox 126"/>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128" name="TextBox 127"/>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grpSp>
        <p:nvGrpSpPr>
          <p:cNvPr id="137" name="Group 136"/>
          <p:cNvGrpSpPr/>
          <p:nvPr/>
        </p:nvGrpSpPr>
        <p:grpSpPr>
          <a:xfrm>
            <a:off x="6279978" y="2981128"/>
            <a:ext cx="4226261" cy="1000132"/>
            <a:chOff x="6279978" y="3198838"/>
            <a:chExt cx="4226261" cy="1000132"/>
          </a:xfrm>
        </p:grpSpPr>
        <p:cxnSp>
          <p:nvCxnSpPr>
            <p:cNvPr id="135" name="Straight Arrow Connector 134"/>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136" name="Rounded Rectangular Callout 135"/>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cxnSp>
        <p:nvCxnSpPr>
          <p:cNvPr id="138" name="Straight Arrow Connector 137"/>
          <p:cNvCxnSpPr/>
          <p:nvPr/>
        </p:nvCxnSpPr>
        <p:spPr>
          <a:xfrm flipH="1" flipV="1">
            <a:off x="7627066" y="3057328"/>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0" name="Rounded Rectangular Callout 139"/>
          <p:cNvSpPr/>
          <p:nvPr/>
        </p:nvSpPr>
        <p:spPr>
          <a:xfrm>
            <a:off x="7688431" y="3499270"/>
            <a:ext cx="1382199" cy="590860"/>
          </a:xfrm>
          <a:prstGeom prst="wedgeRoundRectCallout">
            <a:avLst>
              <a:gd name="adj1" fmla="val -60342"/>
              <a:gd name="adj2" fmla="val 130560"/>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2"/>
                </a:solidFill>
              </a:rPr>
              <a:t>Greedy</a:t>
            </a:r>
          </a:p>
          <a:p>
            <a:pPr algn="ctr"/>
            <a:r>
              <a:rPr lang="en-US" sz="2000" dirty="0">
                <a:solidFill>
                  <a:schemeClr val="accent2"/>
                </a:solidFill>
              </a:rPr>
              <a:t>decisions</a:t>
            </a:r>
          </a:p>
        </p:txBody>
      </p:sp>
      <p:sp>
        <p:nvSpPr>
          <p:cNvPr id="141" name="Rectangle 140"/>
          <p:cNvSpPr/>
          <p:nvPr/>
        </p:nvSpPr>
        <p:spPr>
          <a:xfrm>
            <a:off x="6300496" y="4010528"/>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42" name="Rectangle 141"/>
          <p:cNvSpPr/>
          <p:nvPr/>
        </p:nvSpPr>
        <p:spPr>
          <a:xfrm>
            <a:off x="6302360" y="4450990"/>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43" name="Rectangle 142"/>
          <p:cNvSpPr/>
          <p:nvPr/>
        </p:nvSpPr>
        <p:spPr>
          <a:xfrm>
            <a:off x="6307004" y="4168554"/>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44" name="Rectangle 143"/>
          <p:cNvSpPr/>
          <p:nvPr/>
        </p:nvSpPr>
        <p:spPr>
          <a:xfrm>
            <a:off x="6952540" y="4012458"/>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50" name="Slide Number Placeholder 6"/>
          <p:cNvSpPr>
            <a:spLocks noGrp="1"/>
          </p:cNvSpPr>
          <p:nvPr>
            <p:ph type="sldNum" sz="quarter" idx="12"/>
          </p:nvPr>
        </p:nvSpPr>
        <p:spPr>
          <a:xfrm>
            <a:off x="190500" y="6356350"/>
            <a:ext cx="533400" cy="365125"/>
          </a:xfrm>
        </p:spPr>
        <p:txBody>
          <a:bodyPr/>
          <a:lstStyle/>
          <a:p>
            <a:r>
              <a:rPr lang="en-US" b="1" dirty="0"/>
              <a:t>5</a:t>
            </a:r>
          </a:p>
        </p:txBody>
      </p:sp>
      <p:grpSp>
        <p:nvGrpSpPr>
          <p:cNvPr id="2" name="Group 1"/>
          <p:cNvGrpSpPr/>
          <p:nvPr/>
        </p:nvGrpSpPr>
        <p:grpSpPr>
          <a:xfrm>
            <a:off x="5094886" y="5828563"/>
            <a:ext cx="6664366" cy="768917"/>
            <a:chOff x="5094886" y="5828563"/>
            <a:chExt cx="6664366" cy="768917"/>
          </a:xfrm>
        </p:grpSpPr>
        <p:sp>
          <p:nvSpPr>
            <p:cNvPr id="52" name="TextBox 51"/>
            <p:cNvSpPr txBox="1"/>
            <p:nvPr/>
          </p:nvSpPr>
          <p:spPr>
            <a:xfrm>
              <a:off x="5094886" y="5828563"/>
              <a:ext cx="5533053" cy="477054"/>
            </a:xfrm>
            <a:prstGeom prst="rect">
              <a:avLst/>
            </a:prstGeom>
            <a:noFill/>
            <a:ln>
              <a:noFill/>
            </a:ln>
          </p:spPr>
          <p:txBody>
            <a:bodyPr wrap="square" rtlCol="0">
              <a:spAutoFit/>
            </a:bodyPr>
            <a:lstStyle/>
            <a:p>
              <a:r>
                <a:rPr lang="en-US" sz="2500" b="1" dirty="0"/>
                <a:t>Assumption:</a:t>
              </a:r>
            </a:p>
          </p:txBody>
        </p:sp>
        <p:sp>
          <p:nvSpPr>
            <p:cNvPr id="53" name="TextBox 52"/>
            <p:cNvSpPr txBox="1"/>
            <p:nvPr/>
          </p:nvSpPr>
          <p:spPr>
            <a:xfrm>
              <a:off x="5305464" y="6197370"/>
              <a:ext cx="6453788" cy="400110"/>
            </a:xfrm>
            <a:prstGeom prst="rect">
              <a:avLst/>
            </a:prstGeom>
            <a:noFill/>
          </p:spPr>
          <p:txBody>
            <a:bodyPr wrap="square" rtlCol="0">
              <a:spAutoFit/>
            </a:bodyPr>
            <a:lstStyle/>
            <a:p>
              <a:pPr marL="342900" indent="-342900">
                <a:buFont typeface="Wingdings" panose="05000000000000000000" pitchFamily="2" charset="2"/>
                <a:buChar char="§"/>
              </a:pPr>
              <a:r>
                <a:rPr lang="en-US" sz="2000" dirty="0"/>
                <a:t>Know tasks demands and durations</a:t>
              </a:r>
              <a:endParaRPr lang="en-US" sz="2000" dirty="0">
                <a:solidFill>
                  <a:schemeClr val="accent2"/>
                </a:solidFill>
              </a:endParaRPr>
            </a:p>
          </p:txBody>
        </p:sp>
      </p:grpSp>
    </p:spTree>
    <p:extLst>
      <p:ext uri="{BB962C8B-B14F-4D97-AF65-F5344CB8AC3E}">
        <p14:creationId xmlns:p14="http://schemas.microsoft.com/office/powerpoint/2010/main" val="412280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26"/>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38"/>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4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childTnLst>
                                    <p:set>
                                      <p:cBhvr>
                                        <p:cTn id="18" dur="1" fill="hold">
                                          <p:stCondLst>
                                            <p:cond delay="0"/>
                                          </p:stCondLst>
                                        </p:cTn>
                                        <p:tgtEl>
                                          <p:spTgt spid="45"/>
                                        </p:tgtEl>
                                        <p:attrNameLst>
                                          <p:attrName>style.visibility</p:attrName>
                                        </p:attrNameLst>
                                      </p:cBhvr>
                                      <p:to>
                                        <p:strVal val="visible"/>
                                      </p:to>
                                    </p:set>
                                  </p:childTnLst>
                                </p:cTn>
                              </p:par>
                              <p:par>
                                <p:cTn id="19" presetID="1" presetClass="entr" presetSubtype="0" fill="hold" nodeType="withEffect">
                                  <p:stCondLst>
                                    <p:cond delay="500"/>
                                  </p:stCondLst>
                                  <p:childTnLst>
                                    <p:set>
                                      <p:cBhvr>
                                        <p:cTn id="20" dur="1" fill="hold">
                                          <p:stCondLst>
                                            <p:cond delay="0"/>
                                          </p:stCondLst>
                                        </p:cTn>
                                        <p:tgtEl>
                                          <p:spTgt spid="13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500"/>
                                  </p:stCondLst>
                                  <p:childTnLst>
                                    <p:set>
                                      <p:cBhvr>
                                        <p:cTn id="24" dur="1" fill="hold">
                                          <p:stCondLst>
                                            <p:cond delay="0"/>
                                          </p:stCondLst>
                                        </p:cTn>
                                        <p:tgtEl>
                                          <p:spTgt spid="13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750"/>
                                  </p:stCondLst>
                                  <p:childTnLst>
                                    <p:set>
                                      <p:cBhvr>
                                        <p:cTn id="28" dur="1" fill="hold">
                                          <p:stCondLst>
                                            <p:cond delay="0"/>
                                          </p:stCondLst>
                                        </p:cTn>
                                        <p:tgtEl>
                                          <p:spTgt spid="138"/>
                                        </p:tgtEl>
                                        <p:attrNameLst>
                                          <p:attrName>style.visibility</p:attrName>
                                        </p:attrNameLst>
                                      </p:cBhvr>
                                      <p:to>
                                        <p:strVal val="visible"/>
                                      </p:to>
                                    </p:set>
                                  </p:childTnLst>
                                </p:cTn>
                              </p:par>
                              <p:par>
                                <p:cTn id="29" presetID="1" presetClass="entr" presetSubtype="0" fill="hold" grpId="0" nodeType="withEffect">
                                  <p:stCondLst>
                                    <p:cond delay="750"/>
                                  </p:stCondLst>
                                  <p:childTnLst>
                                    <p:set>
                                      <p:cBhvr>
                                        <p:cTn id="30" dur="1" fill="hold">
                                          <p:stCondLst>
                                            <p:cond delay="0"/>
                                          </p:stCondLst>
                                        </p:cTn>
                                        <p:tgtEl>
                                          <p:spTgt spid="14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500"/>
                                  </p:stCondLst>
                                  <p:childTnLst>
                                    <p:set>
                                      <p:cBhvr>
                                        <p:cTn id="34" dur="1" fill="hold">
                                          <p:stCondLst>
                                            <p:cond delay="0"/>
                                          </p:stCondLst>
                                        </p:cTn>
                                        <p:tgtEl>
                                          <p:spTgt spid="142"/>
                                        </p:tgtEl>
                                        <p:attrNameLst>
                                          <p:attrName>style.visibility</p:attrName>
                                        </p:attrNameLst>
                                      </p:cBhvr>
                                      <p:to>
                                        <p:strVal val="visible"/>
                                      </p:to>
                                    </p:set>
                                  </p:childTnLst>
                                </p:cTn>
                              </p:par>
                            </p:childTnLst>
                          </p:cTn>
                        </p:par>
                        <p:par>
                          <p:cTn id="35" fill="hold">
                            <p:stCondLst>
                              <p:cond delay="500"/>
                            </p:stCondLst>
                            <p:childTnLst>
                              <p:par>
                                <p:cTn id="36" presetID="1" presetClass="entr" presetSubtype="0" fill="hold" grpId="0" nodeType="afterEffect">
                                  <p:stCondLst>
                                    <p:cond delay="500"/>
                                  </p:stCondLst>
                                  <p:childTnLst>
                                    <p:set>
                                      <p:cBhvr>
                                        <p:cTn id="37" dur="1" fill="hold">
                                          <p:stCondLst>
                                            <p:cond delay="0"/>
                                          </p:stCondLst>
                                        </p:cTn>
                                        <p:tgtEl>
                                          <p:spTgt spid="143"/>
                                        </p:tgtEl>
                                        <p:attrNameLst>
                                          <p:attrName>style.visibility</p:attrName>
                                        </p:attrNameLst>
                                      </p:cBhvr>
                                      <p:to>
                                        <p:strVal val="visible"/>
                                      </p:to>
                                    </p:set>
                                  </p:childTnLst>
                                </p:cTn>
                              </p:par>
                            </p:childTnLst>
                          </p:cTn>
                        </p:par>
                        <p:par>
                          <p:cTn id="38" fill="hold">
                            <p:stCondLst>
                              <p:cond delay="1000"/>
                            </p:stCondLst>
                            <p:childTnLst>
                              <p:par>
                                <p:cTn id="39" presetID="1" presetClass="entr" presetSubtype="0" fill="hold" grpId="0" nodeType="afterEffect">
                                  <p:stCondLst>
                                    <p:cond delay="500"/>
                                  </p:stCondLst>
                                  <p:childTnLst>
                                    <p:set>
                                      <p:cBhvr>
                                        <p:cTn id="40" dur="1" fill="hold">
                                          <p:stCondLst>
                                            <p:cond delay="0"/>
                                          </p:stCondLst>
                                        </p:cTn>
                                        <p:tgtEl>
                                          <p:spTgt spid="141"/>
                                        </p:tgtEl>
                                        <p:attrNameLst>
                                          <p:attrName>style.visibility</p:attrName>
                                        </p:attrNameLst>
                                      </p:cBhvr>
                                      <p:to>
                                        <p:strVal val="visible"/>
                                      </p:to>
                                    </p:set>
                                  </p:childTnLst>
                                </p:cTn>
                              </p:par>
                            </p:childTnLst>
                          </p:cTn>
                        </p:par>
                        <p:par>
                          <p:cTn id="41" fill="hold">
                            <p:stCondLst>
                              <p:cond delay="1500"/>
                            </p:stCondLst>
                            <p:childTnLst>
                              <p:par>
                                <p:cTn id="42" presetID="1" presetClass="entr" presetSubtype="0" fill="hold" grpId="0" nodeType="afterEffect">
                                  <p:stCondLst>
                                    <p:cond delay="500"/>
                                  </p:stCondLst>
                                  <p:childTnLst>
                                    <p:set>
                                      <p:cBhvr>
                                        <p:cTn id="43"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animBg="1"/>
      <p:bldP spid="45" grpId="0" animBg="1"/>
      <p:bldP spid="140" grpId="0" animBg="1"/>
      <p:bldP spid="141" grpId="0" animBg="1"/>
      <p:bldP spid="142" grpId="0" animBg="1"/>
      <p:bldP spid="143" grpId="0" animBg="1"/>
      <p:bldP spid="14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86" y="-9428"/>
            <a:ext cx="4014546" cy="6867427"/>
          </a:xfrm>
          <a:prstGeom prst="rect">
            <a:avLst/>
          </a:prstGeom>
          <a:solidFill>
            <a:schemeClr val="bg2">
              <a:lumMod val="25000"/>
            </a:schemeClr>
          </a:solidFill>
          <a:ln>
            <a:solidFill>
              <a:schemeClr val="tx1">
                <a:lumMod val="75000"/>
                <a:lumOff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p>
        </p:txBody>
      </p:sp>
      <p:sp>
        <p:nvSpPr>
          <p:cNvPr id="4" name="Rectangle 3"/>
          <p:cNvSpPr/>
          <p:nvPr/>
        </p:nvSpPr>
        <p:spPr>
          <a:xfrm>
            <a:off x="172346" y="0"/>
            <a:ext cx="3606821" cy="1477328"/>
          </a:xfrm>
          <a:prstGeom prst="rect">
            <a:avLst/>
          </a:prstGeom>
        </p:spPr>
        <p:txBody>
          <a:bodyPr wrap="none">
            <a:spAutoFit/>
          </a:bodyPr>
          <a:lstStyle/>
          <a:p>
            <a:pPr algn="ctr"/>
            <a:r>
              <a:rPr lang="en-US" sz="4000" dirty="0">
                <a:solidFill>
                  <a:schemeClr val="accent2"/>
                </a:solidFill>
              </a:rPr>
              <a:t>Key observation</a:t>
            </a:r>
          </a:p>
          <a:p>
            <a:pPr algn="ctr"/>
            <a:r>
              <a:rPr lang="en-US" sz="5000" dirty="0">
                <a:solidFill>
                  <a:schemeClr val="accent2"/>
                </a:solidFill>
              </a:rPr>
              <a:t>#1</a:t>
            </a:r>
          </a:p>
        </p:txBody>
      </p:sp>
      <p:sp>
        <p:nvSpPr>
          <p:cNvPr id="7" name="Rectangle 6"/>
          <p:cNvSpPr/>
          <p:nvPr/>
        </p:nvSpPr>
        <p:spPr>
          <a:xfrm>
            <a:off x="-94691" y="1806661"/>
            <a:ext cx="4100632" cy="2400657"/>
          </a:xfrm>
          <a:prstGeom prst="rect">
            <a:avLst/>
          </a:prstGeom>
        </p:spPr>
        <p:txBody>
          <a:bodyPr wrap="square">
            <a:spAutoFit/>
          </a:bodyPr>
          <a:lstStyle/>
          <a:p>
            <a:pPr algn="ctr"/>
            <a:r>
              <a:rPr lang="en-US" sz="3000" dirty="0">
                <a:solidFill>
                  <a:schemeClr val="bg1"/>
                </a:solidFill>
              </a:rPr>
              <a:t>Modern cluster schedulers focus on</a:t>
            </a:r>
            <a:r>
              <a:rPr lang="en-US" sz="3000" dirty="0">
                <a:solidFill>
                  <a:schemeClr val="accent2"/>
                </a:solidFill>
              </a:rPr>
              <a:t> </a:t>
            </a:r>
            <a:r>
              <a:rPr lang="en-US" sz="3000" i="1" dirty="0">
                <a:solidFill>
                  <a:schemeClr val="accent2"/>
                </a:solidFill>
              </a:rPr>
              <a:t>instantaneous fairness</a:t>
            </a:r>
            <a:r>
              <a:rPr lang="en-US" sz="3000" dirty="0">
                <a:solidFill>
                  <a:schemeClr val="accent2"/>
                </a:solidFill>
              </a:rPr>
              <a:t> </a:t>
            </a:r>
            <a:r>
              <a:rPr lang="en-US" sz="3000" dirty="0">
                <a:solidFill>
                  <a:schemeClr val="bg1"/>
                </a:solidFill>
              </a:rPr>
              <a:t>and</a:t>
            </a:r>
            <a:r>
              <a:rPr lang="en-US" sz="3000" dirty="0">
                <a:solidFill>
                  <a:schemeClr val="accent2"/>
                </a:solidFill>
              </a:rPr>
              <a:t> </a:t>
            </a:r>
            <a:r>
              <a:rPr lang="en-US" sz="3000" dirty="0">
                <a:solidFill>
                  <a:schemeClr val="bg1"/>
                </a:solidFill>
              </a:rPr>
              <a:t>force</a:t>
            </a:r>
            <a:r>
              <a:rPr lang="en-US" sz="3000" dirty="0">
                <a:solidFill>
                  <a:schemeClr val="accent2"/>
                </a:solidFill>
              </a:rPr>
              <a:t> </a:t>
            </a:r>
            <a:r>
              <a:rPr lang="en-US" sz="3000" i="1" dirty="0">
                <a:solidFill>
                  <a:schemeClr val="accent2"/>
                </a:solidFill>
              </a:rPr>
              <a:t>short-term</a:t>
            </a:r>
            <a:r>
              <a:rPr lang="en-US" sz="3000" dirty="0">
                <a:solidFill>
                  <a:schemeClr val="accent2"/>
                </a:solidFill>
              </a:rPr>
              <a:t> o</a:t>
            </a:r>
            <a:r>
              <a:rPr lang="en-US" sz="3000" i="1" dirty="0">
                <a:solidFill>
                  <a:schemeClr val="accent2"/>
                </a:solidFill>
              </a:rPr>
              <a:t>ptimizations</a:t>
            </a:r>
          </a:p>
        </p:txBody>
      </p:sp>
      <p:sp>
        <p:nvSpPr>
          <p:cNvPr id="10" name="Rectangle 9"/>
          <p:cNvSpPr/>
          <p:nvPr/>
        </p:nvSpPr>
        <p:spPr>
          <a:xfrm>
            <a:off x="131862" y="1880147"/>
            <a:ext cx="3683462" cy="2272754"/>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5113435" y="419354"/>
            <a:ext cx="3418923" cy="1842429"/>
            <a:chOff x="160435" y="2246541"/>
            <a:chExt cx="3418923" cy="1842429"/>
          </a:xfrm>
        </p:grpSpPr>
        <p:grpSp>
          <p:nvGrpSpPr>
            <p:cNvPr id="27" name="Group 26"/>
            <p:cNvGrpSpPr/>
            <p:nvPr/>
          </p:nvGrpSpPr>
          <p:grpSpPr>
            <a:xfrm>
              <a:off x="160435" y="2246541"/>
              <a:ext cx="3284457" cy="1661447"/>
              <a:chOff x="255646" y="1056804"/>
              <a:chExt cx="3284457" cy="1661447"/>
            </a:xfrm>
          </p:grpSpPr>
          <p:sp>
            <p:nvSpPr>
              <p:cNvPr id="29" name="Flowchart: Document 28"/>
              <p:cNvSpPr/>
              <p:nvPr/>
            </p:nvSpPr>
            <p:spPr>
              <a:xfrm>
                <a:off x="255646" y="1063543"/>
                <a:ext cx="3284457" cy="165470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12187" y="1136389"/>
                <a:ext cx="1420761"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2034105" y="1124665"/>
                <a:ext cx="1413034"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199353" y="1934278"/>
                <a:ext cx="1427175"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0" idx="2"/>
                <a:endCxn id="32" idx="0"/>
              </p:cNvCxnSpPr>
              <p:nvPr/>
            </p:nvCxnSpPr>
            <p:spPr>
              <a:xfrm>
                <a:off x="1022568" y="1660871"/>
                <a:ext cx="890373" cy="273407"/>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34" name="Straight Arrow Connector 33"/>
              <p:cNvCxnSpPr>
                <a:stCxn id="31" idx="2"/>
                <a:endCxn id="32" idx="0"/>
              </p:cNvCxnSpPr>
              <p:nvPr/>
            </p:nvCxnSpPr>
            <p:spPr>
              <a:xfrm flipH="1">
                <a:off x="1912941" y="1672282"/>
                <a:ext cx="827681" cy="261996"/>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35" name="TextBox 34"/>
              <p:cNvSpPr txBox="1"/>
              <p:nvPr/>
            </p:nvSpPr>
            <p:spPr>
              <a:xfrm>
                <a:off x="288303" y="1057645"/>
                <a:ext cx="1598839" cy="646331"/>
              </a:xfrm>
              <a:prstGeom prst="rect">
                <a:avLst/>
              </a:prstGeom>
              <a:noFill/>
            </p:spPr>
            <p:txBody>
              <a:bodyPr wrap="square" rtlCol="0">
                <a:spAutoFit/>
              </a:bodyPr>
              <a:lstStyle/>
              <a:p>
                <a:pPr algn="ctr"/>
                <a:r>
                  <a:rPr lang="en-US" b="1" dirty="0"/>
                  <a:t>S0</a:t>
                </a:r>
              </a:p>
              <a:p>
                <a:r>
                  <a:rPr lang="en-US" b="1" dirty="0"/>
                  <a:t>2 x &lt;.08&gt; @.5</a:t>
                </a:r>
              </a:p>
            </p:txBody>
          </p:sp>
          <p:sp>
            <p:nvSpPr>
              <p:cNvPr id="36" name="TextBox 35"/>
              <p:cNvSpPr txBox="1"/>
              <p:nvPr/>
            </p:nvSpPr>
            <p:spPr>
              <a:xfrm>
                <a:off x="2028450" y="1056804"/>
                <a:ext cx="1511653" cy="646331"/>
              </a:xfrm>
              <a:prstGeom prst="rect">
                <a:avLst/>
              </a:prstGeom>
              <a:noFill/>
            </p:spPr>
            <p:txBody>
              <a:bodyPr wrap="square" rtlCol="0">
                <a:spAutoFit/>
              </a:bodyPr>
              <a:lstStyle/>
              <a:p>
                <a:pPr algn="ctr"/>
                <a:r>
                  <a:rPr lang="en-US" b="1" dirty="0"/>
                  <a:t>S1</a:t>
                </a:r>
              </a:p>
              <a:p>
                <a:r>
                  <a:rPr lang="en-US" b="1" dirty="0"/>
                  <a:t>3 x &lt;.21&gt; @1</a:t>
                </a:r>
              </a:p>
            </p:txBody>
          </p:sp>
          <p:sp>
            <p:nvSpPr>
              <p:cNvPr id="37" name="TextBox 36"/>
              <p:cNvSpPr txBox="1"/>
              <p:nvPr/>
            </p:nvSpPr>
            <p:spPr>
              <a:xfrm>
                <a:off x="1207511" y="1872025"/>
                <a:ext cx="1381341" cy="646331"/>
              </a:xfrm>
              <a:prstGeom prst="rect">
                <a:avLst/>
              </a:prstGeom>
              <a:noFill/>
            </p:spPr>
            <p:txBody>
              <a:bodyPr wrap="square" rtlCol="0">
                <a:spAutoFit/>
              </a:bodyPr>
              <a:lstStyle/>
              <a:p>
                <a:pPr algn="ctr"/>
                <a:r>
                  <a:rPr lang="en-US" b="1" dirty="0"/>
                  <a:t>S2</a:t>
                </a:r>
              </a:p>
              <a:p>
                <a:r>
                  <a:rPr lang="en-US" b="1" dirty="0"/>
                  <a:t>1 x &lt;.1&gt; @.1</a:t>
                </a:r>
              </a:p>
            </p:txBody>
          </p:sp>
        </p:grpSp>
        <p:sp>
          <p:nvSpPr>
            <p:cNvPr id="28" name="TextBox 27"/>
            <p:cNvSpPr txBox="1"/>
            <p:nvPr/>
          </p:nvSpPr>
          <p:spPr>
            <a:xfrm>
              <a:off x="2663078" y="3611916"/>
              <a:ext cx="916280" cy="477054"/>
            </a:xfrm>
            <a:prstGeom prst="rect">
              <a:avLst/>
            </a:prstGeom>
            <a:noFill/>
          </p:spPr>
          <p:txBody>
            <a:bodyPr wrap="square" rtlCol="0">
              <a:spAutoFit/>
            </a:bodyPr>
            <a:lstStyle/>
            <a:p>
              <a:r>
                <a:rPr lang="en-US" sz="2500" dirty="0"/>
                <a:t>Job 1</a:t>
              </a:r>
            </a:p>
          </p:txBody>
        </p:sp>
      </p:grpSp>
      <p:grpSp>
        <p:nvGrpSpPr>
          <p:cNvPr id="38" name="Group 37"/>
          <p:cNvGrpSpPr/>
          <p:nvPr/>
        </p:nvGrpSpPr>
        <p:grpSpPr>
          <a:xfrm>
            <a:off x="9084459" y="1084069"/>
            <a:ext cx="1837540" cy="1177714"/>
            <a:chOff x="1136810" y="3931287"/>
            <a:chExt cx="1885005" cy="1159688"/>
          </a:xfrm>
        </p:grpSpPr>
        <p:sp>
          <p:nvSpPr>
            <p:cNvPr id="39" name="Flowchart: Document 38"/>
            <p:cNvSpPr/>
            <p:nvPr/>
          </p:nvSpPr>
          <p:spPr>
            <a:xfrm>
              <a:off x="1136810" y="3931287"/>
              <a:ext cx="1885005" cy="833445"/>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a:off x="1347133" y="3939044"/>
              <a:ext cx="1478767" cy="646331"/>
              <a:chOff x="4536935" y="4347404"/>
              <a:chExt cx="1478767" cy="646331"/>
            </a:xfrm>
          </p:grpSpPr>
          <p:sp>
            <p:nvSpPr>
              <p:cNvPr id="42" name="TextBox 41"/>
              <p:cNvSpPr txBox="1"/>
              <p:nvPr/>
            </p:nvSpPr>
            <p:spPr>
              <a:xfrm>
                <a:off x="4548651" y="4347404"/>
                <a:ext cx="1467051" cy="646331"/>
              </a:xfrm>
              <a:prstGeom prst="rect">
                <a:avLst/>
              </a:prstGeom>
              <a:noFill/>
            </p:spPr>
            <p:txBody>
              <a:bodyPr wrap="square" rtlCol="0">
                <a:spAutoFit/>
              </a:bodyPr>
              <a:lstStyle/>
              <a:p>
                <a:pPr algn="ctr"/>
                <a:r>
                  <a:rPr lang="en-US" b="1" dirty="0"/>
                  <a:t>S0</a:t>
                </a:r>
              </a:p>
              <a:p>
                <a:r>
                  <a:rPr lang="en-US" b="1" dirty="0"/>
                  <a:t>2 x &lt;.29&gt; @1</a:t>
                </a:r>
              </a:p>
            </p:txBody>
          </p:sp>
          <p:sp>
            <p:nvSpPr>
              <p:cNvPr id="43" name="Rounded Rectangle 42"/>
              <p:cNvSpPr/>
              <p:nvPr/>
            </p:nvSpPr>
            <p:spPr>
              <a:xfrm>
                <a:off x="4536935" y="4420156"/>
                <a:ext cx="1443605" cy="516379"/>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p:cNvSpPr txBox="1"/>
            <p:nvPr/>
          </p:nvSpPr>
          <p:spPr>
            <a:xfrm>
              <a:off x="1983234" y="4613921"/>
              <a:ext cx="916280" cy="477054"/>
            </a:xfrm>
            <a:prstGeom prst="rect">
              <a:avLst/>
            </a:prstGeom>
            <a:noFill/>
          </p:spPr>
          <p:txBody>
            <a:bodyPr wrap="square" rtlCol="0">
              <a:spAutoFit/>
            </a:bodyPr>
            <a:lstStyle/>
            <a:p>
              <a:r>
                <a:rPr lang="en-US" sz="2500" dirty="0"/>
                <a:t>Job 2</a:t>
              </a:r>
              <a:endParaRPr lang="en-US" sz="2500" dirty="0">
                <a:solidFill>
                  <a:schemeClr val="bg1"/>
                </a:solidFill>
              </a:endParaRPr>
            </a:p>
          </p:txBody>
        </p:sp>
      </p:grpSp>
      <p:sp>
        <p:nvSpPr>
          <p:cNvPr id="44" name="Rounded Rectangle 43"/>
          <p:cNvSpPr/>
          <p:nvPr/>
        </p:nvSpPr>
        <p:spPr>
          <a:xfrm>
            <a:off x="9084459" y="379728"/>
            <a:ext cx="1837541"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300" b="1" dirty="0">
                <a:solidFill>
                  <a:schemeClr val="bg1"/>
                </a:solidFill>
                <a:ea typeface="Times New Roman" charset="0"/>
                <a:cs typeface="Times New Roman" charset="0"/>
              </a:rPr>
              <a:t>Stage ID</a:t>
            </a:r>
          </a:p>
          <a:p>
            <a:pPr algn="ctr"/>
            <a:r>
              <a:rPr lang="en-US" sz="1300" b="1" dirty="0">
                <a:solidFill>
                  <a:schemeClr val="bg1"/>
                </a:solidFill>
                <a:ea typeface="Times New Roman" charset="0"/>
                <a:cs typeface="Times New Roman" charset="0"/>
              </a:rPr>
              <a:t>#Tasks x &lt;Res. req&gt; @Dur</a:t>
            </a:r>
          </a:p>
        </p:txBody>
      </p:sp>
      <p:sp>
        <p:nvSpPr>
          <p:cNvPr id="45" name="Right Arrow 44"/>
          <p:cNvSpPr/>
          <p:nvPr/>
        </p:nvSpPr>
        <p:spPr>
          <a:xfrm rot="5400000">
            <a:off x="8005165" y="2343182"/>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p:cNvGrpSpPr/>
          <p:nvPr/>
        </p:nvGrpSpPr>
        <p:grpSpPr>
          <a:xfrm>
            <a:off x="5146092" y="2915549"/>
            <a:ext cx="5775907" cy="2874416"/>
            <a:chOff x="5146092" y="3133259"/>
            <a:chExt cx="5775907" cy="2874416"/>
          </a:xfrm>
        </p:grpSpPr>
        <p:sp>
          <p:nvSpPr>
            <p:cNvPr id="79" name="TextBox 78"/>
            <p:cNvSpPr txBox="1"/>
            <p:nvPr/>
          </p:nvSpPr>
          <p:spPr>
            <a:xfrm>
              <a:off x="6313452" y="5530621"/>
              <a:ext cx="3146457" cy="477054"/>
            </a:xfrm>
            <a:prstGeom prst="rect">
              <a:avLst/>
            </a:prstGeom>
            <a:noFill/>
          </p:spPr>
          <p:txBody>
            <a:bodyPr wrap="square" rtlCol="0">
              <a:spAutoFit/>
            </a:bodyPr>
            <a:lstStyle/>
            <a:p>
              <a:r>
                <a:rPr lang="en-US" sz="2500" b="1" dirty="0">
                  <a:solidFill>
                    <a:schemeClr val="bg1"/>
                  </a:solidFill>
                </a:rPr>
                <a:t>Traditional scheduling</a:t>
              </a:r>
            </a:p>
          </p:txBody>
        </p:sp>
        <p:sp>
          <p:nvSpPr>
            <p:cNvPr id="105" name="TextBox 104"/>
            <p:cNvSpPr txBox="1"/>
            <p:nvPr/>
          </p:nvSpPr>
          <p:spPr>
            <a:xfrm>
              <a:off x="7860822" y="3494351"/>
              <a:ext cx="459081" cy="400110"/>
            </a:xfrm>
            <a:prstGeom prst="rect">
              <a:avLst/>
            </a:prstGeom>
            <a:noFill/>
          </p:spPr>
          <p:txBody>
            <a:bodyPr wrap="square" rtlCol="0">
              <a:spAutoFit/>
            </a:bodyPr>
            <a:lstStyle/>
            <a:p>
              <a:r>
                <a:rPr lang="en-US" sz="2000" b="1" dirty="0">
                  <a:solidFill>
                    <a:schemeClr val="bg1"/>
                  </a:solidFill>
                </a:rPr>
                <a:t>1</a:t>
              </a:r>
            </a:p>
          </p:txBody>
        </p:sp>
        <p:sp>
          <p:nvSpPr>
            <p:cNvPr id="106" name="Rounded Rectangle 105"/>
            <p:cNvSpPr/>
            <p:nvPr/>
          </p:nvSpPr>
          <p:spPr>
            <a:xfrm>
              <a:off x="5146092" y="3133259"/>
              <a:ext cx="5775907" cy="2806804"/>
            </a:xfrm>
            <a:prstGeom prst="roundRect">
              <a:avLst/>
            </a:prstGeom>
            <a:solidFill>
              <a:schemeClr val="bg2">
                <a:lumMod val="25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6313452" y="5530621"/>
              <a:ext cx="3146457" cy="477054"/>
            </a:xfrm>
            <a:prstGeom prst="rect">
              <a:avLst/>
            </a:prstGeom>
            <a:noFill/>
          </p:spPr>
          <p:txBody>
            <a:bodyPr wrap="square" rtlCol="0">
              <a:spAutoFit/>
            </a:bodyPr>
            <a:lstStyle/>
            <a:p>
              <a:r>
                <a:rPr lang="en-US" sz="2500" dirty="0">
                  <a:solidFill>
                    <a:schemeClr val="bg1"/>
                  </a:solidFill>
                </a:rPr>
                <a:t>Traditional scheduling</a:t>
              </a:r>
            </a:p>
          </p:txBody>
        </p:sp>
        <p:grpSp>
          <p:nvGrpSpPr>
            <p:cNvPr id="119" name="Group 118"/>
            <p:cNvGrpSpPr/>
            <p:nvPr/>
          </p:nvGrpSpPr>
          <p:grpSpPr>
            <a:xfrm>
              <a:off x="5356145" y="3188498"/>
              <a:ext cx="4266647" cy="2462362"/>
              <a:chOff x="3903579" y="1120877"/>
              <a:chExt cx="4266647" cy="2462362"/>
            </a:xfrm>
          </p:grpSpPr>
          <p:cxnSp>
            <p:nvCxnSpPr>
              <p:cNvPr id="120" name="Straight Arrow Connector 119"/>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123" name="TextBox 122"/>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124" name="TextBox 123"/>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125" name="TextBox 124"/>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126" name="TextBox 125"/>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127" name="TextBox 126"/>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128" name="TextBox 127"/>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cxnSp>
        <p:nvCxnSpPr>
          <p:cNvPr id="135" name="Straight Arrow Connector 134"/>
          <p:cNvCxnSpPr/>
          <p:nvPr/>
        </p:nvCxnSpPr>
        <p:spPr>
          <a:xfrm>
            <a:off x="6279978" y="396337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flipV="1">
            <a:off x="7627066" y="3057328"/>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1" name="Rectangle 140"/>
          <p:cNvSpPr/>
          <p:nvPr/>
        </p:nvSpPr>
        <p:spPr>
          <a:xfrm>
            <a:off x="6300496" y="4010528"/>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42" name="Rectangle 141"/>
          <p:cNvSpPr/>
          <p:nvPr/>
        </p:nvSpPr>
        <p:spPr>
          <a:xfrm>
            <a:off x="6302360" y="4450990"/>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43" name="Rectangle 142"/>
          <p:cNvSpPr/>
          <p:nvPr/>
        </p:nvSpPr>
        <p:spPr>
          <a:xfrm>
            <a:off x="6307004" y="4168554"/>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44" name="Rectangle 143"/>
          <p:cNvSpPr/>
          <p:nvPr/>
        </p:nvSpPr>
        <p:spPr>
          <a:xfrm>
            <a:off x="6952540" y="4012458"/>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50" name="Rectangle 49"/>
          <p:cNvSpPr/>
          <p:nvPr/>
        </p:nvSpPr>
        <p:spPr>
          <a:xfrm>
            <a:off x="6290810" y="3428721"/>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cxnSp>
        <p:nvCxnSpPr>
          <p:cNvPr id="51" name="Straight Arrow Connector 50"/>
          <p:cNvCxnSpPr/>
          <p:nvPr/>
        </p:nvCxnSpPr>
        <p:spPr>
          <a:xfrm flipV="1">
            <a:off x="8994279" y="3057328"/>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7670056" y="4439948"/>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53" name="Rectangle 52"/>
          <p:cNvSpPr/>
          <p:nvPr/>
        </p:nvSpPr>
        <p:spPr>
          <a:xfrm>
            <a:off x="7663961" y="3424912"/>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54" name="Rectangle 53"/>
          <p:cNvSpPr/>
          <p:nvPr/>
        </p:nvSpPr>
        <p:spPr>
          <a:xfrm>
            <a:off x="9025721" y="4537041"/>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55" name="TextBox 54"/>
          <p:cNvSpPr txBox="1"/>
          <p:nvPr/>
        </p:nvSpPr>
        <p:spPr>
          <a:xfrm>
            <a:off x="9541224" y="4017600"/>
            <a:ext cx="1371486" cy="861774"/>
          </a:xfrm>
          <a:prstGeom prst="rect">
            <a:avLst/>
          </a:prstGeom>
          <a:noFill/>
        </p:spPr>
        <p:txBody>
          <a:bodyPr wrap="square" rtlCol="0">
            <a:spAutoFit/>
          </a:bodyPr>
          <a:lstStyle/>
          <a:p>
            <a:pPr algn="ctr"/>
            <a:r>
              <a:rPr lang="en-US" sz="2500" dirty="0">
                <a:solidFill>
                  <a:schemeClr val="bg1"/>
                </a:solidFill>
              </a:rPr>
              <a:t>Avg. JCT: </a:t>
            </a:r>
          </a:p>
          <a:p>
            <a:pPr algn="ctr"/>
            <a:r>
              <a:rPr lang="en-US" sz="2500" dirty="0">
                <a:solidFill>
                  <a:schemeClr val="bg1"/>
                </a:solidFill>
              </a:rPr>
              <a:t>2.05</a:t>
            </a:r>
          </a:p>
        </p:txBody>
      </p:sp>
      <p:sp>
        <p:nvSpPr>
          <p:cNvPr id="56" name="Rounded Rectangle 55"/>
          <p:cNvSpPr/>
          <p:nvPr/>
        </p:nvSpPr>
        <p:spPr>
          <a:xfrm>
            <a:off x="6272231" y="3978009"/>
            <a:ext cx="2724461" cy="761193"/>
          </a:xfrm>
          <a:prstGeom prst="roundRect">
            <a:avLst/>
          </a:prstGeom>
          <a:noFill/>
          <a:ln w="571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47706" y="4696826"/>
            <a:ext cx="3832928" cy="1022479"/>
            <a:chOff x="47706" y="4696826"/>
            <a:chExt cx="3832928" cy="1022479"/>
          </a:xfrm>
        </p:grpSpPr>
        <p:sp>
          <p:nvSpPr>
            <p:cNvPr id="57" name="Rectangle 56"/>
            <p:cNvSpPr/>
            <p:nvPr/>
          </p:nvSpPr>
          <p:spPr>
            <a:xfrm>
              <a:off x="47706" y="4696826"/>
              <a:ext cx="3832928" cy="1015663"/>
            </a:xfrm>
            <a:prstGeom prst="rect">
              <a:avLst/>
            </a:prstGeom>
          </p:spPr>
          <p:txBody>
            <a:bodyPr wrap="square">
              <a:spAutoFit/>
            </a:bodyPr>
            <a:lstStyle/>
            <a:p>
              <a:pPr algn="ctr"/>
              <a:r>
                <a:rPr lang="en-US" sz="3000" i="1" dirty="0">
                  <a:solidFill>
                    <a:schemeClr val="accent2"/>
                  </a:solidFill>
                </a:rPr>
                <a:t>Users care less </a:t>
              </a:r>
              <a:r>
                <a:rPr lang="en-US" sz="3000" i="1" dirty="0">
                  <a:solidFill>
                    <a:schemeClr val="bg1"/>
                  </a:solidFill>
                </a:rPr>
                <a:t>for instantaneous fairness</a:t>
              </a:r>
              <a:endParaRPr lang="en-US" sz="3000" dirty="0">
                <a:solidFill>
                  <a:schemeClr val="bg1"/>
                </a:solidFill>
              </a:endParaRPr>
            </a:p>
          </p:txBody>
        </p:sp>
        <p:sp>
          <p:nvSpPr>
            <p:cNvPr id="58" name="Rectangle 57"/>
            <p:cNvSpPr/>
            <p:nvPr/>
          </p:nvSpPr>
          <p:spPr>
            <a:xfrm>
              <a:off x="146519" y="4736933"/>
              <a:ext cx="3668805" cy="982372"/>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Slide Number Placeholder 6"/>
          <p:cNvSpPr txBox="1">
            <a:spLocks/>
          </p:cNvSpPr>
          <p:nvPr/>
        </p:nvSpPr>
        <p:spPr>
          <a:xfrm>
            <a:off x="190500" y="6356350"/>
            <a:ext cx="5334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1"/>
              <a:t>5</a:t>
            </a:r>
            <a:endParaRPr lang="en-US" b="1" dirty="0"/>
          </a:p>
        </p:txBody>
      </p:sp>
      <p:grpSp>
        <p:nvGrpSpPr>
          <p:cNvPr id="61" name="Group 60"/>
          <p:cNvGrpSpPr/>
          <p:nvPr/>
        </p:nvGrpSpPr>
        <p:grpSpPr>
          <a:xfrm>
            <a:off x="5094886" y="5828563"/>
            <a:ext cx="6664366" cy="768917"/>
            <a:chOff x="5094886" y="5828563"/>
            <a:chExt cx="6664366" cy="768917"/>
          </a:xfrm>
        </p:grpSpPr>
        <p:sp>
          <p:nvSpPr>
            <p:cNvPr id="62" name="TextBox 61"/>
            <p:cNvSpPr txBox="1"/>
            <p:nvPr/>
          </p:nvSpPr>
          <p:spPr>
            <a:xfrm>
              <a:off x="5094886" y="5828563"/>
              <a:ext cx="5533053" cy="477054"/>
            </a:xfrm>
            <a:prstGeom prst="rect">
              <a:avLst/>
            </a:prstGeom>
            <a:noFill/>
            <a:ln>
              <a:noFill/>
            </a:ln>
          </p:spPr>
          <p:txBody>
            <a:bodyPr wrap="square" rtlCol="0">
              <a:spAutoFit/>
            </a:bodyPr>
            <a:lstStyle/>
            <a:p>
              <a:r>
                <a:rPr lang="en-US" sz="2500" b="1" dirty="0"/>
                <a:t>Assumption:</a:t>
              </a:r>
            </a:p>
          </p:txBody>
        </p:sp>
        <p:sp>
          <p:nvSpPr>
            <p:cNvPr id="63" name="TextBox 62"/>
            <p:cNvSpPr txBox="1"/>
            <p:nvPr/>
          </p:nvSpPr>
          <p:spPr>
            <a:xfrm>
              <a:off x="5305464" y="6197370"/>
              <a:ext cx="6453788" cy="400110"/>
            </a:xfrm>
            <a:prstGeom prst="rect">
              <a:avLst/>
            </a:prstGeom>
            <a:noFill/>
          </p:spPr>
          <p:txBody>
            <a:bodyPr wrap="square" rtlCol="0">
              <a:spAutoFit/>
            </a:bodyPr>
            <a:lstStyle/>
            <a:p>
              <a:pPr marL="342900" indent="-342900">
                <a:buFont typeface="Wingdings" panose="05000000000000000000" pitchFamily="2" charset="2"/>
                <a:buChar char="§"/>
              </a:pPr>
              <a:r>
                <a:rPr lang="en-US" sz="2000" dirty="0"/>
                <a:t>Know tasks demands and durations</a:t>
              </a:r>
              <a:endParaRPr lang="en-US" sz="2000" dirty="0">
                <a:solidFill>
                  <a:schemeClr val="accent2"/>
                </a:solidFill>
              </a:endParaRPr>
            </a:p>
          </p:txBody>
        </p:sp>
      </p:grpSp>
    </p:spTree>
    <p:extLst>
      <p:ext uri="{BB962C8B-B14F-4D97-AF65-F5344CB8AC3E}">
        <p14:creationId xmlns:p14="http://schemas.microsoft.com/office/powerpoint/2010/main" val="2687991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0"/>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51"/>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grpId="0" nodeType="afterEffect">
                                  <p:stCondLst>
                                    <p:cond delay="0"/>
                                  </p:stCondLst>
                                  <p:childTnLst>
                                    <p:set>
                                      <p:cBhvr>
                                        <p:cTn id="12" dur="1" fill="hold">
                                          <p:stCondLst>
                                            <p:cond delay="0"/>
                                          </p:stCondLst>
                                        </p:cTn>
                                        <p:tgtEl>
                                          <p:spTgt spid="52"/>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53"/>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4"/>
                                        </p:tgtEl>
                                        <p:attrNameLst>
                                          <p:attrName>style.visibility</p:attrName>
                                        </p:attrNameLst>
                                      </p:cBhvr>
                                      <p:to>
                                        <p:strVal val="visible"/>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55"/>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500"/>
                                  </p:stCondLst>
                                  <p:childTnLst>
                                    <p:set>
                                      <p:cBhvr>
                                        <p:cTn id="25" dur="1" fill="hold">
                                          <p:stCondLst>
                                            <p:cond delay="0"/>
                                          </p:stCondLst>
                                        </p:cTn>
                                        <p:tgtEl>
                                          <p:spTgt spid="2"/>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500"/>
                                  </p:stCondLst>
                                  <p:childTnLst>
                                    <p:set>
                                      <p:cBhvr>
                                        <p:cTn id="29" dur="1" fill="hold">
                                          <p:stCondLst>
                                            <p:cond delay="0"/>
                                          </p:stCondLst>
                                        </p:cTn>
                                        <p:tgtEl>
                                          <p:spTgt spid="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2" grpId="0" animBg="1"/>
      <p:bldP spid="53" grpId="0" animBg="1"/>
      <p:bldP spid="54" grpId="0" animBg="1"/>
      <p:bldP spid="55" grpId="0"/>
      <p:bldP spid="5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86" y="-9428"/>
            <a:ext cx="4014546" cy="6867427"/>
          </a:xfrm>
          <a:prstGeom prst="rect">
            <a:avLst/>
          </a:prstGeom>
          <a:solidFill>
            <a:schemeClr val="bg2">
              <a:lumMod val="25000"/>
            </a:schemeClr>
          </a:solidFill>
          <a:ln>
            <a:solidFill>
              <a:schemeClr val="tx1">
                <a:lumMod val="75000"/>
                <a:lumOff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p>
        </p:txBody>
      </p:sp>
      <p:sp>
        <p:nvSpPr>
          <p:cNvPr id="4" name="Rectangle 3"/>
          <p:cNvSpPr/>
          <p:nvPr/>
        </p:nvSpPr>
        <p:spPr>
          <a:xfrm>
            <a:off x="172346" y="0"/>
            <a:ext cx="3606821" cy="1477328"/>
          </a:xfrm>
          <a:prstGeom prst="rect">
            <a:avLst/>
          </a:prstGeom>
        </p:spPr>
        <p:txBody>
          <a:bodyPr wrap="none">
            <a:spAutoFit/>
          </a:bodyPr>
          <a:lstStyle/>
          <a:p>
            <a:pPr algn="ctr"/>
            <a:r>
              <a:rPr lang="en-US" sz="4000" dirty="0">
                <a:solidFill>
                  <a:schemeClr val="accent2"/>
                </a:solidFill>
              </a:rPr>
              <a:t>Key observation</a:t>
            </a:r>
          </a:p>
          <a:p>
            <a:pPr algn="ctr"/>
            <a:r>
              <a:rPr lang="en-US" sz="5000" dirty="0">
                <a:solidFill>
                  <a:schemeClr val="accent2"/>
                </a:solidFill>
              </a:rPr>
              <a:t>#1</a:t>
            </a:r>
          </a:p>
        </p:txBody>
      </p:sp>
      <p:sp>
        <p:nvSpPr>
          <p:cNvPr id="7" name="Rectangle 6"/>
          <p:cNvSpPr/>
          <p:nvPr/>
        </p:nvSpPr>
        <p:spPr>
          <a:xfrm>
            <a:off x="-94691" y="1806661"/>
            <a:ext cx="4100632" cy="2400657"/>
          </a:xfrm>
          <a:prstGeom prst="rect">
            <a:avLst/>
          </a:prstGeom>
        </p:spPr>
        <p:txBody>
          <a:bodyPr wrap="square">
            <a:spAutoFit/>
          </a:bodyPr>
          <a:lstStyle/>
          <a:p>
            <a:pPr algn="ctr"/>
            <a:r>
              <a:rPr lang="en-US" sz="3000" dirty="0">
                <a:solidFill>
                  <a:schemeClr val="bg1"/>
                </a:solidFill>
              </a:rPr>
              <a:t>Modern cluster schedulers focus on</a:t>
            </a:r>
            <a:r>
              <a:rPr lang="en-US" sz="3000" dirty="0">
                <a:solidFill>
                  <a:schemeClr val="accent2"/>
                </a:solidFill>
              </a:rPr>
              <a:t> </a:t>
            </a:r>
            <a:r>
              <a:rPr lang="en-US" sz="3000" i="1" dirty="0">
                <a:solidFill>
                  <a:schemeClr val="accent2"/>
                </a:solidFill>
              </a:rPr>
              <a:t>instantaneous fairness</a:t>
            </a:r>
            <a:r>
              <a:rPr lang="en-US" sz="3000" dirty="0">
                <a:solidFill>
                  <a:schemeClr val="accent2"/>
                </a:solidFill>
              </a:rPr>
              <a:t> </a:t>
            </a:r>
            <a:r>
              <a:rPr lang="en-US" sz="3000" dirty="0">
                <a:solidFill>
                  <a:schemeClr val="bg1"/>
                </a:solidFill>
              </a:rPr>
              <a:t>and</a:t>
            </a:r>
            <a:r>
              <a:rPr lang="en-US" sz="3000" dirty="0">
                <a:solidFill>
                  <a:schemeClr val="accent2"/>
                </a:solidFill>
              </a:rPr>
              <a:t> </a:t>
            </a:r>
            <a:r>
              <a:rPr lang="en-US" sz="3000" dirty="0">
                <a:solidFill>
                  <a:schemeClr val="bg1"/>
                </a:solidFill>
              </a:rPr>
              <a:t>force</a:t>
            </a:r>
            <a:r>
              <a:rPr lang="en-US" sz="3000" dirty="0">
                <a:solidFill>
                  <a:schemeClr val="accent2"/>
                </a:solidFill>
              </a:rPr>
              <a:t> </a:t>
            </a:r>
            <a:r>
              <a:rPr lang="en-US" sz="3000" i="1" dirty="0">
                <a:solidFill>
                  <a:schemeClr val="accent2"/>
                </a:solidFill>
              </a:rPr>
              <a:t>short-term</a:t>
            </a:r>
            <a:r>
              <a:rPr lang="en-US" sz="3000" dirty="0">
                <a:solidFill>
                  <a:schemeClr val="accent2"/>
                </a:solidFill>
              </a:rPr>
              <a:t> o</a:t>
            </a:r>
            <a:r>
              <a:rPr lang="en-US" sz="3000" i="1" dirty="0">
                <a:solidFill>
                  <a:schemeClr val="accent2"/>
                </a:solidFill>
              </a:rPr>
              <a:t>ptimizations</a:t>
            </a:r>
          </a:p>
        </p:txBody>
      </p:sp>
      <p:sp>
        <p:nvSpPr>
          <p:cNvPr id="10" name="Rectangle 9"/>
          <p:cNvSpPr/>
          <p:nvPr/>
        </p:nvSpPr>
        <p:spPr>
          <a:xfrm>
            <a:off x="131862" y="1880147"/>
            <a:ext cx="3683462" cy="2272754"/>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5113435" y="419354"/>
            <a:ext cx="3418923" cy="1842429"/>
            <a:chOff x="160435" y="2246541"/>
            <a:chExt cx="3418923" cy="1842429"/>
          </a:xfrm>
        </p:grpSpPr>
        <p:grpSp>
          <p:nvGrpSpPr>
            <p:cNvPr id="27" name="Group 26"/>
            <p:cNvGrpSpPr/>
            <p:nvPr/>
          </p:nvGrpSpPr>
          <p:grpSpPr>
            <a:xfrm>
              <a:off x="160435" y="2246541"/>
              <a:ext cx="3284457" cy="1661447"/>
              <a:chOff x="255646" y="1056804"/>
              <a:chExt cx="3284457" cy="1661447"/>
            </a:xfrm>
          </p:grpSpPr>
          <p:sp>
            <p:nvSpPr>
              <p:cNvPr id="29" name="Flowchart: Document 28"/>
              <p:cNvSpPr/>
              <p:nvPr/>
            </p:nvSpPr>
            <p:spPr>
              <a:xfrm>
                <a:off x="255646" y="1063543"/>
                <a:ext cx="3284457" cy="165470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12187" y="1136389"/>
                <a:ext cx="1420761"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2034105" y="1124665"/>
                <a:ext cx="1413034"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199353" y="1934278"/>
                <a:ext cx="1427175"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0" idx="2"/>
                <a:endCxn id="32" idx="0"/>
              </p:cNvCxnSpPr>
              <p:nvPr/>
            </p:nvCxnSpPr>
            <p:spPr>
              <a:xfrm>
                <a:off x="1022568" y="1660871"/>
                <a:ext cx="890373" cy="273407"/>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34" name="Straight Arrow Connector 33"/>
              <p:cNvCxnSpPr>
                <a:stCxn id="31" idx="2"/>
                <a:endCxn id="32" idx="0"/>
              </p:cNvCxnSpPr>
              <p:nvPr/>
            </p:nvCxnSpPr>
            <p:spPr>
              <a:xfrm flipH="1">
                <a:off x="1912941" y="1672282"/>
                <a:ext cx="827681" cy="261996"/>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35" name="TextBox 34"/>
              <p:cNvSpPr txBox="1"/>
              <p:nvPr/>
            </p:nvSpPr>
            <p:spPr>
              <a:xfrm>
                <a:off x="288303" y="1057645"/>
                <a:ext cx="1598839" cy="646331"/>
              </a:xfrm>
              <a:prstGeom prst="rect">
                <a:avLst/>
              </a:prstGeom>
              <a:noFill/>
            </p:spPr>
            <p:txBody>
              <a:bodyPr wrap="square" rtlCol="0">
                <a:spAutoFit/>
              </a:bodyPr>
              <a:lstStyle/>
              <a:p>
                <a:pPr algn="ctr"/>
                <a:r>
                  <a:rPr lang="en-US" b="1" dirty="0"/>
                  <a:t>S0</a:t>
                </a:r>
              </a:p>
              <a:p>
                <a:r>
                  <a:rPr lang="en-US" b="1" dirty="0"/>
                  <a:t>2 x &lt;.08&gt; @.5</a:t>
                </a:r>
              </a:p>
            </p:txBody>
          </p:sp>
          <p:sp>
            <p:nvSpPr>
              <p:cNvPr id="36" name="TextBox 35"/>
              <p:cNvSpPr txBox="1"/>
              <p:nvPr/>
            </p:nvSpPr>
            <p:spPr>
              <a:xfrm>
                <a:off x="2028450" y="1056804"/>
                <a:ext cx="1511653" cy="646331"/>
              </a:xfrm>
              <a:prstGeom prst="rect">
                <a:avLst/>
              </a:prstGeom>
              <a:noFill/>
            </p:spPr>
            <p:txBody>
              <a:bodyPr wrap="square" rtlCol="0">
                <a:spAutoFit/>
              </a:bodyPr>
              <a:lstStyle/>
              <a:p>
                <a:pPr algn="ctr"/>
                <a:r>
                  <a:rPr lang="en-US" b="1" dirty="0"/>
                  <a:t>S1</a:t>
                </a:r>
              </a:p>
              <a:p>
                <a:r>
                  <a:rPr lang="en-US" b="1" dirty="0"/>
                  <a:t>3 x &lt;.21&gt; @1</a:t>
                </a:r>
              </a:p>
            </p:txBody>
          </p:sp>
          <p:sp>
            <p:nvSpPr>
              <p:cNvPr id="37" name="TextBox 36"/>
              <p:cNvSpPr txBox="1"/>
              <p:nvPr/>
            </p:nvSpPr>
            <p:spPr>
              <a:xfrm>
                <a:off x="1207511" y="1872025"/>
                <a:ext cx="1381341" cy="646331"/>
              </a:xfrm>
              <a:prstGeom prst="rect">
                <a:avLst/>
              </a:prstGeom>
              <a:noFill/>
            </p:spPr>
            <p:txBody>
              <a:bodyPr wrap="square" rtlCol="0">
                <a:spAutoFit/>
              </a:bodyPr>
              <a:lstStyle/>
              <a:p>
                <a:pPr algn="ctr"/>
                <a:r>
                  <a:rPr lang="en-US" b="1" dirty="0"/>
                  <a:t>S2</a:t>
                </a:r>
              </a:p>
              <a:p>
                <a:r>
                  <a:rPr lang="en-US" b="1" dirty="0"/>
                  <a:t>1 x &lt;.1&gt; @.1</a:t>
                </a:r>
              </a:p>
            </p:txBody>
          </p:sp>
        </p:grpSp>
        <p:sp>
          <p:nvSpPr>
            <p:cNvPr id="28" name="TextBox 27"/>
            <p:cNvSpPr txBox="1"/>
            <p:nvPr/>
          </p:nvSpPr>
          <p:spPr>
            <a:xfrm>
              <a:off x="2663078" y="3611916"/>
              <a:ext cx="916280" cy="477054"/>
            </a:xfrm>
            <a:prstGeom prst="rect">
              <a:avLst/>
            </a:prstGeom>
            <a:noFill/>
          </p:spPr>
          <p:txBody>
            <a:bodyPr wrap="square" rtlCol="0">
              <a:spAutoFit/>
            </a:bodyPr>
            <a:lstStyle/>
            <a:p>
              <a:r>
                <a:rPr lang="en-US" sz="2500" dirty="0"/>
                <a:t>Job 1</a:t>
              </a:r>
            </a:p>
          </p:txBody>
        </p:sp>
      </p:grpSp>
      <p:grpSp>
        <p:nvGrpSpPr>
          <p:cNvPr id="38" name="Group 37"/>
          <p:cNvGrpSpPr/>
          <p:nvPr/>
        </p:nvGrpSpPr>
        <p:grpSpPr>
          <a:xfrm>
            <a:off x="9084459" y="1084069"/>
            <a:ext cx="1837540" cy="1177714"/>
            <a:chOff x="1136810" y="3931287"/>
            <a:chExt cx="1885005" cy="1159688"/>
          </a:xfrm>
        </p:grpSpPr>
        <p:sp>
          <p:nvSpPr>
            <p:cNvPr id="39" name="Flowchart: Document 38"/>
            <p:cNvSpPr/>
            <p:nvPr/>
          </p:nvSpPr>
          <p:spPr>
            <a:xfrm>
              <a:off x="1136810" y="3931287"/>
              <a:ext cx="1885005" cy="833445"/>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a:off x="1347133" y="3939044"/>
              <a:ext cx="1478767" cy="646331"/>
              <a:chOff x="4536935" y="4347404"/>
              <a:chExt cx="1478767" cy="646331"/>
            </a:xfrm>
          </p:grpSpPr>
          <p:sp>
            <p:nvSpPr>
              <p:cNvPr id="42" name="TextBox 41"/>
              <p:cNvSpPr txBox="1"/>
              <p:nvPr/>
            </p:nvSpPr>
            <p:spPr>
              <a:xfrm>
                <a:off x="4548651" y="4347404"/>
                <a:ext cx="1467051" cy="646331"/>
              </a:xfrm>
              <a:prstGeom prst="rect">
                <a:avLst/>
              </a:prstGeom>
              <a:noFill/>
            </p:spPr>
            <p:txBody>
              <a:bodyPr wrap="square" rtlCol="0">
                <a:spAutoFit/>
              </a:bodyPr>
              <a:lstStyle/>
              <a:p>
                <a:pPr algn="ctr"/>
                <a:r>
                  <a:rPr lang="en-US" b="1" dirty="0"/>
                  <a:t>S0</a:t>
                </a:r>
              </a:p>
              <a:p>
                <a:r>
                  <a:rPr lang="en-US" b="1" dirty="0"/>
                  <a:t>2 x &lt;.29&gt; @1</a:t>
                </a:r>
              </a:p>
            </p:txBody>
          </p:sp>
          <p:sp>
            <p:nvSpPr>
              <p:cNvPr id="43" name="Rounded Rectangle 42"/>
              <p:cNvSpPr/>
              <p:nvPr/>
            </p:nvSpPr>
            <p:spPr>
              <a:xfrm>
                <a:off x="4536935" y="4420156"/>
                <a:ext cx="1443605" cy="516379"/>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p:cNvSpPr txBox="1"/>
            <p:nvPr/>
          </p:nvSpPr>
          <p:spPr>
            <a:xfrm>
              <a:off x="1983234" y="4613921"/>
              <a:ext cx="916280" cy="477054"/>
            </a:xfrm>
            <a:prstGeom prst="rect">
              <a:avLst/>
            </a:prstGeom>
            <a:noFill/>
          </p:spPr>
          <p:txBody>
            <a:bodyPr wrap="square" rtlCol="0">
              <a:spAutoFit/>
            </a:bodyPr>
            <a:lstStyle/>
            <a:p>
              <a:r>
                <a:rPr lang="en-US" sz="2500" dirty="0"/>
                <a:t>Job 2</a:t>
              </a:r>
              <a:endParaRPr lang="en-US" sz="2500" dirty="0">
                <a:solidFill>
                  <a:schemeClr val="bg1"/>
                </a:solidFill>
              </a:endParaRPr>
            </a:p>
          </p:txBody>
        </p:sp>
      </p:grpSp>
      <p:sp>
        <p:nvSpPr>
          <p:cNvPr id="44" name="Rounded Rectangle 43"/>
          <p:cNvSpPr/>
          <p:nvPr/>
        </p:nvSpPr>
        <p:spPr>
          <a:xfrm>
            <a:off x="9084459" y="379728"/>
            <a:ext cx="1837541"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300" b="1" dirty="0">
                <a:solidFill>
                  <a:schemeClr val="bg1"/>
                </a:solidFill>
                <a:ea typeface="Times New Roman" charset="0"/>
                <a:cs typeface="Times New Roman" charset="0"/>
              </a:rPr>
              <a:t>Stage ID</a:t>
            </a:r>
          </a:p>
          <a:p>
            <a:pPr algn="ctr"/>
            <a:r>
              <a:rPr lang="en-US" sz="1300" b="1" dirty="0">
                <a:solidFill>
                  <a:schemeClr val="bg1"/>
                </a:solidFill>
                <a:ea typeface="Times New Roman" charset="0"/>
                <a:cs typeface="Times New Roman" charset="0"/>
              </a:rPr>
              <a:t>#Tasks x &lt;Res. req&gt; @Dur</a:t>
            </a:r>
          </a:p>
        </p:txBody>
      </p:sp>
      <p:sp>
        <p:nvSpPr>
          <p:cNvPr id="45" name="Right Arrow 44"/>
          <p:cNvSpPr/>
          <p:nvPr/>
        </p:nvSpPr>
        <p:spPr>
          <a:xfrm rot="5400000">
            <a:off x="8005165" y="2343182"/>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313452" y="5312911"/>
            <a:ext cx="3146457" cy="477054"/>
          </a:xfrm>
          <a:prstGeom prst="rect">
            <a:avLst/>
          </a:prstGeom>
          <a:noFill/>
        </p:spPr>
        <p:txBody>
          <a:bodyPr wrap="square" rtlCol="0">
            <a:spAutoFit/>
          </a:bodyPr>
          <a:lstStyle/>
          <a:p>
            <a:r>
              <a:rPr lang="en-US" sz="2500" b="1" dirty="0">
                <a:solidFill>
                  <a:schemeClr val="bg1"/>
                </a:solidFill>
              </a:rPr>
              <a:t>Traditional scheduling</a:t>
            </a:r>
          </a:p>
        </p:txBody>
      </p:sp>
      <p:sp>
        <p:nvSpPr>
          <p:cNvPr id="105" name="TextBox 104"/>
          <p:cNvSpPr txBox="1"/>
          <p:nvPr/>
        </p:nvSpPr>
        <p:spPr>
          <a:xfrm>
            <a:off x="7860822" y="3276641"/>
            <a:ext cx="459081" cy="400110"/>
          </a:xfrm>
          <a:prstGeom prst="rect">
            <a:avLst/>
          </a:prstGeom>
          <a:noFill/>
        </p:spPr>
        <p:txBody>
          <a:bodyPr wrap="square" rtlCol="0">
            <a:spAutoFit/>
          </a:bodyPr>
          <a:lstStyle/>
          <a:p>
            <a:r>
              <a:rPr lang="en-US" sz="2000" b="1" dirty="0">
                <a:solidFill>
                  <a:schemeClr val="bg1"/>
                </a:solidFill>
              </a:rPr>
              <a:t>1</a:t>
            </a:r>
          </a:p>
        </p:txBody>
      </p:sp>
      <p:sp>
        <p:nvSpPr>
          <p:cNvPr id="106" name="Rounded Rectangle 105"/>
          <p:cNvSpPr/>
          <p:nvPr/>
        </p:nvSpPr>
        <p:spPr>
          <a:xfrm>
            <a:off x="5146092" y="2915549"/>
            <a:ext cx="5775907" cy="2806804"/>
          </a:xfrm>
          <a:prstGeom prst="roundRect">
            <a:avLst/>
          </a:prstGeom>
          <a:solidFill>
            <a:schemeClr val="bg2">
              <a:lumMod val="25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6313452" y="5312911"/>
            <a:ext cx="3146457" cy="477054"/>
          </a:xfrm>
          <a:prstGeom prst="rect">
            <a:avLst/>
          </a:prstGeom>
          <a:noFill/>
        </p:spPr>
        <p:txBody>
          <a:bodyPr wrap="square" rtlCol="0">
            <a:spAutoFit/>
          </a:bodyPr>
          <a:lstStyle/>
          <a:p>
            <a:r>
              <a:rPr lang="en-US" sz="2500" dirty="0">
                <a:solidFill>
                  <a:schemeClr val="bg1"/>
                </a:solidFill>
              </a:rPr>
              <a:t>Altruistic scheduling</a:t>
            </a:r>
          </a:p>
        </p:txBody>
      </p:sp>
      <p:grpSp>
        <p:nvGrpSpPr>
          <p:cNvPr id="119" name="Group 118"/>
          <p:cNvGrpSpPr/>
          <p:nvPr/>
        </p:nvGrpSpPr>
        <p:grpSpPr>
          <a:xfrm>
            <a:off x="5356145" y="2970788"/>
            <a:ext cx="4266647" cy="2462362"/>
            <a:chOff x="3903579" y="1120877"/>
            <a:chExt cx="4266647" cy="2462362"/>
          </a:xfrm>
        </p:grpSpPr>
        <p:cxnSp>
          <p:nvCxnSpPr>
            <p:cNvPr id="120" name="Straight Arrow Connector 119"/>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123" name="TextBox 122"/>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124" name="TextBox 123"/>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125" name="TextBox 124"/>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126" name="TextBox 125"/>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127" name="TextBox 126"/>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128" name="TextBox 127"/>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cxnSp>
        <p:nvCxnSpPr>
          <p:cNvPr id="135" name="Straight Arrow Connector 134"/>
          <p:cNvCxnSpPr/>
          <p:nvPr/>
        </p:nvCxnSpPr>
        <p:spPr>
          <a:xfrm>
            <a:off x="6279978" y="396337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flipV="1">
            <a:off x="7627066" y="3057328"/>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1" name="Rectangle 140"/>
          <p:cNvSpPr/>
          <p:nvPr/>
        </p:nvSpPr>
        <p:spPr>
          <a:xfrm>
            <a:off x="6300496" y="4010528"/>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42" name="Rectangle 141"/>
          <p:cNvSpPr/>
          <p:nvPr/>
        </p:nvSpPr>
        <p:spPr>
          <a:xfrm>
            <a:off x="6302360" y="4450990"/>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43" name="Rectangle 142"/>
          <p:cNvSpPr/>
          <p:nvPr/>
        </p:nvSpPr>
        <p:spPr>
          <a:xfrm>
            <a:off x="6307004" y="4168554"/>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44" name="Rectangle 143"/>
          <p:cNvSpPr/>
          <p:nvPr/>
        </p:nvSpPr>
        <p:spPr>
          <a:xfrm>
            <a:off x="6952540" y="4012458"/>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50" name="Rectangle 49"/>
          <p:cNvSpPr/>
          <p:nvPr/>
        </p:nvSpPr>
        <p:spPr>
          <a:xfrm>
            <a:off x="6290810" y="3428721"/>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cxnSp>
        <p:nvCxnSpPr>
          <p:cNvPr id="51" name="Straight Arrow Connector 50"/>
          <p:cNvCxnSpPr/>
          <p:nvPr/>
        </p:nvCxnSpPr>
        <p:spPr>
          <a:xfrm flipV="1">
            <a:off x="8994279" y="3057328"/>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7670056" y="4439948"/>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53" name="Rectangle 52"/>
          <p:cNvSpPr/>
          <p:nvPr/>
        </p:nvSpPr>
        <p:spPr>
          <a:xfrm>
            <a:off x="7663961" y="3424912"/>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54" name="Rectangle 53"/>
          <p:cNvSpPr/>
          <p:nvPr/>
        </p:nvSpPr>
        <p:spPr>
          <a:xfrm>
            <a:off x="9025721" y="4537041"/>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55" name="TextBox 54"/>
          <p:cNvSpPr txBox="1"/>
          <p:nvPr/>
        </p:nvSpPr>
        <p:spPr>
          <a:xfrm>
            <a:off x="9541224" y="4017600"/>
            <a:ext cx="1371486" cy="861774"/>
          </a:xfrm>
          <a:prstGeom prst="rect">
            <a:avLst/>
          </a:prstGeom>
          <a:noFill/>
        </p:spPr>
        <p:txBody>
          <a:bodyPr wrap="square" rtlCol="0">
            <a:spAutoFit/>
          </a:bodyPr>
          <a:lstStyle/>
          <a:p>
            <a:pPr algn="ctr"/>
            <a:r>
              <a:rPr lang="en-US" sz="2500" dirty="0">
                <a:solidFill>
                  <a:schemeClr val="bg1"/>
                </a:solidFill>
              </a:rPr>
              <a:t>Avg. JCT: </a:t>
            </a:r>
          </a:p>
          <a:p>
            <a:pPr algn="ctr"/>
            <a:r>
              <a:rPr lang="en-US" sz="2500" dirty="0">
                <a:solidFill>
                  <a:schemeClr val="bg1"/>
                </a:solidFill>
              </a:rPr>
              <a:t>2.05</a:t>
            </a:r>
          </a:p>
        </p:txBody>
      </p:sp>
      <p:sp>
        <p:nvSpPr>
          <p:cNvPr id="56" name="Rounded Rectangle 55"/>
          <p:cNvSpPr/>
          <p:nvPr/>
        </p:nvSpPr>
        <p:spPr>
          <a:xfrm>
            <a:off x="6272231" y="3978009"/>
            <a:ext cx="2724461" cy="761193"/>
          </a:xfrm>
          <a:prstGeom prst="roundRect">
            <a:avLst/>
          </a:prstGeom>
          <a:noFill/>
          <a:ln w="571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47706" y="4696826"/>
            <a:ext cx="3832928" cy="1022479"/>
            <a:chOff x="47706" y="4696826"/>
            <a:chExt cx="3832928" cy="1022479"/>
          </a:xfrm>
        </p:grpSpPr>
        <p:sp>
          <p:nvSpPr>
            <p:cNvPr id="57" name="Rectangle 56"/>
            <p:cNvSpPr/>
            <p:nvPr/>
          </p:nvSpPr>
          <p:spPr>
            <a:xfrm>
              <a:off x="47706" y="4696826"/>
              <a:ext cx="3832928" cy="1015663"/>
            </a:xfrm>
            <a:prstGeom prst="rect">
              <a:avLst/>
            </a:prstGeom>
          </p:spPr>
          <p:txBody>
            <a:bodyPr wrap="square">
              <a:spAutoFit/>
            </a:bodyPr>
            <a:lstStyle/>
            <a:p>
              <a:pPr algn="ctr"/>
              <a:r>
                <a:rPr lang="en-US" sz="3000" i="1" dirty="0">
                  <a:solidFill>
                    <a:schemeClr val="accent2"/>
                  </a:solidFill>
                </a:rPr>
                <a:t>Users care less </a:t>
              </a:r>
              <a:r>
                <a:rPr lang="en-US" sz="3000" i="1" dirty="0">
                  <a:solidFill>
                    <a:schemeClr val="bg1"/>
                  </a:solidFill>
                </a:rPr>
                <a:t>for instantaneous fairness</a:t>
              </a:r>
              <a:endParaRPr lang="en-US" sz="3000" dirty="0">
                <a:solidFill>
                  <a:schemeClr val="bg1"/>
                </a:solidFill>
              </a:endParaRPr>
            </a:p>
          </p:txBody>
        </p:sp>
        <p:sp>
          <p:nvSpPr>
            <p:cNvPr id="58" name="Rectangle 57"/>
            <p:cNvSpPr/>
            <p:nvPr/>
          </p:nvSpPr>
          <p:spPr>
            <a:xfrm>
              <a:off x="146519" y="4736933"/>
              <a:ext cx="3668805" cy="982372"/>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p:cNvSpPr txBox="1"/>
          <p:nvPr/>
        </p:nvSpPr>
        <p:spPr>
          <a:xfrm>
            <a:off x="5094886" y="5828563"/>
            <a:ext cx="5533053" cy="477054"/>
          </a:xfrm>
          <a:prstGeom prst="rect">
            <a:avLst/>
          </a:prstGeom>
          <a:noFill/>
          <a:ln>
            <a:noFill/>
          </a:ln>
        </p:spPr>
        <p:txBody>
          <a:bodyPr wrap="square" rtlCol="0">
            <a:spAutoFit/>
          </a:bodyPr>
          <a:lstStyle/>
          <a:p>
            <a:r>
              <a:rPr lang="en-US" sz="2500" i="1" dirty="0">
                <a:solidFill>
                  <a:schemeClr val="accent2"/>
                </a:solidFill>
              </a:rPr>
              <a:t>Leftover</a:t>
            </a:r>
            <a:r>
              <a:rPr lang="en-US" sz="2500" b="1" i="1" dirty="0">
                <a:solidFill>
                  <a:schemeClr val="accent2"/>
                </a:solidFill>
              </a:rPr>
              <a:t>:</a:t>
            </a:r>
            <a:r>
              <a:rPr lang="en-US" sz="2500" i="1" dirty="0">
                <a:solidFill>
                  <a:schemeClr val="accent2"/>
                </a:solidFill>
              </a:rPr>
              <a:t> </a:t>
            </a:r>
            <a:r>
              <a:rPr lang="en-US" sz="2500" dirty="0"/>
              <a:t>donated unnecessary resources</a:t>
            </a:r>
            <a:r>
              <a:rPr lang="en-US" sz="2500" b="1" dirty="0"/>
              <a:t> </a:t>
            </a:r>
          </a:p>
        </p:txBody>
      </p:sp>
      <p:sp>
        <p:nvSpPr>
          <p:cNvPr id="60" name="TextBox 59"/>
          <p:cNvSpPr txBox="1"/>
          <p:nvPr/>
        </p:nvSpPr>
        <p:spPr>
          <a:xfrm>
            <a:off x="5073114" y="6285762"/>
            <a:ext cx="7191457" cy="477054"/>
          </a:xfrm>
          <a:prstGeom prst="rect">
            <a:avLst/>
          </a:prstGeom>
          <a:noFill/>
          <a:ln>
            <a:noFill/>
          </a:ln>
        </p:spPr>
        <p:txBody>
          <a:bodyPr wrap="square" rtlCol="0">
            <a:spAutoFit/>
          </a:bodyPr>
          <a:lstStyle/>
          <a:p>
            <a:r>
              <a:rPr lang="en-US" sz="2500" i="1" dirty="0">
                <a:solidFill>
                  <a:schemeClr val="accent2"/>
                </a:solidFill>
              </a:rPr>
              <a:t>Altruism</a:t>
            </a:r>
            <a:r>
              <a:rPr lang="en-US" sz="2500" b="1" i="1" dirty="0">
                <a:solidFill>
                  <a:schemeClr val="accent2"/>
                </a:solidFill>
              </a:rPr>
              <a:t>:</a:t>
            </a:r>
            <a:r>
              <a:rPr lang="en-US" sz="2500" i="1" dirty="0">
                <a:solidFill>
                  <a:schemeClr val="accent2"/>
                </a:solidFill>
              </a:rPr>
              <a:t> </a:t>
            </a:r>
            <a:r>
              <a:rPr lang="en-US" sz="2500" dirty="0"/>
              <a:t>an action to contribute leftover resources</a:t>
            </a:r>
            <a:endParaRPr lang="en-US" sz="2500" b="1" dirty="0"/>
          </a:p>
        </p:txBody>
      </p:sp>
      <p:sp>
        <p:nvSpPr>
          <p:cNvPr id="61" name="Rectangle 60"/>
          <p:cNvSpPr/>
          <p:nvPr/>
        </p:nvSpPr>
        <p:spPr>
          <a:xfrm>
            <a:off x="7667560" y="4277227"/>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62" name="Rectangle 61"/>
          <p:cNvSpPr/>
          <p:nvPr/>
        </p:nvSpPr>
        <p:spPr>
          <a:xfrm>
            <a:off x="8319604" y="4279157"/>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64" name="Slide Number Placeholder 6"/>
          <p:cNvSpPr>
            <a:spLocks noGrp="1"/>
          </p:cNvSpPr>
          <p:nvPr>
            <p:ph type="sldNum" sz="quarter" idx="12"/>
          </p:nvPr>
        </p:nvSpPr>
        <p:spPr>
          <a:xfrm>
            <a:off x="190500" y="6356350"/>
            <a:ext cx="533400" cy="365125"/>
          </a:xfrm>
        </p:spPr>
        <p:txBody>
          <a:bodyPr/>
          <a:lstStyle/>
          <a:p>
            <a:r>
              <a:rPr lang="en-US" b="1" dirty="0"/>
              <a:t>5</a:t>
            </a:r>
          </a:p>
        </p:txBody>
      </p:sp>
    </p:spTree>
    <p:extLst>
      <p:ext uri="{BB962C8B-B14F-4D97-AF65-F5344CB8AC3E}">
        <p14:creationId xmlns:p14="http://schemas.microsoft.com/office/powerpoint/2010/main" val="4188528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1000"/>
                                  </p:stCondLst>
                                  <p:childTnLst>
                                    <p:set>
                                      <p:cBhvr>
                                        <p:cTn id="6" dur="1" fill="hold">
                                          <p:stCondLst>
                                            <p:cond delay="0"/>
                                          </p:stCondLst>
                                        </p:cTn>
                                        <p:tgtEl>
                                          <p:spTgt spid="141"/>
                                        </p:tgtEl>
                                        <p:attrNameLst>
                                          <p:attrName>style.visibility</p:attrName>
                                        </p:attrNameLst>
                                      </p:cBhvr>
                                      <p:to>
                                        <p:strVal val="hidden"/>
                                      </p:to>
                                    </p:set>
                                  </p:childTnLst>
                                </p:cTn>
                              </p:par>
                              <p:par>
                                <p:cTn id="7" presetID="1" presetClass="exit" presetSubtype="0" fill="hold" grpId="0" nodeType="withEffect">
                                  <p:stCondLst>
                                    <p:cond delay="1000"/>
                                  </p:stCondLst>
                                  <p:childTnLst>
                                    <p:set>
                                      <p:cBhvr>
                                        <p:cTn id="8" dur="1" fill="hold">
                                          <p:stCondLst>
                                            <p:cond delay="0"/>
                                          </p:stCondLst>
                                        </p:cTn>
                                        <p:tgtEl>
                                          <p:spTgt spid="144"/>
                                        </p:tgtEl>
                                        <p:attrNameLst>
                                          <p:attrName>style.visibility</p:attrName>
                                        </p:attrNameLst>
                                      </p:cBhvr>
                                      <p:to>
                                        <p:strVal val="hidden"/>
                                      </p:to>
                                    </p:set>
                                  </p:childTnLst>
                                </p:cTn>
                              </p:par>
                              <p:par>
                                <p:cTn id="9" presetID="1" presetClass="entr" presetSubtype="0" fill="hold" grpId="0" nodeType="withEffect">
                                  <p:stCondLst>
                                    <p:cond delay="1000"/>
                                  </p:stCondLst>
                                  <p:childTnLst>
                                    <p:set>
                                      <p:cBhvr>
                                        <p:cTn id="10" dur="1" fill="hold">
                                          <p:stCondLst>
                                            <p:cond delay="0"/>
                                          </p:stCondLst>
                                        </p:cTn>
                                        <p:tgtEl>
                                          <p:spTgt spid="61"/>
                                        </p:tgtEl>
                                        <p:attrNameLst>
                                          <p:attrName>style.visibility</p:attrName>
                                        </p:attrNameLst>
                                      </p:cBhvr>
                                      <p:to>
                                        <p:strVal val="visible"/>
                                      </p:to>
                                    </p:set>
                                  </p:childTnLst>
                                </p:cTn>
                              </p:par>
                              <p:par>
                                <p:cTn id="11" presetID="1" presetClass="entr" presetSubtype="0" fill="hold" grpId="0" nodeType="withEffect">
                                  <p:stCondLst>
                                    <p:cond delay="1000"/>
                                  </p:stCondLst>
                                  <p:childTnLst>
                                    <p:set>
                                      <p:cBhvr>
                                        <p:cTn id="12" dur="1" fill="hold">
                                          <p:stCondLst>
                                            <p:cond delay="0"/>
                                          </p:stCondLst>
                                        </p:cTn>
                                        <p:tgtEl>
                                          <p:spTgt spid="62"/>
                                        </p:tgtEl>
                                        <p:attrNameLst>
                                          <p:attrName>style.visibility</p:attrName>
                                        </p:attrNameLst>
                                      </p:cBhvr>
                                      <p:to>
                                        <p:strVal val="visible"/>
                                      </p:to>
                                    </p:set>
                                  </p:childTnLst>
                                </p:cTn>
                              </p:par>
                              <p:par>
                                <p:cTn id="13" presetID="1" presetClass="entr" presetSubtype="0" fill="hold" grpId="0" nodeType="withEffect">
                                  <p:stCondLst>
                                    <p:cond delay="1000"/>
                                  </p:stCondLst>
                                  <p:childTnLst>
                                    <p:set>
                                      <p:cBhvr>
                                        <p:cTn id="14" dur="1" fill="hold">
                                          <p:stCondLst>
                                            <p:cond delay="0"/>
                                          </p:stCondLst>
                                        </p:cTn>
                                        <p:tgtEl>
                                          <p:spTgt spid="107"/>
                                        </p:tgtEl>
                                        <p:attrNameLst>
                                          <p:attrName>style.visibility</p:attrName>
                                        </p:attrNameLst>
                                      </p:cBhvr>
                                      <p:to>
                                        <p:strVal val="visible"/>
                                      </p:to>
                                    </p:set>
                                  </p:childTnLst>
                                </p:cTn>
                              </p:par>
                            </p:childTnLst>
                          </p:cTn>
                        </p:par>
                        <p:par>
                          <p:cTn id="15" fill="hold">
                            <p:stCondLst>
                              <p:cond delay="1000"/>
                            </p:stCondLst>
                            <p:childTnLst>
                              <p:par>
                                <p:cTn id="16" presetID="1" presetClass="entr" presetSubtype="0" fill="hold" grpId="0" nodeType="afterEffect">
                                  <p:stCondLst>
                                    <p:cond delay="500"/>
                                  </p:stCondLst>
                                  <p:childTnLst>
                                    <p:set>
                                      <p:cBhvr>
                                        <p:cTn id="17" dur="1" fill="hold">
                                          <p:stCondLst>
                                            <p:cond delay="0"/>
                                          </p:stCondLst>
                                        </p:cTn>
                                        <p:tgtEl>
                                          <p:spTgt spid="59"/>
                                        </p:tgtEl>
                                        <p:attrNameLst>
                                          <p:attrName>style.visibility</p:attrName>
                                        </p:attrNameLst>
                                      </p:cBhvr>
                                      <p:to>
                                        <p:strVal val="visible"/>
                                      </p:to>
                                    </p:set>
                                  </p:childTnLst>
                                </p:cTn>
                              </p:par>
                            </p:childTnLst>
                          </p:cTn>
                        </p:par>
                        <p:par>
                          <p:cTn id="18" fill="hold">
                            <p:stCondLst>
                              <p:cond delay="1500"/>
                            </p:stCondLst>
                            <p:childTnLst>
                              <p:par>
                                <p:cTn id="19" presetID="1" presetClass="entr" presetSubtype="0" fill="hold" grpId="0" nodeType="afterEffect">
                                  <p:stCondLst>
                                    <p:cond delay="500"/>
                                  </p:stCondLst>
                                  <p:childTnLst>
                                    <p:set>
                                      <p:cBhvr>
                                        <p:cTn id="20"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 grpId="0"/>
      <p:bldP spid="141" grpId="0" animBg="1"/>
      <p:bldP spid="144" grpId="0" animBg="1"/>
      <p:bldP spid="59" grpId="0"/>
      <p:bldP spid="60" grpId="0"/>
      <p:bldP spid="61" grpId="0" animBg="1"/>
      <p:bldP spid="6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86" y="-9428"/>
            <a:ext cx="4014546" cy="6867427"/>
          </a:xfrm>
          <a:prstGeom prst="rect">
            <a:avLst/>
          </a:prstGeom>
          <a:solidFill>
            <a:schemeClr val="bg2">
              <a:lumMod val="25000"/>
            </a:schemeClr>
          </a:solidFill>
          <a:ln>
            <a:solidFill>
              <a:schemeClr val="tx1">
                <a:lumMod val="75000"/>
                <a:lumOff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p>
        </p:txBody>
      </p:sp>
      <p:sp>
        <p:nvSpPr>
          <p:cNvPr id="4" name="Rectangle 3"/>
          <p:cNvSpPr/>
          <p:nvPr/>
        </p:nvSpPr>
        <p:spPr>
          <a:xfrm>
            <a:off x="172346" y="0"/>
            <a:ext cx="3606821" cy="1477328"/>
          </a:xfrm>
          <a:prstGeom prst="rect">
            <a:avLst/>
          </a:prstGeom>
        </p:spPr>
        <p:txBody>
          <a:bodyPr wrap="none">
            <a:spAutoFit/>
          </a:bodyPr>
          <a:lstStyle/>
          <a:p>
            <a:pPr algn="ctr"/>
            <a:r>
              <a:rPr lang="en-US" sz="4000" dirty="0">
                <a:solidFill>
                  <a:schemeClr val="accent2"/>
                </a:solidFill>
              </a:rPr>
              <a:t>Key observation</a:t>
            </a:r>
          </a:p>
          <a:p>
            <a:pPr algn="ctr"/>
            <a:r>
              <a:rPr lang="en-US" sz="5000" dirty="0">
                <a:solidFill>
                  <a:schemeClr val="accent2"/>
                </a:solidFill>
              </a:rPr>
              <a:t>#1</a:t>
            </a:r>
          </a:p>
        </p:txBody>
      </p:sp>
      <p:sp>
        <p:nvSpPr>
          <p:cNvPr id="7" name="Rectangle 6"/>
          <p:cNvSpPr/>
          <p:nvPr/>
        </p:nvSpPr>
        <p:spPr>
          <a:xfrm>
            <a:off x="-94691" y="1806661"/>
            <a:ext cx="4100632" cy="2400657"/>
          </a:xfrm>
          <a:prstGeom prst="rect">
            <a:avLst/>
          </a:prstGeom>
        </p:spPr>
        <p:txBody>
          <a:bodyPr wrap="square">
            <a:spAutoFit/>
          </a:bodyPr>
          <a:lstStyle/>
          <a:p>
            <a:pPr algn="ctr"/>
            <a:r>
              <a:rPr lang="en-US" sz="3000" dirty="0">
                <a:solidFill>
                  <a:schemeClr val="bg1"/>
                </a:solidFill>
              </a:rPr>
              <a:t>Modern cluster schedulers focus on</a:t>
            </a:r>
            <a:r>
              <a:rPr lang="en-US" sz="3000" dirty="0">
                <a:solidFill>
                  <a:schemeClr val="accent2"/>
                </a:solidFill>
              </a:rPr>
              <a:t> </a:t>
            </a:r>
            <a:r>
              <a:rPr lang="en-US" sz="3000" i="1" dirty="0">
                <a:solidFill>
                  <a:schemeClr val="accent2"/>
                </a:solidFill>
              </a:rPr>
              <a:t>instantaneous fairness</a:t>
            </a:r>
            <a:r>
              <a:rPr lang="en-US" sz="3000" dirty="0">
                <a:solidFill>
                  <a:schemeClr val="accent2"/>
                </a:solidFill>
              </a:rPr>
              <a:t> </a:t>
            </a:r>
            <a:r>
              <a:rPr lang="en-US" sz="3000" dirty="0">
                <a:solidFill>
                  <a:schemeClr val="bg1"/>
                </a:solidFill>
              </a:rPr>
              <a:t>and</a:t>
            </a:r>
            <a:r>
              <a:rPr lang="en-US" sz="3000" dirty="0">
                <a:solidFill>
                  <a:schemeClr val="accent2"/>
                </a:solidFill>
              </a:rPr>
              <a:t> </a:t>
            </a:r>
            <a:r>
              <a:rPr lang="en-US" sz="3000" dirty="0">
                <a:solidFill>
                  <a:schemeClr val="bg1"/>
                </a:solidFill>
              </a:rPr>
              <a:t>force</a:t>
            </a:r>
            <a:r>
              <a:rPr lang="en-US" sz="3000" dirty="0">
                <a:solidFill>
                  <a:schemeClr val="accent2"/>
                </a:solidFill>
              </a:rPr>
              <a:t> </a:t>
            </a:r>
            <a:r>
              <a:rPr lang="en-US" sz="3000" i="1" dirty="0">
                <a:solidFill>
                  <a:schemeClr val="accent2"/>
                </a:solidFill>
              </a:rPr>
              <a:t>short-term</a:t>
            </a:r>
            <a:r>
              <a:rPr lang="en-US" sz="3000" dirty="0">
                <a:solidFill>
                  <a:schemeClr val="accent2"/>
                </a:solidFill>
              </a:rPr>
              <a:t> o</a:t>
            </a:r>
            <a:r>
              <a:rPr lang="en-US" sz="3000" i="1" dirty="0">
                <a:solidFill>
                  <a:schemeClr val="accent2"/>
                </a:solidFill>
              </a:rPr>
              <a:t>ptimizations</a:t>
            </a:r>
          </a:p>
        </p:txBody>
      </p:sp>
      <p:sp>
        <p:nvSpPr>
          <p:cNvPr id="10" name="Rectangle 9"/>
          <p:cNvSpPr/>
          <p:nvPr/>
        </p:nvSpPr>
        <p:spPr>
          <a:xfrm>
            <a:off x="131862" y="1880147"/>
            <a:ext cx="3683462" cy="2272754"/>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p:nvPr/>
        </p:nvGrpSpPr>
        <p:grpSpPr>
          <a:xfrm>
            <a:off x="5113435" y="419354"/>
            <a:ext cx="3418923" cy="1842429"/>
            <a:chOff x="160435" y="2246541"/>
            <a:chExt cx="3418923" cy="1842429"/>
          </a:xfrm>
        </p:grpSpPr>
        <p:grpSp>
          <p:nvGrpSpPr>
            <p:cNvPr id="27" name="Group 26"/>
            <p:cNvGrpSpPr/>
            <p:nvPr/>
          </p:nvGrpSpPr>
          <p:grpSpPr>
            <a:xfrm>
              <a:off x="160435" y="2246541"/>
              <a:ext cx="3284457" cy="1661447"/>
              <a:chOff x="255646" y="1056804"/>
              <a:chExt cx="3284457" cy="1661447"/>
            </a:xfrm>
          </p:grpSpPr>
          <p:sp>
            <p:nvSpPr>
              <p:cNvPr id="29" name="Flowchart: Document 28"/>
              <p:cNvSpPr/>
              <p:nvPr/>
            </p:nvSpPr>
            <p:spPr>
              <a:xfrm>
                <a:off x="255646" y="1063543"/>
                <a:ext cx="3284457" cy="165470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ounded Rectangle 29"/>
              <p:cNvSpPr/>
              <p:nvPr/>
            </p:nvSpPr>
            <p:spPr>
              <a:xfrm>
                <a:off x="312187" y="1136389"/>
                <a:ext cx="1420761"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ounded Rectangle 30"/>
              <p:cNvSpPr/>
              <p:nvPr/>
            </p:nvSpPr>
            <p:spPr>
              <a:xfrm>
                <a:off x="2034105" y="1124665"/>
                <a:ext cx="1413034"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ounded Rectangle 31"/>
              <p:cNvSpPr/>
              <p:nvPr/>
            </p:nvSpPr>
            <p:spPr>
              <a:xfrm>
                <a:off x="1199353" y="1934278"/>
                <a:ext cx="1427175"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3" name="Straight Arrow Connector 32"/>
              <p:cNvCxnSpPr>
                <a:stCxn id="30" idx="2"/>
                <a:endCxn id="32" idx="0"/>
              </p:cNvCxnSpPr>
              <p:nvPr/>
            </p:nvCxnSpPr>
            <p:spPr>
              <a:xfrm>
                <a:off x="1022568" y="1660871"/>
                <a:ext cx="890373" cy="273407"/>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34" name="Straight Arrow Connector 33"/>
              <p:cNvCxnSpPr>
                <a:stCxn id="31" idx="2"/>
                <a:endCxn id="32" idx="0"/>
              </p:cNvCxnSpPr>
              <p:nvPr/>
            </p:nvCxnSpPr>
            <p:spPr>
              <a:xfrm flipH="1">
                <a:off x="1912941" y="1672282"/>
                <a:ext cx="827681" cy="261996"/>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35" name="TextBox 34"/>
              <p:cNvSpPr txBox="1"/>
              <p:nvPr/>
            </p:nvSpPr>
            <p:spPr>
              <a:xfrm>
                <a:off x="288303" y="1057645"/>
                <a:ext cx="1598839" cy="646331"/>
              </a:xfrm>
              <a:prstGeom prst="rect">
                <a:avLst/>
              </a:prstGeom>
              <a:noFill/>
            </p:spPr>
            <p:txBody>
              <a:bodyPr wrap="square" rtlCol="0">
                <a:spAutoFit/>
              </a:bodyPr>
              <a:lstStyle/>
              <a:p>
                <a:pPr algn="ctr"/>
                <a:r>
                  <a:rPr lang="en-US" b="1" dirty="0"/>
                  <a:t>S0</a:t>
                </a:r>
              </a:p>
              <a:p>
                <a:r>
                  <a:rPr lang="en-US" b="1" dirty="0"/>
                  <a:t>2 x &lt;.08&gt; @.5</a:t>
                </a:r>
              </a:p>
            </p:txBody>
          </p:sp>
          <p:sp>
            <p:nvSpPr>
              <p:cNvPr id="36" name="TextBox 35"/>
              <p:cNvSpPr txBox="1"/>
              <p:nvPr/>
            </p:nvSpPr>
            <p:spPr>
              <a:xfrm>
                <a:off x="2028450" y="1056804"/>
                <a:ext cx="1511653" cy="646331"/>
              </a:xfrm>
              <a:prstGeom prst="rect">
                <a:avLst/>
              </a:prstGeom>
              <a:noFill/>
            </p:spPr>
            <p:txBody>
              <a:bodyPr wrap="square" rtlCol="0">
                <a:spAutoFit/>
              </a:bodyPr>
              <a:lstStyle/>
              <a:p>
                <a:pPr algn="ctr"/>
                <a:r>
                  <a:rPr lang="en-US" b="1" dirty="0"/>
                  <a:t>S1</a:t>
                </a:r>
              </a:p>
              <a:p>
                <a:r>
                  <a:rPr lang="en-US" b="1" dirty="0"/>
                  <a:t>3 x &lt;.21&gt; @1</a:t>
                </a:r>
              </a:p>
            </p:txBody>
          </p:sp>
          <p:sp>
            <p:nvSpPr>
              <p:cNvPr id="37" name="TextBox 36"/>
              <p:cNvSpPr txBox="1"/>
              <p:nvPr/>
            </p:nvSpPr>
            <p:spPr>
              <a:xfrm>
                <a:off x="1207511" y="1872025"/>
                <a:ext cx="1381341" cy="646331"/>
              </a:xfrm>
              <a:prstGeom prst="rect">
                <a:avLst/>
              </a:prstGeom>
              <a:noFill/>
            </p:spPr>
            <p:txBody>
              <a:bodyPr wrap="square" rtlCol="0">
                <a:spAutoFit/>
              </a:bodyPr>
              <a:lstStyle/>
              <a:p>
                <a:pPr algn="ctr"/>
                <a:r>
                  <a:rPr lang="en-US" b="1" dirty="0"/>
                  <a:t>S2</a:t>
                </a:r>
              </a:p>
              <a:p>
                <a:r>
                  <a:rPr lang="en-US" b="1" dirty="0"/>
                  <a:t>1 x &lt;.1&gt; @.1</a:t>
                </a:r>
              </a:p>
            </p:txBody>
          </p:sp>
        </p:grpSp>
        <p:sp>
          <p:nvSpPr>
            <p:cNvPr id="28" name="TextBox 27"/>
            <p:cNvSpPr txBox="1"/>
            <p:nvPr/>
          </p:nvSpPr>
          <p:spPr>
            <a:xfrm>
              <a:off x="2663078" y="3611916"/>
              <a:ext cx="916280" cy="477054"/>
            </a:xfrm>
            <a:prstGeom prst="rect">
              <a:avLst/>
            </a:prstGeom>
            <a:noFill/>
          </p:spPr>
          <p:txBody>
            <a:bodyPr wrap="square" rtlCol="0">
              <a:spAutoFit/>
            </a:bodyPr>
            <a:lstStyle/>
            <a:p>
              <a:r>
                <a:rPr lang="en-US" sz="2500" dirty="0"/>
                <a:t>Job 1</a:t>
              </a:r>
            </a:p>
          </p:txBody>
        </p:sp>
      </p:grpSp>
      <p:grpSp>
        <p:nvGrpSpPr>
          <p:cNvPr id="38" name="Group 37"/>
          <p:cNvGrpSpPr/>
          <p:nvPr/>
        </p:nvGrpSpPr>
        <p:grpSpPr>
          <a:xfrm>
            <a:off x="9084459" y="1084069"/>
            <a:ext cx="1837540" cy="1177714"/>
            <a:chOff x="1136810" y="3931287"/>
            <a:chExt cx="1885005" cy="1159688"/>
          </a:xfrm>
        </p:grpSpPr>
        <p:sp>
          <p:nvSpPr>
            <p:cNvPr id="39" name="Flowchart: Document 38"/>
            <p:cNvSpPr/>
            <p:nvPr/>
          </p:nvSpPr>
          <p:spPr>
            <a:xfrm>
              <a:off x="1136810" y="3931287"/>
              <a:ext cx="1885005" cy="833445"/>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39"/>
            <p:cNvGrpSpPr/>
            <p:nvPr/>
          </p:nvGrpSpPr>
          <p:grpSpPr>
            <a:xfrm>
              <a:off x="1347133" y="3939044"/>
              <a:ext cx="1478767" cy="646331"/>
              <a:chOff x="4536935" y="4347404"/>
              <a:chExt cx="1478767" cy="646331"/>
            </a:xfrm>
          </p:grpSpPr>
          <p:sp>
            <p:nvSpPr>
              <p:cNvPr id="42" name="TextBox 41"/>
              <p:cNvSpPr txBox="1"/>
              <p:nvPr/>
            </p:nvSpPr>
            <p:spPr>
              <a:xfrm>
                <a:off x="4548651" y="4347404"/>
                <a:ext cx="1467051" cy="646331"/>
              </a:xfrm>
              <a:prstGeom prst="rect">
                <a:avLst/>
              </a:prstGeom>
              <a:noFill/>
            </p:spPr>
            <p:txBody>
              <a:bodyPr wrap="square" rtlCol="0">
                <a:spAutoFit/>
              </a:bodyPr>
              <a:lstStyle/>
              <a:p>
                <a:pPr algn="ctr"/>
                <a:r>
                  <a:rPr lang="en-US" b="1" dirty="0"/>
                  <a:t>S0</a:t>
                </a:r>
              </a:p>
              <a:p>
                <a:r>
                  <a:rPr lang="en-US" b="1" dirty="0"/>
                  <a:t>2 x &lt;.29&gt; @1</a:t>
                </a:r>
              </a:p>
            </p:txBody>
          </p:sp>
          <p:sp>
            <p:nvSpPr>
              <p:cNvPr id="43" name="Rounded Rectangle 42"/>
              <p:cNvSpPr/>
              <p:nvPr/>
            </p:nvSpPr>
            <p:spPr>
              <a:xfrm>
                <a:off x="4536935" y="4420156"/>
                <a:ext cx="1443605" cy="516379"/>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Box 40"/>
            <p:cNvSpPr txBox="1"/>
            <p:nvPr/>
          </p:nvSpPr>
          <p:spPr>
            <a:xfrm>
              <a:off x="1983234" y="4613921"/>
              <a:ext cx="916280" cy="477054"/>
            </a:xfrm>
            <a:prstGeom prst="rect">
              <a:avLst/>
            </a:prstGeom>
            <a:noFill/>
          </p:spPr>
          <p:txBody>
            <a:bodyPr wrap="square" rtlCol="0">
              <a:spAutoFit/>
            </a:bodyPr>
            <a:lstStyle/>
            <a:p>
              <a:r>
                <a:rPr lang="en-US" sz="2500" dirty="0"/>
                <a:t>Job 2</a:t>
              </a:r>
              <a:endParaRPr lang="en-US" sz="2500" dirty="0">
                <a:solidFill>
                  <a:schemeClr val="bg1"/>
                </a:solidFill>
              </a:endParaRPr>
            </a:p>
          </p:txBody>
        </p:sp>
      </p:grpSp>
      <p:sp>
        <p:nvSpPr>
          <p:cNvPr id="44" name="Rounded Rectangle 43"/>
          <p:cNvSpPr/>
          <p:nvPr/>
        </p:nvSpPr>
        <p:spPr>
          <a:xfrm>
            <a:off x="9084459" y="379728"/>
            <a:ext cx="1837541"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300" b="1" dirty="0">
                <a:solidFill>
                  <a:schemeClr val="bg1"/>
                </a:solidFill>
                <a:ea typeface="Times New Roman" charset="0"/>
                <a:cs typeface="Times New Roman" charset="0"/>
              </a:rPr>
              <a:t>Stage ID</a:t>
            </a:r>
          </a:p>
          <a:p>
            <a:pPr algn="ctr"/>
            <a:r>
              <a:rPr lang="en-US" sz="1300" b="1" dirty="0">
                <a:solidFill>
                  <a:schemeClr val="bg1"/>
                </a:solidFill>
                <a:ea typeface="Times New Roman" charset="0"/>
                <a:cs typeface="Times New Roman" charset="0"/>
              </a:rPr>
              <a:t>#Tasks x &lt;Res. req&gt; @Dur</a:t>
            </a:r>
          </a:p>
        </p:txBody>
      </p:sp>
      <p:sp>
        <p:nvSpPr>
          <p:cNvPr id="45" name="Right Arrow 44"/>
          <p:cNvSpPr/>
          <p:nvPr/>
        </p:nvSpPr>
        <p:spPr>
          <a:xfrm rot="5400000">
            <a:off x="8005165" y="2343182"/>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p:cNvSpPr txBox="1"/>
          <p:nvPr/>
        </p:nvSpPr>
        <p:spPr>
          <a:xfrm>
            <a:off x="6313452" y="5312911"/>
            <a:ext cx="3146457" cy="477054"/>
          </a:xfrm>
          <a:prstGeom prst="rect">
            <a:avLst/>
          </a:prstGeom>
          <a:noFill/>
        </p:spPr>
        <p:txBody>
          <a:bodyPr wrap="square" rtlCol="0">
            <a:spAutoFit/>
          </a:bodyPr>
          <a:lstStyle/>
          <a:p>
            <a:r>
              <a:rPr lang="en-US" sz="2500" b="1" dirty="0">
                <a:solidFill>
                  <a:schemeClr val="bg1"/>
                </a:solidFill>
              </a:rPr>
              <a:t>Traditional scheduling</a:t>
            </a:r>
          </a:p>
        </p:txBody>
      </p:sp>
      <p:sp>
        <p:nvSpPr>
          <p:cNvPr id="105" name="TextBox 104"/>
          <p:cNvSpPr txBox="1"/>
          <p:nvPr/>
        </p:nvSpPr>
        <p:spPr>
          <a:xfrm>
            <a:off x="7860822" y="3276641"/>
            <a:ext cx="459081" cy="400110"/>
          </a:xfrm>
          <a:prstGeom prst="rect">
            <a:avLst/>
          </a:prstGeom>
          <a:noFill/>
        </p:spPr>
        <p:txBody>
          <a:bodyPr wrap="square" rtlCol="0">
            <a:spAutoFit/>
          </a:bodyPr>
          <a:lstStyle/>
          <a:p>
            <a:r>
              <a:rPr lang="en-US" sz="2000" b="1" dirty="0">
                <a:solidFill>
                  <a:schemeClr val="bg1"/>
                </a:solidFill>
              </a:rPr>
              <a:t>1</a:t>
            </a:r>
          </a:p>
        </p:txBody>
      </p:sp>
      <p:sp>
        <p:nvSpPr>
          <p:cNvPr id="106" name="Rounded Rectangle 105"/>
          <p:cNvSpPr/>
          <p:nvPr/>
        </p:nvSpPr>
        <p:spPr>
          <a:xfrm>
            <a:off x="5146092" y="2915549"/>
            <a:ext cx="5775907" cy="2806804"/>
          </a:xfrm>
          <a:prstGeom prst="roundRect">
            <a:avLst/>
          </a:prstGeom>
          <a:solidFill>
            <a:schemeClr val="bg2">
              <a:lumMod val="25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p:cNvSpPr txBox="1"/>
          <p:nvPr/>
        </p:nvSpPr>
        <p:spPr>
          <a:xfrm>
            <a:off x="6313452" y="5312911"/>
            <a:ext cx="3146457" cy="477054"/>
          </a:xfrm>
          <a:prstGeom prst="rect">
            <a:avLst/>
          </a:prstGeom>
          <a:noFill/>
        </p:spPr>
        <p:txBody>
          <a:bodyPr wrap="square" rtlCol="0">
            <a:spAutoFit/>
          </a:bodyPr>
          <a:lstStyle/>
          <a:p>
            <a:r>
              <a:rPr lang="en-US" sz="2500" dirty="0">
                <a:solidFill>
                  <a:schemeClr val="bg1"/>
                </a:solidFill>
              </a:rPr>
              <a:t>Altruistic scheduling</a:t>
            </a:r>
          </a:p>
        </p:txBody>
      </p:sp>
      <p:grpSp>
        <p:nvGrpSpPr>
          <p:cNvPr id="119" name="Group 118"/>
          <p:cNvGrpSpPr/>
          <p:nvPr/>
        </p:nvGrpSpPr>
        <p:grpSpPr>
          <a:xfrm>
            <a:off x="5356145" y="2970788"/>
            <a:ext cx="4266647" cy="2462362"/>
            <a:chOff x="3903579" y="1120877"/>
            <a:chExt cx="4266647" cy="2462362"/>
          </a:xfrm>
        </p:grpSpPr>
        <p:cxnSp>
          <p:nvCxnSpPr>
            <p:cNvPr id="120" name="Straight Arrow Connector 119"/>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22" name="TextBox 121"/>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123" name="TextBox 122"/>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124" name="TextBox 123"/>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125" name="TextBox 124"/>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126" name="TextBox 125"/>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127" name="TextBox 126"/>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128" name="TextBox 127"/>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cxnSp>
        <p:nvCxnSpPr>
          <p:cNvPr id="135" name="Straight Arrow Connector 134"/>
          <p:cNvCxnSpPr/>
          <p:nvPr/>
        </p:nvCxnSpPr>
        <p:spPr>
          <a:xfrm>
            <a:off x="6279978" y="396337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flipV="1">
            <a:off x="7627066" y="3057328"/>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2" name="Rectangle 141"/>
          <p:cNvSpPr/>
          <p:nvPr/>
        </p:nvSpPr>
        <p:spPr>
          <a:xfrm>
            <a:off x="6302360" y="4450990"/>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43" name="Rectangle 142"/>
          <p:cNvSpPr/>
          <p:nvPr/>
        </p:nvSpPr>
        <p:spPr>
          <a:xfrm>
            <a:off x="6307004" y="4168554"/>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50" name="Rectangle 49"/>
          <p:cNvSpPr/>
          <p:nvPr/>
        </p:nvSpPr>
        <p:spPr>
          <a:xfrm>
            <a:off x="6290810" y="3666850"/>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cxnSp>
        <p:nvCxnSpPr>
          <p:cNvPr id="51" name="Straight Arrow Connector 50"/>
          <p:cNvCxnSpPr/>
          <p:nvPr/>
        </p:nvCxnSpPr>
        <p:spPr>
          <a:xfrm flipV="1">
            <a:off x="8994279" y="3057328"/>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52" name="Rectangle 51"/>
          <p:cNvSpPr/>
          <p:nvPr/>
        </p:nvSpPr>
        <p:spPr>
          <a:xfrm>
            <a:off x="7670056" y="4439948"/>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53" name="Rectangle 52"/>
          <p:cNvSpPr/>
          <p:nvPr/>
        </p:nvSpPr>
        <p:spPr>
          <a:xfrm>
            <a:off x="7663961" y="3424912"/>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54" name="Rectangle 53"/>
          <p:cNvSpPr/>
          <p:nvPr/>
        </p:nvSpPr>
        <p:spPr>
          <a:xfrm>
            <a:off x="9025721" y="4537041"/>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55" name="TextBox 54"/>
          <p:cNvSpPr txBox="1"/>
          <p:nvPr/>
        </p:nvSpPr>
        <p:spPr>
          <a:xfrm>
            <a:off x="9541224" y="4017600"/>
            <a:ext cx="1371486" cy="861774"/>
          </a:xfrm>
          <a:prstGeom prst="rect">
            <a:avLst/>
          </a:prstGeom>
          <a:noFill/>
        </p:spPr>
        <p:txBody>
          <a:bodyPr wrap="square" rtlCol="0">
            <a:spAutoFit/>
          </a:bodyPr>
          <a:lstStyle/>
          <a:p>
            <a:pPr algn="ctr"/>
            <a:r>
              <a:rPr lang="en-US" sz="2500" dirty="0">
                <a:solidFill>
                  <a:schemeClr val="bg1"/>
                </a:solidFill>
              </a:rPr>
              <a:t>Avg. JCT: </a:t>
            </a:r>
          </a:p>
          <a:p>
            <a:pPr algn="ctr"/>
            <a:r>
              <a:rPr lang="en-US" sz="2500" dirty="0">
                <a:solidFill>
                  <a:schemeClr val="bg1"/>
                </a:solidFill>
              </a:rPr>
              <a:t>2.05</a:t>
            </a:r>
          </a:p>
        </p:txBody>
      </p:sp>
      <p:grpSp>
        <p:nvGrpSpPr>
          <p:cNvPr id="2" name="Group 1"/>
          <p:cNvGrpSpPr/>
          <p:nvPr/>
        </p:nvGrpSpPr>
        <p:grpSpPr>
          <a:xfrm>
            <a:off x="47706" y="4696826"/>
            <a:ext cx="3832928" cy="1022479"/>
            <a:chOff x="47706" y="4696826"/>
            <a:chExt cx="3832928" cy="1022479"/>
          </a:xfrm>
        </p:grpSpPr>
        <p:sp>
          <p:nvSpPr>
            <p:cNvPr id="57" name="Rectangle 56"/>
            <p:cNvSpPr/>
            <p:nvPr/>
          </p:nvSpPr>
          <p:spPr>
            <a:xfrm>
              <a:off x="47706" y="4696826"/>
              <a:ext cx="3832928" cy="1015663"/>
            </a:xfrm>
            <a:prstGeom prst="rect">
              <a:avLst/>
            </a:prstGeom>
          </p:spPr>
          <p:txBody>
            <a:bodyPr wrap="square">
              <a:spAutoFit/>
            </a:bodyPr>
            <a:lstStyle/>
            <a:p>
              <a:pPr algn="ctr"/>
              <a:r>
                <a:rPr lang="en-US" sz="3000" i="1" dirty="0">
                  <a:solidFill>
                    <a:schemeClr val="accent2"/>
                  </a:solidFill>
                </a:rPr>
                <a:t>Users care less </a:t>
              </a:r>
              <a:r>
                <a:rPr lang="en-US" sz="3000" i="1" dirty="0">
                  <a:solidFill>
                    <a:schemeClr val="bg1"/>
                  </a:solidFill>
                </a:rPr>
                <a:t>for instantaneous fairness</a:t>
              </a:r>
              <a:endParaRPr lang="en-US" sz="3000" dirty="0">
                <a:solidFill>
                  <a:schemeClr val="bg1"/>
                </a:solidFill>
              </a:endParaRPr>
            </a:p>
          </p:txBody>
        </p:sp>
        <p:sp>
          <p:nvSpPr>
            <p:cNvPr id="58" name="Rectangle 57"/>
            <p:cNvSpPr/>
            <p:nvPr/>
          </p:nvSpPr>
          <p:spPr>
            <a:xfrm>
              <a:off x="146519" y="4736933"/>
              <a:ext cx="3668805" cy="982372"/>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p:cNvSpPr txBox="1"/>
          <p:nvPr/>
        </p:nvSpPr>
        <p:spPr>
          <a:xfrm>
            <a:off x="5094886" y="5828563"/>
            <a:ext cx="5533053" cy="477054"/>
          </a:xfrm>
          <a:prstGeom prst="rect">
            <a:avLst/>
          </a:prstGeom>
          <a:noFill/>
          <a:ln>
            <a:noFill/>
          </a:ln>
        </p:spPr>
        <p:txBody>
          <a:bodyPr wrap="square" rtlCol="0">
            <a:spAutoFit/>
          </a:bodyPr>
          <a:lstStyle/>
          <a:p>
            <a:r>
              <a:rPr lang="en-US" sz="2500" i="1" dirty="0">
                <a:solidFill>
                  <a:schemeClr val="accent2"/>
                </a:solidFill>
              </a:rPr>
              <a:t>Leftover: </a:t>
            </a:r>
            <a:r>
              <a:rPr lang="en-US" sz="2500" dirty="0"/>
              <a:t>donated unnecessary resources </a:t>
            </a:r>
          </a:p>
        </p:txBody>
      </p:sp>
      <p:sp>
        <p:nvSpPr>
          <p:cNvPr id="60" name="TextBox 59"/>
          <p:cNvSpPr txBox="1"/>
          <p:nvPr/>
        </p:nvSpPr>
        <p:spPr>
          <a:xfrm>
            <a:off x="5073114" y="6285762"/>
            <a:ext cx="7191457" cy="477054"/>
          </a:xfrm>
          <a:prstGeom prst="rect">
            <a:avLst/>
          </a:prstGeom>
          <a:noFill/>
          <a:ln>
            <a:noFill/>
          </a:ln>
        </p:spPr>
        <p:txBody>
          <a:bodyPr wrap="square" rtlCol="0">
            <a:spAutoFit/>
          </a:bodyPr>
          <a:lstStyle/>
          <a:p>
            <a:r>
              <a:rPr lang="en-US" sz="2500" i="1" dirty="0">
                <a:solidFill>
                  <a:schemeClr val="accent2"/>
                </a:solidFill>
              </a:rPr>
              <a:t>Altruism: </a:t>
            </a:r>
            <a:r>
              <a:rPr lang="en-US" sz="2500" dirty="0"/>
              <a:t>an action to contribute leftover resources</a:t>
            </a:r>
          </a:p>
        </p:txBody>
      </p:sp>
      <p:sp>
        <p:nvSpPr>
          <p:cNvPr id="61" name="Rectangle 60"/>
          <p:cNvSpPr/>
          <p:nvPr/>
        </p:nvSpPr>
        <p:spPr>
          <a:xfrm>
            <a:off x="7667560" y="4277227"/>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62" name="Rectangle 61"/>
          <p:cNvSpPr/>
          <p:nvPr/>
        </p:nvSpPr>
        <p:spPr>
          <a:xfrm>
            <a:off x="8319604" y="4279157"/>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63" name="Rectangle 62"/>
          <p:cNvSpPr/>
          <p:nvPr/>
        </p:nvSpPr>
        <p:spPr>
          <a:xfrm>
            <a:off x="6292361" y="3158212"/>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64" name="TextBox 63"/>
          <p:cNvSpPr txBox="1"/>
          <p:nvPr/>
        </p:nvSpPr>
        <p:spPr>
          <a:xfrm>
            <a:off x="9541224" y="4017600"/>
            <a:ext cx="1371486" cy="1246495"/>
          </a:xfrm>
          <a:prstGeom prst="rect">
            <a:avLst/>
          </a:prstGeom>
          <a:noFill/>
        </p:spPr>
        <p:txBody>
          <a:bodyPr wrap="square" rtlCol="0">
            <a:spAutoFit/>
          </a:bodyPr>
          <a:lstStyle/>
          <a:p>
            <a:pPr algn="ctr"/>
            <a:r>
              <a:rPr lang="en-US" sz="2500" dirty="0">
                <a:solidFill>
                  <a:schemeClr val="bg1"/>
                </a:solidFill>
              </a:rPr>
              <a:t>Avg. JCT: </a:t>
            </a:r>
          </a:p>
          <a:p>
            <a:pPr algn="ctr"/>
            <a:r>
              <a:rPr lang="en-US" sz="2500" dirty="0">
                <a:solidFill>
                  <a:schemeClr val="accent2"/>
                </a:solidFill>
              </a:rPr>
              <a:t>1.33 x </a:t>
            </a:r>
            <a:r>
              <a:rPr lang="en-US" sz="2500" dirty="0">
                <a:solidFill>
                  <a:schemeClr val="bg1"/>
                </a:solidFill>
              </a:rPr>
              <a:t>better</a:t>
            </a:r>
          </a:p>
        </p:txBody>
      </p:sp>
      <p:sp>
        <p:nvSpPr>
          <p:cNvPr id="65" name="Slide Number Placeholder 6"/>
          <p:cNvSpPr>
            <a:spLocks noGrp="1"/>
          </p:cNvSpPr>
          <p:nvPr>
            <p:ph type="sldNum" sz="quarter" idx="12"/>
          </p:nvPr>
        </p:nvSpPr>
        <p:spPr>
          <a:xfrm>
            <a:off x="190500" y="6356350"/>
            <a:ext cx="533400" cy="365125"/>
          </a:xfrm>
        </p:spPr>
        <p:txBody>
          <a:bodyPr/>
          <a:lstStyle/>
          <a:p>
            <a:r>
              <a:rPr lang="en-US" b="1" dirty="0"/>
              <a:t>5</a:t>
            </a:r>
          </a:p>
        </p:txBody>
      </p:sp>
    </p:spTree>
    <p:extLst>
      <p:ext uri="{BB962C8B-B14F-4D97-AF65-F5344CB8AC3E}">
        <p14:creationId xmlns:p14="http://schemas.microsoft.com/office/powerpoint/2010/main" val="3552657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xit" presetSubtype="0" fill="hold" grpId="0" nodeType="withEffect">
                                  <p:stCondLst>
                                    <p:cond delay="500"/>
                                  </p:stCondLst>
                                  <p:childTnLst>
                                    <p:set>
                                      <p:cBhvr>
                                        <p:cTn id="8" dur="1" fill="hold">
                                          <p:stCondLst>
                                            <p:cond delay="0"/>
                                          </p:stCondLst>
                                        </p:cTn>
                                        <p:tgtEl>
                                          <p:spTgt spid="53"/>
                                        </p:tgtEl>
                                        <p:attrNameLst>
                                          <p:attrName>style.visibility</p:attrName>
                                        </p:attrNameLst>
                                      </p:cBhvr>
                                      <p:to>
                                        <p:strVal val="hidden"/>
                                      </p:to>
                                    </p:set>
                                  </p:childTnLst>
                                </p:cTn>
                              </p:par>
                              <p:par>
                                <p:cTn id="9" presetID="1" presetClass="exit" presetSubtype="0" fill="hold" grpId="0" nodeType="withEffect">
                                  <p:stCondLst>
                                    <p:cond delay="500"/>
                                  </p:stCondLst>
                                  <p:childTnLst>
                                    <p:set>
                                      <p:cBhvr>
                                        <p:cTn id="10" dur="1" fill="hold">
                                          <p:stCondLst>
                                            <p:cond delay="0"/>
                                          </p:stCondLst>
                                        </p:cTn>
                                        <p:tgtEl>
                                          <p:spTgt spid="55"/>
                                        </p:tgtEl>
                                        <p:attrNameLst>
                                          <p:attrName>style.visibility</p:attrName>
                                        </p:attrNameLst>
                                      </p:cBhvr>
                                      <p:to>
                                        <p:strVal val="hidden"/>
                                      </p:to>
                                    </p:set>
                                  </p:childTnLst>
                                </p:cTn>
                              </p:par>
                              <p:par>
                                <p:cTn id="11" presetID="1" presetClass="entr" presetSubtype="0" fill="hold" grpId="0" nodeType="withEffect">
                                  <p:stCondLst>
                                    <p:cond delay="500"/>
                                  </p:stCondLst>
                                  <p:childTnLst>
                                    <p:set>
                                      <p:cBhvr>
                                        <p:cTn id="12" dur="1" fill="hold">
                                          <p:stCondLst>
                                            <p:cond delay="0"/>
                                          </p:stCondLst>
                                        </p:cTn>
                                        <p:tgtEl>
                                          <p:spTgt spid="6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5" grpId="0"/>
      <p:bldP spid="63" grpId="0" animBg="1"/>
      <p:bldP spid="6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886" y="-9428"/>
            <a:ext cx="4014546" cy="6867427"/>
          </a:xfrm>
          <a:prstGeom prst="rect">
            <a:avLst/>
          </a:prstGeom>
          <a:solidFill>
            <a:schemeClr val="bg2">
              <a:lumMod val="2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p>
        </p:txBody>
      </p:sp>
      <p:sp>
        <p:nvSpPr>
          <p:cNvPr id="4" name="Rectangle 3"/>
          <p:cNvSpPr/>
          <p:nvPr/>
        </p:nvSpPr>
        <p:spPr>
          <a:xfrm>
            <a:off x="172346" y="0"/>
            <a:ext cx="3606821" cy="1477328"/>
          </a:xfrm>
          <a:prstGeom prst="rect">
            <a:avLst/>
          </a:prstGeom>
        </p:spPr>
        <p:txBody>
          <a:bodyPr wrap="none">
            <a:spAutoFit/>
          </a:bodyPr>
          <a:lstStyle/>
          <a:p>
            <a:pPr algn="ctr"/>
            <a:r>
              <a:rPr lang="en-US" sz="4000" dirty="0">
                <a:solidFill>
                  <a:schemeClr val="accent2"/>
                </a:solidFill>
              </a:rPr>
              <a:t>Key observation</a:t>
            </a:r>
          </a:p>
          <a:p>
            <a:pPr algn="ctr"/>
            <a:r>
              <a:rPr lang="en-US" sz="5000" dirty="0">
                <a:solidFill>
                  <a:schemeClr val="accent2"/>
                </a:solidFill>
              </a:rPr>
              <a:t>#2</a:t>
            </a:r>
          </a:p>
        </p:txBody>
      </p:sp>
      <p:grpSp>
        <p:nvGrpSpPr>
          <p:cNvPr id="2" name="Group 1"/>
          <p:cNvGrpSpPr/>
          <p:nvPr/>
        </p:nvGrpSpPr>
        <p:grpSpPr>
          <a:xfrm>
            <a:off x="-94691" y="2644058"/>
            <a:ext cx="4100632" cy="1938992"/>
            <a:chOff x="-94691" y="3601999"/>
            <a:chExt cx="4100632" cy="1938992"/>
          </a:xfrm>
        </p:grpSpPr>
        <p:sp>
          <p:nvSpPr>
            <p:cNvPr id="7" name="Rectangle 6"/>
            <p:cNvSpPr/>
            <p:nvPr/>
          </p:nvSpPr>
          <p:spPr>
            <a:xfrm>
              <a:off x="-94691" y="3601999"/>
              <a:ext cx="4100632" cy="1938992"/>
            </a:xfrm>
            <a:prstGeom prst="rect">
              <a:avLst/>
            </a:prstGeom>
          </p:spPr>
          <p:txBody>
            <a:bodyPr wrap="square">
              <a:spAutoFit/>
            </a:bodyPr>
            <a:lstStyle/>
            <a:p>
              <a:pPr algn="ctr"/>
              <a:r>
                <a:rPr lang="en-US" sz="3000" dirty="0">
                  <a:solidFill>
                    <a:schemeClr val="accent2"/>
                  </a:solidFill>
                </a:rPr>
                <a:t>Jobs</a:t>
              </a:r>
              <a:r>
                <a:rPr lang="en-US" sz="3000" dirty="0">
                  <a:solidFill>
                    <a:schemeClr val="bg1"/>
                  </a:solidFill>
                </a:rPr>
                <a:t> in data analytics clusters </a:t>
              </a:r>
              <a:r>
                <a:rPr lang="en-US" sz="3000" dirty="0">
                  <a:solidFill>
                    <a:schemeClr val="accent2"/>
                  </a:solidFill>
                </a:rPr>
                <a:t>have</a:t>
              </a:r>
              <a:r>
                <a:rPr lang="en-US" sz="3000" dirty="0">
                  <a:solidFill>
                    <a:schemeClr val="bg1"/>
                  </a:solidFill>
                </a:rPr>
                <a:t> ample </a:t>
              </a:r>
              <a:r>
                <a:rPr lang="en-US" sz="3000" i="1" dirty="0">
                  <a:solidFill>
                    <a:schemeClr val="accent2"/>
                  </a:solidFill>
                </a:rPr>
                <a:t>opportunities for altruism</a:t>
              </a:r>
            </a:p>
          </p:txBody>
        </p:sp>
        <p:sp>
          <p:nvSpPr>
            <p:cNvPr id="10" name="Rectangle 9"/>
            <p:cNvSpPr/>
            <p:nvPr/>
          </p:nvSpPr>
          <p:spPr>
            <a:xfrm>
              <a:off x="131862" y="3653183"/>
              <a:ext cx="3683462" cy="1816828"/>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Rectangle 2"/>
          <p:cNvSpPr/>
          <p:nvPr/>
        </p:nvSpPr>
        <p:spPr>
          <a:xfrm>
            <a:off x="4976600" y="1453150"/>
            <a:ext cx="6096000" cy="477054"/>
          </a:xfrm>
          <a:prstGeom prst="rect">
            <a:avLst/>
          </a:prstGeom>
        </p:spPr>
        <p:txBody>
          <a:bodyPr>
            <a:spAutoFit/>
          </a:bodyPr>
          <a:lstStyle/>
          <a:p>
            <a:pPr algn="ctr"/>
            <a:r>
              <a:rPr lang="en-US" sz="2500" b="1" u="sng" dirty="0"/>
              <a:t>What increases opportunities?</a:t>
            </a:r>
          </a:p>
        </p:txBody>
      </p:sp>
      <p:grpSp>
        <p:nvGrpSpPr>
          <p:cNvPr id="8" name="Group 7"/>
          <p:cNvGrpSpPr/>
          <p:nvPr/>
        </p:nvGrpSpPr>
        <p:grpSpPr>
          <a:xfrm>
            <a:off x="4712484" y="1456891"/>
            <a:ext cx="6624233" cy="1514867"/>
            <a:chOff x="4393172" y="1689118"/>
            <a:chExt cx="6624233" cy="1514867"/>
          </a:xfrm>
        </p:grpSpPr>
        <p:sp>
          <p:nvSpPr>
            <p:cNvPr id="35" name="Rectangle 34"/>
            <p:cNvSpPr/>
            <p:nvPr/>
          </p:nvSpPr>
          <p:spPr>
            <a:xfrm>
              <a:off x="4393172" y="1689118"/>
              <a:ext cx="6624233" cy="151486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4555945" y="2191459"/>
              <a:ext cx="5107667" cy="477054"/>
            </a:xfrm>
            <a:prstGeom prst="rect">
              <a:avLst/>
            </a:prstGeom>
            <a:noFill/>
          </p:spPr>
          <p:txBody>
            <a:bodyPr wrap="square" rtlCol="0">
              <a:spAutoFit/>
            </a:bodyPr>
            <a:lstStyle/>
            <a:p>
              <a:pPr marL="342900" indent="-342900">
                <a:buFont typeface="Wingdings" pitchFamily="2" charset="2"/>
                <a:buChar char="§"/>
              </a:pPr>
              <a:r>
                <a:rPr lang="en-US" sz="2500" dirty="0"/>
                <a:t>Complex DAG structures</a:t>
              </a:r>
            </a:p>
          </p:txBody>
        </p:sp>
        <p:sp>
          <p:nvSpPr>
            <p:cNvPr id="24" name="TextBox 23"/>
            <p:cNvSpPr txBox="1"/>
            <p:nvPr/>
          </p:nvSpPr>
          <p:spPr>
            <a:xfrm>
              <a:off x="4563202" y="2677688"/>
              <a:ext cx="5107667" cy="477054"/>
            </a:xfrm>
            <a:prstGeom prst="rect">
              <a:avLst/>
            </a:prstGeom>
            <a:noFill/>
          </p:spPr>
          <p:txBody>
            <a:bodyPr wrap="square" rtlCol="0">
              <a:spAutoFit/>
            </a:bodyPr>
            <a:lstStyle/>
            <a:p>
              <a:pPr marL="342900" indent="-342900">
                <a:buFont typeface="Wingdings" pitchFamily="2" charset="2"/>
                <a:buChar char="§"/>
              </a:pPr>
              <a:r>
                <a:rPr lang="en-US" sz="2500" dirty="0"/>
                <a:t>Longer DAGs</a:t>
              </a:r>
            </a:p>
          </p:txBody>
        </p:sp>
      </p:grpSp>
      <p:sp>
        <p:nvSpPr>
          <p:cNvPr id="27" name="Rectangle 26"/>
          <p:cNvSpPr/>
          <p:nvPr/>
        </p:nvSpPr>
        <p:spPr>
          <a:xfrm>
            <a:off x="5025131" y="4129084"/>
            <a:ext cx="6096000" cy="477054"/>
          </a:xfrm>
          <a:prstGeom prst="rect">
            <a:avLst/>
          </a:prstGeom>
        </p:spPr>
        <p:txBody>
          <a:bodyPr>
            <a:spAutoFit/>
          </a:bodyPr>
          <a:lstStyle/>
          <a:p>
            <a:pPr algn="ctr"/>
            <a:r>
              <a:rPr lang="en-US" sz="2500" b="1" u="sng" dirty="0"/>
              <a:t>How much opportunities?</a:t>
            </a:r>
          </a:p>
        </p:txBody>
      </p:sp>
      <p:grpSp>
        <p:nvGrpSpPr>
          <p:cNvPr id="12" name="Group 11"/>
          <p:cNvGrpSpPr/>
          <p:nvPr/>
        </p:nvGrpSpPr>
        <p:grpSpPr>
          <a:xfrm>
            <a:off x="4761015" y="4132825"/>
            <a:ext cx="6624233" cy="1514867"/>
            <a:chOff x="4441703" y="4132825"/>
            <a:chExt cx="6624233" cy="1514867"/>
          </a:xfrm>
        </p:grpSpPr>
        <p:sp>
          <p:nvSpPr>
            <p:cNvPr id="26" name="Rectangle 25"/>
            <p:cNvSpPr/>
            <p:nvPr/>
          </p:nvSpPr>
          <p:spPr>
            <a:xfrm>
              <a:off x="4441703" y="4132825"/>
              <a:ext cx="6624233" cy="151486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p:cNvSpPr txBox="1"/>
            <p:nvPr/>
          </p:nvSpPr>
          <p:spPr>
            <a:xfrm>
              <a:off x="4604476" y="4664194"/>
              <a:ext cx="6197343" cy="861774"/>
            </a:xfrm>
            <a:prstGeom prst="rect">
              <a:avLst/>
            </a:prstGeom>
            <a:noFill/>
          </p:spPr>
          <p:txBody>
            <a:bodyPr wrap="square" rtlCol="0">
              <a:spAutoFit/>
            </a:bodyPr>
            <a:lstStyle/>
            <a:p>
              <a:pPr algn="ctr"/>
              <a:r>
                <a:rPr lang="en-US" sz="2500" dirty="0">
                  <a:solidFill>
                    <a:schemeClr val="accent2"/>
                  </a:solidFill>
                </a:rPr>
                <a:t>50% </a:t>
              </a:r>
              <a:r>
                <a:rPr lang="en-US" sz="2500" dirty="0"/>
                <a:t>of the time at least</a:t>
              </a:r>
              <a:r>
                <a:rPr lang="en-US" sz="2500" dirty="0">
                  <a:solidFill>
                    <a:schemeClr val="accent2"/>
                  </a:solidFill>
                </a:rPr>
                <a:t> 20% </a:t>
              </a:r>
              <a:r>
                <a:rPr lang="en-US" sz="2500" dirty="0"/>
                <a:t>of the resources can be used as leftover</a:t>
              </a:r>
            </a:p>
          </p:txBody>
        </p:sp>
      </p:grpSp>
      <p:sp>
        <p:nvSpPr>
          <p:cNvPr id="16" name="Slide Number Placeholder 6"/>
          <p:cNvSpPr>
            <a:spLocks noGrp="1"/>
          </p:cNvSpPr>
          <p:nvPr>
            <p:ph type="sldNum" sz="quarter" idx="12"/>
          </p:nvPr>
        </p:nvSpPr>
        <p:spPr>
          <a:xfrm>
            <a:off x="190500" y="6356350"/>
            <a:ext cx="533400" cy="365125"/>
          </a:xfrm>
        </p:spPr>
        <p:txBody>
          <a:bodyPr/>
          <a:lstStyle/>
          <a:p>
            <a:r>
              <a:rPr lang="en-US" b="1" dirty="0"/>
              <a:t>6</a:t>
            </a:r>
          </a:p>
        </p:txBody>
      </p:sp>
    </p:spTree>
    <p:extLst>
      <p:ext uri="{BB962C8B-B14F-4D97-AF65-F5344CB8AC3E}">
        <p14:creationId xmlns:p14="http://schemas.microsoft.com/office/powerpoint/2010/main" val="1912874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50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363" y="3213098"/>
            <a:ext cx="12206224" cy="3644902"/>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797229" y="419367"/>
            <a:ext cx="5339014" cy="1323439"/>
          </a:xfrm>
          <a:prstGeom prst="rect">
            <a:avLst/>
          </a:prstGeom>
          <a:noFill/>
        </p:spPr>
        <p:txBody>
          <a:bodyPr wrap="square" rtlCol="0">
            <a:spAutoFit/>
          </a:bodyPr>
          <a:lstStyle/>
          <a:p>
            <a:pPr algn="ctr"/>
            <a:r>
              <a:rPr lang="en-US" sz="4000" dirty="0">
                <a:cs typeface="Microsoft Sans Serif" panose="020B0604020202020204" pitchFamily="34" charset="0"/>
              </a:rPr>
              <a:t>Altruistic</a:t>
            </a:r>
            <a:r>
              <a:rPr lang="en-US" sz="4000" dirty="0">
                <a:solidFill>
                  <a:schemeClr val="bg1"/>
                </a:solidFill>
                <a:cs typeface="Microsoft Sans Serif" panose="020B0604020202020204" pitchFamily="34" charset="0"/>
              </a:rPr>
              <a:t> </a:t>
            </a:r>
            <a:r>
              <a:rPr lang="en-US" sz="4000" dirty="0">
                <a:cs typeface="Microsoft Sans Serif" panose="020B0604020202020204" pitchFamily="34" charset="0"/>
              </a:rPr>
              <a:t>multi-resource</a:t>
            </a:r>
            <a:endParaRPr lang="en-US" sz="4000" dirty="0">
              <a:solidFill>
                <a:schemeClr val="bg1"/>
              </a:solidFill>
              <a:cs typeface="Microsoft Sans Serif" panose="020B0604020202020204" pitchFamily="34" charset="0"/>
            </a:endParaRPr>
          </a:p>
          <a:p>
            <a:pPr algn="ctr"/>
            <a:r>
              <a:rPr lang="en-US" sz="4000" dirty="0">
                <a:cs typeface="Microsoft Sans Serif" panose="020B0604020202020204" pitchFamily="34" charset="0"/>
              </a:rPr>
              <a:t>scheduling</a:t>
            </a:r>
            <a:r>
              <a:rPr lang="en-US" sz="4000" dirty="0">
                <a:solidFill>
                  <a:schemeClr val="bg1"/>
                </a:solidFill>
                <a:cs typeface="Microsoft Sans Serif" panose="020B0604020202020204" pitchFamily="34" charset="0"/>
              </a:rPr>
              <a:t> </a:t>
            </a:r>
            <a:r>
              <a:rPr lang="en-US" sz="4000" dirty="0">
                <a:cs typeface="Microsoft Sans Serif" panose="020B0604020202020204" pitchFamily="34" charset="0"/>
              </a:rPr>
              <a:t>technique</a:t>
            </a:r>
            <a:endParaRPr lang="en-US" sz="4000" baseline="30000" dirty="0">
              <a:cs typeface="Microsoft Sans Serif" panose="020B0604020202020204" pitchFamily="34" charset="0"/>
            </a:endParaRPr>
          </a:p>
        </p:txBody>
      </p:sp>
      <p:grpSp>
        <p:nvGrpSpPr>
          <p:cNvPr id="11" name="Group 10"/>
          <p:cNvGrpSpPr/>
          <p:nvPr/>
        </p:nvGrpSpPr>
        <p:grpSpPr>
          <a:xfrm>
            <a:off x="1700790" y="5482300"/>
            <a:ext cx="3237180" cy="1269665"/>
            <a:chOff x="457339" y="3443858"/>
            <a:chExt cx="3087243" cy="1115217"/>
          </a:xfrm>
        </p:grpSpPr>
        <p:sp>
          <p:nvSpPr>
            <p:cNvPr id="30" name="Rectangle 29"/>
            <p:cNvSpPr/>
            <p:nvPr/>
          </p:nvSpPr>
          <p:spPr>
            <a:xfrm>
              <a:off x="478242" y="3443858"/>
              <a:ext cx="3066340" cy="1109719"/>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457339" y="3464210"/>
              <a:ext cx="3055759" cy="1094865"/>
            </a:xfrm>
            <a:prstGeom prst="rect">
              <a:avLst/>
            </a:prstGeom>
          </p:spPr>
          <p:txBody>
            <a:bodyPr wrap="square">
              <a:spAutoFit/>
            </a:bodyPr>
            <a:lstStyle/>
            <a:p>
              <a:pPr algn="ctr"/>
              <a:r>
                <a:rPr lang="en-US" sz="2500" dirty="0">
                  <a:solidFill>
                    <a:schemeClr val="bg1"/>
                  </a:solidFill>
                </a:rPr>
                <a:t>#1. How to </a:t>
              </a:r>
              <a:r>
                <a:rPr lang="en-US" sz="2500" dirty="0">
                  <a:solidFill>
                    <a:schemeClr val="accent2"/>
                  </a:solidFill>
                </a:rPr>
                <a:t>maximize</a:t>
              </a:r>
            </a:p>
            <a:p>
              <a:pPr algn="ctr"/>
              <a:r>
                <a:rPr lang="en-US" sz="2500" dirty="0">
                  <a:solidFill>
                    <a:schemeClr val="bg1"/>
                  </a:solidFill>
                </a:rPr>
                <a:t>the amount of</a:t>
              </a:r>
              <a:r>
                <a:rPr lang="en-US" sz="2500" dirty="0">
                  <a:solidFill>
                    <a:schemeClr val="accent2"/>
                  </a:solidFill>
                </a:rPr>
                <a:t> leftover </a:t>
              </a:r>
              <a:r>
                <a:rPr lang="en-US" sz="2500" dirty="0">
                  <a:solidFill>
                    <a:schemeClr val="bg1"/>
                  </a:solidFill>
                </a:rPr>
                <a:t>resources?</a:t>
              </a:r>
            </a:p>
          </p:txBody>
        </p:sp>
      </p:grpSp>
      <p:grpSp>
        <p:nvGrpSpPr>
          <p:cNvPr id="12" name="Group 11"/>
          <p:cNvGrpSpPr/>
          <p:nvPr/>
        </p:nvGrpSpPr>
        <p:grpSpPr>
          <a:xfrm>
            <a:off x="4538244" y="3388550"/>
            <a:ext cx="3215261" cy="867011"/>
            <a:chOff x="901534" y="4693788"/>
            <a:chExt cx="3215261" cy="867011"/>
          </a:xfrm>
        </p:grpSpPr>
        <p:sp>
          <p:nvSpPr>
            <p:cNvPr id="32" name="Rectangle 31"/>
            <p:cNvSpPr/>
            <p:nvPr/>
          </p:nvSpPr>
          <p:spPr>
            <a:xfrm>
              <a:off x="901534" y="4693788"/>
              <a:ext cx="3215261" cy="844709"/>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01534" y="4699025"/>
              <a:ext cx="3215261" cy="861774"/>
            </a:xfrm>
            <a:prstGeom prst="rect">
              <a:avLst/>
            </a:prstGeom>
          </p:spPr>
          <p:txBody>
            <a:bodyPr wrap="square">
              <a:spAutoFit/>
            </a:bodyPr>
            <a:lstStyle/>
            <a:p>
              <a:pPr algn="ctr"/>
              <a:r>
                <a:rPr lang="en-US" sz="2500" dirty="0">
                  <a:solidFill>
                    <a:schemeClr val="bg1"/>
                  </a:solidFill>
                </a:rPr>
                <a:t>#2. </a:t>
              </a:r>
              <a:r>
                <a:rPr lang="en-US" sz="2500" dirty="0">
                  <a:solidFill>
                    <a:schemeClr val="accent2"/>
                  </a:solidFill>
                </a:rPr>
                <a:t>How much leftover</a:t>
              </a:r>
            </a:p>
            <a:p>
              <a:pPr algn="ctr"/>
              <a:r>
                <a:rPr lang="en-US" sz="2500" dirty="0">
                  <a:solidFill>
                    <a:schemeClr val="bg1"/>
                  </a:solidFill>
                </a:rPr>
                <a:t>should contribute?</a:t>
              </a:r>
              <a:endParaRPr lang="en-US" sz="2500" dirty="0"/>
            </a:p>
          </p:txBody>
        </p:sp>
      </p:grpSp>
      <p:grpSp>
        <p:nvGrpSpPr>
          <p:cNvPr id="13" name="Group 12"/>
          <p:cNvGrpSpPr/>
          <p:nvPr/>
        </p:nvGrpSpPr>
        <p:grpSpPr>
          <a:xfrm>
            <a:off x="7047919" y="5749642"/>
            <a:ext cx="3334220" cy="864306"/>
            <a:chOff x="833890" y="5858523"/>
            <a:chExt cx="3334220" cy="864306"/>
          </a:xfrm>
        </p:grpSpPr>
        <p:sp>
          <p:nvSpPr>
            <p:cNvPr id="34" name="Rectangle 33"/>
            <p:cNvSpPr/>
            <p:nvPr/>
          </p:nvSpPr>
          <p:spPr>
            <a:xfrm>
              <a:off x="893369" y="5858523"/>
              <a:ext cx="3215261" cy="844709"/>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33890" y="5861055"/>
              <a:ext cx="3334220" cy="861774"/>
            </a:xfrm>
            <a:prstGeom prst="rect">
              <a:avLst/>
            </a:prstGeom>
          </p:spPr>
          <p:txBody>
            <a:bodyPr wrap="square">
              <a:spAutoFit/>
            </a:bodyPr>
            <a:lstStyle/>
            <a:p>
              <a:pPr algn="ctr"/>
              <a:r>
                <a:rPr lang="en-US" sz="2500" dirty="0">
                  <a:solidFill>
                    <a:schemeClr val="bg1"/>
                  </a:solidFill>
                </a:rPr>
                <a:t>#3. How to </a:t>
              </a:r>
              <a:r>
                <a:rPr lang="en-US" sz="2500" dirty="0">
                  <a:solidFill>
                    <a:schemeClr val="accent2"/>
                  </a:solidFill>
                </a:rPr>
                <a:t>redistribute </a:t>
              </a:r>
              <a:r>
                <a:rPr lang="en-US" sz="2500" dirty="0">
                  <a:solidFill>
                    <a:schemeClr val="bg1"/>
                  </a:solidFill>
                </a:rPr>
                <a:t>the</a:t>
              </a:r>
              <a:r>
                <a:rPr lang="en-US" sz="2500" dirty="0">
                  <a:solidFill>
                    <a:schemeClr val="accent2"/>
                  </a:solidFill>
                </a:rPr>
                <a:t> leftover </a:t>
              </a:r>
              <a:r>
                <a:rPr lang="en-US" sz="2500" dirty="0">
                  <a:solidFill>
                    <a:schemeClr val="bg1"/>
                  </a:solidFill>
                </a:rPr>
                <a:t>?</a:t>
              </a:r>
              <a:endParaRPr lang="en-US" sz="2500" dirty="0"/>
            </a:p>
          </p:txBody>
        </p:sp>
      </p:grpSp>
      <p:grpSp>
        <p:nvGrpSpPr>
          <p:cNvPr id="4" name="Group 3"/>
          <p:cNvGrpSpPr/>
          <p:nvPr/>
        </p:nvGrpSpPr>
        <p:grpSpPr>
          <a:xfrm>
            <a:off x="2476535" y="4594490"/>
            <a:ext cx="1752682" cy="861774"/>
            <a:chOff x="240922" y="5769502"/>
            <a:chExt cx="1765186" cy="861774"/>
          </a:xfrm>
        </p:grpSpPr>
        <p:sp>
          <p:nvSpPr>
            <p:cNvPr id="43" name="Rounded Rectangle 42"/>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40922" y="5769502"/>
              <a:ext cx="1765186" cy="861774"/>
            </a:xfrm>
            <a:prstGeom prst="rect">
              <a:avLst/>
            </a:prstGeom>
            <a:noFill/>
          </p:spPr>
          <p:txBody>
            <a:bodyPr wrap="square" rtlCol="0">
              <a:spAutoFit/>
            </a:bodyPr>
            <a:lstStyle/>
            <a:p>
              <a:pPr algn="ctr"/>
              <a:r>
                <a:rPr lang="en-US" sz="2500" dirty="0"/>
                <a:t>Inter-Job Scheduler</a:t>
              </a:r>
            </a:p>
          </p:txBody>
        </p:sp>
      </p:grpSp>
      <p:grpSp>
        <p:nvGrpSpPr>
          <p:cNvPr id="5" name="Group 4"/>
          <p:cNvGrpSpPr/>
          <p:nvPr/>
        </p:nvGrpSpPr>
        <p:grpSpPr>
          <a:xfrm>
            <a:off x="5141925" y="4609005"/>
            <a:ext cx="1765186" cy="861774"/>
            <a:chOff x="5177942" y="4618523"/>
            <a:chExt cx="1765186" cy="861774"/>
          </a:xfrm>
        </p:grpSpPr>
        <p:sp>
          <p:nvSpPr>
            <p:cNvPr id="38" name="Rounded Rectangle 37"/>
            <p:cNvSpPr/>
            <p:nvPr/>
          </p:nvSpPr>
          <p:spPr>
            <a:xfrm>
              <a:off x="5246115" y="4709430"/>
              <a:ext cx="1628841"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5177942" y="4618523"/>
              <a:ext cx="1765186" cy="861774"/>
            </a:xfrm>
            <a:prstGeom prst="rect">
              <a:avLst/>
            </a:prstGeom>
            <a:noFill/>
          </p:spPr>
          <p:txBody>
            <a:bodyPr wrap="square" rtlCol="0">
              <a:spAutoFit/>
            </a:bodyPr>
            <a:lstStyle/>
            <a:p>
              <a:pPr algn="ctr"/>
              <a:r>
                <a:rPr lang="en-US" sz="2500" dirty="0"/>
                <a:t>Intra-Job Scheduler</a:t>
              </a:r>
            </a:p>
          </p:txBody>
        </p:sp>
      </p:grpSp>
      <p:grpSp>
        <p:nvGrpSpPr>
          <p:cNvPr id="14" name="Group 13"/>
          <p:cNvGrpSpPr/>
          <p:nvPr/>
        </p:nvGrpSpPr>
        <p:grpSpPr>
          <a:xfrm>
            <a:off x="7850530" y="4700253"/>
            <a:ext cx="1627632" cy="676656"/>
            <a:chOff x="5219733" y="6085459"/>
            <a:chExt cx="1765186" cy="412142"/>
          </a:xfrm>
        </p:grpSpPr>
        <p:sp>
          <p:nvSpPr>
            <p:cNvPr id="21" name="Rounded Rectangle 20"/>
            <p:cNvSpPr/>
            <p:nvPr/>
          </p:nvSpPr>
          <p:spPr>
            <a:xfrm>
              <a:off x="5225136" y="6085459"/>
              <a:ext cx="1743453" cy="412142"/>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5219733" y="6149674"/>
              <a:ext cx="1765186" cy="290567"/>
            </a:xfrm>
            <a:prstGeom prst="rect">
              <a:avLst/>
            </a:prstGeom>
            <a:noFill/>
          </p:spPr>
          <p:txBody>
            <a:bodyPr wrap="square" rtlCol="0">
              <a:spAutoFit/>
            </a:bodyPr>
            <a:lstStyle/>
            <a:p>
              <a:pPr algn="ctr"/>
              <a:r>
                <a:rPr lang="en-US" sz="2500" dirty="0"/>
                <a:t>Leftover</a:t>
              </a:r>
            </a:p>
          </p:txBody>
        </p:sp>
      </p:grpSp>
      <p:sp>
        <p:nvSpPr>
          <p:cNvPr id="2" name="Rectangle 1"/>
          <p:cNvSpPr/>
          <p:nvPr/>
        </p:nvSpPr>
        <p:spPr>
          <a:xfrm>
            <a:off x="27047" y="1371372"/>
            <a:ext cx="5451877" cy="1938992"/>
          </a:xfrm>
          <a:prstGeom prst="rect">
            <a:avLst/>
          </a:prstGeom>
        </p:spPr>
        <p:txBody>
          <a:bodyPr wrap="none">
            <a:spAutoFit/>
          </a:bodyPr>
          <a:lstStyle/>
          <a:p>
            <a:r>
              <a:rPr lang="en-US" sz="12000" dirty="0">
                <a:cs typeface="Microsoft Sans Serif" panose="020B0604020202020204" pitchFamily="34" charset="0"/>
              </a:rPr>
              <a:t>Carbyne</a:t>
            </a:r>
            <a:endParaRPr lang="en-US" sz="12000" dirty="0"/>
          </a:p>
        </p:txBody>
      </p:sp>
      <p:cxnSp>
        <p:nvCxnSpPr>
          <p:cNvPr id="45" name="Straight Arrow Connector 44"/>
          <p:cNvCxnSpPr/>
          <p:nvPr/>
        </p:nvCxnSpPr>
        <p:spPr>
          <a:xfrm>
            <a:off x="4384545" y="5060717"/>
            <a:ext cx="63093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49" name="Straight Arrow Connector 48"/>
          <p:cNvCxnSpPr/>
          <p:nvPr/>
        </p:nvCxnSpPr>
        <p:spPr>
          <a:xfrm>
            <a:off x="7047919" y="5067976"/>
            <a:ext cx="63093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55" name="Curved Connector 54"/>
          <p:cNvCxnSpPr>
            <a:stCxn id="27" idx="3"/>
            <a:endCxn id="25" idx="1"/>
          </p:cNvCxnSpPr>
          <p:nvPr/>
        </p:nvCxnSpPr>
        <p:spPr>
          <a:xfrm flipH="1" flipV="1">
            <a:off x="2476535" y="5025377"/>
            <a:ext cx="7001627" cy="18831"/>
          </a:xfrm>
          <a:prstGeom prst="curvedConnector5">
            <a:avLst>
              <a:gd name="adj1" fmla="val -3265"/>
              <a:gd name="adj2" fmla="val 3602135"/>
              <a:gd name="adj3" fmla="val 103265"/>
            </a:avLst>
          </a:prstGeom>
          <a:ln w="38100">
            <a:solidFill>
              <a:schemeClr val="accent3">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Slide Number Placeholder 6"/>
          <p:cNvSpPr>
            <a:spLocks noGrp="1"/>
          </p:cNvSpPr>
          <p:nvPr>
            <p:ph type="sldNum" sz="quarter" idx="12"/>
          </p:nvPr>
        </p:nvSpPr>
        <p:spPr>
          <a:xfrm>
            <a:off x="11214100" y="6356350"/>
            <a:ext cx="533400" cy="365125"/>
          </a:xfrm>
        </p:spPr>
        <p:txBody>
          <a:bodyPr/>
          <a:lstStyle/>
          <a:p>
            <a:r>
              <a:rPr lang="en-US" b="1" dirty="0"/>
              <a:t>7</a:t>
            </a:r>
          </a:p>
        </p:txBody>
      </p:sp>
    </p:spTree>
    <p:extLst>
      <p:ext uri="{BB962C8B-B14F-4D97-AF65-F5344CB8AC3E}">
        <p14:creationId xmlns:p14="http://schemas.microsoft.com/office/powerpoint/2010/main" val="4099641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50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500"/>
                                  </p:stCondLst>
                                  <p:childTnLst>
                                    <p:set>
                                      <p:cBhvr>
                                        <p:cTn id="10" dur="1" fill="hold">
                                          <p:stCondLst>
                                            <p:cond delay="0"/>
                                          </p:stCondLst>
                                        </p:cTn>
                                        <p:tgtEl>
                                          <p:spTgt spid="4"/>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nodeType="afterEffect">
                                  <p:stCondLst>
                                    <p:cond delay="750"/>
                                  </p:stCondLst>
                                  <p:childTnLst>
                                    <p:set>
                                      <p:cBhvr>
                                        <p:cTn id="13" dur="1" fill="hold">
                                          <p:stCondLst>
                                            <p:cond delay="0"/>
                                          </p:stCondLst>
                                        </p:cTn>
                                        <p:tgtEl>
                                          <p:spTgt spid="11"/>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500"/>
                                  </p:stCondLst>
                                  <p:childTnLst>
                                    <p:set>
                                      <p:cBhvr>
                                        <p:cTn id="17" dur="1" fill="hold">
                                          <p:stCondLst>
                                            <p:cond delay="0"/>
                                          </p:stCondLst>
                                        </p:cTn>
                                        <p:tgtEl>
                                          <p:spTgt spid="45"/>
                                        </p:tgtEl>
                                        <p:attrNameLst>
                                          <p:attrName>style.visibility</p:attrName>
                                        </p:attrNameLst>
                                      </p:cBhvr>
                                      <p:to>
                                        <p:strVal val="visible"/>
                                      </p:to>
                                    </p:set>
                                  </p:childTnLst>
                                </p:cTn>
                              </p:par>
                              <p:par>
                                <p:cTn id="18" presetID="1" presetClass="entr" presetSubtype="0" fill="hold" nodeType="withEffect">
                                  <p:stCondLst>
                                    <p:cond delay="500"/>
                                  </p:stCondLst>
                                  <p:childTnLst>
                                    <p:set>
                                      <p:cBhvr>
                                        <p:cTn id="19" dur="1" fill="hold">
                                          <p:stCondLst>
                                            <p:cond delay="0"/>
                                          </p:stCondLst>
                                        </p:cTn>
                                        <p:tgtEl>
                                          <p:spTgt spid="5"/>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nodeType="afterEffect">
                                  <p:stCondLst>
                                    <p:cond delay="75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500"/>
                                  </p:stCondLst>
                                  <p:childTnLst>
                                    <p:set>
                                      <p:cBhvr>
                                        <p:cTn id="26" dur="1" fill="hold">
                                          <p:stCondLst>
                                            <p:cond delay="0"/>
                                          </p:stCondLst>
                                        </p:cTn>
                                        <p:tgtEl>
                                          <p:spTgt spid="49"/>
                                        </p:tgtEl>
                                        <p:attrNameLst>
                                          <p:attrName>style.visibility</p:attrName>
                                        </p:attrNameLst>
                                      </p:cBhvr>
                                      <p:to>
                                        <p:strVal val="visible"/>
                                      </p:to>
                                    </p:set>
                                  </p:childTnLst>
                                </p:cTn>
                              </p:par>
                              <p:par>
                                <p:cTn id="27" presetID="1" presetClass="entr" presetSubtype="0" fill="hold" nodeType="withEffect">
                                  <p:stCondLst>
                                    <p:cond delay="500"/>
                                  </p:stCondLst>
                                  <p:childTnLst>
                                    <p:set>
                                      <p:cBhvr>
                                        <p:cTn id="28" dur="1" fill="hold">
                                          <p:stCondLst>
                                            <p:cond delay="0"/>
                                          </p:stCondLst>
                                        </p:cTn>
                                        <p:tgtEl>
                                          <p:spTgt spid="13"/>
                                        </p:tgtEl>
                                        <p:attrNameLst>
                                          <p:attrName>style.visibility</p:attrName>
                                        </p:attrNameLst>
                                      </p:cBhvr>
                                      <p:to>
                                        <p:strVal val="visible"/>
                                      </p:to>
                                    </p:set>
                                  </p:childTnLst>
                                </p:cTn>
                              </p:par>
                            </p:childTnLst>
                          </p:cTn>
                        </p:par>
                        <p:par>
                          <p:cTn id="29" fill="hold">
                            <p:stCondLst>
                              <p:cond delay="500"/>
                            </p:stCondLst>
                            <p:childTnLst>
                              <p:par>
                                <p:cTn id="30" presetID="1" presetClass="entr" presetSubtype="0" fill="hold" nodeType="afterEffect">
                                  <p:stCondLst>
                                    <p:cond delay="1000"/>
                                  </p:stCondLst>
                                  <p:childTnLst>
                                    <p:set>
                                      <p:cBhvr>
                                        <p:cTn id="31" dur="1" fill="hold">
                                          <p:stCondLst>
                                            <p:cond delay="0"/>
                                          </p:stCondLst>
                                        </p:cTn>
                                        <p:tgtEl>
                                          <p:spTgt spid="5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70" name="Rectangle 69"/>
          <p:cNvSpPr/>
          <p:nvPr/>
        </p:nvSpPr>
        <p:spPr>
          <a:xfrm>
            <a:off x="415083" y="123282"/>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Rectangle 134"/>
          <p:cNvSpPr/>
          <p:nvPr/>
        </p:nvSpPr>
        <p:spPr>
          <a:xfrm>
            <a:off x="262351" y="1110315"/>
            <a:ext cx="5964279" cy="477054"/>
          </a:xfrm>
          <a:prstGeom prst="rect">
            <a:avLst/>
          </a:prstGeom>
        </p:spPr>
        <p:txBody>
          <a:bodyPr wrap="square">
            <a:spAutoFit/>
          </a:bodyPr>
          <a:lstStyle/>
          <a:p>
            <a:r>
              <a:rPr lang="en-US" sz="2500" b="1" dirty="0"/>
              <a:t>Maximize the amount of leftover resources</a:t>
            </a:r>
          </a:p>
        </p:txBody>
      </p:sp>
      <p:sp>
        <p:nvSpPr>
          <p:cNvPr id="136" name="TextBox 135"/>
          <p:cNvSpPr txBox="1"/>
          <p:nvPr/>
        </p:nvSpPr>
        <p:spPr>
          <a:xfrm>
            <a:off x="343303" y="1557274"/>
            <a:ext cx="7276697" cy="861774"/>
          </a:xfrm>
          <a:prstGeom prst="rect">
            <a:avLst/>
          </a:prstGeom>
          <a:noFill/>
        </p:spPr>
        <p:txBody>
          <a:bodyPr wrap="square" rtlCol="0">
            <a:spAutoFit/>
          </a:bodyPr>
          <a:lstStyle/>
          <a:p>
            <a:r>
              <a:rPr lang="en-US" sz="2500" dirty="0">
                <a:solidFill>
                  <a:schemeClr val="accent2"/>
                </a:solidFill>
              </a:rPr>
              <a:t>Instantaneous fairness elongates job completion time </a:t>
            </a:r>
            <a:r>
              <a:rPr lang="en-US" sz="2500" dirty="0"/>
              <a:t>the most and increases altruism opportunities</a:t>
            </a:r>
          </a:p>
        </p:txBody>
      </p:sp>
      <p:sp>
        <p:nvSpPr>
          <p:cNvPr id="137" name="TextBox 136"/>
          <p:cNvSpPr txBox="1"/>
          <p:nvPr/>
        </p:nvSpPr>
        <p:spPr>
          <a:xfrm>
            <a:off x="342514" y="2653104"/>
            <a:ext cx="5775788" cy="477054"/>
          </a:xfrm>
          <a:prstGeom prst="rect">
            <a:avLst/>
          </a:prstGeom>
          <a:noFill/>
        </p:spPr>
        <p:txBody>
          <a:bodyPr wrap="square" rtlCol="0">
            <a:spAutoFit/>
          </a:bodyPr>
          <a:lstStyle/>
          <a:p>
            <a:r>
              <a:rPr lang="en-US" sz="2500" dirty="0"/>
              <a:t>Carbyne uses </a:t>
            </a:r>
            <a:r>
              <a:rPr lang="en-US" sz="2500" dirty="0">
                <a:solidFill>
                  <a:schemeClr val="accent2"/>
                </a:solidFill>
              </a:rPr>
              <a:t>DRF for inter-job scheduling </a:t>
            </a:r>
          </a:p>
        </p:txBody>
      </p:sp>
      <p:sp>
        <p:nvSpPr>
          <p:cNvPr id="138" name="Rectangle 137"/>
          <p:cNvSpPr/>
          <p:nvPr/>
        </p:nvSpPr>
        <p:spPr>
          <a:xfrm>
            <a:off x="468431" y="3112541"/>
            <a:ext cx="6096000" cy="400110"/>
          </a:xfrm>
          <a:prstGeom prst="rect">
            <a:avLst/>
          </a:prstGeom>
        </p:spPr>
        <p:txBody>
          <a:bodyPr>
            <a:spAutoFit/>
          </a:bodyPr>
          <a:lstStyle/>
          <a:p>
            <a:pPr marL="285750" indent="-285750">
              <a:buFont typeface="Wingdings" panose="05000000000000000000" pitchFamily="2" charset="2"/>
              <a:buChar char="§"/>
            </a:pPr>
            <a:r>
              <a:rPr lang="en-US" sz="2000" dirty="0"/>
              <a:t>Any fair scheduler technique</a:t>
            </a:r>
            <a:r>
              <a:rPr lang="en-US" sz="2000" b="1" dirty="0"/>
              <a:t> </a:t>
            </a:r>
            <a:r>
              <a:rPr lang="en-US" sz="2000" dirty="0"/>
              <a:t>can be used</a:t>
            </a:r>
          </a:p>
        </p:txBody>
      </p:sp>
      <p:sp>
        <p:nvSpPr>
          <p:cNvPr id="139" name="Rectangle 138"/>
          <p:cNvSpPr/>
          <p:nvPr/>
        </p:nvSpPr>
        <p:spPr>
          <a:xfrm>
            <a:off x="342513" y="1584129"/>
            <a:ext cx="7016230"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4" name="Group 143"/>
          <p:cNvGrpSpPr/>
          <p:nvPr/>
        </p:nvGrpSpPr>
        <p:grpSpPr>
          <a:xfrm>
            <a:off x="4275889" y="4367679"/>
            <a:ext cx="4266647" cy="2462362"/>
            <a:chOff x="3903579" y="1120877"/>
            <a:chExt cx="4266647" cy="2462362"/>
          </a:xfrm>
        </p:grpSpPr>
        <p:cxnSp>
          <p:nvCxnSpPr>
            <p:cNvPr id="145" name="Straight Arrow Connector 144"/>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146" name="Straight Arrow Connector 145"/>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47" name="TextBox 146"/>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148" name="TextBox 147"/>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149" name="TextBox 148"/>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150" name="TextBox 149"/>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158" name="TextBox 157"/>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159" name="TextBox 158"/>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160" name="TextBox 159"/>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161" name="Group 160"/>
          <p:cNvGrpSpPr/>
          <p:nvPr/>
        </p:nvGrpSpPr>
        <p:grpSpPr>
          <a:xfrm>
            <a:off x="5199722" y="4378019"/>
            <a:ext cx="4226261" cy="1000132"/>
            <a:chOff x="6279978" y="3198838"/>
            <a:chExt cx="4226261" cy="1000132"/>
          </a:xfrm>
        </p:grpSpPr>
        <p:cxnSp>
          <p:nvCxnSpPr>
            <p:cNvPr id="162" name="Straight Arrow Connector 161"/>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163" name="Rounded Rectangular Callout 162"/>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grpSp>
        <p:nvGrpSpPr>
          <p:cNvPr id="229" name="Group 228"/>
          <p:cNvGrpSpPr/>
          <p:nvPr/>
        </p:nvGrpSpPr>
        <p:grpSpPr>
          <a:xfrm>
            <a:off x="308286" y="5262226"/>
            <a:ext cx="3303106" cy="1577054"/>
            <a:chOff x="9075865" y="786603"/>
            <a:chExt cx="3303106" cy="1675276"/>
          </a:xfrm>
        </p:grpSpPr>
        <p:sp>
          <p:nvSpPr>
            <p:cNvPr id="230" name="TextBox 229"/>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231" name="Group 230"/>
            <p:cNvGrpSpPr/>
            <p:nvPr/>
          </p:nvGrpSpPr>
          <p:grpSpPr>
            <a:xfrm>
              <a:off x="9075865" y="786603"/>
              <a:ext cx="2973861" cy="1606999"/>
              <a:chOff x="255646" y="1063543"/>
              <a:chExt cx="2973861" cy="1606999"/>
            </a:xfrm>
          </p:grpSpPr>
          <p:sp>
            <p:nvSpPr>
              <p:cNvPr id="232" name="Flowchart: Document 231"/>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3" name="Rounded Rectangle 232"/>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4" name="Rounded Rectangle 233"/>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 name="Rounded Rectangle 234"/>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6" name="Straight Arrow Connector 235"/>
              <p:cNvCxnSpPr>
                <a:stCxn id="233" idx="2"/>
                <a:endCxn id="235"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237" name="Straight Arrow Connector 236"/>
              <p:cNvCxnSpPr>
                <a:stCxn id="234" idx="2"/>
                <a:endCxn id="235"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238" name="TextBox 237"/>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239" name="TextBox 238"/>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240" name="TextBox 239"/>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241" name="Group 240"/>
          <p:cNvGrpSpPr/>
          <p:nvPr/>
        </p:nvGrpSpPr>
        <p:grpSpPr>
          <a:xfrm>
            <a:off x="1985164" y="4353935"/>
            <a:ext cx="1570092" cy="922792"/>
            <a:chOff x="1136810" y="3931287"/>
            <a:chExt cx="1610648" cy="967657"/>
          </a:xfrm>
        </p:grpSpPr>
        <p:sp>
          <p:nvSpPr>
            <p:cNvPr id="242" name="Flowchart: Document 241"/>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3" name="Group 242"/>
            <p:cNvGrpSpPr/>
            <p:nvPr/>
          </p:nvGrpSpPr>
          <p:grpSpPr>
            <a:xfrm>
              <a:off x="1149499" y="3946686"/>
              <a:ext cx="1308669" cy="636440"/>
              <a:chOff x="4339301" y="4355046"/>
              <a:chExt cx="1308669" cy="636440"/>
            </a:xfrm>
          </p:grpSpPr>
          <p:sp>
            <p:nvSpPr>
              <p:cNvPr id="245" name="TextBox 244"/>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246" name="Rounded Rectangle 245"/>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4" name="TextBox 243"/>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247" name="Rounded Rectangle 246"/>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
        <p:nvSpPr>
          <p:cNvPr id="248" name="Right Arrow 247"/>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Slide Number Placeholder 6"/>
          <p:cNvSpPr>
            <a:spLocks noGrp="1"/>
          </p:cNvSpPr>
          <p:nvPr>
            <p:ph type="sldNum" sz="quarter" idx="12"/>
          </p:nvPr>
        </p:nvSpPr>
        <p:spPr>
          <a:xfrm>
            <a:off x="11214100" y="6356350"/>
            <a:ext cx="533400" cy="365125"/>
          </a:xfrm>
        </p:spPr>
        <p:txBody>
          <a:bodyPr/>
          <a:lstStyle/>
          <a:p>
            <a:r>
              <a:rPr lang="en-US" b="1" dirty="0"/>
              <a:t>8</a:t>
            </a:r>
          </a:p>
        </p:txBody>
      </p:sp>
    </p:spTree>
    <p:extLst>
      <p:ext uri="{BB962C8B-B14F-4D97-AF65-F5344CB8AC3E}">
        <p14:creationId xmlns:p14="http://schemas.microsoft.com/office/powerpoint/2010/main" val="137520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136"/>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1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500"/>
                                  </p:stCondLst>
                                  <p:childTnLst>
                                    <p:set>
                                      <p:cBhvr>
                                        <p:cTn id="12" dur="1" fill="hold">
                                          <p:stCondLst>
                                            <p:cond delay="0"/>
                                          </p:stCondLst>
                                        </p:cTn>
                                        <p:tgtEl>
                                          <p:spTgt spid="13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500"/>
                                  </p:stCondLst>
                                  <p:childTnLst>
                                    <p:set>
                                      <p:cBhvr>
                                        <p:cTn id="16" dur="1" fill="hold">
                                          <p:stCondLst>
                                            <p:cond delay="0"/>
                                          </p:stCondLst>
                                        </p:cTn>
                                        <p:tgtEl>
                                          <p:spTgt spid="138"/>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750"/>
                                  </p:stCondLst>
                                  <p:childTnLst>
                                    <p:set>
                                      <p:cBhvr>
                                        <p:cTn id="20" dur="1" fill="hold">
                                          <p:stCondLst>
                                            <p:cond delay="0"/>
                                          </p:stCondLst>
                                        </p:cTn>
                                        <p:tgtEl>
                                          <p:spTgt spid="241"/>
                                        </p:tgtEl>
                                        <p:attrNameLst>
                                          <p:attrName>style.visibility</p:attrName>
                                        </p:attrNameLst>
                                      </p:cBhvr>
                                      <p:to>
                                        <p:strVal val="visible"/>
                                      </p:to>
                                    </p:set>
                                  </p:childTnLst>
                                </p:cTn>
                              </p:par>
                              <p:par>
                                <p:cTn id="21" presetID="1" presetClass="entr" presetSubtype="0" fill="hold" grpId="0" nodeType="withEffect">
                                  <p:stCondLst>
                                    <p:cond delay="750"/>
                                  </p:stCondLst>
                                  <p:childTnLst>
                                    <p:set>
                                      <p:cBhvr>
                                        <p:cTn id="22" dur="1" fill="hold">
                                          <p:stCondLst>
                                            <p:cond delay="0"/>
                                          </p:stCondLst>
                                        </p:cTn>
                                        <p:tgtEl>
                                          <p:spTgt spid="247"/>
                                        </p:tgtEl>
                                        <p:attrNameLst>
                                          <p:attrName>style.visibility</p:attrName>
                                        </p:attrNameLst>
                                      </p:cBhvr>
                                      <p:to>
                                        <p:strVal val="visible"/>
                                      </p:to>
                                    </p:set>
                                  </p:childTnLst>
                                </p:cTn>
                              </p:par>
                              <p:par>
                                <p:cTn id="23" presetID="1" presetClass="entr" presetSubtype="0" fill="hold" nodeType="withEffect">
                                  <p:stCondLst>
                                    <p:cond delay="750"/>
                                  </p:stCondLst>
                                  <p:childTnLst>
                                    <p:set>
                                      <p:cBhvr>
                                        <p:cTn id="24" dur="1" fill="hold">
                                          <p:stCondLst>
                                            <p:cond delay="0"/>
                                          </p:stCondLst>
                                        </p:cTn>
                                        <p:tgtEl>
                                          <p:spTgt spid="2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40"/>
                                        </p:tgtEl>
                                        <p:attrNameLst>
                                          <p:attrName>style.visibility</p:attrName>
                                        </p:attrNameLst>
                                      </p:cBhvr>
                                      <p:to>
                                        <p:strVal val="visible"/>
                                      </p:to>
                                    </p:set>
                                    <p:anim calcmode="lin" valueType="num">
                                      <p:cBhvr additive="base">
                                        <p:cTn id="29" dur="1000" fill="hold"/>
                                        <p:tgtEl>
                                          <p:spTgt spid="140"/>
                                        </p:tgtEl>
                                        <p:attrNameLst>
                                          <p:attrName>ppt_x</p:attrName>
                                        </p:attrNameLst>
                                      </p:cBhvr>
                                      <p:tavLst>
                                        <p:tav tm="0">
                                          <p:val>
                                            <p:strVal val="#ppt_x"/>
                                          </p:val>
                                        </p:tav>
                                        <p:tav tm="100000">
                                          <p:val>
                                            <p:strVal val="#ppt_x"/>
                                          </p:val>
                                        </p:tav>
                                      </p:tavLst>
                                    </p:anim>
                                    <p:anim calcmode="lin" valueType="num">
                                      <p:cBhvr additive="base">
                                        <p:cTn id="30" dur="1000" fill="hold"/>
                                        <p:tgtEl>
                                          <p:spTgt spid="140"/>
                                        </p:tgtEl>
                                        <p:attrNameLst>
                                          <p:attrName>ppt_y</p:attrName>
                                        </p:attrNameLst>
                                      </p:cBhvr>
                                      <p:tavLst>
                                        <p:tav tm="0">
                                          <p:val>
                                            <p:strVal val="1+#ppt_h/2"/>
                                          </p:val>
                                        </p:tav>
                                        <p:tav tm="100000">
                                          <p:val>
                                            <p:strVal val="#ppt_y"/>
                                          </p:val>
                                        </p:tav>
                                      </p:tavLst>
                                    </p:anim>
                                  </p:childTnLst>
                                </p:cTn>
                              </p:par>
                              <p:par>
                                <p:cTn id="31" presetID="1" presetClass="entr" presetSubtype="0" fill="hold" grpId="0" nodeType="withEffect">
                                  <p:stCondLst>
                                    <p:cond delay="500"/>
                                  </p:stCondLst>
                                  <p:childTnLst>
                                    <p:set>
                                      <p:cBhvr>
                                        <p:cTn id="32" dur="1" fill="hold">
                                          <p:stCondLst>
                                            <p:cond delay="0"/>
                                          </p:stCondLst>
                                        </p:cTn>
                                        <p:tgtEl>
                                          <p:spTgt spid="248"/>
                                        </p:tgtEl>
                                        <p:attrNameLst>
                                          <p:attrName>style.visibility</p:attrName>
                                        </p:attrNameLst>
                                      </p:cBhvr>
                                      <p:to>
                                        <p:strVal val="visible"/>
                                      </p:to>
                                    </p:set>
                                  </p:childTnLst>
                                </p:cTn>
                              </p:par>
                            </p:childTnLst>
                          </p:cTn>
                        </p:par>
                        <p:par>
                          <p:cTn id="33" fill="hold">
                            <p:stCondLst>
                              <p:cond delay="1000"/>
                            </p:stCondLst>
                            <p:childTnLst>
                              <p:par>
                                <p:cTn id="34" presetID="1" presetClass="entr" presetSubtype="0" fill="hold" nodeType="afterEffect">
                                  <p:stCondLst>
                                    <p:cond delay="1000"/>
                                  </p:stCondLst>
                                  <p:childTnLst>
                                    <p:set>
                                      <p:cBhvr>
                                        <p:cTn id="35" dur="1" fill="hold">
                                          <p:stCondLst>
                                            <p:cond delay="0"/>
                                          </p:stCondLst>
                                        </p:cTn>
                                        <p:tgtEl>
                                          <p:spTgt spid="1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6" grpId="0"/>
      <p:bldP spid="137" grpId="0"/>
      <p:bldP spid="138" grpId="0"/>
      <p:bldP spid="139" grpId="0" animBg="1"/>
      <p:bldP spid="140" grpId="0" animBg="1"/>
      <p:bldP spid="247" grpId="0" animBg="1"/>
      <p:bldP spid="24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Performance of Cluster Schedulers</a:t>
            </a:r>
          </a:p>
        </p:txBody>
      </p:sp>
      <p:sp>
        <p:nvSpPr>
          <p:cNvPr id="5" name="TextBox 4"/>
          <p:cNvSpPr txBox="1"/>
          <p:nvPr/>
        </p:nvSpPr>
        <p:spPr>
          <a:xfrm>
            <a:off x="426348" y="1156659"/>
            <a:ext cx="2922908" cy="477054"/>
          </a:xfrm>
          <a:prstGeom prst="rect">
            <a:avLst/>
          </a:prstGeom>
          <a:noFill/>
        </p:spPr>
        <p:txBody>
          <a:bodyPr wrap="square" rtlCol="0">
            <a:spAutoFit/>
          </a:bodyPr>
          <a:lstStyle/>
          <a:p>
            <a:r>
              <a:rPr lang="en-US" sz="2500" b="1" dirty="0"/>
              <a:t>We observe that:</a:t>
            </a:r>
          </a:p>
        </p:txBody>
      </p:sp>
      <p:sp>
        <p:nvSpPr>
          <p:cNvPr id="6" name="TextBox 5"/>
          <p:cNvSpPr txBox="1"/>
          <p:nvPr/>
        </p:nvSpPr>
        <p:spPr>
          <a:xfrm>
            <a:off x="494882" y="1616599"/>
            <a:ext cx="10223918" cy="477054"/>
          </a:xfrm>
          <a:prstGeom prst="rect">
            <a:avLst/>
          </a:prstGeom>
          <a:noFill/>
          <a:ln>
            <a:noFill/>
          </a:ln>
        </p:spPr>
        <p:txBody>
          <a:bodyPr wrap="square" rtlCol="0">
            <a:spAutoFit/>
          </a:bodyPr>
          <a:lstStyle/>
          <a:p>
            <a:pPr marL="342900" indent="-342900">
              <a:buFont typeface="Wingdings" panose="05000000000000000000" pitchFamily="2" charset="2"/>
              <a:buChar char="§"/>
            </a:pPr>
            <a:r>
              <a:rPr lang="en-US" sz="2500" i="1" dirty="0"/>
              <a:t>Existing cluster schedulers focus on</a:t>
            </a:r>
            <a:r>
              <a:rPr lang="en-US" sz="2500" b="1" i="1" dirty="0"/>
              <a:t> </a:t>
            </a:r>
            <a:r>
              <a:rPr lang="en-US" sz="2500" i="1" dirty="0">
                <a:solidFill>
                  <a:schemeClr val="accent2"/>
                </a:solidFill>
              </a:rPr>
              <a:t>instantaneous</a:t>
            </a:r>
            <a:r>
              <a:rPr lang="en-US" sz="2500" i="1" dirty="0"/>
              <a:t> </a:t>
            </a:r>
            <a:r>
              <a:rPr lang="en-US" sz="2500" i="1" dirty="0">
                <a:solidFill>
                  <a:schemeClr val="accent2"/>
                </a:solidFill>
              </a:rPr>
              <a:t>fairness</a:t>
            </a:r>
          </a:p>
        </p:txBody>
      </p:sp>
      <p:sp>
        <p:nvSpPr>
          <p:cNvPr id="7" name="TextBox 6"/>
          <p:cNvSpPr txBox="1"/>
          <p:nvPr/>
        </p:nvSpPr>
        <p:spPr>
          <a:xfrm>
            <a:off x="494881" y="2530385"/>
            <a:ext cx="10414419" cy="477054"/>
          </a:xfrm>
          <a:prstGeom prst="rect">
            <a:avLst/>
          </a:prstGeom>
          <a:noFill/>
          <a:ln>
            <a:noFill/>
          </a:ln>
        </p:spPr>
        <p:txBody>
          <a:bodyPr wrap="square" rtlCol="0">
            <a:spAutoFit/>
          </a:bodyPr>
          <a:lstStyle/>
          <a:p>
            <a:pPr marL="342900" indent="-342900">
              <a:buFont typeface="Wingdings" panose="05000000000000000000" pitchFamily="2" charset="2"/>
              <a:buChar char="§"/>
            </a:pPr>
            <a:r>
              <a:rPr lang="en-US" sz="2500" i="1" dirty="0"/>
              <a:t>Data-parallel jobs provide ample </a:t>
            </a:r>
            <a:r>
              <a:rPr lang="en-US" sz="2500" i="1" dirty="0">
                <a:solidFill>
                  <a:schemeClr val="accent2"/>
                </a:solidFill>
              </a:rPr>
              <a:t>opportunities for long-term optimizations</a:t>
            </a:r>
          </a:p>
        </p:txBody>
      </p:sp>
      <p:sp>
        <p:nvSpPr>
          <p:cNvPr id="9" name="TextBox 8"/>
          <p:cNvSpPr txBox="1"/>
          <p:nvPr/>
        </p:nvSpPr>
        <p:spPr>
          <a:xfrm>
            <a:off x="1643063" y="3611826"/>
            <a:ext cx="8901111" cy="2554545"/>
          </a:xfrm>
          <a:prstGeom prst="rect">
            <a:avLst/>
          </a:prstGeom>
          <a:solidFill>
            <a:schemeClr val="bg2">
              <a:lumMod val="25000"/>
            </a:schemeClr>
          </a:solidFill>
          <a:ln w="12700">
            <a:solidFill>
              <a:schemeClr val="tx1"/>
            </a:solidFill>
            <a:prstDash val="solid"/>
          </a:ln>
        </p:spPr>
        <p:txBody>
          <a:bodyPr wrap="square" rtlCol="0">
            <a:spAutoFit/>
          </a:bodyPr>
          <a:lstStyle/>
          <a:p>
            <a:pPr algn="ctr"/>
            <a:r>
              <a:rPr lang="en-US" sz="5500" b="1" dirty="0">
                <a:solidFill>
                  <a:schemeClr val="bg1"/>
                </a:solidFill>
              </a:rPr>
              <a:t>Carbyne</a:t>
            </a:r>
          </a:p>
          <a:p>
            <a:pPr algn="ctr"/>
            <a:r>
              <a:rPr lang="en-US" sz="3500" dirty="0">
                <a:solidFill>
                  <a:schemeClr val="accent2"/>
                </a:solidFill>
              </a:rPr>
              <a:t>1.3x</a:t>
            </a:r>
            <a:r>
              <a:rPr lang="en-US" sz="3500" dirty="0">
                <a:solidFill>
                  <a:schemeClr val="bg1"/>
                </a:solidFill>
              </a:rPr>
              <a:t> higher cluster efficiency; </a:t>
            </a:r>
          </a:p>
          <a:p>
            <a:pPr algn="ctr"/>
            <a:r>
              <a:rPr lang="en-US" sz="3500" dirty="0">
                <a:solidFill>
                  <a:schemeClr val="accent2"/>
                </a:solidFill>
              </a:rPr>
              <a:t>1.6x</a:t>
            </a:r>
            <a:r>
              <a:rPr lang="en-US" sz="3500" dirty="0">
                <a:solidFill>
                  <a:schemeClr val="bg1"/>
                </a:solidFill>
              </a:rPr>
              <a:t> lower average job completion time;</a:t>
            </a:r>
          </a:p>
          <a:p>
            <a:pPr algn="ctr"/>
            <a:r>
              <a:rPr lang="en-US" sz="3500" dirty="0">
                <a:solidFill>
                  <a:schemeClr val="accent2"/>
                </a:solidFill>
              </a:rPr>
              <a:t>near-perfect</a:t>
            </a:r>
            <a:r>
              <a:rPr lang="en-US" sz="3500" dirty="0">
                <a:solidFill>
                  <a:schemeClr val="bg1"/>
                </a:solidFill>
              </a:rPr>
              <a:t> fairness</a:t>
            </a:r>
          </a:p>
        </p:txBody>
      </p:sp>
      <p:sp>
        <p:nvSpPr>
          <p:cNvPr id="8" name="TextBox 7"/>
          <p:cNvSpPr txBox="1"/>
          <p:nvPr/>
        </p:nvSpPr>
        <p:spPr>
          <a:xfrm>
            <a:off x="494881" y="2096547"/>
            <a:ext cx="10223919" cy="477054"/>
          </a:xfrm>
          <a:prstGeom prst="rect">
            <a:avLst/>
          </a:prstGeom>
          <a:noFill/>
          <a:ln>
            <a:noFill/>
          </a:ln>
        </p:spPr>
        <p:txBody>
          <a:bodyPr wrap="square" rtlCol="0">
            <a:spAutoFit/>
          </a:bodyPr>
          <a:lstStyle/>
          <a:p>
            <a:pPr marL="342900" indent="-342900">
              <a:buFont typeface="Wingdings" panose="05000000000000000000" pitchFamily="2" charset="2"/>
              <a:buChar char="§"/>
            </a:pPr>
            <a:r>
              <a:rPr lang="en-US" sz="2500" i="1" dirty="0"/>
              <a:t>Long-term fairness enables larger scheduling flexibility</a:t>
            </a:r>
            <a:endParaRPr lang="en-US" sz="2500" i="1" dirty="0">
              <a:solidFill>
                <a:schemeClr val="accent2"/>
              </a:solidFill>
            </a:endParaRPr>
          </a:p>
        </p:txBody>
      </p:sp>
      <p:sp>
        <p:nvSpPr>
          <p:cNvPr id="10" name="Slide Number Placeholder 6"/>
          <p:cNvSpPr>
            <a:spLocks noGrp="1"/>
          </p:cNvSpPr>
          <p:nvPr>
            <p:ph type="sldNum" sz="quarter" idx="12"/>
          </p:nvPr>
        </p:nvSpPr>
        <p:spPr>
          <a:xfrm>
            <a:off x="11214100" y="6356350"/>
            <a:ext cx="533400" cy="365125"/>
          </a:xfrm>
        </p:spPr>
        <p:txBody>
          <a:bodyPr/>
          <a:lstStyle/>
          <a:p>
            <a:fld id="{23B88A29-96D6-41A3-B0A5-3D433527C63B}" type="slidenum">
              <a:rPr lang="en-US" b="1" smtClean="0"/>
              <a:t>2</a:t>
            </a:fld>
            <a:endParaRPr lang="en-US" b="1" dirty="0"/>
          </a:p>
        </p:txBody>
      </p:sp>
    </p:spTree>
    <p:extLst>
      <p:ext uri="{BB962C8B-B14F-4D97-AF65-F5344CB8AC3E}">
        <p14:creationId xmlns:p14="http://schemas.microsoft.com/office/powerpoint/2010/main" val="3144568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animBg="1"/>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much leftover to contribute?</a:t>
            </a:r>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599477" y="116024"/>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TextBox 63"/>
          <p:cNvSpPr txBox="1"/>
          <p:nvPr/>
        </p:nvSpPr>
        <p:spPr>
          <a:xfrm>
            <a:off x="369807" y="1557274"/>
            <a:ext cx="8085080" cy="477054"/>
          </a:xfrm>
          <a:prstGeom prst="rect">
            <a:avLst/>
          </a:prstGeom>
          <a:noFill/>
        </p:spPr>
        <p:txBody>
          <a:bodyPr wrap="square" rtlCol="0">
            <a:spAutoFit/>
          </a:bodyPr>
          <a:lstStyle/>
          <a:p>
            <a:r>
              <a:rPr lang="en-US" sz="2500" dirty="0"/>
              <a:t>Traditional scheduling to </a:t>
            </a:r>
            <a:r>
              <a:rPr lang="en-US" sz="2500" dirty="0">
                <a:solidFill>
                  <a:schemeClr val="accent2"/>
                </a:solidFill>
              </a:rPr>
              <a:t>compute</a:t>
            </a:r>
            <a:r>
              <a:rPr lang="en-US" sz="2500" dirty="0"/>
              <a:t> </a:t>
            </a:r>
            <a:r>
              <a:rPr lang="en-US" sz="2500" dirty="0">
                <a:solidFill>
                  <a:schemeClr val="accent2"/>
                </a:solidFill>
              </a:rPr>
              <a:t>expected completion time</a:t>
            </a:r>
            <a:endParaRPr lang="en-US" sz="2500" dirty="0"/>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5221677" y="5398910"/>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3" name="Rectangle 102"/>
          <p:cNvSpPr/>
          <p:nvPr/>
        </p:nvSpPr>
        <p:spPr>
          <a:xfrm>
            <a:off x="5228185" y="5556936"/>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4" name="Rectangle 103"/>
          <p:cNvSpPr/>
          <p:nvPr/>
        </p:nvSpPr>
        <p:spPr>
          <a:xfrm>
            <a:off x="5873721" y="5400840"/>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1237" y="5828330"/>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110" name="Rectangle 109"/>
          <p:cNvSpPr/>
          <p:nvPr/>
        </p:nvSpPr>
        <p:spPr>
          <a:xfrm>
            <a:off x="5217385" y="4820198"/>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6590536" y="4816389"/>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2" name="TextBox 111"/>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15" name="TextBox 114"/>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2.0</a:t>
            </a:r>
          </a:p>
        </p:txBody>
      </p:sp>
      <p:sp>
        <p:nvSpPr>
          <p:cNvPr id="70" name="Slide Number Placeholder 6"/>
          <p:cNvSpPr>
            <a:spLocks noGrp="1"/>
          </p:cNvSpPr>
          <p:nvPr>
            <p:ph type="sldNum" sz="quarter" idx="12"/>
          </p:nvPr>
        </p:nvSpPr>
        <p:spPr>
          <a:xfrm>
            <a:off x="11214100" y="6356350"/>
            <a:ext cx="533400" cy="365125"/>
          </a:xfrm>
        </p:spPr>
        <p:txBody>
          <a:bodyPr/>
          <a:lstStyle/>
          <a:p>
            <a:r>
              <a:rPr lang="en-US" b="1" dirty="0"/>
              <a:t>9</a:t>
            </a:r>
          </a:p>
        </p:txBody>
      </p:sp>
      <p:grpSp>
        <p:nvGrpSpPr>
          <p:cNvPr id="108" name="Group 107"/>
          <p:cNvGrpSpPr/>
          <p:nvPr/>
        </p:nvGrpSpPr>
        <p:grpSpPr>
          <a:xfrm>
            <a:off x="308286" y="5262226"/>
            <a:ext cx="3303106" cy="1577054"/>
            <a:chOff x="9075865" y="786603"/>
            <a:chExt cx="3303106" cy="1675276"/>
          </a:xfrm>
        </p:grpSpPr>
        <p:sp>
          <p:nvSpPr>
            <p:cNvPr id="109" name="TextBox 108"/>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13" name="Group 112"/>
            <p:cNvGrpSpPr/>
            <p:nvPr/>
          </p:nvGrpSpPr>
          <p:grpSpPr>
            <a:xfrm>
              <a:off x="9075865" y="786603"/>
              <a:ext cx="2973861" cy="1606999"/>
              <a:chOff x="255646" y="1063543"/>
              <a:chExt cx="2973861" cy="1606999"/>
            </a:xfrm>
          </p:grpSpPr>
          <p:sp>
            <p:nvSpPr>
              <p:cNvPr id="114" name="Flowchart: Document 113"/>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ounded Rectangle 117"/>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9" name="Straight Arrow Connector 118"/>
              <p:cNvCxnSpPr>
                <a:stCxn id="116" idx="2"/>
                <a:endCxn id="118"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20" name="Straight Arrow Connector 119"/>
              <p:cNvCxnSpPr>
                <a:stCxn id="117" idx="2"/>
                <a:endCxn id="118"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21" name="TextBox 120"/>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22" name="TextBox 121"/>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23" name="TextBox 122"/>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24" name="Group 123"/>
          <p:cNvGrpSpPr/>
          <p:nvPr/>
        </p:nvGrpSpPr>
        <p:grpSpPr>
          <a:xfrm>
            <a:off x="1985164" y="4353935"/>
            <a:ext cx="1570092" cy="922792"/>
            <a:chOff x="1136810" y="3931287"/>
            <a:chExt cx="1610648" cy="967657"/>
          </a:xfrm>
        </p:grpSpPr>
        <p:sp>
          <p:nvSpPr>
            <p:cNvPr id="125" name="Flowchart: Document 124"/>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6" name="Group 125"/>
            <p:cNvGrpSpPr/>
            <p:nvPr/>
          </p:nvGrpSpPr>
          <p:grpSpPr>
            <a:xfrm>
              <a:off x="1149499" y="3946686"/>
              <a:ext cx="1308669" cy="636440"/>
              <a:chOff x="4339301" y="4355046"/>
              <a:chExt cx="1308669" cy="636440"/>
            </a:xfrm>
          </p:grpSpPr>
          <p:sp>
            <p:nvSpPr>
              <p:cNvPr id="128" name="TextBox 127"/>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29" name="Rounded Rectangle 128"/>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27" name="TextBox 126"/>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30" name="Rounded Rectangle 129"/>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4094031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63"/>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6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250"/>
                                  </p:stCondLst>
                                  <p:childTnLst>
                                    <p:set>
                                      <p:cBhvr>
                                        <p:cTn id="12" dur="1" fill="hold">
                                          <p:stCondLst>
                                            <p:cond delay="0"/>
                                          </p:stCondLst>
                                        </p:cTn>
                                        <p:tgtEl>
                                          <p:spTgt spid="102"/>
                                        </p:tgtEl>
                                        <p:attrNameLst>
                                          <p:attrName>style.visibility</p:attrName>
                                        </p:attrNameLst>
                                      </p:cBhvr>
                                      <p:to>
                                        <p:strVal val="visible"/>
                                      </p:to>
                                    </p:set>
                                  </p:childTnLst>
                                </p:cTn>
                              </p:par>
                            </p:childTnLst>
                          </p:cTn>
                        </p:par>
                        <p:par>
                          <p:cTn id="13" fill="hold">
                            <p:stCondLst>
                              <p:cond delay="250"/>
                            </p:stCondLst>
                            <p:childTnLst>
                              <p:par>
                                <p:cTn id="14" presetID="1" presetClass="entr" presetSubtype="0" fill="hold" grpId="0" nodeType="afterEffect">
                                  <p:stCondLst>
                                    <p:cond delay="250"/>
                                  </p:stCondLst>
                                  <p:childTnLst>
                                    <p:set>
                                      <p:cBhvr>
                                        <p:cTn id="15" dur="1" fill="hold">
                                          <p:stCondLst>
                                            <p:cond delay="0"/>
                                          </p:stCondLst>
                                        </p:cTn>
                                        <p:tgtEl>
                                          <p:spTgt spid="103"/>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grpId="0" nodeType="afterEffect">
                                  <p:stCondLst>
                                    <p:cond delay="250"/>
                                  </p:stCondLst>
                                  <p:childTnLst>
                                    <p:set>
                                      <p:cBhvr>
                                        <p:cTn id="18" dur="1" fill="hold">
                                          <p:stCondLst>
                                            <p:cond delay="0"/>
                                          </p:stCondLst>
                                        </p:cTn>
                                        <p:tgtEl>
                                          <p:spTgt spid="101"/>
                                        </p:tgtEl>
                                        <p:attrNameLst>
                                          <p:attrName>style.visibility</p:attrName>
                                        </p:attrNameLst>
                                      </p:cBhvr>
                                      <p:to>
                                        <p:strVal val="visible"/>
                                      </p:to>
                                    </p:set>
                                  </p:childTnLst>
                                </p:cTn>
                              </p:par>
                            </p:childTnLst>
                          </p:cTn>
                        </p:par>
                        <p:par>
                          <p:cTn id="19" fill="hold">
                            <p:stCondLst>
                              <p:cond delay="750"/>
                            </p:stCondLst>
                            <p:childTnLst>
                              <p:par>
                                <p:cTn id="20" presetID="1" presetClass="entr" presetSubtype="0" fill="hold" grpId="0" nodeType="afterEffect">
                                  <p:stCondLst>
                                    <p:cond delay="250"/>
                                  </p:stCondLst>
                                  <p:childTnLst>
                                    <p:set>
                                      <p:cBhvr>
                                        <p:cTn id="21" dur="1" fill="hold">
                                          <p:stCondLst>
                                            <p:cond delay="0"/>
                                          </p:stCondLst>
                                        </p:cTn>
                                        <p:tgtEl>
                                          <p:spTgt spid="104"/>
                                        </p:tgtEl>
                                        <p:attrNameLst>
                                          <p:attrName>style.visibility</p:attrName>
                                        </p:attrNameLst>
                                      </p:cBhvr>
                                      <p:to>
                                        <p:strVal val="visible"/>
                                      </p:to>
                                    </p:set>
                                  </p:childTnLst>
                                </p:cTn>
                              </p:par>
                            </p:childTnLst>
                          </p:cTn>
                        </p:par>
                        <p:par>
                          <p:cTn id="22" fill="hold">
                            <p:stCondLst>
                              <p:cond delay="1000"/>
                            </p:stCondLst>
                            <p:childTnLst>
                              <p:par>
                                <p:cTn id="23" presetID="1" presetClass="entr" presetSubtype="0" fill="hold" nodeType="afterEffect">
                                  <p:stCondLst>
                                    <p:cond delay="250"/>
                                  </p:stCondLst>
                                  <p:childTnLst>
                                    <p:set>
                                      <p:cBhvr>
                                        <p:cTn id="24" dur="1" fill="hold">
                                          <p:stCondLst>
                                            <p:cond delay="0"/>
                                          </p:stCondLst>
                                        </p:cTn>
                                        <p:tgtEl>
                                          <p:spTgt spid="100"/>
                                        </p:tgtEl>
                                        <p:attrNameLst>
                                          <p:attrName>style.visibility</p:attrName>
                                        </p:attrNameLst>
                                      </p:cBhvr>
                                      <p:to>
                                        <p:strVal val="visible"/>
                                      </p:to>
                                    </p:set>
                                  </p:childTnLst>
                                </p:cTn>
                              </p:par>
                            </p:childTnLst>
                          </p:cTn>
                        </p:par>
                        <p:par>
                          <p:cTn id="25" fill="hold">
                            <p:stCondLst>
                              <p:cond delay="1250"/>
                            </p:stCondLst>
                            <p:childTnLst>
                              <p:par>
                                <p:cTn id="26" presetID="1" presetClass="entr" presetSubtype="0" fill="hold" grpId="0" nodeType="afterEffect">
                                  <p:stCondLst>
                                    <p:cond delay="250"/>
                                  </p:stCondLst>
                                  <p:childTnLst>
                                    <p:set>
                                      <p:cBhvr>
                                        <p:cTn id="27" dur="1" fill="hold">
                                          <p:stCondLst>
                                            <p:cond delay="0"/>
                                          </p:stCondLst>
                                        </p:cTn>
                                        <p:tgtEl>
                                          <p:spTgt spid="106"/>
                                        </p:tgtEl>
                                        <p:attrNameLst>
                                          <p:attrName>style.visibility</p:attrName>
                                        </p:attrNameLst>
                                      </p:cBhvr>
                                      <p:to>
                                        <p:strVal val="visible"/>
                                      </p:to>
                                    </p:set>
                                  </p:childTnLst>
                                </p:cTn>
                              </p:par>
                            </p:childTnLst>
                          </p:cTn>
                        </p:par>
                        <p:par>
                          <p:cTn id="28" fill="hold">
                            <p:stCondLst>
                              <p:cond delay="1500"/>
                            </p:stCondLst>
                            <p:childTnLst>
                              <p:par>
                                <p:cTn id="29" presetID="1" presetClass="entr" presetSubtype="0" fill="hold" nodeType="afterEffect">
                                  <p:stCondLst>
                                    <p:cond delay="250"/>
                                  </p:stCondLst>
                                  <p:childTnLst>
                                    <p:set>
                                      <p:cBhvr>
                                        <p:cTn id="30" dur="1" fill="hold">
                                          <p:stCondLst>
                                            <p:cond delay="0"/>
                                          </p:stCondLst>
                                        </p:cTn>
                                        <p:tgtEl>
                                          <p:spTgt spid="105"/>
                                        </p:tgtEl>
                                        <p:attrNameLst>
                                          <p:attrName>style.visibility</p:attrName>
                                        </p:attrNameLst>
                                      </p:cBhvr>
                                      <p:to>
                                        <p:strVal val="visible"/>
                                      </p:to>
                                    </p:set>
                                  </p:childTnLst>
                                </p:cTn>
                              </p:par>
                            </p:childTnLst>
                          </p:cTn>
                        </p:par>
                        <p:par>
                          <p:cTn id="31" fill="hold">
                            <p:stCondLst>
                              <p:cond delay="1750"/>
                            </p:stCondLst>
                            <p:childTnLst>
                              <p:par>
                                <p:cTn id="32" presetID="1" presetClass="entr" presetSubtype="0" fill="hold" grpId="0" nodeType="afterEffect">
                                  <p:stCondLst>
                                    <p:cond delay="250"/>
                                  </p:stCondLst>
                                  <p:childTnLst>
                                    <p:set>
                                      <p:cBhvr>
                                        <p:cTn id="33" dur="1" fill="hold">
                                          <p:stCondLst>
                                            <p:cond delay="0"/>
                                          </p:stCondLst>
                                        </p:cTn>
                                        <p:tgtEl>
                                          <p:spTgt spid="107"/>
                                        </p:tgtEl>
                                        <p:attrNameLst>
                                          <p:attrName>style.visibility</p:attrName>
                                        </p:attrNameLst>
                                      </p:cBhvr>
                                      <p:to>
                                        <p:strVal val="visible"/>
                                      </p:to>
                                    </p:set>
                                  </p:childTnLst>
                                </p:cTn>
                              </p:par>
                            </p:childTnLst>
                          </p:cTn>
                        </p:par>
                        <p:par>
                          <p:cTn id="34" fill="hold">
                            <p:stCondLst>
                              <p:cond delay="2000"/>
                            </p:stCondLst>
                            <p:childTnLst>
                              <p:par>
                                <p:cTn id="35" presetID="1" presetClass="entr" presetSubtype="0" fill="hold" grpId="0" nodeType="afterEffect">
                                  <p:stCondLst>
                                    <p:cond delay="250"/>
                                  </p:stCondLst>
                                  <p:childTnLst>
                                    <p:set>
                                      <p:cBhvr>
                                        <p:cTn id="36" dur="1" fill="hold">
                                          <p:stCondLst>
                                            <p:cond delay="0"/>
                                          </p:stCondLst>
                                        </p:cTn>
                                        <p:tgtEl>
                                          <p:spTgt spid="112"/>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250"/>
                                  </p:stCondLst>
                                  <p:childTnLst>
                                    <p:set>
                                      <p:cBhvr>
                                        <p:cTn id="40" dur="1" fill="hold">
                                          <p:stCondLst>
                                            <p:cond delay="0"/>
                                          </p:stCondLst>
                                        </p:cTn>
                                        <p:tgtEl>
                                          <p:spTgt spid="110"/>
                                        </p:tgtEl>
                                        <p:attrNameLst>
                                          <p:attrName>style.visibility</p:attrName>
                                        </p:attrNameLst>
                                      </p:cBhvr>
                                      <p:to>
                                        <p:strVal val="visible"/>
                                      </p:to>
                                    </p:set>
                                  </p:childTnLst>
                                </p:cTn>
                              </p:par>
                            </p:childTnLst>
                          </p:cTn>
                        </p:par>
                        <p:par>
                          <p:cTn id="41" fill="hold">
                            <p:stCondLst>
                              <p:cond delay="250"/>
                            </p:stCondLst>
                            <p:childTnLst>
                              <p:par>
                                <p:cTn id="42" presetID="1" presetClass="entr" presetSubtype="0" fill="hold" grpId="0" nodeType="afterEffect">
                                  <p:stCondLst>
                                    <p:cond delay="250"/>
                                  </p:stCondLst>
                                  <p:childTnLst>
                                    <p:set>
                                      <p:cBhvr>
                                        <p:cTn id="43" dur="1" fill="hold">
                                          <p:stCondLst>
                                            <p:cond delay="0"/>
                                          </p:stCondLst>
                                        </p:cTn>
                                        <p:tgtEl>
                                          <p:spTgt spid="111"/>
                                        </p:tgtEl>
                                        <p:attrNameLst>
                                          <p:attrName>style.visibility</p:attrName>
                                        </p:attrNameLst>
                                      </p:cBhvr>
                                      <p:to>
                                        <p:strVal val="visible"/>
                                      </p:to>
                                    </p:set>
                                  </p:childTnLst>
                                </p:cTn>
                              </p:par>
                            </p:childTnLst>
                          </p:cTn>
                        </p:par>
                        <p:par>
                          <p:cTn id="44" fill="hold">
                            <p:stCondLst>
                              <p:cond delay="500"/>
                            </p:stCondLst>
                            <p:childTnLst>
                              <p:par>
                                <p:cTn id="45" presetID="1" presetClass="entr" presetSubtype="0" fill="hold" grpId="0" nodeType="afterEffect">
                                  <p:stCondLst>
                                    <p:cond delay="250"/>
                                  </p:stCondLst>
                                  <p:childTnLst>
                                    <p:set>
                                      <p:cBhvr>
                                        <p:cTn id="46" dur="1" fill="hold">
                                          <p:stCondLst>
                                            <p:cond delay="0"/>
                                          </p:stCondLst>
                                        </p:cTn>
                                        <p:tgtEl>
                                          <p:spTgt spid="1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p:bldP spid="101" grpId="0" animBg="1"/>
      <p:bldP spid="102" grpId="0" animBg="1"/>
      <p:bldP spid="103" grpId="0" animBg="1"/>
      <p:bldP spid="104" grpId="0" animBg="1"/>
      <p:bldP spid="106" grpId="0" animBg="1"/>
      <p:bldP spid="107" grpId="0" animBg="1"/>
      <p:bldP spid="110" grpId="0" animBg="1"/>
      <p:bldP spid="111" grpId="0" animBg="1"/>
      <p:bldP spid="112" grpId="0" animBg="1"/>
      <p:bldP spid="11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much leftover to contribute?</a:t>
            </a:r>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599477" y="116024"/>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5221677" y="5398910"/>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3" name="Rectangle 102"/>
          <p:cNvSpPr/>
          <p:nvPr/>
        </p:nvSpPr>
        <p:spPr>
          <a:xfrm>
            <a:off x="5228185" y="5556936"/>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4" name="Rectangle 103"/>
          <p:cNvSpPr/>
          <p:nvPr/>
        </p:nvSpPr>
        <p:spPr>
          <a:xfrm>
            <a:off x="5873721" y="5400840"/>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1237" y="5828330"/>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110" name="Rectangle 109"/>
          <p:cNvSpPr/>
          <p:nvPr/>
        </p:nvSpPr>
        <p:spPr>
          <a:xfrm>
            <a:off x="5217385" y="4820198"/>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6590536" y="4816389"/>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6" name="TextBox 115"/>
          <p:cNvSpPr txBox="1"/>
          <p:nvPr/>
        </p:nvSpPr>
        <p:spPr>
          <a:xfrm>
            <a:off x="362548" y="2013209"/>
            <a:ext cx="8104011" cy="477054"/>
          </a:xfrm>
          <a:prstGeom prst="rect">
            <a:avLst/>
          </a:prstGeom>
          <a:noFill/>
        </p:spPr>
        <p:txBody>
          <a:bodyPr wrap="square" rtlCol="0">
            <a:spAutoFit/>
          </a:bodyPr>
          <a:lstStyle/>
          <a:p>
            <a:r>
              <a:rPr lang="en-US" sz="2500" dirty="0">
                <a:solidFill>
                  <a:schemeClr val="accent2"/>
                </a:solidFill>
              </a:rPr>
              <a:t>Scheduling </a:t>
            </a:r>
            <a:r>
              <a:rPr lang="en-US" sz="2500" dirty="0"/>
              <a:t>in the </a:t>
            </a:r>
            <a:r>
              <a:rPr lang="en-US" sz="2500" dirty="0">
                <a:solidFill>
                  <a:schemeClr val="accent2"/>
                </a:solidFill>
              </a:rPr>
              <a:t>future </a:t>
            </a:r>
            <a:r>
              <a:rPr lang="en-US" sz="2500" dirty="0"/>
              <a:t>from finish to current time</a:t>
            </a:r>
          </a:p>
        </p:txBody>
      </p:sp>
      <p:grpSp>
        <p:nvGrpSpPr>
          <p:cNvPr id="2" name="Group 1"/>
          <p:cNvGrpSpPr/>
          <p:nvPr/>
        </p:nvGrpSpPr>
        <p:grpSpPr>
          <a:xfrm>
            <a:off x="3831759" y="4719691"/>
            <a:ext cx="1382199" cy="1432771"/>
            <a:chOff x="3877479" y="4719691"/>
            <a:chExt cx="1382199" cy="1432771"/>
          </a:xfrm>
        </p:grpSpPr>
        <p:grpSp>
          <p:nvGrpSpPr>
            <p:cNvPr id="123" name="Group 122"/>
            <p:cNvGrpSpPr/>
            <p:nvPr/>
          </p:nvGrpSpPr>
          <p:grpSpPr>
            <a:xfrm>
              <a:off x="4631630" y="5372868"/>
              <a:ext cx="604468" cy="779594"/>
              <a:chOff x="4081539" y="5895189"/>
              <a:chExt cx="604468" cy="779594"/>
            </a:xfrm>
          </p:grpSpPr>
          <p:sp>
            <p:nvSpPr>
              <p:cNvPr id="124" name="Right Arrow 123"/>
              <p:cNvSpPr/>
              <p:nvPr/>
            </p:nvSpPr>
            <p:spPr>
              <a:xfrm>
                <a:off x="4081539" y="6079898"/>
                <a:ext cx="593907" cy="431109"/>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Arrow Connector 124"/>
              <p:cNvCxnSpPr/>
              <p:nvPr/>
            </p:nvCxnSpPr>
            <p:spPr>
              <a:xfrm flipV="1">
                <a:off x="4681340" y="5895189"/>
                <a:ext cx="4667" cy="779594"/>
              </a:xfrm>
              <a:prstGeom prst="straightConnector1">
                <a:avLst/>
              </a:prstGeom>
              <a:ln w="4445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
          <p:nvSpPr>
            <p:cNvPr id="70" name="Rounded Rectangular Callout 69"/>
            <p:cNvSpPr/>
            <p:nvPr/>
          </p:nvSpPr>
          <p:spPr>
            <a:xfrm>
              <a:off x="3877479" y="4719691"/>
              <a:ext cx="1382199" cy="590860"/>
            </a:xfrm>
            <a:prstGeom prst="wedgeRoundRectCallout">
              <a:avLst>
                <a:gd name="adj1" fmla="val 18906"/>
                <a:gd name="adj2" fmla="val 107992"/>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C00000"/>
                  </a:solidFill>
                </a:rPr>
                <a:t>Move into future</a:t>
              </a:r>
            </a:p>
          </p:txBody>
        </p:sp>
      </p:grpSp>
      <p:sp>
        <p:nvSpPr>
          <p:cNvPr id="108" name="TextBox 107"/>
          <p:cNvSpPr txBox="1"/>
          <p:nvPr/>
        </p:nvSpPr>
        <p:spPr>
          <a:xfrm>
            <a:off x="369807" y="1557274"/>
            <a:ext cx="8085080" cy="477054"/>
          </a:xfrm>
          <a:prstGeom prst="rect">
            <a:avLst/>
          </a:prstGeom>
          <a:noFill/>
        </p:spPr>
        <p:txBody>
          <a:bodyPr wrap="square" rtlCol="0">
            <a:spAutoFit/>
          </a:bodyPr>
          <a:lstStyle/>
          <a:p>
            <a:r>
              <a:rPr lang="en-US" sz="2500" dirty="0"/>
              <a:t>Traditional scheduling to </a:t>
            </a:r>
            <a:r>
              <a:rPr lang="en-US" sz="2500" dirty="0">
                <a:solidFill>
                  <a:schemeClr val="accent2"/>
                </a:solidFill>
              </a:rPr>
              <a:t>compute</a:t>
            </a:r>
            <a:r>
              <a:rPr lang="en-US" sz="2500" dirty="0"/>
              <a:t> </a:t>
            </a:r>
            <a:r>
              <a:rPr lang="en-US" sz="2500" dirty="0">
                <a:solidFill>
                  <a:schemeClr val="accent2"/>
                </a:solidFill>
              </a:rPr>
              <a:t>expected completion time</a:t>
            </a:r>
            <a:endParaRPr lang="en-US" sz="2500" dirty="0"/>
          </a:p>
        </p:txBody>
      </p:sp>
      <p:sp>
        <p:nvSpPr>
          <p:cNvPr id="109" name="Slide Number Placeholder 6"/>
          <p:cNvSpPr>
            <a:spLocks noGrp="1"/>
          </p:cNvSpPr>
          <p:nvPr>
            <p:ph type="sldNum" sz="quarter" idx="12"/>
          </p:nvPr>
        </p:nvSpPr>
        <p:spPr>
          <a:xfrm>
            <a:off x="11214100" y="6356350"/>
            <a:ext cx="533400" cy="365125"/>
          </a:xfrm>
        </p:spPr>
        <p:txBody>
          <a:bodyPr/>
          <a:lstStyle/>
          <a:p>
            <a:r>
              <a:rPr lang="en-US" b="1" dirty="0"/>
              <a:t>9</a:t>
            </a:r>
          </a:p>
        </p:txBody>
      </p:sp>
      <p:sp>
        <p:nvSpPr>
          <p:cNvPr id="113" name="TextBox 112"/>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14" name="TextBox 113"/>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2.0</a:t>
            </a:r>
          </a:p>
        </p:txBody>
      </p:sp>
      <p:grpSp>
        <p:nvGrpSpPr>
          <p:cNvPr id="117" name="Group 116"/>
          <p:cNvGrpSpPr/>
          <p:nvPr/>
        </p:nvGrpSpPr>
        <p:grpSpPr>
          <a:xfrm>
            <a:off x="308286" y="5262226"/>
            <a:ext cx="3303106" cy="1577054"/>
            <a:chOff x="9075865" y="786603"/>
            <a:chExt cx="3303106" cy="1675276"/>
          </a:xfrm>
        </p:grpSpPr>
        <p:sp>
          <p:nvSpPr>
            <p:cNvPr id="118" name="TextBox 117"/>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19" name="Group 118"/>
            <p:cNvGrpSpPr/>
            <p:nvPr/>
          </p:nvGrpSpPr>
          <p:grpSpPr>
            <a:xfrm>
              <a:off x="9075865" y="786603"/>
              <a:ext cx="2973861" cy="1606999"/>
              <a:chOff x="255646" y="1063543"/>
              <a:chExt cx="2973861" cy="1606999"/>
            </a:xfrm>
          </p:grpSpPr>
          <p:sp>
            <p:nvSpPr>
              <p:cNvPr id="120" name="Flowchart: Document 119"/>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ed Rectangle 120"/>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ed Rectangle 121"/>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Arrow Connector 126"/>
              <p:cNvCxnSpPr>
                <a:stCxn id="121" idx="2"/>
                <a:endCxn id="126"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28" name="Straight Arrow Connector 127"/>
              <p:cNvCxnSpPr>
                <a:stCxn id="122" idx="2"/>
                <a:endCxn id="126"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29" name="TextBox 128"/>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30" name="TextBox 129"/>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31" name="TextBox 130"/>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32" name="Group 131"/>
          <p:cNvGrpSpPr/>
          <p:nvPr/>
        </p:nvGrpSpPr>
        <p:grpSpPr>
          <a:xfrm>
            <a:off x="1985164" y="4353935"/>
            <a:ext cx="1570092" cy="922792"/>
            <a:chOff x="1136810" y="3931287"/>
            <a:chExt cx="1610648" cy="967657"/>
          </a:xfrm>
        </p:grpSpPr>
        <p:sp>
          <p:nvSpPr>
            <p:cNvPr id="133" name="Flowchart: Document 132"/>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p:cNvGrpSpPr/>
            <p:nvPr/>
          </p:nvGrpSpPr>
          <p:grpSpPr>
            <a:xfrm>
              <a:off x="1149499" y="3946686"/>
              <a:ext cx="1308669" cy="636440"/>
              <a:chOff x="4339301" y="4355046"/>
              <a:chExt cx="1308669" cy="636440"/>
            </a:xfrm>
          </p:grpSpPr>
          <p:sp>
            <p:nvSpPr>
              <p:cNvPr id="137" name="TextBox 136"/>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38" name="Rounded Rectangle 137"/>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6" name="TextBox 135"/>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39" name="Rounded Rectangle 138"/>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28127422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0.0017 -0.00092 L 0.22318 -0.00092 " pathEditMode="relative" rAng="0" ptsTypes="AA">
                                      <p:cBhvr>
                                        <p:cTn id="6" dur="2000" fill="hold"/>
                                        <p:tgtEl>
                                          <p:spTgt spid="2"/>
                                        </p:tgtEl>
                                        <p:attrNameLst>
                                          <p:attrName>ppt_x</p:attrName>
                                          <p:attrName>ppt_y</p:attrName>
                                        </p:attrNameLst>
                                      </p:cBhvr>
                                      <p:rCtr x="11068" y="0"/>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500"/>
                                  </p:stCondLst>
                                  <p:childTnLst>
                                    <p:set>
                                      <p:cBhvr>
                                        <p:cTn id="10"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much leftover to contribute?</a:t>
            </a:r>
          </a:p>
        </p:txBody>
      </p:sp>
      <p:sp>
        <p:nvSpPr>
          <p:cNvPr id="140" name="Rectangle 139"/>
          <p:cNvSpPr/>
          <p:nvPr/>
        </p:nvSpPr>
        <p:spPr>
          <a:xfrm>
            <a:off x="9337"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599477" y="116024"/>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1237" y="5828330"/>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110" name="Rectangle 109"/>
          <p:cNvSpPr/>
          <p:nvPr/>
        </p:nvSpPr>
        <p:spPr>
          <a:xfrm>
            <a:off x="5217385" y="4820198"/>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6590536" y="4816389"/>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grpSp>
        <p:nvGrpSpPr>
          <p:cNvPr id="3" name="Group 2"/>
          <p:cNvGrpSpPr/>
          <p:nvPr/>
        </p:nvGrpSpPr>
        <p:grpSpPr>
          <a:xfrm>
            <a:off x="3846999" y="4538716"/>
            <a:ext cx="2680045" cy="1289155"/>
            <a:chOff x="3846999" y="4538716"/>
            <a:chExt cx="2680045" cy="1289155"/>
          </a:xfrm>
        </p:grpSpPr>
        <p:sp>
          <p:nvSpPr>
            <p:cNvPr id="101" name="Rectangle 100"/>
            <p:cNvSpPr/>
            <p:nvPr/>
          </p:nvSpPr>
          <p:spPr>
            <a:xfrm>
              <a:off x="5221677" y="5398910"/>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03" name="Rectangle 102"/>
            <p:cNvSpPr/>
            <p:nvPr/>
          </p:nvSpPr>
          <p:spPr>
            <a:xfrm>
              <a:off x="5228185" y="5556936"/>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4" name="Rectangle 103"/>
            <p:cNvSpPr/>
            <p:nvPr/>
          </p:nvSpPr>
          <p:spPr>
            <a:xfrm>
              <a:off x="5873721" y="5400840"/>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grpSp>
          <p:nvGrpSpPr>
            <p:cNvPr id="2" name="Group 1"/>
            <p:cNvGrpSpPr/>
            <p:nvPr/>
          </p:nvGrpSpPr>
          <p:grpSpPr>
            <a:xfrm>
              <a:off x="3846999" y="4538716"/>
              <a:ext cx="1382199" cy="1283351"/>
              <a:chOff x="3846999" y="4538716"/>
              <a:chExt cx="1382199" cy="1283351"/>
            </a:xfrm>
          </p:grpSpPr>
          <p:grpSp>
            <p:nvGrpSpPr>
              <p:cNvPr id="123" name="Group 122"/>
              <p:cNvGrpSpPr/>
              <p:nvPr/>
            </p:nvGrpSpPr>
            <p:grpSpPr>
              <a:xfrm>
                <a:off x="4601150" y="5376602"/>
                <a:ext cx="604468" cy="445465"/>
                <a:chOff x="4051059" y="5898923"/>
                <a:chExt cx="604468" cy="445465"/>
              </a:xfrm>
            </p:grpSpPr>
            <p:sp>
              <p:nvSpPr>
                <p:cNvPr id="124" name="Right Arrow 123"/>
                <p:cNvSpPr/>
                <p:nvPr/>
              </p:nvSpPr>
              <p:spPr>
                <a:xfrm>
                  <a:off x="4051059" y="5898923"/>
                  <a:ext cx="593907" cy="431109"/>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5" name="Straight Arrow Connector 124"/>
                <p:cNvCxnSpPr/>
                <p:nvPr/>
              </p:nvCxnSpPr>
              <p:spPr>
                <a:xfrm flipV="1">
                  <a:off x="4650860" y="5923764"/>
                  <a:ext cx="4667" cy="420624"/>
                </a:xfrm>
                <a:prstGeom prst="straightConnector1">
                  <a:avLst/>
                </a:prstGeom>
                <a:ln w="44450">
                  <a:solidFill>
                    <a:srgbClr val="C00000"/>
                  </a:solidFill>
                  <a:tailEnd type="none"/>
                </a:ln>
              </p:spPr>
              <p:style>
                <a:lnRef idx="1">
                  <a:schemeClr val="accent1"/>
                </a:lnRef>
                <a:fillRef idx="0">
                  <a:schemeClr val="accent1"/>
                </a:fillRef>
                <a:effectRef idx="0">
                  <a:schemeClr val="accent1"/>
                </a:effectRef>
                <a:fontRef idx="minor">
                  <a:schemeClr val="tx1"/>
                </a:fontRef>
              </p:style>
            </p:cxnSp>
          </p:grpSp>
          <p:sp>
            <p:nvSpPr>
              <p:cNvPr id="70" name="Rounded Rectangular Callout 69"/>
              <p:cNvSpPr/>
              <p:nvPr/>
            </p:nvSpPr>
            <p:spPr>
              <a:xfrm>
                <a:off x="3846999" y="4538716"/>
                <a:ext cx="1382199" cy="590860"/>
              </a:xfrm>
              <a:prstGeom prst="wedgeRoundRectCallout">
                <a:avLst>
                  <a:gd name="adj1" fmla="val 18906"/>
                  <a:gd name="adj2" fmla="val 107992"/>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C00000"/>
                    </a:solidFill>
                  </a:rPr>
                  <a:t>Move into future</a:t>
                </a:r>
              </a:p>
            </p:txBody>
          </p:sp>
        </p:grpSp>
      </p:grpSp>
      <p:sp>
        <p:nvSpPr>
          <p:cNvPr id="108" name="TextBox 107"/>
          <p:cNvSpPr txBox="1"/>
          <p:nvPr/>
        </p:nvSpPr>
        <p:spPr>
          <a:xfrm>
            <a:off x="369807" y="1557274"/>
            <a:ext cx="8085080" cy="477054"/>
          </a:xfrm>
          <a:prstGeom prst="rect">
            <a:avLst/>
          </a:prstGeom>
          <a:noFill/>
        </p:spPr>
        <p:txBody>
          <a:bodyPr wrap="square" rtlCol="0">
            <a:spAutoFit/>
          </a:bodyPr>
          <a:lstStyle/>
          <a:p>
            <a:r>
              <a:rPr lang="en-US" sz="2500" dirty="0"/>
              <a:t>Traditional scheduling to </a:t>
            </a:r>
            <a:r>
              <a:rPr lang="en-US" sz="2500" dirty="0">
                <a:solidFill>
                  <a:schemeClr val="accent2"/>
                </a:solidFill>
              </a:rPr>
              <a:t>compute</a:t>
            </a:r>
            <a:r>
              <a:rPr lang="en-US" sz="2500" dirty="0"/>
              <a:t> </a:t>
            </a:r>
            <a:r>
              <a:rPr lang="en-US" sz="2500" dirty="0">
                <a:solidFill>
                  <a:schemeClr val="accent2"/>
                </a:solidFill>
              </a:rPr>
              <a:t>expected completion time</a:t>
            </a:r>
            <a:endParaRPr lang="en-US" sz="2500" dirty="0"/>
          </a:p>
        </p:txBody>
      </p:sp>
      <p:sp>
        <p:nvSpPr>
          <p:cNvPr id="109" name="TextBox 108"/>
          <p:cNvSpPr txBox="1"/>
          <p:nvPr/>
        </p:nvSpPr>
        <p:spPr>
          <a:xfrm>
            <a:off x="362548" y="2013209"/>
            <a:ext cx="8104011" cy="477054"/>
          </a:xfrm>
          <a:prstGeom prst="rect">
            <a:avLst/>
          </a:prstGeom>
          <a:noFill/>
        </p:spPr>
        <p:txBody>
          <a:bodyPr wrap="square" rtlCol="0">
            <a:spAutoFit/>
          </a:bodyPr>
          <a:lstStyle/>
          <a:p>
            <a:r>
              <a:rPr lang="en-US" sz="2500" dirty="0">
                <a:solidFill>
                  <a:schemeClr val="accent2"/>
                </a:solidFill>
              </a:rPr>
              <a:t>Scheduling </a:t>
            </a:r>
            <a:r>
              <a:rPr lang="en-US" sz="2500" dirty="0"/>
              <a:t>in the </a:t>
            </a:r>
            <a:r>
              <a:rPr lang="en-US" sz="2500" dirty="0">
                <a:solidFill>
                  <a:schemeClr val="accent2"/>
                </a:solidFill>
              </a:rPr>
              <a:t>future </a:t>
            </a:r>
            <a:r>
              <a:rPr lang="en-US" sz="2500" dirty="0"/>
              <a:t>from finish to current time</a:t>
            </a:r>
          </a:p>
        </p:txBody>
      </p:sp>
      <p:sp>
        <p:nvSpPr>
          <p:cNvPr id="113" name="Slide Number Placeholder 6"/>
          <p:cNvSpPr>
            <a:spLocks noGrp="1"/>
          </p:cNvSpPr>
          <p:nvPr>
            <p:ph type="sldNum" sz="quarter" idx="12"/>
          </p:nvPr>
        </p:nvSpPr>
        <p:spPr>
          <a:xfrm>
            <a:off x="11214100" y="6356350"/>
            <a:ext cx="533400" cy="365125"/>
          </a:xfrm>
        </p:spPr>
        <p:txBody>
          <a:bodyPr/>
          <a:lstStyle/>
          <a:p>
            <a:r>
              <a:rPr lang="en-US" b="1" dirty="0"/>
              <a:t>9</a:t>
            </a:r>
          </a:p>
        </p:txBody>
      </p:sp>
      <p:sp>
        <p:nvSpPr>
          <p:cNvPr id="114" name="TextBox 113"/>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16" name="TextBox 115"/>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2.0</a:t>
            </a:r>
          </a:p>
        </p:txBody>
      </p:sp>
      <p:grpSp>
        <p:nvGrpSpPr>
          <p:cNvPr id="117" name="Group 116"/>
          <p:cNvGrpSpPr/>
          <p:nvPr/>
        </p:nvGrpSpPr>
        <p:grpSpPr>
          <a:xfrm>
            <a:off x="308286" y="5262226"/>
            <a:ext cx="3303106" cy="1577054"/>
            <a:chOff x="9075865" y="786603"/>
            <a:chExt cx="3303106" cy="1675276"/>
          </a:xfrm>
        </p:grpSpPr>
        <p:sp>
          <p:nvSpPr>
            <p:cNvPr id="118" name="TextBox 117"/>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19" name="Group 118"/>
            <p:cNvGrpSpPr/>
            <p:nvPr/>
          </p:nvGrpSpPr>
          <p:grpSpPr>
            <a:xfrm>
              <a:off x="9075865" y="786603"/>
              <a:ext cx="2973861" cy="1606999"/>
              <a:chOff x="255646" y="1063543"/>
              <a:chExt cx="2973861" cy="1606999"/>
            </a:xfrm>
          </p:grpSpPr>
          <p:sp>
            <p:nvSpPr>
              <p:cNvPr id="120" name="Flowchart: Document 119"/>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ounded Rectangle 120"/>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ed Rectangle 121"/>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7" name="Straight Arrow Connector 126"/>
              <p:cNvCxnSpPr>
                <a:stCxn id="121" idx="2"/>
                <a:endCxn id="126"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28" name="Straight Arrow Connector 127"/>
              <p:cNvCxnSpPr>
                <a:stCxn id="122" idx="2"/>
                <a:endCxn id="126"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29" name="TextBox 128"/>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30" name="TextBox 129"/>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31" name="TextBox 130"/>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32" name="Group 131"/>
          <p:cNvGrpSpPr/>
          <p:nvPr/>
        </p:nvGrpSpPr>
        <p:grpSpPr>
          <a:xfrm>
            <a:off x="1985164" y="4353935"/>
            <a:ext cx="1570092" cy="922792"/>
            <a:chOff x="1136810" y="3931287"/>
            <a:chExt cx="1610648" cy="967657"/>
          </a:xfrm>
        </p:grpSpPr>
        <p:sp>
          <p:nvSpPr>
            <p:cNvPr id="133" name="Flowchart: Document 132"/>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4" name="Group 133"/>
            <p:cNvGrpSpPr/>
            <p:nvPr/>
          </p:nvGrpSpPr>
          <p:grpSpPr>
            <a:xfrm>
              <a:off x="1149499" y="3946686"/>
              <a:ext cx="1308669" cy="636440"/>
              <a:chOff x="4339301" y="4355046"/>
              <a:chExt cx="1308669" cy="636440"/>
            </a:xfrm>
          </p:grpSpPr>
          <p:sp>
            <p:nvSpPr>
              <p:cNvPr id="137" name="TextBox 136"/>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38" name="Rounded Rectangle 137"/>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6" name="TextBox 135"/>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39" name="Rounded Rectangle 138"/>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3137665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afterEffect">
                                  <p:stCondLst>
                                    <p:cond delay="0"/>
                                  </p:stCondLst>
                                  <p:childTnLst>
                                    <p:animMotion origin="layout" path="M -6.25E-7 2.96296E-6 L 0.11211 0.00069 " pathEditMode="relative" rAng="0" ptsTypes="AA">
                                      <p:cBhvr>
                                        <p:cTn id="6" dur="2000" fill="hold"/>
                                        <p:tgtEl>
                                          <p:spTgt spid="3"/>
                                        </p:tgtEl>
                                        <p:attrNameLst>
                                          <p:attrName>ppt_x</p:attrName>
                                          <p:attrName>ppt_y</p:attrName>
                                        </p:attrNameLst>
                                      </p:cBhvr>
                                      <p:rCtr x="5599"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much leftover to contribute?</a:t>
            </a:r>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599477" y="116024"/>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1237" y="5828330"/>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110" name="Rectangle 109"/>
          <p:cNvSpPr/>
          <p:nvPr/>
        </p:nvSpPr>
        <p:spPr>
          <a:xfrm>
            <a:off x="5217385" y="4820198"/>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6590536" y="4816389"/>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08" name="Rounded Rectangle 107"/>
          <p:cNvSpPr/>
          <p:nvPr/>
        </p:nvSpPr>
        <p:spPr>
          <a:xfrm>
            <a:off x="5198736" y="5352755"/>
            <a:ext cx="1360314" cy="473723"/>
          </a:xfrm>
          <a:prstGeom prst="roundRect">
            <a:avLst/>
          </a:prstGeom>
          <a:noFill/>
          <a:ln w="571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ounded Rectangle 108"/>
          <p:cNvSpPr/>
          <p:nvPr/>
        </p:nvSpPr>
        <p:spPr>
          <a:xfrm>
            <a:off x="9842356" y="4385926"/>
            <a:ext cx="1567765" cy="1113394"/>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10601344" y="4582647"/>
            <a:ext cx="643125" cy="400110"/>
          </a:xfrm>
          <a:prstGeom prst="rect">
            <a:avLst/>
          </a:prstGeom>
        </p:spPr>
        <p:txBody>
          <a:bodyPr wrap="none">
            <a:spAutoFit/>
          </a:bodyPr>
          <a:lstStyle/>
          <a:p>
            <a:r>
              <a:rPr lang="en-US" sz="2000" b="1" dirty="0">
                <a:solidFill>
                  <a:srgbClr val="C00000"/>
                </a:solidFill>
              </a:rPr>
              <a:t>0.29</a:t>
            </a:r>
            <a:endParaRPr lang="en-US" sz="2000" dirty="0">
              <a:solidFill>
                <a:srgbClr val="C00000"/>
              </a:solidFill>
            </a:endParaRPr>
          </a:p>
        </p:txBody>
      </p:sp>
      <p:sp>
        <p:nvSpPr>
          <p:cNvPr id="118" name="TextBox 117"/>
          <p:cNvSpPr txBox="1"/>
          <p:nvPr/>
        </p:nvSpPr>
        <p:spPr>
          <a:xfrm>
            <a:off x="9964031" y="4306989"/>
            <a:ext cx="1310837" cy="477054"/>
          </a:xfrm>
          <a:prstGeom prst="rect">
            <a:avLst/>
          </a:prstGeom>
          <a:noFill/>
        </p:spPr>
        <p:txBody>
          <a:bodyPr wrap="square" rtlCol="0">
            <a:spAutoFit/>
          </a:bodyPr>
          <a:lstStyle/>
          <a:p>
            <a:pPr algn="ctr"/>
            <a:r>
              <a:rPr lang="en-US" sz="2500" b="1" dirty="0"/>
              <a:t>Leftover</a:t>
            </a:r>
          </a:p>
        </p:txBody>
      </p:sp>
      <p:sp>
        <p:nvSpPr>
          <p:cNvPr id="119" name="TextBox 118"/>
          <p:cNvSpPr txBox="1"/>
          <p:nvPr/>
        </p:nvSpPr>
        <p:spPr>
          <a:xfrm>
            <a:off x="369807" y="1557274"/>
            <a:ext cx="8085080" cy="477054"/>
          </a:xfrm>
          <a:prstGeom prst="rect">
            <a:avLst/>
          </a:prstGeom>
          <a:noFill/>
        </p:spPr>
        <p:txBody>
          <a:bodyPr wrap="square" rtlCol="0">
            <a:spAutoFit/>
          </a:bodyPr>
          <a:lstStyle/>
          <a:p>
            <a:r>
              <a:rPr lang="en-US" sz="2500" dirty="0"/>
              <a:t>Traditional scheduling to </a:t>
            </a:r>
            <a:r>
              <a:rPr lang="en-US" sz="2500" dirty="0">
                <a:solidFill>
                  <a:schemeClr val="accent2"/>
                </a:solidFill>
              </a:rPr>
              <a:t>compute</a:t>
            </a:r>
            <a:r>
              <a:rPr lang="en-US" sz="2500" dirty="0"/>
              <a:t> </a:t>
            </a:r>
            <a:r>
              <a:rPr lang="en-US" sz="2500" dirty="0">
                <a:solidFill>
                  <a:schemeClr val="accent2"/>
                </a:solidFill>
              </a:rPr>
              <a:t>expected completion time</a:t>
            </a:r>
            <a:endParaRPr lang="en-US" sz="2500" dirty="0"/>
          </a:p>
        </p:txBody>
      </p:sp>
      <p:sp>
        <p:nvSpPr>
          <p:cNvPr id="120" name="TextBox 119"/>
          <p:cNvSpPr txBox="1"/>
          <p:nvPr/>
        </p:nvSpPr>
        <p:spPr>
          <a:xfrm>
            <a:off x="362548" y="2013209"/>
            <a:ext cx="8104011" cy="477054"/>
          </a:xfrm>
          <a:prstGeom prst="rect">
            <a:avLst/>
          </a:prstGeom>
          <a:noFill/>
        </p:spPr>
        <p:txBody>
          <a:bodyPr wrap="square" rtlCol="0">
            <a:spAutoFit/>
          </a:bodyPr>
          <a:lstStyle/>
          <a:p>
            <a:r>
              <a:rPr lang="en-US" sz="2500" dirty="0">
                <a:solidFill>
                  <a:schemeClr val="accent2"/>
                </a:solidFill>
              </a:rPr>
              <a:t>Scheduling </a:t>
            </a:r>
            <a:r>
              <a:rPr lang="en-US" sz="2500" dirty="0"/>
              <a:t>in the </a:t>
            </a:r>
            <a:r>
              <a:rPr lang="en-US" sz="2500" dirty="0">
                <a:solidFill>
                  <a:schemeClr val="accent2"/>
                </a:solidFill>
              </a:rPr>
              <a:t>future </a:t>
            </a:r>
            <a:r>
              <a:rPr lang="en-US" sz="2500" dirty="0"/>
              <a:t>from finish to current time</a:t>
            </a:r>
          </a:p>
        </p:txBody>
      </p:sp>
      <p:sp>
        <p:nvSpPr>
          <p:cNvPr id="121" name="TextBox 120"/>
          <p:cNvSpPr txBox="1"/>
          <p:nvPr/>
        </p:nvSpPr>
        <p:spPr>
          <a:xfrm>
            <a:off x="382428" y="2496912"/>
            <a:ext cx="8104011" cy="477054"/>
          </a:xfrm>
          <a:prstGeom prst="rect">
            <a:avLst/>
          </a:prstGeom>
          <a:noFill/>
        </p:spPr>
        <p:txBody>
          <a:bodyPr wrap="square" rtlCol="0">
            <a:spAutoFit/>
          </a:bodyPr>
          <a:lstStyle/>
          <a:p>
            <a:r>
              <a:rPr lang="en-US" sz="2500" dirty="0">
                <a:solidFill>
                  <a:schemeClr val="accent2"/>
                </a:solidFill>
              </a:rPr>
              <a:t>Donate leftover</a:t>
            </a:r>
            <a:r>
              <a:rPr lang="en-US" sz="2500" dirty="0"/>
              <a:t> resources through altruism</a:t>
            </a:r>
          </a:p>
        </p:txBody>
      </p:sp>
      <p:grpSp>
        <p:nvGrpSpPr>
          <p:cNvPr id="123" name="Group 122"/>
          <p:cNvGrpSpPr/>
          <p:nvPr/>
        </p:nvGrpSpPr>
        <p:grpSpPr>
          <a:xfrm>
            <a:off x="6591031" y="5398399"/>
            <a:ext cx="1298859" cy="428961"/>
            <a:chOff x="6575143" y="5403673"/>
            <a:chExt cx="1298859" cy="428961"/>
          </a:xfrm>
        </p:grpSpPr>
        <p:sp>
          <p:nvSpPr>
            <p:cNvPr id="124" name="Rectangle 123"/>
            <p:cNvSpPr/>
            <p:nvPr/>
          </p:nvSpPr>
          <p:spPr>
            <a:xfrm>
              <a:off x="6578161" y="540367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25" name="Rectangle 124"/>
            <p:cNvSpPr/>
            <p:nvPr/>
          </p:nvSpPr>
          <p:spPr>
            <a:xfrm>
              <a:off x="6575143" y="5561699"/>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26" name="Rectangle 125"/>
            <p:cNvSpPr/>
            <p:nvPr/>
          </p:nvSpPr>
          <p:spPr>
            <a:xfrm>
              <a:off x="7220679" y="540560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grpSp>
      <p:sp>
        <p:nvSpPr>
          <p:cNvPr id="127" name="Slide Number Placeholder 6"/>
          <p:cNvSpPr>
            <a:spLocks noGrp="1"/>
          </p:cNvSpPr>
          <p:nvPr>
            <p:ph type="sldNum" sz="quarter" idx="12"/>
          </p:nvPr>
        </p:nvSpPr>
        <p:spPr>
          <a:xfrm>
            <a:off x="11214100" y="6356350"/>
            <a:ext cx="533400" cy="365125"/>
          </a:xfrm>
        </p:spPr>
        <p:txBody>
          <a:bodyPr/>
          <a:lstStyle/>
          <a:p>
            <a:r>
              <a:rPr lang="en-US" b="1" dirty="0"/>
              <a:t>9</a:t>
            </a:r>
          </a:p>
        </p:txBody>
      </p:sp>
      <p:sp>
        <p:nvSpPr>
          <p:cNvPr id="4" name="Rectangle 3"/>
          <p:cNvSpPr/>
          <p:nvPr/>
        </p:nvSpPr>
        <p:spPr>
          <a:xfrm>
            <a:off x="9960748" y="4564652"/>
            <a:ext cx="792205" cy="400110"/>
          </a:xfrm>
          <a:prstGeom prst="rect">
            <a:avLst/>
          </a:prstGeom>
        </p:spPr>
        <p:txBody>
          <a:bodyPr wrap="none">
            <a:spAutoFit/>
          </a:bodyPr>
          <a:lstStyle/>
          <a:p>
            <a:r>
              <a:rPr lang="en-US" sz="2000" dirty="0"/>
              <a:t>Job 1:</a:t>
            </a:r>
          </a:p>
        </p:txBody>
      </p:sp>
      <p:sp>
        <p:nvSpPr>
          <p:cNvPr id="128" name="TextBox 127"/>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29" name="TextBox 128"/>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2.0</a:t>
            </a:r>
          </a:p>
        </p:txBody>
      </p:sp>
      <p:cxnSp>
        <p:nvCxnSpPr>
          <p:cNvPr id="130" name="Straight Connector 129"/>
          <p:cNvCxnSpPr/>
          <p:nvPr/>
        </p:nvCxnSpPr>
        <p:spPr>
          <a:xfrm>
            <a:off x="9973448" y="5185957"/>
            <a:ext cx="1301420" cy="0"/>
          </a:xfrm>
          <a:prstGeom prst="line">
            <a:avLst/>
          </a:prstGeom>
          <a:ln w="38100"/>
        </p:spPr>
        <p:style>
          <a:lnRef idx="1">
            <a:schemeClr val="dk1"/>
          </a:lnRef>
          <a:fillRef idx="0">
            <a:schemeClr val="dk1"/>
          </a:fillRef>
          <a:effectRef idx="0">
            <a:schemeClr val="dk1"/>
          </a:effectRef>
          <a:fontRef idx="minor">
            <a:schemeClr val="tx1"/>
          </a:fontRef>
        </p:style>
      </p:cxnSp>
      <p:sp>
        <p:nvSpPr>
          <p:cNvPr id="131" name="Rectangle 130"/>
          <p:cNvSpPr/>
          <p:nvPr/>
        </p:nvSpPr>
        <p:spPr>
          <a:xfrm>
            <a:off x="10601344" y="5141447"/>
            <a:ext cx="643125" cy="400110"/>
          </a:xfrm>
          <a:prstGeom prst="rect">
            <a:avLst/>
          </a:prstGeom>
        </p:spPr>
        <p:txBody>
          <a:bodyPr wrap="none">
            <a:spAutoFit/>
          </a:bodyPr>
          <a:lstStyle/>
          <a:p>
            <a:r>
              <a:rPr lang="en-US" sz="2000" b="1" dirty="0">
                <a:solidFill>
                  <a:srgbClr val="C00000"/>
                </a:solidFill>
              </a:rPr>
              <a:t>0.29</a:t>
            </a:r>
            <a:endParaRPr lang="en-US" sz="2000" dirty="0">
              <a:solidFill>
                <a:srgbClr val="C00000"/>
              </a:solidFill>
            </a:endParaRPr>
          </a:p>
        </p:txBody>
      </p:sp>
      <p:sp>
        <p:nvSpPr>
          <p:cNvPr id="132" name="Rectangle 131"/>
          <p:cNvSpPr/>
          <p:nvPr/>
        </p:nvSpPr>
        <p:spPr>
          <a:xfrm>
            <a:off x="9992324" y="5136753"/>
            <a:ext cx="756682" cy="400110"/>
          </a:xfrm>
          <a:prstGeom prst="rect">
            <a:avLst/>
          </a:prstGeom>
        </p:spPr>
        <p:txBody>
          <a:bodyPr wrap="none">
            <a:spAutoFit/>
          </a:bodyPr>
          <a:lstStyle/>
          <a:p>
            <a:r>
              <a:rPr lang="en-US" sz="2000" dirty="0"/>
              <a:t>Total:</a:t>
            </a:r>
          </a:p>
        </p:txBody>
      </p:sp>
      <p:grpSp>
        <p:nvGrpSpPr>
          <p:cNvPr id="133" name="Group 132"/>
          <p:cNvGrpSpPr/>
          <p:nvPr/>
        </p:nvGrpSpPr>
        <p:grpSpPr>
          <a:xfrm>
            <a:off x="308286" y="5262226"/>
            <a:ext cx="3303106" cy="1577054"/>
            <a:chOff x="9075865" y="786603"/>
            <a:chExt cx="3303106" cy="1675276"/>
          </a:xfrm>
        </p:grpSpPr>
        <p:sp>
          <p:nvSpPr>
            <p:cNvPr id="134" name="TextBox 133"/>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36" name="Group 135"/>
            <p:cNvGrpSpPr/>
            <p:nvPr/>
          </p:nvGrpSpPr>
          <p:grpSpPr>
            <a:xfrm>
              <a:off x="9075865" y="786603"/>
              <a:ext cx="2973861" cy="1606999"/>
              <a:chOff x="255646" y="1063543"/>
              <a:chExt cx="2973861" cy="1606999"/>
            </a:xfrm>
          </p:grpSpPr>
          <p:sp>
            <p:nvSpPr>
              <p:cNvPr id="137" name="Flowchart: Document 136"/>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137"/>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140"/>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p:cNvCxnSpPr>
                <a:stCxn id="138" idx="2"/>
                <a:endCxn id="141"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43" name="Straight Arrow Connector 142"/>
              <p:cNvCxnSpPr>
                <a:stCxn id="139" idx="2"/>
                <a:endCxn id="141"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44" name="TextBox 143"/>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45" name="TextBox 144"/>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46" name="TextBox 145"/>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47" name="Group 146"/>
          <p:cNvGrpSpPr/>
          <p:nvPr/>
        </p:nvGrpSpPr>
        <p:grpSpPr>
          <a:xfrm>
            <a:off x="1985164" y="4353935"/>
            <a:ext cx="1570092" cy="922792"/>
            <a:chOff x="1136810" y="3931287"/>
            <a:chExt cx="1610648" cy="967657"/>
          </a:xfrm>
        </p:grpSpPr>
        <p:sp>
          <p:nvSpPr>
            <p:cNvPr id="148" name="Flowchart: Document 147"/>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9" name="Group 148"/>
            <p:cNvGrpSpPr/>
            <p:nvPr/>
          </p:nvGrpSpPr>
          <p:grpSpPr>
            <a:xfrm>
              <a:off x="1149499" y="3946686"/>
              <a:ext cx="1308669" cy="636440"/>
              <a:chOff x="4339301" y="4355046"/>
              <a:chExt cx="1308669" cy="636440"/>
            </a:xfrm>
          </p:grpSpPr>
          <p:sp>
            <p:nvSpPr>
              <p:cNvPr id="151" name="TextBox 150"/>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52" name="Rounded Rectangle 151"/>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0" name="TextBox 149"/>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53" name="Rounded Rectangle 152"/>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25249635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121"/>
                                        </p:tgtEl>
                                        <p:attrNameLst>
                                          <p:attrName>style.visibility</p:attrName>
                                        </p:attrNameLst>
                                      </p:cBhvr>
                                      <p:to>
                                        <p:strVal val="visible"/>
                                      </p:to>
                                    </p:set>
                                  </p:childTnLst>
                                </p:cTn>
                              </p:par>
                              <p:par>
                                <p:cTn id="7" presetID="1" presetClass="exit" presetSubtype="0" fill="hold" grpId="0" nodeType="withEffect">
                                  <p:stCondLst>
                                    <p:cond delay="1000"/>
                                  </p:stCondLst>
                                  <p:childTnLst>
                                    <p:set>
                                      <p:cBhvr>
                                        <p:cTn id="8" dur="1" fill="hold">
                                          <p:stCondLst>
                                            <p:cond delay="0"/>
                                          </p:stCondLst>
                                        </p:cTn>
                                        <p:tgtEl>
                                          <p:spTgt spid="108"/>
                                        </p:tgtEl>
                                        <p:attrNameLst>
                                          <p:attrName>style.visibility</p:attrName>
                                        </p:attrNameLst>
                                      </p:cBhvr>
                                      <p:to>
                                        <p:strVal val="hidden"/>
                                      </p:to>
                                    </p:set>
                                  </p:childTnLst>
                                </p:cTn>
                              </p:par>
                            </p:childTnLst>
                          </p:cTn>
                        </p:par>
                        <p:par>
                          <p:cTn id="9" fill="hold">
                            <p:stCondLst>
                              <p:cond delay="1000"/>
                            </p:stCondLst>
                            <p:childTnLst>
                              <p:par>
                                <p:cTn id="10" presetID="1" presetClass="entr" presetSubtype="0" fill="hold" grpId="0" nodeType="afterEffect">
                                  <p:stCondLst>
                                    <p:cond delay="500"/>
                                  </p:stCondLst>
                                  <p:childTnLst>
                                    <p:set>
                                      <p:cBhvr>
                                        <p:cTn id="11" dur="1" fill="hold">
                                          <p:stCondLst>
                                            <p:cond delay="0"/>
                                          </p:stCondLst>
                                        </p:cTn>
                                        <p:tgtEl>
                                          <p:spTgt spid="109"/>
                                        </p:tgtEl>
                                        <p:attrNameLst>
                                          <p:attrName>style.visibility</p:attrName>
                                        </p:attrNameLst>
                                      </p:cBhvr>
                                      <p:to>
                                        <p:strVal val="visible"/>
                                      </p:to>
                                    </p:set>
                                  </p:childTnLst>
                                </p:cTn>
                              </p:par>
                              <p:par>
                                <p:cTn id="12" presetID="1" presetClass="entr" presetSubtype="0" fill="hold" grpId="0" nodeType="withEffect">
                                  <p:stCondLst>
                                    <p:cond delay="500"/>
                                  </p:stCondLst>
                                  <p:childTnLst>
                                    <p:set>
                                      <p:cBhvr>
                                        <p:cTn id="13" dur="1" fill="hold">
                                          <p:stCondLst>
                                            <p:cond delay="0"/>
                                          </p:stCondLst>
                                        </p:cTn>
                                        <p:tgtEl>
                                          <p:spTgt spid="117"/>
                                        </p:tgtEl>
                                        <p:attrNameLst>
                                          <p:attrName>style.visibility</p:attrName>
                                        </p:attrNameLst>
                                      </p:cBhvr>
                                      <p:to>
                                        <p:strVal val="visible"/>
                                      </p:to>
                                    </p:set>
                                  </p:childTnLst>
                                </p:cTn>
                              </p:par>
                              <p:par>
                                <p:cTn id="14" presetID="1" presetClass="entr" presetSubtype="0" fill="hold" grpId="0" nodeType="withEffect">
                                  <p:stCondLst>
                                    <p:cond delay="500"/>
                                  </p:stCondLst>
                                  <p:childTnLst>
                                    <p:set>
                                      <p:cBhvr>
                                        <p:cTn id="15" dur="1" fill="hold">
                                          <p:stCondLst>
                                            <p:cond delay="0"/>
                                          </p:stCondLst>
                                        </p:cTn>
                                        <p:tgtEl>
                                          <p:spTgt spid="118"/>
                                        </p:tgtEl>
                                        <p:attrNameLst>
                                          <p:attrName>style.visibility</p:attrName>
                                        </p:attrNameLst>
                                      </p:cBhvr>
                                      <p:to>
                                        <p:strVal val="visible"/>
                                      </p:to>
                                    </p:set>
                                  </p:childTnLst>
                                </p:cTn>
                              </p:par>
                              <p:par>
                                <p:cTn id="16" presetID="1" presetClass="entr" presetSubtype="0" fill="hold" grpId="0" nodeType="withEffect">
                                  <p:stCondLst>
                                    <p:cond delay="500"/>
                                  </p:stCondLst>
                                  <p:childTnLst>
                                    <p:set>
                                      <p:cBhvr>
                                        <p:cTn id="17" dur="1" fill="hold">
                                          <p:stCondLst>
                                            <p:cond delay="0"/>
                                          </p:stCondLst>
                                        </p:cTn>
                                        <p:tgtEl>
                                          <p:spTgt spid="4"/>
                                        </p:tgtEl>
                                        <p:attrNameLst>
                                          <p:attrName>style.visibility</p:attrName>
                                        </p:attrNameLst>
                                      </p:cBhvr>
                                      <p:to>
                                        <p:strVal val="visible"/>
                                      </p:to>
                                    </p:set>
                                  </p:childTnLst>
                                </p:cTn>
                              </p:par>
                              <p:par>
                                <p:cTn id="18" presetID="1" presetClass="entr" presetSubtype="0" fill="hold" nodeType="withEffect">
                                  <p:stCondLst>
                                    <p:cond delay="500"/>
                                  </p:stCondLst>
                                  <p:childTnLst>
                                    <p:set>
                                      <p:cBhvr>
                                        <p:cTn id="19" dur="1" fill="hold">
                                          <p:stCondLst>
                                            <p:cond delay="0"/>
                                          </p:stCondLst>
                                        </p:cTn>
                                        <p:tgtEl>
                                          <p:spTgt spid="130"/>
                                        </p:tgtEl>
                                        <p:attrNameLst>
                                          <p:attrName>style.visibility</p:attrName>
                                        </p:attrNameLst>
                                      </p:cBhvr>
                                      <p:to>
                                        <p:strVal val="visible"/>
                                      </p:to>
                                    </p:set>
                                  </p:childTnLst>
                                </p:cTn>
                              </p:par>
                              <p:par>
                                <p:cTn id="20" presetID="1" presetClass="entr" presetSubtype="0" fill="hold" grpId="0" nodeType="withEffect">
                                  <p:stCondLst>
                                    <p:cond delay="500"/>
                                  </p:stCondLst>
                                  <p:childTnLst>
                                    <p:set>
                                      <p:cBhvr>
                                        <p:cTn id="21" dur="1" fill="hold">
                                          <p:stCondLst>
                                            <p:cond delay="0"/>
                                          </p:stCondLst>
                                        </p:cTn>
                                        <p:tgtEl>
                                          <p:spTgt spid="131"/>
                                        </p:tgtEl>
                                        <p:attrNameLst>
                                          <p:attrName>style.visibility</p:attrName>
                                        </p:attrNameLst>
                                      </p:cBhvr>
                                      <p:to>
                                        <p:strVal val="visible"/>
                                      </p:to>
                                    </p:set>
                                  </p:childTnLst>
                                </p:cTn>
                              </p:par>
                              <p:par>
                                <p:cTn id="22" presetID="1" presetClass="entr" presetSubtype="0" fill="hold" grpId="0" nodeType="withEffect">
                                  <p:stCondLst>
                                    <p:cond delay="500"/>
                                  </p:stCondLst>
                                  <p:childTnLst>
                                    <p:set>
                                      <p:cBhvr>
                                        <p:cTn id="23"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09" grpId="0" animBg="1"/>
      <p:bldP spid="117" grpId="0"/>
      <p:bldP spid="118" grpId="0"/>
      <p:bldP spid="121" grpId="0"/>
      <p:bldP spid="4" grpId="0"/>
      <p:bldP spid="131" grpId="0"/>
      <p:bldP spid="13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much leftover to contribute?</a:t>
            </a:r>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599477" y="116024"/>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Rectangle 62"/>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1237" y="5828330"/>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110" name="Rectangle 109"/>
          <p:cNvSpPr/>
          <p:nvPr/>
        </p:nvSpPr>
        <p:spPr>
          <a:xfrm>
            <a:off x="5217385" y="4820198"/>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6590536" y="4816389"/>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08" name="Rounded Rectangle 107"/>
          <p:cNvSpPr/>
          <p:nvPr/>
        </p:nvSpPr>
        <p:spPr>
          <a:xfrm>
            <a:off x="5198736" y="4507734"/>
            <a:ext cx="1360314" cy="311580"/>
          </a:xfrm>
          <a:prstGeom prst="roundRect">
            <a:avLst/>
          </a:prstGeom>
          <a:noFill/>
          <a:ln w="571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TextBox 112"/>
          <p:cNvSpPr txBox="1"/>
          <p:nvPr/>
        </p:nvSpPr>
        <p:spPr>
          <a:xfrm>
            <a:off x="369807" y="1557274"/>
            <a:ext cx="8085080" cy="477054"/>
          </a:xfrm>
          <a:prstGeom prst="rect">
            <a:avLst/>
          </a:prstGeom>
          <a:noFill/>
        </p:spPr>
        <p:txBody>
          <a:bodyPr wrap="square" rtlCol="0">
            <a:spAutoFit/>
          </a:bodyPr>
          <a:lstStyle/>
          <a:p>
            <a:r>
              <a:rPr lang="en-US" sz="2500" dirty="0"/>
              <a:t>Traditional scheduling to </a:t>
            </a:r>
            <a:r>
              <a:rPr lang="en-US" sz="2500" dirty="0">
                <a:solidFill>
                  <a:schemeClr val="accent2"/>
                </a:solidFill>
              </a:rPr>
              <a:t>compute</a:t>
            </a:r>
            <a:r>
              <a:rPr lang="en-US" sz="2500" dirty="0"/>
              <a:t> </a:t>
            </a:r>
            <a:r>
              <a:rPr lang="en-US" sz="2500" dirty="0">
                <a:solidFill>
                  <a:schemeClr val="accent2"/>
                </a:solidFill>
              </a:rPr>
              <a:t>expected completion time</a:t>
            </a:r>
            <a:endParaRPr lang="en-US" sz="2500" dirty="0"/>
          </a:p>
        </p:txBody>
      </p:sp>
      <p:sp>
        <p:nvSpPr>
          <p:cNvPr id="114" name="TextBox 113"/>
          <p:cNvSpPr txBox="1"/>
          <p:nvPr/>
        </p:nvSpPr>
        <p:spPr>
          <a:xfrm>
            <a:off x="362548" y="2013209"/>
            <a:ext cx="8104011" cy="477054"/>
          </a:xfrm>
          <a:prstGeom prst="rect">
            <a:avLst/>
          </a:prstGeom>
          <a:noFill/>
        </p:spPr>
        <p:txBody>
          <a:bodyPr wrap="square" rtlCol="0">
            <a:spAutoFit/>
          </a:bodyPr>
          <a:lstStyle/>
          <a:p>
            <a:r>
              <a:rPr lang="en-US" sz="2500" dirty="0">
                <a:solidFill>
                  <a:schemeClr val="accent2"/>
                </a:solidFill>
              </a:rPr>
              <a:t>Scheduling </a:t>
            </a:r>
            <a:r>
              <a:rPr lang="en-US" sz="2500" dirty="0"/>
              <a:t>in the </a:t>
            </a:r>
            <a:r>
              <a:rPr lang="en-US" sz="2500" dirty="0">
                <a:solidFill>
                  <a:schemeClr val="accent2"/>
                </a:solidFill>
              </a:rPr>
              <a:t>future </a:t>
            </a:r>
            <a:r>
              <a:rPr lang="en-US" sz="2500" dirty="0"/>
              <a:t>from finish to current time</a:t>
            </a:r>
          </a:p>
        </p:txBody>
      </p:sp>
      <p:sp>
        <p:nvSpPr>
          <p:cNvPr id="119" name="TextBox 118"/>
          <p:cNvSpPr txBox="1"/>
          <p:nvPr/>
        </p:nvSpPr>
        <p:spPr>
          <a:xfrm>
            <a:off x="382428" y="2496912"/>
            <a:ext cx="8104011" cy="477054"/>
          </a:xfrm>
          <a:prstGeom prst="rect">
            <a:avLst/>
          </a:prstGeom>
          <a:noFill/>
        </p:spPr>
        <p:txBody>
          <a:bodyPr wrap="square" rtlCol="0">
            <a:spAutoFit/>
          </a:bodyPr>
          <a:lstStyle/>
          <a:p>
            <a:r>
              <a:rPr lang="en-US" sz="2500" dirty="0">
                <a:solidFill>
                  <a:schemeClr val="accent2"/>
                </a:solidFill>
              </a:rPr>
              <a:t>Donate leftover</a:t>
            </a:r>
            <a:r>
              <a:rPr lang="en-US" sz="2500" dirty="0"/>
              <a:t> resources through altruism</a:t>
            </a:r>
          </a:p>
        </p:txBody>
      </p:sp>
      <p:grpSp>
        <p:nvGrpSpPr>
          <p:cNvPr id="123" name="Group 122"/>
          <p:cNvGrpSpPr/>
          <p:nvPr/>
        </p:nvGrpSpPr>
        <p:grpSpPr>
          <a:xfrm>
            <a:off x="6591031" y="5398399"/>
            <a:ext cx="1298859" cy="428961"/>
            <a:chOff x="6575143" y="5403673"/>
            <a:chExt cx="1298859" cy="428961"/>
          </a:xfrm>
        </p:grpSpPr>
        <p:sp>
          <p:nvSpPr>
            <p:cNvPr id="124" name="Rectangle 123"/>
            <p:cNvSpPr/>
            <p:nvPr/>
          </p:nvSpPr>
          <p:spPr>
            <a:xfrm>
              <a:off x="6578161" y="540367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25" name="Rectangle 124"/>
            <p:cNvSpPr/>
            <p:nvPr/>
          </p:nvSpPr>
          <p:spPr>
            <a:xfrm>
              <a:off x="6575143" y="5561699"/>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26" name="Rectangle 125"/>
            <p:cNvSpPr/>
            <p:nvPr/>
          </p:nvSpPr>
          <p:spPr>
            <a:xfrm>
              <a:off x="7220679" y="540560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grpSp>
      <p:sp>
        <p:nvSpPr>
          <p:cNvPr id="129" name="Slide Number Placeholder 6"/>
          <p:cNvSpPr>
            <a:spLocks noGrp="1"/>
          </p:cNvSpPr>
          <p:nvPr>
            <p:ph type="sldNum" sz="quarter" idx="12"/>
          </p:nvPr>
        </p:nvSpPr>
        <p:spPr>
          <a:xfrm>
            <a:off x="11214100" y="6356350"/>
            <a:ext cx="533400" cy="365125"/>
          </a:xfrm>
        </p:spPr>
        <p:txBody>
          <a:bodyPr/>
          <a:lstStyle/>
          <a:p>
            <a:r>
              <a:rPr lang="en-US" b="1" dirty="0"/>
              <a:t>9</a:t>
            </a:r>
          </a:p>
        </p:txBody>
      </p:sp>
      <p:sp>
        <p:nvSpPr>
          <p:cNvPr id="130" name="TextBox 129"/>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31" name="TextBox 130"/>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2.0</a:t>
            </a:r>
          </a:p>
        </p:txBody>
      </p:sp>
      <p:sp>
        <p:nvSpPr>
          <p:cNvPr id="132" name="Rounded Rectangle 131"/>
          <p:cNvSpPr/>
          <p:nvPr/>
        </p:nvSpPr>
        <p:spPr>
          <a:xfrm>
            <a:off x="9842356" y="4385926"/>
            <a:ext cx="1567765" cy="1113394"/>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TextBox 132"/>
          <p:cNvSpPr txBox="1"/>
          <p:nvPr/>
        </p:nvSpPr>
        <p:spPr>
          <a:xfrm>
            <a:off x="9964031" y="4306989"/>
            <a:ext cx="1310837" cy="477054"/>
          </a:xfrm>
          <a:prstGeom prst="rect">
            <a:avLst/>
          </a:prstGeom>
          <a:noFill/>
        </p:spPr>
        <p:txBody>
          <a:bodyPr wrap="square" rtlCol="0">
            <a:spAutoFit/>
          </a:bodyPr>
          <a:lstStyle/>
          <a:p>
            <a:pPr algn="ctr"/>
            <a:r>
              <a:rPr lang="en-US" sz="2500" b="1" dirty="0"/>
              <a:t>Leftover</a:t>
            </a:r>
          </a:p>
        </p:txBody>
      </p:sp>
      <p:sp>
        <p:nvSpPr>
          <p:cNvPr id="142" name="Rectangle 141"/>
          <p:cNvSpPr/>
          <p:nvPr/>
        </p:nvSpPr>
        <p:spPr>
          <a:xfrm>
            <a:off x="10601344" y="4582647"/>
            <a:ext cx="643125" cy="400110"/>
          </a:xfrm>
          <a:prstGeom prst="rect">
            <a:avLst/>
          </a:prstGeom>
        </p:spPr>
        <p:txBody>
          <a:bodyPr wrap="none">
            <a:spAutoFit/>
          </a:bodyPr>
          <a:lstStyle/>
          <a:p>
            <a:r>
              <a:rPr lang="en-US" sz="2000" b="1" dirty="0">
                <a:solidFill>
                  <a:srgbClr val="C00000"/>
                </a:solidFill>
              </a:rPr>
              <a:t>0.29</a:t>
            </a:r>
            <a:endParaRPr lang="en-US" sz="2000" dirty="0">
              <a:solidFill>
                <a:srgbClr val="C00000"/>
              </a:solidFill>
            </a:endParaRPr>
          </a:p>
        </p:txBody>
      </p:sp>
      <p:sp>
        <p:nvSpPr>
          <p:cNvPr id="143" name="Rectangle 142"/>
          <p:cNvSpPr/>
          <p:nvPr/>
        </p:nvSpPr>
        <p:spPr>
          <a:xfrm>
            <a:off x="9960748" y="4564652"/>
            <a:ext cx="792205" cy="400110"/>
          </a:xfrm>
          <a:prstGeom prst="rect">
            <a:avLst/>
          </a:prstGeom>
        </p:spPr>
        <p:txBody>
          <a:bodyPr wrap="none">
            <a:spAutoFit/>
          </a:bodyPr>
          <a:lstStyle/>
          <a:p>
            <a:r>
              <a:rPr lang="en-US" sz="2000" dirty="0"/>
              <a:t>Job 1:</a:t>
            </a:r>
          </a:p>
        </p:txBody>
      </p:sp>
      <p:sp>
        <p:nvSpPr>
          <p:cNvPr id="144" name="Rectangle 143"/>
          <p:cNvSpPr/>
          <p:nvPr/>
        </p:nvSpPr>
        <p:spPr>
          <a:xfrm>
            <a:off x="10614044" y="4811247"/>
            <a:ext cx="643125" cy="400110"/>
          </a:xfrm>
          <a:prstGeom prst="rect">
            <a:avLst/>
          </a:prstGeom>
        </p:spPr>
        <p:txBody>
          <a:bodyPr wrap="none">
            <a:spAutoFit/>
          </a:bodyPr>
          <a:lstStyle/>
          <a:p>
            <a:r>
              <a:rPr lang="en-US" sz="2000" b="1" dirty="0">
                <a:solidFill>
                  <a:srgbClr val="C00000"/>
                </a:solidFill>
              </a:rPr>
              <a:t>0.21</a:t>
            </a:r>
            <a:endParaRPr lang="en-US" sz="2000" dirty="0">
              <a:solidFill>
                <a:srgbClr val="C00000"/>
              </a:solidFill>
            </a:endParaRPr>
          </a:p>
        </p:txBody>
      </p:sp>
      <p:sp>
        <p:nvSpPr>
          <p:cNvPr id="145" name="Rectangle 144"/>
          <p:cNvSpPr/>
          <p:nvPr/>
        </p:nvSpPr>
        <p:spPr>
          <a:xfrm>
            <a:off x="9973448" y="4793252"/>
            <a:ext cx="792205" cy="400110"/>
          </a:xfrm>
          <a:prstGeom prst="rect">
            <a:avLst/>
          </a:prstGeom>
        </p:spPr>
        <p:txBody>
          <a:bodyPr wrap="none">
            <a:spAutoFit/>
          </a:bodyPr>
          <a:lstStyle/>
          <a:p>
            <a:r>
              <a:rPr lang="en-US" sz="2000" dirty="0"/>
              <a:t>Job 2:</a:t>
            </a:r>
          </a:p>
        </p:txBody>
      </p:sp>
      <p:cxnSp>
        <p:nvCxnSpPr>
          <p:cNvPr id="4" name="Straight Connector 3"/>
          <p:cNvCxnSpPr/>
          <p:nvPr/>
        </p:nvCxnSpPr>
        <p:spPr>
          <a:xfrm>
            <a:off x="9973448" y="5185957"/>
            <a:ext cx="1301420" cy="0"/>
          </a:xfrm>
          <a:prstGeom prst="line">
            <a:avLst/>
          </a:prstGeom>
          <a:ln w="38100"/>
        </p:spPr>
        <p:style>
          <a:lnRef idx="1">
            <a:schemeClr val="dk1"/>
          </a:lnRef>
          <a:fillRef idx="0">
            <a:schemeClr val="dk1"/>
          </a:fillRef>
          <a:effectRef idx="0">
            <a:schemeClr val="dk1"/>
          </a:effectRef>
          <a:fontRef idx="minor">
            <a:schemeClr val="tx1"/>
          </a:fontRef>
        </p:style>
      </p:cxnSp>
      <p:sp>
        <p:nvSpPr>
          <p:cNvPr id="147" name="Rectangle 146"/>
          <p:cNvSpPr/>
          <p:nvPr/>
        </p:nvSpPr>
        <p:spPr>
          <a:xfrm>
            <a:off x="10601344" y="5141447"/>
            <a:ext cx="643125" cy="400110"/>
          </a:xfrm>
          <a:prstGeom prst="rect">
            <a:avLst/>
          </a:prstGeom>
        </p:spPr>
        <p:txBody>
          <a:bodyPr wrap="none">
            <a:spAutoFit/>
          </a:bodyPr>
          <a:lstStyle/>
          <a:p>
            <a:r>
              <a:rPr lang="en-US" sz="2000" b="1" dirty="0">
                <a:solidFill>
                  <a:srgbClr val="C00000"/>
                </a:solidFill>
              </a:rPr>
              <a:t>0.29</a:t>
            </a:r>
            <a:endParaRPr lang="en-US" sz="2000" dirty="0">
              <a:solidFill>
                <a:srgbClr val="C00000"/>
              </a:solidFill>
            </a:endParaRPr>
          </a:p>
        </p:txBody>
      </p:sp>
      <p:sp>
        <p:nvSpPr>
          <p:cNvPr id="148" name="Rectangle 147"/>
          <p:cNvSpPr/>
          <p:nvPr/>
        </p:nvSpPr>
        <p:spPr>
          <a:xfrm>
            <a:off x="9992324" y="5136753"/>
            <a:ext cx="756682" cy="400110"/>
          </a:xfrm>
          <a:prstGeom prst="rect">
            <a:avLst/>
          </a:prstGeom>
        </p:spPr>
        <p:txBody>
          <a:bodyPr wrap="none">
            <a:spAutoFit/>
          </a:bodyPr>
          <a:lstStyle/>
          <a:p>
            <a:r>
              <a:rPr lang="en-US" sz="2000" dirty="0"/>
              <a:t>Total:</a:t>
            </a:r>
          </a:p>
        </p:txBody>
      </p:sp>
      <p:sp>
        <p:nvSpPr>
          <p:cNvPr id="149" name="Rectangle 148"/>
          <p:cNvSpPr/>
          <p:nvPr/>
        </p:nvSpPr>
        <p:spPr>
          <a:xfrm>
            <a:off x="10601344" y="5141447"/>
            <a:ext cx="643125" cy="400110"/>
          </a:xfrm>
          <a:prstGeom prst="rect">
            <a:avLst/>
          </a:prstGeom>
        </p:spPr>
        <p:txBody>
          <a:bodyPr wrap="none">
            <a:spAutoFit/>
          </a:bodyPr>
          <a:lstStyle/>
          <a:p>
            <a:r>
              <a:rPr lang="en-US" sz="2000" b="1" dirty="0">
                <a:solidFill>
                  <a:srgbClr val="C00000"/>
                </a:solidFill>
              </a:rPr>
              <a:t>0.50</a:t>
            </a:r>
            <a:endParaRPr lang="en-US" sz="2000" dirty="0">
              <a:solidFill>
                <a:srgbClr val="C00000"/>
              </a:solidFill>
            </a:endParaRPr>
          </a:p>
        </p:txBody>
      </p:sp>
      <p:grpSp>
        <p:nvGrpSpPr>
          <p:cNvPr id="150" name="Group 149"/>
          <p:cNvGrpSpPr/>
          <p:nvPr/>
        </p:nvGrpSpPr>
        <p:grpSpPr>
          <a:xfrm>
            <a:off x="308286" y="5262226"/>
            <a:ext cx="3303106" cy="1577054"/>
            <a:chOff x="9075865" y="786603"/>
            <a:chExt cx="3303106" cy="1675276"/>
          </a:xfrm>
        </p:grpSpPr>
        <p:sp>
          <p:nvSpPr>
            <p:cNvPr id="151" name="TextBox 150"/>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52" name="Group 151"/>
            <p:cNvGrpSpPr/>
            <p:nvPr/>
          </p:nvGrpSpPr>
          <p:grpSpPr>
            <a:xfrm>
              <a:off x="9075865" y="786603"/>
              <a:ext cx="2973861" cy="1606999"/>
              <a:chOff x="255646" y="1063543"/>
              <a:chExt cx="2973861" cy="1606999"/>
            </a:xfrm>
          </p:grpSpPr>
          <p:sp>
            <p:nvSpPr>
              <p:cNvPr id="153" name="Flowchart: Document 152"/>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ounded Rectangle 153"/>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ounded Rectangle 154"/>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ounded Rectangle 155"/>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7" name="Straight Arrow Connector 156"/>
              <p:cNvCxnSpPr>
                <a:stCxn id="154" idx="2"/>
                <a:endCxn id="156"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58" name="Straight Arrow Connector 157"/>
              <p:cNvCxnSpPr>
                <a:stCxn id="155" idx="2"/>
                <a:endCxn id="156"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59" name="TextBox 158"/>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60" name="TextBox 159"/>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61" name="TextBox 160"/>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62" name="Group 161"/>
          <p:cNvGrpSpPr/>
          <p:nvPr/>
        </p:nvGrpSpPr>
        <p:grpSpPr>
          <a:xfrm>
            <a:off x="1985164" y="4353935"/>
            <a:ext cx="1570092" cy="922792"/>
            <a:chOff x="1136810" y="3931287"/>
            <a:chExt cx="1610648" cy="967657"/>
          </a:xfrm>
        </p:grpSpPr>
        <p:sp>
          <p:nvSpPr>
            <p:cNvPr id="163" name="Flowchart: Document 162"/>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4" name="Group 163"/>
            <p:cNvGrpSpPr/>
            <p:nvPr/>
          </p:nvGrpSpPr>
          <p:grpSpPr>
            <a:xfrm>
              <a:off x="1149499" y="3946686"/>
              <a:ext cx="1308669" cy="636440"/>
              <a:chOff x="4339301" y="4355046"/>
              <a:chExt cx="1308669" cy="636440"/>
            </a:xfrm>
          </p:grpSpPr>
          <p:sp>
            <p:nvSpPr>
              <p:cNvPr id="166" name="TextBox 165"/>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67" name="Rounded Rectangle 166"/>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5" name="TextBox 164"/>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68" name="Rounded Rectangle 167"/>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3477629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1000"/>
                                  </p:stCondLst>
                                  <p:childTnLst>
                                    <p:set>
                                      <p:cBhvr>
                                        <p:cTn id="6" dur="1" fill="hold">
                                          <p:stCondLst>
                                            <p:cond delay="0"/>
                                          </p:stCondLst>
                                        </p:cTn>
                                        <p:tgtEl>
                                          <p:spTgt spid="108"/>
                                        </p:tgtEl>
                                        <p:attrNameLst>
                                          <p:attrName>style.visibility</p:attrName>
                                        </p:attrNameLst>
                                      </p:cBhvr>
                                      <p:to>
                                        <p:strVal val="hidden"/>
                                      </p:to>
                                    </p:set>
                                  </p:childTnLst>
                                </p:cTn>
                              </p:par>
                            </p:childTnLst>
                          </p:cTn>
                        </p:par>
                        <p:par>
                          <p:cTn id="7" fill="hold">
                            <p:stCondLst>
                              <p:cond delay="1000"/>
                            </p:stCondLst>
                            <p:childTnLst>
                              <p:par>
                                <p:cTn id="8" presetID="1" presetClass="entr" presetSubtype="0" fill="hold" grpId="0" nodeType="afterEffect">
                                  <p:stCondLst>
                                    <p:cond delay="250"/>
                                  </p:stCondLst>
                                  <p:childTnLst>
                                    <p:set>
                                      <p:cBhvr>
                                        <p:cTn id="9" dur="1" fill="hold">
                                          <p:stCondLst>
                                            <p:cond delay="0"/>
                                          </p:stCondLst>
                                        </p:cTn>
                                        <p:tgtEl>
                                          <p:spTgt spid="145"/>
                                        </p:tgtEl>
                                        <p:attrNameLst>
                                          <p:attrName>style.visibility</p:attrName>
                                        </p:attrNameLst>
                                      </p:cBhvr>
                                      <p:to>
                                        <p:strVal val="visible"/>
                                      </p:to>
                                    </p:set>
                                  </p:childTnLst>
                                </p:cTn>
                              </p:par>
                              <p:par>
                                <p:cTn id="10" presetID="1" presetClass="entr" presetSubtype="0" fill="hold" grpId="0" nodeType="withEffect">
                                  <p:stCondLst>
                                    <p:cond delay="250"/>
                                  </p:stCondLst>
                                  <p:childTnLst>
                                    <p:set>
                                      <p:cBhvr>
                                        <p:cTn id="11" dur="1" fill="hold">
                                          <p:stCondLst>
                                            <p:cond delay="0"/>
                                          </p:stCondLst>
                                        </p:cTn>
                                        <p:tgtEl>
                                          <p:spTgt spid="144"/>
                                        </p:tgtEl>
                                        <p:attrNameLst>
                                          <p:attrName>style.visibility</p:attrName>
                                        </p:attrNameLst>
                                      </p:cBhvr>
                                      <p:to>
                                        <p:strVal val="visible"/>
                                      </p:to>
                                    </p:set>
                                  </p:childTnLst>
                                </p:cTn>
                              </p:par>
                            </p:childTnLst>
                          </p:cTn>
                        </p:par>
                        <p:par>
                          <p:cTn id="12" fill="hold">
                            <p:stCondLst>
                              <p:cond delay="1250"/>
                            </p:stCondLst>
                            <p:childTnLst>
                              <p:par>
                                <p:cTn id="13" presetID="1" presetClass="exit" presetSubtype="0" fill="hold" grpId="0" nodeType="afterEffect">
                                  <p:stCondLst>
                                    <p:cond delay="0"/>
                                  </p:stCondLst>
                                  <p:childTnLst>
                                    <p:set>
                                      <p:cBhvr>
                                        <p:cTn id="14" dur="1" fill="hold">
                                          <p:stCondLst>
                                            <p:cond delay="0"/>
                                          </p:stCondLst>
                                        </p:cTn>
                                        <p:tgtEl>
                                          <p:spTgt spid="14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 grpId="0" animBg="1"/>
      <p:bldP spid="144" grpId="0"/>
      <p:bldP spid="145" grpId="0"/>
      <p:bldP spid="147" grpId="0"/>
      <p:bldP spid="14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to redistribute the leftover resources?</a:t>
            </a:r>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1237" y="5828330"/>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110" name="Rectangle 109"/>
          <p:cNvSpPr/>
          <p:nvPr/>
        </p:nvSpPr>
        <p:spPr>
          <a:xfrm>
            <a:off x="5217385" y="4820198"/>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6590536" y="4816389"/>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3" name="Rectangle 112"/>
          <p:cNvSpPr/>
          <p:nvPr/>
        </p:nvSpPr>
        <p:spPr>
          <a:xfrm>
            <a:off x="4798390" y="123283"/>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369807" y="1557274"/>
            <a:ext cx="8085080" cy="477054"/>
          </a:xfrm>
          <a:prstGeom prst="rect">
            <a:avLst/>
          </a:prstGeom>
          <a:noFill/>
        </p:spPr>
        <p:txBody>
          <a:bodyPr wrap="square" rtlCol="0">
            <a:spAutoFit/>
          </a:bodyPr>
          <a:lstStyle/>
          <a:p>
            <a:r>
              <a:rPr lang="en-US" sz="2500" dirty="0"/>
              <a:t>Goal 1: Improve </a:t>
            </a:r>
            <a:r>
              <a:rPr lang="en-US" sz="2500" dirty="0">
                <a:solidFill>
                  <a:schemeClr val="accent2"/>
                </a:solidFill>
              </a:rPr>
              <a:t>average JCT</a:t>
            </a:r>
          </a:p>
        </p:txBody>
      </p:sp>
      <p:sp>
        <p:nvSpPr>
          <p:cNvPr id="122" name="TextBox 121"/>
          <p:cNvSpPr txBox="1"/>
          <p:nvPr/>
        </p:nvSpPr>
        <p:spPr>
          <a:xfrm>
            <a:off x="362548" y="2331257"/>
            <a:ext cx="8104011" cy="477054"/>
          </a:xfrm>
          <a:prstGeom prst="rect">
            <a:avLst/>
          </a:prstGeom>
          <a:noFill/>
        </p:spPr>
        <p:txBody>
          <a:bodyPr wrap="square" rtlCol="0">
            <a:spAutoFit/>
          </a:bodyPr>
          <a:lstStyle/>
          <a:p>
            <a:r>
              <a:rPr lang="en-US" sz="2500" dirty="0"/>
              <a:t>Goal 2: Maximize </a:t>
            </a:r>
            <a:r>
              <a:rPr lang="en-US" sz="2500" dirty="0">
                <a:solidFill>
                  <a:schemeClr val="accent2"/>
                </a:solidFill>
              </a:rPr>
              <a:t>efficiency</a:t>
            </a:r>
          </a:p>
        </p:txBody>
      </p:sp>
      <p:sp>
        <p:nvSpPr>
          <p:cNvPr id="123" name="TextBox 122"/>
          <p:cNvSpPr txBox="1"/>
          <p:nvPr/>
        </p:nvSpPr>
        <p:spPr>
          <a:xfrm>
            <a:off x="382428" y="3080000"/>
            <a:ext cx="8104011" cy="477054"/>
          </a:xfrm>
          <a:prstGeom prst="rect">
            <a:avLst/>
          </a:prstGeom>
          <a:noFill/>
        </p:spPr>
        <p:txBody>
          <a:bodyPr wrap="square" rtlCol="0">
            <a:spAutoFit/>
          </a:bodyPr>
          <a:lstStyle/>
          <a:p>
            <a:r>
              <a:rPr lang="en-US" sz="2500" dirty="0"/>
              <a:t>Goals 1 and 2 can be interchanged</a:t>
            </a:r>
            <a:endParaRPr lang="en-US" sz="2500" dirty="0">
              <a:solidFill>
                <a:schemeClr val="accent2"/>
              </a:solidFill>
            </a:endParaRPr>
          </a:p>
        </p:txBody>
      </p:sp>
      <p:sp>
        <p:nvSpPr>
          <p:cNvPr id="124" name="TextBox 123"/>
          <p:cNvSpPr txBox="1"/>
          <p:nvPr/>
        </p:nvSpPr>
        <p:spPr>
          <a:xfrm>
            <a:off x="556610" y="1907279"/>
            <a:ext cx="6453788" cy="400110"/>
          </a:xfrm>
          <a:prstGeom prst="rect">
            <a:avLst/>
          </a:prstGeom>
          <a:noFill/>
        </p:spPr>
        <p:txBody>
          <a:bodyPr wrap="square" rtlCol="0">
            <a:spAutoFit/>
          </a:bodyPr>
          <a:lstStyle/>
          <a:p>
            <a:pPr marL="342900" indent="-342900">
              <a:buFont typeface="Wingdings" panose="05000000000000000000" pitchFamily="2" charset="2"/>
              <a:buChar char="§"/>
            </a:pPr>
            <a:r>
              <a:rPr lang="en-US" sz="2000" i="1" dirty="0"/>
              <a:t>Schedule jobs closest to completion time first</a:t>
            </a:r>
            <a:endParaRPr lang="en-US" sz="2000" i="1" dirty="0">
              <a:solidFill>
                <a:schemeClr val="accent2"/>
              </a:solidFill>
            </a:endParaRPr>
          </a:p>
        </p:txBody>
      </p:sp>
      <p:grpSp>
        <p:nvGrpSpPr>
          <p:cNvPr id="119" name="Group 118"/>
          <p:cNvGrpSpPr/>
          <p:nvPr/>
        </p:nvGrpSpPr>
        <p:grpSpPr>
          <a:xfrm>
            <a:off x="6591031" y="5398399"/>
            <a:ext cx="1298859" cy="428961"/>
            <a:chOff x="6575143" y="5403673"/>
            <a:chExt cx="1298859" cy="428961"/>
          </a:xfrm>
        </p:grpSpPr>
        <p:sp>
          <p:nvSpPr>
            <p:cNvPr id="125" name="Rectangle 124"/>
            <p:cNvSpPr/>
            <p:nvPr/>
          </p:nvSpPr>
          <p:spPr>
            <a:xfrm>
              <a:off x="6578161" y="540367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26" name="Rectangle 125"/>
            <p:cNvSpPr/>
            <p:nvPr/>
          </p:nvSpPr>
          <p:spPr>
            <a:xfrm>
              <a:off x="6575143" y="5561699"/>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27" name="Rectangle 126"/>
            <p:cNvSpPr/>
            <p:nvPr/>
          </p:nvSpPr>
          <p:spPr>
            <a:xfrm>
              <a:off x="7220679" y="540560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grpSp>
      <p:sp>
        <p:nvSpPr>
          <p:cNvPr id="128" name="Slide Number Placeholder 6"/>
          <p:cNvSpPr>
            <a:spLocks noGrp="1"/>
          </p:cNvSpPr>
          <p:nvPr>
            <p:ph type="sldNum" sz="quarter" idx="12"/>
          </p:nvPr>
        </p:nvSpPr>
        <p:spPr>
          <a:xfrm>
            <a:off x="11214100" y="6356350"/>
            <a:ext cx="533400" cy="365125"/>
          </a:xfrm>
        </p:spPr>
        <p:txBody>
          <a:bodyPr/>
          <a:lstStyle/>
          <a:p>
            <a:r>
              <a:rPr lang="en-US" b="1" dirty="0"/>
              <a:t>10</a:t>
            </a:r>
          </a:p>
        </p:txBody>
      </p:sp>
      <p:sp>
        <p:nvSpPr>
          <p:cNvPr id="129" name="TextBox 128"/>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30" name="TextBox 129"/>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2.0</a:t>
            </a:r>
          </a:p>
        </p:txBody>
      </p:sp>
      <p:sp>
        <p:nvSpPr>
          <p:cNvPr id="143" name="Rounded Rectangle 142"/>
          <p:cNvSpPr/>
          <p:nvPr/>
        </p:nvSpPr>
        <p:spPr>
          <a:xfrm>
            <a:off x="9842356" y="4385926"/>
            <a:ext cx="1567765" cy="74453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TextBox 143"/>
          <p:cNvSpPr txBox="1"/>
          <p:nvPr/>
        </p:nvSpPr>
        <p:spPr>
          <a:xfrm>
            <a:off x="9964031" y="4306989"/>
            <a:ext cx="1310837" cy="477054"/>
          </a:xfrm>
          <a:prstGeom prst="rect">
            <a:avLst/>
          </a:prstGeom>
          <a:noFill/>
        </p:spPr>
        <p:txBody>
          <a:bodyPr wrap="square" rtlCol="0">
            <a:spAutoFit/>
          </a:bodyPr>
          <a:lstStyle/>
          <a:p>
            <a:pPr algn="ctr"/>
            <a:r>
              <a:rPr lang="en-US" sz="2500" b="1" dirty="0"/>
              <a:t>Leftover</a:t>
            </a:r>
          </a:p>
        </p:txBody>
      </p:sp>
      <p:cxnSp>
        <p:nvCxnSpPr>
          <p:cNvPr id="149" name="Straight Connector 148"/>
          <p:cNvCxnSpPr/>
          <p:nvPr/>
        </p:nvCxnSpPr>
        <p:spPr>
          <a:xfrm>
            <a:off x="9973448" y="4779557"/>
            <a:ext cx="1301420" cy="0"/>
          </a:xfrm>
          <a:prstGeom prst="line">
            <a:avLst/>
          </a:prstGeom>
          <a:ln w="38100"/>
        </p:spPr>
        <p:style>
          <a:lnRef idx="1">
            <a:schemeClr val="dk1"/>
          </a:lnRef>
          <a:fillRef idx="0">
            <a:schemeClr val="dk1"/>
          </a:fillRef>
          <a:effectRef idx="0">
            <a:schemeClr val="dk1"/>
          </a:effectRef>
          <a:fontRef idx="minor">
            <a:schemeClr val="tx1"/>
          </a:fontRef>
        </p:style>
      </p:cxnSp>
      <p:sp>
        <p:nvSpPr>
          <p:cNvPr id="151" name="Rectangle 150"/>
          <p:cNvSpPr/>
          <p:nvPr/>
        </p:nvSpPr>
        <p:spPr>
          <a:xfrm>
            <a:off x="9992324" y="4730353"/>
            <a:ext cx="756682" cy="400110"/>
          </a:xfrm>
          <a:prstGeom prst="rect">
            <a:avLst/>
          </a:prstGeom>
        </p:spPr>
        <p:txBody>
          <a:bodyPr wrap="none">
            <a:spAutoFit/>
          </a:bodyPr>
          <a:lstStyle/>
          <a:p>
            <a:r>
              <a:rPr lang="en-US" sz="2000" dirty="0"/>
              <a:t>Total:</a:t>
            </a:r>
          </a:p>
        </p:txBody>
      </p:sp>
      <p:sp>
        <p:nvSpPr>
          <p:cNvPr id="152" name="Rectangle 151"/>
          <p:cNvSpPr/>
          <p:nvPr/>
        </p:nvSpPr>
        <p:spPr>
          <a:xfrm>
            <a:off x="10601344" y="4735047"/>
            <a:ext cx="643125" cy="400110"/>
          </a:xfrm>
          <a:prstGeom prst="rect">
            <a:avLst/>
          </a:prstGeom>
        </p:spPr>
        <p:txBody>
          <a:bodyPr wrap="none">
            <a:spAutoFit/>
          </a:bodyPr>
          <a:lstStyle/>
          <a:p>
            <a:r>
              <a:rPr lang="en-US" sz="2000" b="1" dirty="0">
                <a:solidFill>
                  <a:srgbClr val="C00000"/>
                </a:solidFill>
              </a:rPr>
              <a:t>0.50</a:t>
            </a:r>
            <a:endParaRPr lang="en-US" sz="2000" dirty="0">
              <a:solidFill>
                <a:srgbClr val="C00000"/>
              </a:solidFill>
            </a:endParaRPr>
          </a:p>
        </p:txBody>
      </p:sp>
      <p:grpSp>
        <p:nvGrpSpPr>
          <p:cNvPr id="153" name="Group 152"/>
          <p:cNvGrpSpPr/>
          <p:nvPr/>
        </p:nvGrpSpPr>
        <p:grpSpPr>
          <a:xfrm>
            <a:off x="308286" y="5262226"/>
            <a:ext cx="3303106" cy="1577054"/>
            <a:chOff x="9075865" y="786603"/>
            <a:chExt cx="3303106" cy="1675276"/>
          </a:xfrm>
        </p:grpSpPr>
        <p:sp>
          <p:nvSpPr>
            <p:cNvPr id="154" name="TextBox 153"/>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55" name="Group 154"/>
            <p:cNvGrpSpPr/>
            <p:nvPr/>
          </p:nvGrpSpPr>
          <p:grpSpPr>
            <a:xfrm>
              <a:off x="9075865" y="786603"/>
              <a:ext cx="2973861" cy="1606999"/>
              <a:chOff x="255646" y="1063543"/>
              <a:chExt cx="2973861" cy="1606999"/>
            </a:xfrm>
          </p:grpSpPr>
          <p:sp>
            <p:nvSpPr>
              <p:cNvPr id="156" name="Flowchart: Document 155"/>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ounded Rectangle 156"/>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ounded Rectangle 157"/>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ounded Rectangle 158"/>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0" name="Straight Arrow Connector 159"/>
              <p:cNvCxnSpPr>
                <a:stCxn id="157" idx="2"/>
                <a:endCxn id="159"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61" name="Straight Arrow Connector 160"/>
              <p:cNvCxnSpPr>
                <a:stCxn id="158" idx="2"/>
                <a:endCxn id="159"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62" name="TextBox 161"/>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63" name="TextBox 162"/>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64" name="TextBox 163"/>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65" name="Group 164"/>
          <p:cNvGrpSpPr/>
          <p:nvPr/>
        </p:nvGrpSpPr>
        <p:grpSpPr>
          <a:xfrm>
            <a:off x="1985164" y="4353935"/>
            <a:ext cx="1570092" cy="922792"/>
            <a:chOff x="1136810" y="3931287"/>
            <a:chExt cx="1610648" cy="967657"/>
          </a:xfrm>
        </p:grpSpPr>
        <p:sp>
          <p:nvSpPr>
            <p:cNvPr id="166" name="Flowchart: Document 165"/>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7" name="Group 166"/>
            <p:cNvGrpSpPr/>
            <p:nvPr/>
          </p:nvGrpSpPr>
          <p:grpSpPr>
            <a:xfrm>
              <a:off x="1149499" y="3946686"/>
              <a:ext cx="1308669" cy="636440"/>
              <a:chOff x="4339301" y="4355046"/>
              <a:chExt cx="1308669" cy="636440"/>
            </a:xfrm>
          </p:grpSpPr>
          <p:sp>
            <p:nvSpPr>
              <p:cNvPr id="169" name="TextBox 168"/>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70" name="Rounded Rectangle 169"/>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8" name="TextBox 167"/>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71" name="Rounded Rectangle 170"/>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107630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121"/>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1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500"/>
                                  </p:stCondLst>
                                  <p:childTnLst>
                                    <p:set>
                                      <p:cBhvr>
                                        <p:cTn id="12" dur="1" fill="hold">
                                          <p:stCondLst>
                                            <p:cond delay="0"/>
                                          </p:stCondLst>
                                        </p:cTn>
                                        <p:tgtEl>
                                          <p:spTgt spid="122"/>
                                        </p:tgtEl>
                                        <p:attrNameLst>
                                          <p:attrName>style.visibility</p:attrName>
                                        </p:attrNameLst>
                                      </p:cBhvr>
                                      <p:to>
                                        <p:strVal val="visible"/>
                                      </p:to>
                                    </p:set>
                                  </p:childTnLst>
                                </p:cTn>
                              </p:par>
                            </p:childTnLst>
                          </p:cTn>
                        </p:par>
                        <p:par>
                          <p:cTn id="13" fill="hold">
                            <p:stCondLst>
                              <p:cond delay="500"/>
                            </p:stCondLst>
                            <p:childTnLst>
                              <p:par>
                                <p:cTn id="14" presetID="1" presetClass="entr" presetSubtype="0" fill="hold" grpId="0" nodeType="afterEffect">
                                  <p:stCondLst>
                                    <p:cond delay="500"/>
                                  </p:stCondLst>
                                  <p:childTnLst>
                                    <p:set>
                                      <p:cBhvr>
                                        <p:cTn id="15" dur="1" fill="hold">
                                          <p:stCondLst>
                                            <p:cond delay="0"/>
                                          </p:stCondLst>
                                        </p:cTn>
                                        <p:tgtEl>
                                          <p:spTgt spid="12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500"/>
                                  </p:stCondLst>
                                  <p:childTnLst>
                                    <p:set>
                                      <p:cBhvr>
                                        <p:cTn id="19" dur="1" fill="hold">
                                          <p:stCondLst>
                                            <p:cond delay="0"/>
                                          </p:stCondLst>
                                        </p:cTn>
                                        <p:tgtEl>
                                          <p:spTgt spid="1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0" grpId="0" animBg="1"/>
      <p:bldP spid="121" grpId="0"/>
      <p:bldP spid="122" grpId="0"/>
      <p:bldP spid="123" grpId="0"/>
      <p:bldP spid="12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to redistribute the leftover resources?</a:t>
            </a:r>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1237" y="5828330"/>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110" name="Rectangle 109"/>
          <p:cNvSpPr/>
          <p:nvPr/>
        </p:nvSpPr>
        <p:spPr>
          <a:xfrm>
            <a:off x="5217385" y="5337031"/>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5225562" y="4829641"/>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3" name="Rectangle 112"/>
          <p:cNvSpPr/>
          <p:nvPr/>
        </p:nvSpPr>
        <p:spPr>
          <a:xfrm>
            <a:off x="4798390" y="123283"/>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369807" y="1557274"/>
            <a:ext cx="8085080" cy="477054"/>
          </a:xfrm>
          <a:prstGeom prst="rect">
            <a:avLst/>
          </a:prstGeom>
          <a:noFill/>
        </p:spPr>
        <p:txBody>
          <a:bodyPr wrap="square" rtlCol="0">
            <a:spAutoFit/>
          </a:bodyPr>
          <a:lstStyle/>
          <a:p>
            <a:r>
              <a:rPr lang="en-US" sz="2500" dirty="0"/>
              <a:t>Goal 1: Improve </a:t>
            </a:r>
            <a:r>
              <a:rPr lang="en-US" sz="2500" dirty="0">
                <a:solidFill>
                  <a:schemeClr val="accent2"/>
                </a:solidFill>
              </a:rPr>
              <a:t>average JCT</a:t>
            </a:r>
          </a:p>
        </p:txBody>
      </p:sp>
      <p:sp>
        <p:nvSpPr>
          <p:cNvPr id="122" name="TextBox 121"/>
          <p:cNvSpPr txBox="1"/>
          <p:nvPr/>
        </p:nvSpPr>
        <p:spPr>
          <a:xfrm>
            <a:off x="362548" y="2331257"/>
            <a:ext cx="8104011" cy="477054"/>
          </a:xfrm>
          <a:prstGeom prst="rect">
            <a:avLst/>
          </a:prstGeom>
          <a:noFill/>
        </p:spPr>
        <p:txBody>
          <a:bodyPr wrap="square" rtlCol="0">
            <a:spAutoFit/>
          </a:bodyPr>
          <a:lstStyle/>
          <a:p>
            <a:r>
              <a:rPr lang="en-US" sz="2500" dirty="0"/>
              <a:t>Goal 2: Maximize </a:t>
            </a:r>
            <a:r>
              <a:rPr lang="en-US" sz="2500" dirty="0">
                <a:solidFill>
                  <a:schemeClr val="accent2"/>
                </a:solidFill>
              </a:rPr>
              <a:t>efficiency</a:t>
            </a:r>
          </a:p>
        </p:txBody>
      </p:sp>
      <p:sp>
        <p:nvSpPr>
          <p:cNvPr id="123" name="TextBox 122"/>
          <p:cNvSpPr txBox="1"/>
          <p:nvPr/>
        </p:nvSpPr>
        <p:spPr>
          <a:xfrm>
            <a:off x="382428" y="3080000"/>
            <a:ext cx="8104011" cy="477054"/>
          </a:xfrm>
          <a:prstGeom prst="rect">
            <a:avLst/>
          </a:prstGeom>
          <a:noFill/>
        </p:spPr>
        <p:txBody>
          <a:bodyPr wrap="square" rtlCol="0">
            <a:spAutoFit/>
          </a:bodyPr>
          <a:lstStyle/>
          <a:p>
            <a:r>
              <a:rPr lang="en-US" sz="2500" dirty="0"/>
              <a:t>Goals 1 and 2 can be interchanged</a:t>
            </a:r>
            <a:endParaRPr lang="en-US" sz="2500" dirty="0">
              <a:solidFill>
                <a:schemeClr val="accent2"/>
              </a:solidFill>
            </a:endParaRPr>
          </a:p>
        </p:txBody>
      </p:sp>
      <p:sp>
        <p:nvSpPr>
          <p:cNvPr id="124" name="TextBox 123"/>
          <p:cNvSpPr txBox="1"/>
          <p:nvPr/>
        </p:nvSpPr>
        <p:spPr>
          <a:xfrm>
            <a:off x="556610" y="1907279"/>
            <a:ext cx="6453788" cy="400110"/>
          </a:xfrm>
          <a:prstGeom prst="rect">
            <a:avLst/>
          </a:prstGeom>
          <a:noFill/>
        </p:spPr>
        <p:txBody>
          <a:bodyPr wrap="square" rtlCol="0">
            <a:spAutoFit/>
          </a:bodyPr>
          <a:lstStyle/>
          <a:p>
            <a:pPr marL="342900" indent="-342900">
              <a:buFont typeface="Wingdings" panose="05000000000000000000" pitchFamily="2" charset="2"/>
              <a:buChar char="§"/>
            </a:pPr>
            <a:r>
              <a:rPr lang="en-US" sz="2000" i="1" dirty="0"/>
              <a:t>Schedule jobs closest to completion time first</a:t>
            </a:r>
            <a:endParaRPr lang="en-US" sz="2000" i="1" dirty="0">
              <a:solidFill>
                <a:schemeClr val="accent2"/>
              </a:solidFill>
            </a:endParaRPr>
          </a:p>
        </p:txBody>
      </p:sp>
      <p:grpSp>
        <p:nvGrpSpPr>
          <p:cNvPr id="126" name="Group 125"/>
          <p:cNvGrpSpPr/>
          <p:nvPr/>
        </p:nvGrpSpPr>
        <p:grpSpPr>
          <a:xfrm>
            <a:off x="6591031" y="5398399"/>
            <a:ext cx="1298859" cy="428961"/>
            <a:chOff x="6575143" y="5403673"/>
            <a:chExt cx="1298859" cy="428961"/>
          </a:xfrm>
        </p:grpSpPr>
        <p:sp>
          <p:nvSpPr>
            <p:cNvPr id="127" name="Rectangle 126"/>
            <p:cNvSpPr/>
            <p:nvPr/>
          </p:nvSpPr>
          <p:spPr>
            <a:xfrm>
              <a:off x="6578161" y="540367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28" name="Rectangle 127"/>
            <p:cNvSpPr/>
            <p:nvPr/>
          </p:nvSpPr>
          <p:spPr>
            <a:xfrm>
              <a:off x="6575143" y="5561699"/>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29" name="Rectangle 128"/>
            <p:cNvSpPr/>
            <p:nvPr/>
          </p:nvSpPr>
          <p:spPr>
            <a:xfrm>
              <a:off x="7220679" y="540560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grpSp>
      <p:sp>
        <p:nvSpPr>
          <p:cNvPr id="131" name="Slide Number Placeholder 6"/>
          <p:cNvSpPr>
            <a:spLocks noGrp="1"/>
          </p:cNvSpPr>
          <p:nvPr>
            <p:ph type="sldNum" sz="quarter" idx="12"/>
          </p:nvPr>
        </p:nvSpPr>
        <p:spPr>
          <a:xfrm>
            <a:off x="11214100" y="6356350"/>
            <a:ext cx="533400" cy="365125"/>
          </a:xfrm>
        </p:spPr>
        <p:txBody>
          <a:bodyPr/>
          <a:lstStyle/>
          <a:p>
            <a:r>
              <a:rPr lang="en-US" b="1" dirty="0"/>
              <a:t>10</a:t>
            </a:r>
          </a:p>
        </p:txBody>
      </p:sp>
      <p:sp>
        <p:nvSpPr>
          <p:cNvPr id="142" name="Rounded Rectangle 141"/>
          <p:cNvSpPr/>
          <p:nvPr/>
        </p:nvSpPr>
        <p:spPr>
          <a:xfrm>
            <a:off x="9842356" y="4385926"/>
            <a:ext cx="1567765" cy="74453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TextBox 142"/>
          <p:cNvSpPr txBox="1"/>
          <p:nvPr/>
        </p:nvSpPr>
        <p:spPr>
          <a:xfrm>
            <a:off x="9964031" y="4306989"/>
            <a:ext cx="1310837" cy="477054"/>
          </a:xfrm>
          <a:prstGeom prst="rect">
            <a:avLst/>
          </a:prstGeom>
          <a:noFill/>
        </p:spPr>
        <p:txBody>
          <a:bodyPr wrap="square" rtlCol="0">
            <a:spAutoFit/>
          </a:bodyPr>
          <a:lstStyle/>
          <a:p>
            <a:pPr algn="ctr"/>
            <a:r>
              <a:rPr lang="en-US" sz="2500" b="1" dirty="0"/>
              <a:t>Leftover</a:t>
            </a:r>
          </a:p>
        </p:txBody>
      </p:sp>
      <p:cxnSp>
        <p:nvCxnSpPr>
          <p:cNvPr id="144" name="Straight Connector 143"/>
          <p:cNvCxnSpPr/>
          <p:nvPr/>
        </p:nvCxnSpPr>
        <p:spPr>
          <a:xfrm>
            <a:off x="9973448" y="4779557"/>
            <a:ext cx="1301420" cy="0"/>
          </a:xfrm>
          <a:prstGeom prst="line">
            <a:avLst/>
          </a:prstGeom>
          <a:ln w="38100"/>
        </p:spPr>
        <p:style>
          <a:lnRef idx="1">
            <a:schemeClr val="dk1"/>
          </a:lnRef>
          <a:fillRef idx="0">
            <a:schemeClr val="dk1"/>
          </a:fillRef>
          <a:effectRef idx="0">
            <a:schemeClr val="dk1"/>
          </a:effectRef>
          <a:fontRef idx="minor">
            <a:schemeClr val="tx1"/>
          </a:fontRef>
        </p:style>
      </p:cxnSp>
      <p:sp>
        <p:nvSpPr>
          <p:cNvPr id="145" name="Rectangle 144"/>
          <p:cNvSpPr/>
          <p:nvPr/>
        </p:nvSpPr>
        <p:spPr>
          <a:xfrm>
            <a:off x="9992324" y="4730353"/>
            <a:ext cx="756682" cy="400110"/>
          </a:xfrm>
          <a:prstGeom prst="rect">
            <a:avLst/>
          </a:prstGeom>
        </p:spPr>
        <p:txBody>
          <a:bodyPr wrap="none">
            <a:spAutoFit/>
          </a:bodyPr>
          <a:lstStyle/>
          <a:p>
            <a:r>
              <a:rPr lang="en-US" sz="2000" dirty="0"/>
              <a:t>Total:</a:t>
            </a:r>
          </a:p>
        </p:txBody>
      </p:sp>
      <p:sp>
        <p:nvSpPr>
          <p:cNvPr id="146" name="Rectangle 145"/>
          <p:cNvSpPr/>
          <p:nvPr/>
        </p:nvSpPr>
        <p:spPr>
          <a:xfrm>
            <a:off x="10601344" y="4735047"/>
            <a:ext cx="643125" cy="400110"/>
          </a:xfrm>
          <a:prstGeom prst="rect">
            <a:avLst/>
          </a:prstGeom>
        </p:spPr>
        <p:txBody>
          <a:bodyPr wrap="none">
            <a:spAutoFit/>
          </a:bodyPr>
          <a:lstStyle/>
          <a:p>
            <a:r>
              <a:rPr lang="en-US" sz="2000" b="1" dirty="0">
                <a:solidFill>
                  <a:srgbClr val="C00000"/>
                </a:solidFill>
              </a:rPr>
              <a:t>0.50</a:t>
            </a:r>
            <a:endParaRPr lang="en-US" sz="2000" dirty="0">
              <a:solidFill>
                <a:srgbClr val="C00000"/>
              </a:solidFill>
            </a:endParaRPr>
          </a:p>
        </p:txBody>
      </p:sp>
      <p:sp>
        <p:nvSpPr>
          <p:cNvPr id="147" name="Rectangle 146"/>
          <p:cNvSpPr/>
          <p:nvPr/>
        </p:nvSpPr>
        <p:spPr>
          <a:xfrm>
            <a:off x="10601344" y="4735047"/>
            <a:ext cx="643125" cy="400110"/>
          </a:xfrm>
          <a:prstGeom prst="rect">
            <a:avLst/>
          </a:prstGeom>
        </p:spPr>
        <p:txBody>
          <a:bodyPr wrap="none">
            <a:spAutoFit/>
          </a:bodyPr>
          <a:lstStyle/>
          <a:p>
            <a:r>
              <a:rPr lang="en-US" sz="2000" b="1" dirty="0">
                <a:solidFill>
                  <a:srgbClr val="C00000"/>
                </a:solidFill>
              </a:rPr>
              <a:t>0.21</a:t>
            </a:r>
            <a:endParaRPr lang="en-US" sz="2000" dirty="0">
              <a:solidFill>
                <a:srgbClr val="C00000"/>
              </a:solidFill>
            </a:endParaRPr>
          </a:p>
        </p:txBody>
      </p:sp>
      <p:sp>
        <p:nvSpPr>
          <p:cNvPr id="148" name="TextBox 147"/>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49" name="TextBox 148"/>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2.0</a:t>
            </a:r>
          </a:p>
        </p:txBody>
      </p:sp>
      <p:sp>
        <p:nvSpPr>
          <p:cNvPr id="150" name="TextBox 149"/>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1.0</a:t>
            </a:r>
          </a:p>
        </p:txBody>
      </p:sp>
      <p:grpSp>
        <p:nvGrpSpPr>
          <p:cNvPr id="151" name="Group 150"/>
          <p:cNvGrpSpPr/>
          <p:nvPr/>
        </p:nvGrpSpPr>
        <p:grpSpPr>
          <a:xfrm>
            <a:off x="308286" y="5262226"/>
            <a:ext cx="3303106" cy="1577054"/>
            <a:chOff x="9075865" y="786603"/>
            <a:chExt cx="3303106" cy="1675276"/>
          </a:xfrm>
        </p:grpSpPr>
        <p:sp>
          <p:nvSpPr>
            <p:cNvPr id="152" name="TextBox 151"/>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53" name="Group 152"/>
            <p:cNvGrpSpPr/>
            <p:nvPr/>
          </p:nvGrpSpPr>
          <p:grpSpPr>
            <a:xfrm>
              <a:off x="9075865" y="786603"/>
              <a:ext cx="2973861" cy="1606999"/>
              <a:chOff x="255646" y="1063543"/>
              <a:chExt cx="2973861" cy="1606999"/>
            </a:xfrm>
          </p:grpSpPr>
          <p:sp>
            <p:nvSpPr>
              <p:cNvPr id="154" name="Flowchart: Document 153"/>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ounded Rectangle 154"/>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ounded Rectangle 155"/>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ounded Rectangle 156"/>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8" name="Straight Arrow Connector 157"/>
              <p:cNvCxnSpPr>
                <a:stCxn id="155" idx="2"/>
                <a:endCxn id="157"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59" name="Straight Arrow Connector 158"/>
              <p:cNvCxnSpPr>
                <a:stCxn id="156" idx="2"/>
                <a:endCxn id="157"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60" name="TextBox 159"/>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61" name="TextBox 160"/>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62" name="TextBox 161"/>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63" name="Group 162"/>
          <p:cNvGrpSpPr/>
          <p:nvPr/>
        </p:nvGrpSpPr>
        <p:grpSpPr>
          <a:xfrm>
            <a:off x="1985164" y="4353935"/>
            <a:ext cx="1570092" cy="922792"/>
            <a:chOff x="1136810" y="3931287"/>
            <a:chExt cx="1610648" cy="967657"/>
          </a:xfrm>
        </p:grpSpPr>
        <p:sp>
          <p:nvSpPr>
            <p:cNvPr id="164" name="Flowchart: Document 163"/>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p:cNvGrpSpPr/>
            <p:nvPr/>
          </p:nvGrpSpPr>
          <p:grpSpPr>
            <a:xfrm>
              <a:off x="1149499" y="3946686"/>
              <a:ext cx="1308669" cy="636440"/>
              <a:chOff x="4339301" y="4355046"/>
              <a:chExt cx="1308669" cy="636440"/>
            </a:xfrm>
          </p:grpSpPr>
          <p:sp>
            <p:nvSpPr>
              <p:cNvPr id="167" name="TextBox 166"/>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68" name="Rounded Rectangle 167"/>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6" name="TextBox 165"/>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69" name="Rounded Rectangle 168"/>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2100053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499"/>
                                          </p:stCondLst>
                                        </p:cTn>
                                        <p:tgtEl>
                                          <p:spTgt spid="11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750"/>
                                  </p:stCondLst>
                                  <p:childTnLst>
                                    <p:set>
                                      <p:cBhvr>
                                        <p:cTn id="9" dur="1" fill="hold">
                                          <p:stCondLst>
                                            <p:cond delay="499"/>
                                          </p:stCondLst>
                                        </p:cTn>
                                        <p:tgtEl>
                                          <p:spTgt spid="111"/>
                                        </p:tgtEl>
                                        <p:attrNameLst>
                                          <p:attrName>style.visibility</p:attrName>
                                        </p:attrNameLst>
                                      </p:cBhvr>
                                      <p:to>
                                        <p:strVal val="visible"/>
                                      </p:to>
                                    </p:set>
                                  </p:childTnLst>
                                </p:cTn>
                              </p:par>
                            </p:childTnLst>
                          </p:cTn>
                        </p:par>
                        <p:par>
                          <p:cTn id="10" fill="hold">
                            <p:stCondLst>
                              <p:cond delay="1750"/>
                            </p:stCondLst>
                            <p:childTnLst>
                              <p:par>
                                <p:cTn id="11" presetID="1" presetClass="exit" presetSubtype="0" fill="hold" grpId="0" nodeType="afterEffect">
                                  <p:stCondLst>
                                    <p:cond delay="0"/>
                                  </p:stCondLst>
                                  <p:childTnLst>
                                    <p:set>
                                      <p:cBhvr>
                                        <p:cTn id="12" dur="1" fill="hold">
                                          <p:stCondLst>
                                            <p:cond delay="0"/>
                                          </p:stCondLst>
                                        </p:cTn>
                                        <p:tgtEl>
                                          <p:spTgt spid="146"/>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147"/>
                                        </p:tgtEl>
                                        <p:attrNameLst>
                                          <p:attrName>style.visibility</p:attrName>
                                        </p:attrNameLst>
                                      </p:cBhvr>
                                      <p:to>
                                        <p:strVal val="visible"/>
                                      </p:to>
                                    </p:set>
                                  </p:childTnLst>
                                </p:cTn>
                              </p:par>
                              <p:par>
                                <p:cTn id="15" presetID="1" presetClass="exit" presetSubtype="0" fill="hold" grpId="0" nodeType="withEffect">
                                  <p:stCondLst>
                                    <p:cond delay="0"/>
                                  </p:stCondLst>
                                  <p:childTnLst>
                                    <p:set>
                                      <p:cBhvr>
                                        <p:cTn id="16" dur="1" fill="hold">
                                          <p:stCondLst>
                                            <p:cond delay="0"/>
                                          </p:stCondLst>
                                        </p:cTn>
                                        <p:tgtEl>
                                          <p:spTgt spid="149"/>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 grpId="0" animBg="1"/>
      <p:bldP spid="111" grpId="0" animBg="1"/>
      <p:bldP spid="146" grpId="0"/>
      <p:bldP spid="147" grpId="0"/>
      <p:bldP spid="149" grpId="0" animBg="1"/>
      <p:bldP spid="150"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to redistribute the leftover resources?</a:t>
            </a:r>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1237" y="5828330"/>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sp>
        <p:nvSpPr>
          <p:cNvPr id="110" name="Rectangle 109"/>
          <p:cNvSpPr/>
          <p:nvPr/>
        </p:nvSpPr>
        <p:spPr>
          <a:xfrm>
            <a:off x="5217385" y="5337031"/>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5225562" y="4829641"/>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grpSp>
        <p:nvGrpSpPr>
          <p:cNvPr id="3" name="Group 2"/>
          <p:cNvGrpSpPr/>
          <p:nvPr/>
        </p:nvGrpSpPr>
        <p:grpSpPr>
          <a:xfrm>
            <a:off x="6591031" y="5398399"/>
            <a:ext cx="1298859" cy="428961"/>
            <a:chOff x="6575143" y="5403673"/>
            <a:chExt cx="1298859" cy="428961"/>
          </a:xfrm>
        </p:grpSpPr>
        <p:sp>
          <p:nvSpPr>
            <p:cNvPr id="101" name="Rectangle 100"/>
            <p:cNvSpPr/>
            <p:nvPr/>
          </p:nvSpPr>
          <p:spPr>
            <a:xfrm>
              <a:off x="6578161" y="540367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03" name="Rectangle 102"/>
            <p:cNvSpPr/>
            <p:nvPr/>
          </p:nvSpPr>
          <p:spPr>
            <a:xfrm>
              <a:off x="6575143" y="5561699"/>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4" name="Rectangle 103"/>
            <p:cNvSpPr/>
            <p:nvPr/>
          </p:nvSpPr>
          <p:spPr>
            <a:xfrm>
              <a:off x="7220679" y="540560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grpSp>
      <p:sp>
        <p:nvSpPr>
          <p:cNvPr id="113" name="Rectangle 112"/>
          <p:cNvSpPr/>
          <p:nvPr/>
        </p:nvSpPr>
        <p:spPr>
          <a:xfrm>
            <a:off x="4798390" y="123283"/>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369807" y="1557274"/>
            <a:ext cx="8085080" cy="477054"/>
          </a:xfrm>
          <a:prstGeom prst="rect">
            <a:avLst/>
          </a:prstGeom>
          <a:noFill/>
        </p:spPr>
        <p:txBody>
          <a:bodyPr wrap="square" rtlCol="0">
            <a:spAutoFit/>
          </a:bodyPr>
          <a:lstStyle/>
          <a:p>
            <a:r>
              <a:rPr lang="en-US" sz="2500" dirty="0"/>
              <a:t>Goal 1: Improve </a:t>
            </a:r>
            <a:r>
              <a:rPr lang="en-US" sz="2500" dirty="0">
                <a:solidFill>
                  <a:schemeClr val="accent2"/>
                </a:solidFill>
              </a:rPr>
              <a:t>average JCT</a:t>
            </a:r>
          </a:p>
        </p:txBody>
      </p:sp>
      <p:sp>
        <p:nvSpPr>
          <p:cNvPr id="122" name="TextBox 121"/>
          <p:cNvSpPr txBox="1"/>
          <p:nvPr/>
        </p:nvSpPr>
        <p:spPr>
          <a:xfrm>
            <a:off x="362548" y="2331257"/>
            <a:ext cx="8104011" cy="477054"/>
          </a:xfrm>
          <a:prstGeom prst="rect">
            <a:avLst/>
          </a:prstGeom>
          <a:noFill/>
        </p:spPr>
        <p:txBody>
          <a:bodyPr wrap="square" rtlCol="0">
            <a:spAutoFit/>
          </a:bodyPr>
          <a:lstStyle/>
          <a:p>
            <a:r>
              <a:rPr lang="en-US" sz="2500" dirty="0"/>
              <a:t>Goal 2: Maximize </a:t>
            </a:r>
            <a:r>
              <a:rPr lang="en-US" sz="2500" dirty="0">
                <a:solidFill>
                  <a:schemeClr val="accent2"/>
                </a:solidFill>
              </a:rPr>
              <a:t>efficiency</a:t>
            </a:r>
          </a:p>
        </p:txBody>
      </p:sp>
      <p:sp>
        <p:nvSpPr>
          <p:cNvPr id="123" name="TextBox 122"/>
          <p:cNvSpPr txBox="1"/>
          <p:nvPr/>
        </p:nvSpPr>
        <p:spPr>
          <a:xfrm>
            <a:off x="382428" y="3080000"/>
            <a:ext cx="8104011" cy="477054"/>
          </a:xfrm>
          <a:prstGeom prst="rect">
            <a:avLst/>
          </a:prstGeom>
          <a:noFill/>
        </p:spPr>
        <p:txBody>
          <a:bodyPr wrap="square" rtlCol="0">
            <a:spAutoFit/>
          </a:bodyPr>
          <a:lstStyle/>
          <a:p>
            <a:r>
              <a:rPr lang="en-US" sz="2500" dirty="0"/>
              <a:t>Goals 1 and 2 can be interchanged</a:t>
            </a:r>
            <a:endParaRPr lang="en-US" sz="2500" dirty="0">
              <a:solidFill>
                <a:schemeClr val="accent2"/>
              </a:solidFill>
            </a:endParaRPr>
          </a:p>
        </p:txBody>
      </p:sp>
      <p:sp>
        <p:nvSpPr>
          <p:cNvPr id="124" name="TextBox 123"/>
          <p:cNvSpPr txBox="1"/>
          <p:nvPr/>
        </p:nvSpPr>
        <p:spPr>
          <a:xfrm>
            <a:off x="556610" y="1907279"/>
            <a:ext cx="6453788" cy="400110"/>
          </a:xfrm>
          <a:prstGeom prst="rect">
            <a:avLst/>
          </a:prstGeom>
          <a:noFill/>
        </p:spPr>
        <p:txBody>
          <a:bodyPr wrap="square" rtlCol="0">
            <a:spAutoFit/>
          </a:bodyPr>
          <a:lstStyle/>
          <a:p>
            <a:pPr marL="342900" indent="-342900">
              <a:buFont typeface="Wingdings" panose="05000000000000000000" pitchFamily="2" charset="2"/>
              <a:buChar char="§"/>
            </a:pPr>
            <a:r>
              <a:rPr lang="en-US" sz="2000" i="1" dirty="0"/>
              <a:t>Schedule jobs closest to completion time first</a:t>
            </a:r>
            <a:endParaRPr lang="en-US" sz="2000" i="1" dirty="0">
              <a:solidFill>
                <a:schemeClr val="accent2"/>
              </a:solidFill>
            </a:endParaRPr>
          </a:p>
        </p:txBody>
      </p:sp>
      <p:sp>
        <p:nvSpPr>
          <p:cNvPr id="116" name="TextBox 115"/>
          <p:cNvSpPr txBox="1"/>
          <p:nvPr/>
        </p:nvSpPr>
        <p:spPr>
          <a:xfrm>
            <a:off x="563238" y="2642780"/>
            <a:ext cx="6453788" cy="400110"/>
          </a:xfrm>
          <a:prstGeom prst="rect">
            <a:avLst/>
          </a:prstGeom>
          <a:noFill/>
        </p:spPr>
        <p:txBody>
          <a:bodyPr wrap="square" rtlCol="0">
            <a:spAutoFit/>
          </a:bodyPr>
          <a:lstStyle/>
          <a:p>
            <a:pPr marL="342900" indent="-342900">
              <a:buFont typeface="Wingdings" panose="05000000000000000000" pitchFamily="2" charset="2"/>
              <a:buChar char="§"/>
            </a:pPr>
            <a:r>
              <a:rPr lang="en-US" sz="2000" i="1" dirty="0"/>
              <a:t>Pack as many unscheduled tasks are possible</a:t>
            </a:r>
            <a:endParaRPr lang="en-US" sz="2000" i="1" dirty="0">
              <a:solidFill>
                <a:schemeClr val="accent2"/>
              </a:solidFill>
            </a:endParaRPr>
          </a:p>
        </p:txBody>
      </p:sp>
      <p:sp>
        <p:nvSpPr>
          <p:cNvPr id="115" name="Slide Number Placeholder 6"/>
          <p:cNvSpPr>
            <a:spLocks noGrp="1"/>
          </p:cNvSpPr>
          <p:nvPr>
            <p:ph type="sldNum" sz="quarter" idx="12"/>
          </p:nvPr>
        </p:nvSpPr>
        <p:spPr>
          <a:xfrm>
            <a:off x="11214100" y="6356350"/>
            <a:ext cx="533400" cy="365125"/>
          </a:xfrm>
        </p:spPr>
        <p:txBody>
          <a:bodyPr/>
          <a:lstStyle/>
          <a:p>
            <a:r>
              <a:rPr lang="en-US" b="1" dirty="0"/>
              <a:t>10</a:t>
            </a:r>
          </a:p>
        </p:txBody>
      </p:sp>
      <p:sp>
        <p:nvSpPr>
          <p:cNvPr id="125" name="Rounded Rectangle 124"/>
          <p:cNvSpPr/>
          <p:nvPr/>
        </p:nvSpPr>
        <p:spPr>
          <a:xfrm>
            <a:off x="9842356" y="4385926"/>
            <a:ext cx="1567765" cy="74453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TextBox 125"/>
          <p:cNvSpPr txBox="1"/>
          <p:nvPr/>
        </p:nvSpPr>
        <p:spPr>
          <a:xfrm>
            <a:off x="9964031" y="4306989"/>
            <a:ext cx="1310837" cy="477054"/>
          </a:xfrm>
          <a:prstGeom prst="rect">
            <a:avLst/>
          </a:prstGeom>
          <a:noFill/>
        </p:spPr>
        <p:txBody>
          <a:bodyPr wrap="square" rtlCol="0">
            <a:spAutoFit/>
          </a:bodyPr>
          <a:lstStyle/>
          <a:p>
            <a:pPr algn="ctr"/>
            <a:r>
              <a:rPr lang="en-US" sz="2500" b="1" dirty="0"/>
              <a:t>Leftover</a:t>
            </a:r>
          </a:p>
        </p:txBody>
      </p:sp>
      <p:cxnSp>
        <p:nvCxnSpPr>
          <p:cNvPr id="127" name="Straight Connector 126"/>
          <p:cNvCxnSpPr/>
          <p:nvPr/>
        </p:nvCxnSpPr>
        <p:spPr>
          <a:xfrm>
            <a:off x="9973448" y="4779557"/>
            <a:ext cx="1301420" cy="0"/>
          </a:xfrm>
          <a:prstGeom prst="line">
            <a:avLst/>
          </a:prstGeom>
          <a:ln w="38100"/>
        </p:spPr>
        <p:style>
          <a:lnRef idx="1">
            <a:schemeClr val="dk1"/>
          </a:lnRef>
          <a:fillRef idx="0">
            <a:schemeClr val="dk1"/>
          </a:fillRef>
          <a:effectRef idx="0">
            <a:schemeClr val="dk1"/>
          </a:effectRef>
          <a:fontRef idx="minor">
            <a:schemeClr val="tx1"/>
          </a:fontRef>
        </p:style>
      </p:cxnSp>
      <p:sp>
        <p:nvSpPr>
          <p:cNvPr id="128" name="Rectangle 127"/>
          <p:cNvSpPr/>
          <p:nvPr/>
        </p:nvSpPr>
        <p:spPr>
          <a:xfrm>
            <a:off x="9992324" y="4730353"/>
            <a:ext cx="756682" cy="400110"/>
          </a:xfrm>
          <a:prstGeom prst="rect">
            <a:avLst/>
          </a:prstGeom>
        </p:spPr>
        <p:txBody>
          <a:bodyPr wrap="none">
            <a:spAutoFit/>
          </a:bodyPr>
          <a:lstStyle/>
          <a:p>
            <a:r>
              <a:rPr lang="en-US" sz="2000" dirty="0"/>
              <a:t>Total:</a:t>
            </a:r>
          </a:p>
        </p:txBody>
      </p:sp>
      <p:sp>
        <p:nvSpPr>
          <p:cNvPr id="129" name="Rectangle 128"/>
          <p:cNvSpPr/>
          <p:nvPr/>
        </p:nvSpPr>
        <p:spPr>
          <a:xfrm>
            <a:off x="10601344" y="4735047"/>
            <a:ext cx="643125" cy="400110"/>
          </a:xfrm>
          <a:prstGeom prst="rect">
            <a:avLst/>
          </a:prstGeom>
        </p:spPr>
        <p:txBody>
          <a:bodyPr wrap="none">
            <a:spAutoFit/>
          </a:bodyPr>
          <a:lstStyle/>
          <a:p>
            <a:r>
              <a:rPr lang="en-US" sz="2000" b="1" dirty="0">
                <a:solidFill>
                  <a:srgbClr val="C00000"/>
                </a:solidFill>
              </a:rPr>
              <a:t>0.21</a:t>
            </a:r>
            <a:endParaRPr lang="en-US" sz="2000" dirty="0">
              <a:solidFill>
                <a:srgbClr val="C00000"/>
              </a:solidFill>
            </a:endParaRPr>
          </a:p>
        </p:txBody>
      </p:sp>
      <p:sp>
        <p:nvSpPr>
          <p:cNvPr id="131" name="TextBox 130"/>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32" name="TextBox 131"/>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1.0</a:t>
            </a:r>
          </a:p>
        </p:txBody>
      </p:sp>
      <p:grpSp>
        <p:nvGrpSpPr>
          <p:cNvPr id="133" name="Group 132"/>
          <p:cNvGrpSpPr/>
          <p:nvPr/>
        </p:nvGrpSpPr>
        <p:grpSpPr>
          <a:xfrm>
            <a:off x="308286" y="5262226"/>
            <a:ext cx="3303106" cy="1577054"/>
            <a:chOff x="9075865" y="786603"/>
            <a:chExt cx="3303106" cy="1675276"/>
          </a:xfrm>
        </p:grpSpPr>
        <p:sp>
          <p:nvSpPr>
            <p:cNvPr id="134" name="TextBox 133"/>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36" name="Group 135"/>
            <p:cNvGrpSpPr/>
            <p:nvPr/>
          </p:nvGrpSpPr>
          <p:grpSpPr>
            <a:xfrm>
              <a:off x="9075865" y="786603"/>
              <a:ext cx="2973861" cy="1606999"/>
              <a:chOff x="255646" y="1063543"/>
              <a:chExt cx="2973861" cy="1606999"/>
            </a:xfrm>
          </p:grpSpPr>
          <p:sp>
            <p:nvSpPr>
              <p:cNvPr id="137" name="Flowchart: Document 136"/>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ounded Rectangle 137"/>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ounded Rectangle 140"/>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2" name="Straight Arrow Connector 141"/>
              <p:cNvCxnSpPr>
                <a:stCxn id="138" idx="2"/>
                <a:endCxn id="141"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43" name="Straight Arrow Connector 142"/>
              <p:cNvCxnSpPr>
                <a:stCxn id="139" idx="2"/>
                <a:endCxn id="141"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44" name="TextBox 143"/>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45" name="TextBox 144"/>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46" name="TextBox 145"/>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47" name="Group 146"/>
          <p:cNvGrpSpPr/>
          <p:nvPr/>
        </p:nvGrpSpPr>
        <p:grpSpPr>
          <a:xfrm>
            <a:off x="1985164" y="4353935"/>
            <a:ext cx="1570092" cy="922792"/>
            <a:chOff x="1136810" y="3931287"/>
            <a:chExt cx="1610648" cy="967657"/>
          </a:xfrm>
        </p:grpSpPr>
        <p:sp>
          <p:nvSpPr>
            <p:cNvPr id="148" name="Flowchart: Document 147"/>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9" name="Group 148"/>
            <p:cNvGrpSpPr/>
            <p:nvPr/>
          </p:nvGrpSpPr>
          <p:grpSpPr>
            <a:xfrm>
              <a:off x="1149499" y="3946686"/>
              <a:ext cx="1308669" cy="636440"/>
              <a:chOff x="4339301" y="4355046"/>
              <a:chExt cx="1308669" cy="636440"/>
            </a:xfrm>
          </p:grpSpPr>
          <p:sp>
            <p:nvSpPr>
              <p:cNvPr id="151" name="TextBox 150"/>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52" name="Rounded Rectangle 151"/>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0" name="TextBox 149"/>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53" name="Rounded Rectangle 152"/>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87477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3500" b="1" dirty="0">
              <a:solidFill>
                <a:schemeClr val="accent2"/>
              </a:solidFill>
            </a:endParaRPr>
          </a:p>
        </p:txBody>
      </p:sp>
      <p:grpSp>
        <p:nvGrpSpPr>
          <p:cNvPr id="51" name="Group 50"/>
          <p:cNvGrpSpPr/>
          <p:nvPr/>
        </p:nvGrpSpPr>
        <p:grpSpPr>
          <a:xfrm>
            <a:off x="568457" y="138601"/>
            <a:ext cx="1259825" cy="707886"/>
            <a:chOff x="270158" y="5786372"/>
            <a:chExt cx="1650364" cy="822840"/>
          </a:xfrm>
        </p:grpSpPr>
        <p:sp>
          <p:nvSpPr>
            <p:cNvPr id="52" name="Rounded Rectangle 51"/>
            <p:cNvSpPr/>
            <p:nvPr/>
          </p:nvSpPr>
          <p:spPr>
            <a:xfrm>
              <a:off x="270158" y="5862288"/>
              <a:ext cx="1639244" cy="67665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TextBox 52"/>
            <p:cNvSpPr txBox="1"/>
            <p:nvPr/>
          </p:nvSpPr>
          <p:spPr>
            <a:xfrm>
              <a:off x="278948" y="5786372"/>
              <a:ext cx="1641574" cy="822840"/>
            </a:xfrm>
            <a:prstGeom prst="rect">
              <a:avLst/>
            </a:prstGeom>
            <a:noFill/>
          </p:spPr>
          <p:txBody>
            <a:bodyPr wrap="square" rtlCol="0">
              <a:spAutoFit/>
            </a:bodyPr>
            <a:lstStyle/>
            <a:p>
              <a:pPr algn="ctr"/>
              <a:r>
                <a:rPr lang="en-US" sz="2000" dirty="0"/>
                <a:t>Inter-Job Scheduler</a:t>
              </a:r>
            </a:p>
          </p:txBody>
        </p:sp>
      </p:grpSp>
      <p:grpSp>
        <p:nvGrpSpPr>
          <p:cNvPr id="54" name="Group 53"/>
          <p:cNvGrpSpPr/>
          <p:nvPr/>
        </p:nvGrpSpPr>
        <p:grpSpPr>
          <a:xfrm>
            <a:off x="2500328" y="138607"/>
            <a:ext cx="1765186" cy="707886"/>
            <a:chOff x="4989256" y="4647551"/>
            <a:chExt cx="1765186" cy="707886"/>
          </a:xfrm>
        </p:grpSpPr>
        <p:sp>
          <p:nvSpPr>
            <p:cNvPr id="55" name="Rounded Rectangle 54"/>
            <p:cNvSpPr/>
            <p:nvPr/>
          </p:nvSpPr>
          <p:spPr>
            <a:xfrm>
              <a:off x="5246115" y="4709430"/>
              <a:ext cx="1252728" cy="585216"/>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a:off x="4989256" y="4647551"/>
              <a:ext cx="1765186" cy="707886"/>
            </a:xfrm>
            <a:prstGeom prst="rect">
              <a:avLst/>
            </a:prstGeom>
            <a:noFill/>
          </p:spPr>
          <p:txBody>
            <a:bodyPr wrap="square" rtlCol="0">
              <a:spAutoFit/>
            </a:bodyPr>
            <a:lstStyle/>
            <a:p>
              <a:pPr algn="ctr"/>
              <a:r>
                <a:rPr lang="en-US" sz="2000" dirty="0"/>
                <a:t>Intra-Job Scheduler</a:t>
              </a:r>
            </a:p>
          </p:txBody>
        </p:sp>
      </p:grpSp>
      <p:grpSp>
        <p:nvGrpSpPr>
          <p:cNvPr id="57" name="Group 56"/>
          <p:cNvGrpSpPr/>
          <p:nvPr/>
        </p:nvGrpSpPr>
        <p:grpSpPr>
          <a:xfrm>
            <a:off x="4938144" y="200831"/>
            <a:ext cx="1252728" cy="585216"/>
            <a:chOff x="5225136" y="6085459"/>
            <a:chExt cx="1358598" cy="356447"/>
          </a:xfrm>
        </p:grpSpPr>
        <p:sp>
          <p:nvSpPr>
            <p:cNvPr id="58" name="Rounded Rectangle 57"/>
            <p:cNvSpPr/>
            <p:nvPr/>
          </p:nvSpPr>
          <p:spPr>
            <a:xfrm>
              <a:off x="5225136" y="6085459"/>
              <a:ext cx="1358598" cy="35644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TextBox 58"/>
            <p:cNvSpPr txBox="1"/>
            <p:nvPr/>
          </p:nvSpPr>
          <p:spPr>
            <a:xfrm>
              <a:off x="5233974" y="6149674"/>
              <a:ext cx="1349759" cy="243702"/>
            </a:xfrm>
            <a:prstGeom prst="rect">
              <a:avLst/>
            </a:prstGeom>
            <a:noFill/>
          </p:spPr>
          <p:txBody>
            <a:bodyPr wrap="square" rtlCol="0">
              <a:spAutoFit/>
            </a:bodyPr>
            <a:lstStyle/>
            <a:p>
              <a:pPr algn="ctr"/>
              <a:r>
                <a:rPr lang="en-US" sz="2000" dirty="0"/>
                <a:t>Leftover</a:t>
              </a:r>
            </a:p>
          </p:txBody>
        </p:sp>
      </p:grpSp>
      <p:cxnSp>
        <p:nvCxnSpPr>
          <p:cNvPr id="60" name="Straight Arrow Connector 59"/>
          <p:cNvCxnSpPr/>
          <p:nvPr/>
        </p:nvCxnSpPr>
        <p:spPr>
          <a:xfrm>
            <a:off x="2033233" y="488720"/>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cxnSp>
        <p:nvCxnSpPr>
          <p:cNvPr id="61" name="Straight Arrow Connector 60"/>
          <p:cNvCxnSpPr/>
          <p:nvPr/>
        </p:nvCxnSpPr>
        <p:spPr>
          <a:xfrm>
            <a:off x="4232147" y="495978"/>
            <a:ext cx="539496" cy="12579"/>
          </a:xfrm>
          <a:prstGeom prst="straightConnector1">
            <a:avLst/>
          </a:prstGeom>
          <a:ln w="63500">
            <a:solidFill>
              <a:schemeClr val="accent3">
                <a:lumMod val="40000"/>
                <a:lumOff val="60000"/>
              </a:schemeClr>
            </a:solidFill>
            <a:tailEnd type="triangle"/>
          </a:ln>
        </p:spPr>
        <p:style>
          <a:lnRef idx="1">
            <a:schemeClr val="accent2"/>
          </a:lnRef>
          <a:fillRef idx="0">
            <a:schemeClr val="accent2"/>
          </a:fillRef>
          <a:effectRef idx="0">
            <a:schemeClr val="accent2"/>
          </a:effectRef>
          <a:fontRef idx="minor">
            <a:schemeClr val="tx1"/>
          </a:fontRef>
        </p:style>
      </p:cxnSp>
      <p:sp>
        <p:nvSpPr>
          <p:cNvPr id="135" name="Rectangle 134"/>
          <p:cNvSpPr/>
          <p:nvPr/>
        </p:nvSpPr>
        <p:spPr>
          <a:xfrm>
            <a:off x="262351" y="1110315"/>
            <a:ext cx="5964279" cy="477054"/>
          </a:xfrm>
          <a:prstGeom prst="rect">
            <a:avLst/>
          </a:prstGeom>
        </p:spPr>
        <p:txBody>
          <a:bodyPr wrap="square">
            <a:spAutoFit/>
          </a:bodyPr>
          <a:lstStyle/>
          <a:p>
            <a:r>
              <a:rPr lang="en-US" sz="2500" b="1" dirty="0"/>
              <a:t>How to redistribute the leftover resources?</a:t>
            </a:r>
          </a:p>
        </p:txBody>
      </p:sp>
      <p:sp>
        <p:nvSpPr>
          <p:cNvPr id="140" name="Rectangle 139"/>
          <p:cNvSpPr/>
          <p:nvPr/>
        </p:nvSpPr>
        <p:spPr>
          <a:xfrm>
            <a:off x="-3363" y="4312116"/>
            <a:ext cx="12206224" cy="2545884"/>
          </a:xfrm>
          <a:prstGeom prst="rect">
            <a:avLst/>
          </a:prstGeom>
          <a:solidFill>
            <a:schemeClr val="bg2">
              <a:lumMod val="25000"/>
            </a:schemeClr>
          </a:solidFill>
          <a:ln>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5" name="Group 64"/>
          <p:cNvGrpSpPr/>
          <p:nvPr/>
        </p:nvGrpSpPr>
        <p:grpSpPr>
          <a:xfrm>
            <a:off x="4275889" y="4367679"/>
            <a:ext cx="4266647" cy="2462362"/>
            <a:chOff x="3903579" y="1120877"/>
            <a:chExt cx="4266647" cy="2462362"/>
          </a:xfrm>
        </p:grpSpPr>
        <p:cxnSp>
          <p:nvCxnSpPr>
            <p:cNvPr id="66" name="Straight Arrow Connector 65"/>
            <p:cNvCxnSpPr/>
            <p:nvPr/>
          </p:nvCxnSpPr>
          <p:spPr>
            <a:xfrm flipV="1">
              <a:off x="4796090" y="2889292"/>
              <a:ext cx="3374136" cy="7949"/>
            </a:xfrm>
            <a:prstGeom prst="straightConnector1">
              <a:avLst/>
            </a:prstGeom>
            <a:ln w="4445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H="1" flipV="1">
              <a:off x="4811485" y="1217724"/>
              <a:ext cx="8133" cy="166132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68" name="TextBox 67"/>
            <p:cNvSpPr txBox="1"/>
            <p:nvPr/>
          </p:nvSpPr>
          <p:spPr>
            <a:xfrm>
              <a:off x="5768467" y="3106185"/>
              <a:ext cx="862299" cy="477054"/>
            </a:xfrm>
            <a:prstGeom prst="rect">
              <a:avLst/>
            </a:prstGeom>
            <a:noFill/>
          </p:spPr>
          <p:txBody>
            <a:bodyPr wrap="square" rtlCol="0">
              <a:spAutoFit/>
            </a:bodyPr>
            <a:lstStyle/>
            <a:p>
              <a:r>
                <a:rPr lang="en-US" sz="2500" dirty="0">
                  <a:solidFill>
                    <a:schemeClr val="bg1"/>
                  </a:solidFill>
                </a:rPr>
                <a:t>Time</a:t>
              </a:r>
            </a:p>
          </p:txBody>
        </p:sp>
        <p:sp>
          <p:nvSpPr>
            <p:cNvPr id="69" name="TextBox 68"/>
            <p:cNvSpPr txBox="1"/>
            <p:nvPr/>
          </p:nvSpPr>
          <p:spPr>
            <a:xfrm rot="16200000">
              <a:off x="3432749" y="1846433"/>
              <a:ext cx="1418713" cy="477054"/>
            </a:xfrm>
            <a:prstGeom prst="rect">
              <a:avLst/>
            </a:prstGeom>
            <a:noFill/>
          </p:spPr>
          <p:txBody>
            <a:bodyPr wrap="square" rtlCol="0">
              <a:spAutoFit/>
            </a:bodyPr>
            <a:lstStyle/>
            <a:p>
              <a:r>
                <a:rPr lang="en-US" sz="2500" dirty="0">
                  <a:solidFill>
                    <a:schemeClr val="bg1"/>
                  </a:solidFill>
                </a:rPr>
                <a:t>Capacity</a:t>
              </a:r>
            </a:p>
          </p:txBody>
        </p:sp>
        <p:sp>
          <p:nvSpPr>
            <p:cNvPr id="71" name="TextBox 70"/>
            <p:cNvSpPr txBox="1"/>
            <p:nvPr/>
          </p:nvSpPr>
          <p:spPr>
            <a:xfrm>
              <a:off x="4224336" y="1862004"/>
              <a:ext cx="687866" cy="477054"/>
            </a:xfrm>
            <a:prstGeom prst="rect">
              <a:avLst/>
            </a:prstGeom>
            <a:noFill/>
          </p:spPr>
          <p:txBody>
            <a:bodyPr wrap="square" rtlCol="0">
              <a:spAutoFit/>
            </a:bodyPr>
            <a:lstStyle/>
            <a:p>
              <a:r>
                <a:rPr lang="en-US" sz="2500" dirty="0">
                  <a:solidFill>
                    <a:schemeClr val="bg1"/>
                  </a:solidFill>
                </a:rPr>
                <a:t>0.5</a:t>
              </a:r>
            </a:p>
          </p:txBody>
        </p:sp>
        <p:sp>
          <p:nvSpPr>
            <p:cNvPr id="72" name="TextBox 71"/>
            <p:cNvSpPr txBox="1"/>
            <p:nvPr/>
          </p:nvSpPr>
          <p:spPr>
            <a:xfrm>
              <a:off x="4224335" y="1120877"/>
              <a:ext cx="687866" cy="477054"/>
            </a:xfrm>
            <a:prstGeom prst="rect">
              <a:avLst/>
            </a:prstGeom>
            <a:noFill/>
          </p:spPr>
          <p:txBody>
            <a:bodyPr wrap="square" rtlCol="0">
              <a:spAutoFit/>
            </a:bodyPr>
            <a:lstStyle/>
            <a:p>
              <a:r>
                <a:rPr lang="en-US" sz="2500" dirty="0">
                  <a:solidFill>
                    <a:schemeClr val="bg1"/>
                  </a:solidFill>
                </a:rPr>
                <a:t>1.0</a:t>
              </a:r>
            </a:p>
          </p:txBody>
        </p:sp>
        <p:sp>
          <p:nvSpPr>
            <p:cNvPr id="73" name="TextBox 72"/>
            <p:cNvSpPr txBox="1"/>
            <p:nvPr/>
          </p:nvSpPr>
          <p:spPr>
            <a:xfrm>
              <a:off x="5989872" y="2821248"/>
              <a:ext cx="316988" cy="477054"/>
            </a:xfrm>
            <a:prstGeom prst="rect">
              <a:avLst/>
            </a:prstGeom>
            <a:noFill/>
          </p:spPr>
          <p:txBody>
            <a:bodyPr wrap="square" rtlCol="0">
              <a:spAutoFit/>
            </a:bodyPr>
            <a:lstStyle/>
            <a:p>
              <a:r>
                <a:rPr lang="en-US" sz="2500" dirty="0">
                  <a:solidFill>
                    <a:schemeClr val="bg1"/>
                  </a:solidFill>
                </a:rPr>
                <a:t>1</a:t>
              </a:r>
            </a:p>
          </p:txBody>
        </p:sp>
        <p:sp>
          <p:nvSpPr>
            <p:cNvPr id="74" name="TextBox 73"/>
            <p:cNvSpPr txBox="1"/>
            <p:nvPr/>
          </p:nvSpPr>
          <p:spPr>
            <a:xfrm>
              <a:off x="7382354" y="2821119"/>
              <a:ext cx="310750" cy="477054"/>
            </a:xfrm>
            <a:prstGeom prst="rect">
              <a:avLst/>
            </a:prstGeom>
            <a:noFill/>
          </p:spPr>
          <p:txBody>
            <a:bodyPr wrap="square" rtlCol="0">
              <a:spAutoFit/>
            </a:bodyPr>
            <a:lstStyle/>
            <a:p>
              <a:r>
                <a:rPr lang="en-US" sz="2500" dirty="0">
                  <a:solidFill>
                    <a:schemeClr val="bg1"/>
                  </a:solidFill>
                </a:rPr>
                <a:t>2</a:t>
              </a:r>
            </a:p>
          </p:txBody>
        </p:sp>
        <p:sp>
          <p:nvSpPr>
            <p:cNvPr id="75" name="TextBox 74"/>
            <p:cNvSpPr txBox="1"/>
            <p:nvPr/>
          </p:nvSpPr>
          <p:spPr>
            <a:xfrm>
              <a:off x="4546800" y="2821680"/>
              <a:ext cx="316988" cy="477054"/>
            </a:xfrm>
            <a:prstGeom prst="rect">
              <a:avLst/>
            </a:prstGeom>
            <a:noFill/>
          </p:spPr>
          <p:txBody>
            <a:bodyPr wrap="square" rtlCol="0">
              <a:spAutoFit/>
            </a:bodyPr>
            <a:lstStyle/>
            <a:p>
              <a:r>
                <a:rPr lang="en-US" sz="2500" dirty="0">
                  <a:solidFill>
                    <a:schemeClr val="bg1"/>
                  </a:solidFill>
                </a:rPr>
                <a:t>0</a:t>
              </a:r>
            </a:p>
          </p:txBody>
        </p:sp>
      </p:grpSp>
      <p:grpSp>
        <p:nvGrpSpPr>
          <p:cNvPr id="76" name="Group 75"/>
          <p:cNvGrpSpPr/>
          <p:nvPr/>
        </p:nvGrpSpPr>
        <p:grpSpPr>
          <a:xfrm>
            <a:off x="5199722" y="4378019"/>
            <a:ext cx="4226261" cy="1000132"/>
            <a:chOff x="6279978" y="3198838"/>
            <a:chExt cx="4226261" cy="1000132"/>
          </a:xfrm>
        </p:grpSpPr>
        <p:cxnSp>
          <p:nvCxnSpPr>
            <p:cNvPr id="77" name="Straight Arrow Connector 76"/>
            <p:cNvCxnSpPr/>
            <p:nvPr/>
          </p:nvCxnSpPr>
          <p:spPr>
            <a:xfrm>
              <a:off x="6279978" y="4181088"/>
              <a:ext cx="3374136" cy="17882"/>
            </a:xfrm>
            <a:prstGeom prst="straightConnector1">
              <a:avLst/>
            </a:prstGeom>
            <a:ln w="88900">
              <a:solidFill>
                <a:schemeClr val="bg1">
                  <a:lumMod val="50000"/>
                </a:schemeClr>
              </a:solidFill>
              <a:tailEnd type="none"/>
            </a:ln>
          </p:spPr>
          <p:style>
            <a:lnRef idx="1">
              <a:schemeClr val="accent1"/>
            </a:lnRef>
            <a:fillRef idx="0">
              <a:schemeClr val="accent1"/>
            </a:fillRef>
            <a:effectRef idx="0">
              <a:schemeClr val="accent1"/>
            </a:effectRef>
            <a:fontRef idx="minor">
              <a:schemeClr val="tx1"/>
            </a:fontRef>
          </p:style>
        </p:cxnSp>
        <p:sp>
          <p:nvSpPr>
            <p:cNvPr id="78" name="Rounded Rectangular Callout 77"/>
            <p:cNvSpPr/>
            <p:nvPr/>
          </p:nvSpPr>
          <p:spPr>
            <a:xfrm>
              <a:off x="9124040" y="3198838"/>
              <a:ext cx="1382199" cy="590860"/>
            </a:xfrm>
            <a:prstGeom prst="wedgeRoundRectCallout">
              <a:avLst>
                <a:gd name="adj1" fmla="val -28183"/>
                <a:gd name="adj2" fmla="val 109066"/>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rPr>
                <a:t>Fair</a:t>
              </a:r>
            </a:p>
            <a:p>
              <a:pPr algn="ctr"/>
              <a:r>
                <a:rPr lang="en-US" sz="2000" dirty="0">
                  <a:solidFill>
                    <a:schemeClr val="tx1"/>
                  </a:solidFill>
                </a:rPr>
                <a:t>Allocation</a:t>
              </a:r>
            </a:p>
          </p:txBody>
        </p:sp>
      </p:grpSp>
      <p:sp>
        <p:nvSpPr>
          <p:cNvPr id="99" name="Right Arrow 98"/>
          <p:cNvSpPr/>
          <p:nvPr/>
        </p:nvSpPr>
        <p:spPr>
          <a:xfrm>
            <a:off x="3577831" y="5267108"/>
            <a:ext cx="593907" cy="431109"/>
          </a:xfrm>
          <a:prstGeom prst="right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a:xfrm flipH="1" flipV="1">
            <a:off x="6553010" y="4436184"/>
            <a:ext cx="7956" cy="1664208"/>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5223541" y="5839372"/>
            <a:ext cx="1301045"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cxnSp>
        <p:nvCxnSpPr>
          <p:cNvPr id="105" name="Straight Arrow Connector 104"/>
          <p:cNvCxnSpPr/>
          <p:nvPr/>
        </p:nvCxnSpPr>
        <p:spPr>
          <a:xfrm flipV="1">
            <a:off x="7920223" y="4436184"/>
            <a:ext cx="2366" cy="1666276"/>
          </a:xfrm>
          <a:prstGeom prst="straightConnector1">
            <a:avLst/>
          </a:prstGeom>
          <a:ln w="44450">
            <a:solidFill>
              <a:schemeClr val="bg1"/>
            </a:solidFill>
            <a:tailEnd type="none"/>
          </a:ln>
        </p:spPr>
        <p:style>
          <a:lnRef idx="1">
            <a:schemeClr val="accent1"/>
          </a:lnRef>
          <a:fillRef idx="0">
            <a:schemeClr val="accent1"/>
          </a:fillRef>
          <a:effectRef idx="0">
            <a:schemeClr val="accent1"/>
          </a:effectRef>
          <a:fontRef idx="minor">
            <a:schemeClr val="tx1"/>
          </a:fontRef>
        </p:style>
      </p:cxnSp>
      <p:sp>
        <p:nvSpPr>
          <p:cNvPr id="106" name="Rectangle 105"/>
          <p:cNvSpPr/>
          <p:nvPr/>
        </p:nvSpPr>
        <p:spPr>
          <a:xfrm>
            <a:off x="6592195" y="5832273"/>
            <a:ext cx="1298448" cy="27432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sp>
        <p:nvSpPr>
          <p:cNvPr id="107" name="Rectangle 106"/>
          <p:cNvSpPr/>
          <p:nvPr/>
        </p:nvSpPr>
        <p:spPr>
          <a:xfrm>
            <a:off x="7951665" y="5915897"/>
            <a:ext cx="347072" cy="182880"/>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Times New Roman" charset="0"/>
                <a:ea typeface="Times New Roman" charset="0"/>
                <a:cs typeface="Times New Roman" charset="0"/>
              </a:rPr>
              <a:t>S2</a:t>
            </a:r>
          </a:p>
        </p:txBody>
      </p:sp>
      <p:grpSp>
        <p:nvGrpSpPr>
          <p:cNvPr id="2" name="Group 1"/>
          <p:cNvGrpSpPr/>
          <p:nvPr/>
        </p:nvGrpSpPr>
        <p:grpSpPr>
          <a:xfrm>
            <a:off x="5217385" y="4829641"/>
            <a:ext cx="1315769" cy="996820"/>
            <a:chOff x="5217385" y="4829641"/>
            <a:chExt cx="1315769" cy="996820"/>
          </a:xfrm>
        </p:grpSpPr>
        <p:sp>
          <p:nvSpPr>
            <p:cNvPr id="110" name="Rectangle 109"/>
            <p:cNvSpPr/>
            <p:nvPr/>
          </p:nvSpPr>
          <p:spPr>
            <a:xfrm>
              <a:off x="5217385" y="5337031"/>
              <a:ext cx="1310140" cy="489430"/>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sp>
          <p:nvSpPr>
            <p:cNvPr id="111" name="Rectangle 110"/>
            <p:cNvSpPr/>
            <p:nvPr/>
          </p:nvSpPr>
          <p:spPr>
            <a:xfrm>
              <a:off x="5225562" y="4829641"/>
              <a:ext cx="1307592" cy="493776"/>
            </a:xfrm>
            <a:prstGeom prst="rect">
              <a:avLst/>
            </a:prstGeom>
            <a:solidFill>
              <a:schemeClr val="accent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bg1"/>
                  </a:solidFill>
                  <a:latin typeface="Times New Roman" charset="0"/>
                  <a:ea typeface="Times New Roman" charset="0"/>
                  <a:cs typeface="Times New Roman" charset="0"/>
                </a:rPr>
                <a:t>S0</a:t>
              </a:r>
            </a:p>
          </p:txBody>
        </p:sp>
      </p:grpSp>
      <p:sp>
        <p:nvSpPr>
          <p:cNvPr id="103" name="Rectangle 102"/>
          <p:cNvSpPr/>
          <p:nvPr/>
        </p:nvSpPr>
        <p:spPr>
          <a:xfrm>
            <a:off x="6590487" y="5555299"/>
            <a:ext cx="1298448" cy="27093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solidFill>
                <a:latin typeface="Times New Roman" charset="0"/>
                <a:ea typeface="Times New Roman" charset="0"/>
                <a:cs typeface="Times New Roman" charset="0"/>
              </a:rPr>
              <a:t>S1</a:t>
            </a:r>
          </a:p>
        </p:txBody>
      </p:sp>
      <p:grpSp>
        <p:nvGrpSpPr>
          <p:cNvPr id="4" name="Group 3"/>
          <p:cNvGrpSpPr/>
          <p:nvPr/>
        </p:nvGrpSpPr>
        <p:grpSpPr>
          <a:xfrm>
            <a:off x="6594904" y="5394958"/>
            <a:ext cx="1295841" cy="150507"/>
            <a:chOff x="6578161" y="5403673"/>
            <a:chExt cx="1295841" cy="150507"/>
          </a:xfrm>
        </p:grpSpPr>
        <p:sp>
          <p:nvSpPr>
            <p:cNvPr id="101" name="Rectangle 100"/>
            <p:cNvSpPr/>
            <p:nvPr/>
          </p:nvSpPr>
          <p:spPr>
            <a:xfrm>
              <a:off x="6578161" y="540367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sp>
          <p:nvSpPr>
            <p:cNvPr id="104" name="Rectangle 103"/>
            <p:cNvSpPr/>
            <p:nvPr/>
          </p:nvSpPr>
          <p:spPr>
            <a:xfrm>
              <a:off x="7220679" y="5405603"/>
              <a:ext cx="653323" cy="148577"/>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dirty="0">
                  <a:solidFill>
                    <a:schemeClr val="tx1"/>
                  </a:solidFill>
                  <a:latin typeface="Times New Roman" charset="0"/>
                  <a:ea typeface="Times New Roman" charset="0"/>
                  <a:cs typeface="Times New Roman" charset="0"/>
                </a:rPr>
                <a:t>S0</a:t>
              </a:r>
            </a:p>
          </p:txBody>
        </p:sp>
      </p:grpSp>
      <p:sp>
        <p:nvSpPr>
          <p:cNvPr id="113" name="Rectangle 112"/>
          <p:cNvSpPr/>
          <p:nvPr/>
        </p:nvSpPr>
        <p:spPr>
          <a:xfrm>
            <a:off x="4798390" y="123283"/>
            <a:ext cx="1558450" cy="766063"/>
          </a:xfrm>
          <a:prstGeom prst="rect">
            <a:avLst/>
          </a:prstGeom>
          <a:noFill/>
          <a:ln w="50800">
            <a:solidFill>
              <a:schemeClr val="accent2"/>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0" name="Rectangle 119"/>
          <p:cNvSpPr/>
          <p:nvPr/>
        </p:nvSpPr>
        <p:spPr>
          <a:xfrm>
            <a:off x="342512" y="1584129"/>
            <a:ext cx="8424117"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369807" y="1557274"/>
            <a:ext cx="8085080" cy="477054"/>
          </a:xfrm>
          <a:prstGeom prst="rect">
            <a:avLst/>
          </a:prstGeom>
          <a:noFill/>
        </p:spPr>
        <p:txBody>
          <a:bodyPr wrap="square" rtlCol="0">
            <a:spAutoFit/>
          </a:bodyPr>
          <a:lstStyle/>
          <a:p>
            <a:r>
              <a:rPr lang="en-US" sz="2500" dirty="0"/>
              <a:t>Goal 1: Improve </a:t>
            </a:r>
            <a:r>
              <a:rPr lang="en-US" sz="2500" dirty="0">
                <a:solidFill>
                  <a:schemeClr val="accent2"/>
                </a:solidFill>
              </a:rPr>
              <a:t>average JCT</a:t>
            </a:r>
          </a:p>
        </p:txBody>
      </p:sp>
      <p:sp>
        <p:nvSpPr>
          <p:cNvPr id="122" name="TextBox 121"/>
          <p:cNvSpPr txBox="1"/>
          <p:nvPr/>
        </p:nvSpPr>
        <p:spPr>
          <a:xfrm>
            <a:off x="362548" y="2331257"/>
            <a:ext cx="8104011" cy="477054"/>
          </a:xfrm>
          <a:prstGeom prst="rect">
            <a:avLst/>
          </a:prstGeom>
          <a:noFill/>
        </p:spPr>
        <p:txBody>
          <a:bodyPr wrap="square" rtlCol="0">
            <a:spAutoFit/>
          </a:bodyPr>
          <a:lstStyle/>
          <a:p>
            <a:r>
              <a:rPr lang="en-US" sz="2500" dirty="0"/>
              <a:t>Goal 2: Maximize </a:t>
            </a:r>
            <a:r>
              <a:rPr lang="en-US" sz="2500" dirty="0">
                <a:solidFill>
                  <a:schemeClr val="accent2"/>
                </a:solidFill>
              </a:rPr>
              <a:t>efficiency</a:t>
            </a:r>
          </a:p>
        </p:txBody>
      </p:sp>
      <p:sp>
        <p:nvSpPr>
          <p:cNvPr id="123" name="TextBox 122"/>
          <p:cNvSpPr txBox="1"/>
          <p:nvPr/>
        </p:nvSpPr>
        <p:spPr>
          <a:xfrm>
            <a:off x="382428" y="3080000"/>
            <a:ext cx="8104011" cy="477054"/>
          </a:xfrm>
          <a:prstGeom prst="rect">
            <a:avLst/>
          </a:prstGeom>
          <a:noFill/>
        </p:spPr>
        <p:txBody>
          <a:bodyPr wrap="square" rtlCol="0">
            <a:spAutoFit/>
          </a:bodyPr>
          <a:lstStyle/>
          <a:p>
            <a:r>
              <a:rPr lang="en-US" sz="2500" dirty="0"/>
              <a:t>Goals 1 and 2 can be interchanged</a:t>
            </a:r>
            <a:endParaRPr lang="en-US" sz="2500" dirty="0">
              <a:solidFill>
                <a:schemeClr val="accent2"/>
              </a:solidFill>
            </a:endParaRPr>
          </a:p>
        </p:txBody>
      </p:sp>
      <p:sp>
        <p:nvSpPr>
          <p:cNvPr id="124" name="TextBox 123"/>
          <p:cNvSpPr txBox="1"/>
          <p:nvPr/>
        </p:nvSpPr>
        <p:spPr>
          <a:xfrm>
            <a:off x="556610" y="1907279"/>
            <a:ext cx="6453788" cy="400110"/>
          </a:xfrm>
          <a:prstGeom prst="rect">
            <a:avLst/>
          </a:prstGeom>
          <a:noFill/>
        </p:spPr>
        <p:txBody>
          <a:bodyPr wrap="square" rtlCol="0">
            <a:spAutoFit/>
          </a:bodyPr>
          <a:lstStyle/>
          <a:p>
            <a:pPr marL="342900" indent="-342900">
              <a:buFont typeface="Wingdings" panose="05000000000000000000" pitchFamily="2" charset="2"/>
              <a:buChar char="§"/>
            </a:pPr>
            <a:r>
              <a:rPr lang="en-US" sz="2000" i="1" dirty="0"/>
              <a:t>Schedule jobs closest to completion time first</a:t>
            </a:r>
            <a:endParaRPr lang="en-US" sz="2000" i="1" dirty="0">
              <a:solidFill>
                <a:schemeClr val="accent2"/>
              </a:solidFill>
            </a:endParaRPr>
          </a:p>
        </p:txBody>
      </p:sp>
      <p:sp>
        <p:nvSpPr>
          <p:cNvPr id="116" name="TextBox 115"/>
          <p:cNvSpPr txBox="1"/>
          <p:nvPr/>
        </p:nvSpPr>
        <p:spPr>
          <a:xfrm>
            <a:off x="563238" y="2642780"/>
            <a:ext cx="6453788" cy="400110"/>
          </a:xfrm>
          <a:prstGeom prst="rect">
            <a:avLst/>
          </a:prstGeom>
          <a:noFill/>
        </p:spPr>
        <p:txBody>
          <a:bodyPr wrap="square" rtlCol="0">
            <a:spAutoFit/>
          </a:bodyPr>
          <a:lstStyle/>
          <a:p>
            <a:pPr marL="342900" indent="-342900">
              <a:buFont typeface="Wingdings" panose="05000000000000000000" pitchFamily="2" charset="2"/>
              <a:buChar char="§"/>
            </a:pPr>
            <a:r>
              <a:rPr lang="en-US" sz="2000" i="1" dirty="0"/>
              <a:t>Pack as many unscheduled tasks are possible</a:t>
            </a:r>
            <a:endParaRPr lang="en-US" sz="2000" i="1" dirty="0">
              <a:solidFill>
                <a:schemeClr val="accent2"/>
              </a:solidFill>
            </a:endParaRPr>
          </a:p>
        </p:txBody>
      </p:sp>
      <p:sp>
        <p:nvSpPr>
          <p:cNvPr id="128" name="Slide Number Placeholder 6"/>
          <p:cNvSpPr>
            <a:spLocks noGrp="1"/>
          </p:cNvSpPr>
          <p:nvPr>
            <p:ph type="sldNum" sz="quarter" idx="12"/>
          </p:nvPr>
        </p:nvSpPr>
        <p:spPr>
          <a:xfrm>
            <a:off x="11214100" y="6356350"/>
            <a:ext cx="533400" cy="365125"/>
          </a:xfrm>
        </p:spPr>
        <p:txBody>
          <a:bodyPr/>
          <a:lstStyle/>
          <a:p>
            <a:r>
              <a:rPr lang="en-US" b="1" dirty="0"/>
              <a:t>10</a:t>
            </a:r>
          </a:p>
        </p:txBody>
      </p:sp>
      <p:sp>
        <p:nvSpPr>
          <p:cNvPr id="129" name="TextBox 128"/>
          <p:cNvSpPr txBox="1"/>
          <p:nvPr/>
        </p:nvSpPr>
        <p:spPr>
          <a:xfrm>
            <a:off x="9842357" y="5635845"/>
            <a:ext cx="1567765" cy="400110"/>
          </a:xfrm>
          <a:prstGeom prst="rect">
            <a:avLst/>
          </a:prstGeom>
          <a:solidFill>
            <a:schemeClr val="bg1"/>
          </a:solidFill>
          <a:ln>
            <a:noFill/>
          </a:ln>
        </p:spPr>
        <p:txBody>
          <a:bodyPr wrap="square" rtlCol="0">
            <a:spAutoFit/>
          </a:bodyPr>
          <a:lstStyle/>
          <a:p>
            <a:pPr algn="ctr"/>
            <a:r>
              <a:rPr lang="en-US" sz="2000" dirty="0">
                <a:solidFill>
                  <a:schemeClr val="accent2"/>
                </a:solidFill>
              </a:rPr>
              <a:t>JCT Job 1: 2.1</a:t>
            </a:r>
          </a:p>
        </p:txBody>
      </p:sp>
      <p:sp>
        <p:nvSpPr>
          <p:cNvPr id="130" name="TextBox 129"/>
          <p:cNvSpPr txBox="1"/>
          <p:nvPr/>
        </p:nvSpPr>
        <p:spPr>
          <a:xfrm>
            <a:off x="9842634" y="6026784"/>
            <a:ext cx="1567765" cy="400110"/>
          </a:xfrm>
          <a:prstGeom prst="rect">
            <a:avLst/>
          </a:prstGeom>
          <a:solidFill>
            <a:schemeClr val="bg1"/>
          </a:solidFill>
          <a:ln>
            <a:noFill/>
          </a:ln>
        </p:spPr>
        <p:txBody>
          <a:bodyPr wrap="square" rtlCol="0">
            <a:spAutoFit/>
          </a:bodyPr>
          <a:lstStyle/>
          <a:p>
            <a:pPr algn="ctr"/>
            <a:r>
              <a:rPr lang="en-US" sz="2000" dirty="0">
                <a:solidFill>
                  <a:schemeClr val="accent1">
                    <a:lumMod val="50000"/>
                  </a:schemeClr>
                </a:solidFill>
              </a:rPr>
              <a:t>JCT Job 2: 2.0</a:t>
            </a:r>
          </a:p>
        </p:txBody>
      </p:sp>
      <p:sp>
        <p:nvSpPr>
          <p:cNvPr id="131" name="Rounded Rectangle 130"/>
          <p:cNvSpPr/>
          <p:nvPr/>
        </p:nvSpPr>
        <p:spPr>
          <a:xfrm>
            <a:off x="9842356" y="4385926"/>
            <a:ext cx="1567765" cy="744537"/>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TextBox 131"/>
          <p:cNvSpPr txBox="1"/>
          <p:nvPr/>
        </p:nvSpPr>
        <p:spPr>
          <a:xfrm>
            <a:off x="9964031" y="4306989"/>
            <a:ext cx="1310837" cy="477054"/>
          </a:xfrm>
          <a:prstGeom prst="rect">
            <a:avLst/>
          </a:prstGeom>
          <a:noFill/>
        </p:spPr>
        <p:txBody>
          <a:bodyPr wrap="square" rtlCol="0">
            <a:spAutoFit/>
          </a:bodyPr>
          <a:lstStyle/>
          <a:p>
            <a:pPr algn="ctr"/>
            <a:r>
              <a:rPr lang="en-US" sz="2500" b="1" dirty="0"/>
              <a:t>Leftover</a:t>
            </a:r>
          </a:p>
        </p:txBody>
      </p:sp>
      <p:cxnSp>
        <p:nvCxnSpPr>
          <p:cNvPr id="133" name="Straight Connector 132"/>
          <p:cNvCxnSpPr/>
          <p:nvPr/>
        </p:nvCxnSpPr>
        <p:spPr>
          <a:xfrm>
            <a:off x="9973448" y="4779557"/>
            <a:ext cx="1301420" cy="0"/>
          </a:xfrm>
          <a:prstGeom prst="line">
            <a:avLst/>
          </a:prstGeom>
          <a:ln w="38100"/>
        </p:spPr>
        <p:style>
          <a:lnRef idx="1">
            <a:schemeClr val="dk1"/>
          </a:lnRef>
          <a:fillRef idx="0">
            <a:schemeClr val="dk1"/>
          </a:fillRef>
          <a:effectRef idx="0">
            <a:schemeClr val="dk1"/>
          </a:effectRef>
          <a:fontRef idx="minor">
            <a:schemeClr val="tx1"/>
          </a:fontRef>
        </p:style>
      </p:cxnSp>
      <p:sp>
        <p:nvSpPr>
          <p:cNvPr id="134" name="Rectangle 133"/>
          <p:cNvSpPr/>
          <p:nvPr/>
        </p:nvSpPr>
        <p:spPr>
          <a:xfrm>
            <a:off x="9992324" y="4730353"/>
            <a:ext cx="756682" cy="400110"/>
          </a:xfrm>
          <a:prstGeom prst="rect">
            <a:avLst/>
          </a:prstGeom>
        </p:spPr>
        <p:txBody>
          <a:bodyPr wrap="none">
            <a:spAutoFit/>
          </a:bodyPr>
          <a:lstStyle/>
          <a:p>
            <a:r>
              <a:rPr lang="en-US" sz="2000" dirty="0"/>
              <a:t>Total:</a:t>
            </a:r>
          </a:p>
        </p:txBody>
      </p:sp>
      <p:sp>
        <p:nvSpPr>
          <p:cNvPr id="136" name="Rectangle 135"/>
          <p:cNvSpPr/>
          <p:nvPr/>
        </p:nvSpPr>
        <p:spPr>
          <a:xfrm>
            <a:off x="10601344" y="4735047"/>
            <a:ext cx="643125" cy="400110"/>
          </a:xfrm>
          <a:prstGeom prst="rect">
            <a:avLst/>
          </a:prstGeom>
        </p:spPr>
        <p:txBody>
          <a:bodyPr wrap="none">
            <a:spAutoFit/>
          </a:bodyPr>
          <a:lstStyle/>
          <a:p>
            <a:r>
              <a:rPr lang="en-US" sz="2000" b="1" dirty="0">
                <a:solidFill>
                  <a:srgbClr val="C00000"/>
                </a:solidFill>
              </a:rPr>
              <a:t>0.21</a:t>
            </a:r>
            <a:endParaRPr lang="en-US" sz="2000" dirty="0">
              <a:solidFill>
                <a:srgbClr val="C00000"/>
              </a:solidFill>
            </a:endParaRPr>
          </a:p>
        </p:txBody>
      </p:sp>
      <p:sp>
        <p:nvSpPr>
          <p:cNvPr id="137" name="Rectangle 136"/>
          <p:cNvSpPr/>
          <p:nvPr/>
        </p:nvSpPr>
        <p:spPr>
          <a:xfrm>
            <a:off x="10601344" y="4735047"/>
            <a:ext cx="314510" cy="400110"/>
          </a:xfrm>
          <a:prstGeom prst="rect">
            <a:avLst/>
          </a:prstGeom>
        </p:spPr>
        <p:txBody>
          <a:bodyPr wrap="none">
            <a:spAutoFit/>
          </a:bodyPr>
          <a:lstStyle/>
          <a:p>
            <a:r>
              <a:rPr lang="en-US" sz="2000" b="1" dirty="0">
                <a:solidFill>
                  <a:srgbClr val="C00000"/>
                </a:solidFill>
              </a:rPr>
              <a:t>0</a:t>
            </a:r>
            <a:endParaRPr lang="en-US" sz="2000" dirty="0">
              <a:solidFill>
                <a:srgbClr val="C00000"/>
              </a:solidFill>
            </a:endParaRPr>
          </a:p>
        </p:txBody>
      </p:sp>
      <p:grpSp>
        <p:nvGrpSpPr>
          <p:cNvPr id="138" name="Group 137"/>
          <p:cNvGrpSpPr/>
          <p:nvPr/>
        </p:nvGrpSpPr>
        <p:grpSpPr>
          <a:xfrm>
            <a:off x="308286" y="5262226"/>
            <a:ext cx="3303106" cy="1577054"/>
            <a:chOff x="9075865" y="786603"/>
            <a:chExt cx="3303106" cy="1675276"/>
          </a:xfrm>
        </p:grpSpPr>
        <p:sp>
          <p:nvSpPr>
            <p:cNvPr id="139" name="TextBox 138"/>
            <p:cNvSpPr txBox="1"/>
            <p:nvPr/>
          </p:nvSpPr>
          <p:spPr>
            <a:xfrm>
              <a:off x="11462691" y="2036849"/>
              <a:ext cx="916280" cy="425030"/>
            </a:xfrm>
            <a:prstGeom prst="rect">
              <a:avLst/>
            </a:prstGeom>
            <a:noFill/>
          </p:spPr>
          <p:txBody>
            <a:bodyPr wrap="square" rtlCol="0">
              <a:spAutoFit/>
            </a:bodyPr>
            <a:lstStyle/>
            <a:p>
              <a:r>
                <a:rPr lang="en-US" sz="2000" dirty="0">
                  <a:solidFill>
                    <a:schemeClr val="bg1"/>
                  </a:solidFill>
                </a:rPr>
                <a:t>Job 1</a:t>
              </a:r>
            </a:p>
          </p:txBody>
        </p:sp>
        <p:grpSp>
          <p:nvGrpSpPr>
            <p:cNvPr id="141" name="Group 140"/>
            <p:cNvGrpSpPr/>
            <p:nvPr/>
          </p:nvGrpSpPr>
          <p:grpSpPr>
            <a:xfrm>
              <a:off x="9075865" y="786603"/>
              <a:ext cx="2973861" cy="1606999"/>
              <a:chOff x="255646" y="1063543"/>
              <a:chExt cx="2973861" cy="1606999"/>
            </a:xfrm>
          </p:grpSpPr>
          <p:sp>
            <p:nvSpPr>
              <p:cNvPr id="142" name="Flowchart: Document 141"/>
              <p:cNvSpPr/>
              <p:nvPr/>
            </p:nvSpPr>
            <p:spPr>
              <a:xfrm>
                <a:off x="255646" y="1063543"/>
                <a:ext cx="2973861" cy="1606999"/>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ounded Rectangle 142"/>
              <p:cNvSpPr/>
              <p:nvPr/>
            </p:nvSpPr>
            <p:spPr>
              <a:xfrm>
                <a:off x="312188" y="1136389"/>
                <a:ext cx="1358176" cy="524482"/>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ounded Rectangle 143"/>
              <p:cNvSpPr/>
              <p:nvPr/>
            </p:nvSpPr>
            <p:spPr>
              <a:xfrm>
                <a:off x="1892021" y="1124665"/>
                <a:ext cx="1285048" cy="547617"/>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ounded Rectangle 144"/>
              <p:cNvSpPr/>
              <p:nvPr/>
            </p:nvSpPr>
            <p:spPr>
              <a:xfrm>
                <a:off x="1137729" y="1899553"/>
                <a:ext cx="1248413" cy="504330"/>
              </a:xfrm>
              <a:prstGeom prst="round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6" name="Straight Arrow Connector 145"/>
              <p:cNvCxnSpPr>
                <a:stCxn id="143" idx="2"/>
                <a:endCxn id="145" idx="0"/>
              </p:cNvCxnSpPr>
              <p:nvPr/>
            </p:nvCxnSpPr>
            <p:spPr>
              <a:xfrm>
                <a:off x="991276" y="1660871"/>
                <a:ext cx="770660" cy="238682"/>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cxnSp>
            <p:nvCxnSpPr>
              <p:cNvPr id="147" name="Straight Arrow Connector 146"/>
              <p:cNvCxnSpPr>
                <a:stCxn id="144" idx="2"/>
                <a:endCxn id="145" idx="0"/>
              </p:cNvCxnSpPr>
              <p:nvPr/>
            </p:nvCxnSpPr>
            <p:spPr>
              <a:xfrm flipH="1">
                <a:off x="1761936" y="1672282"/>
                <a:ext cx="772609" cy="227271"/>
              </a:xfrm>
              <a:prstGeom prst="straightConnector1">
                <a:avLst/>
              </a:prstGeom>
              <a:ln w="12700">
                <a:tailEnd type="triangle"/>
              </a:ln>
            </p:spPr>
            <p:style>
              <a:lnRef idx="1">
                <a:schemeClr val="accent2"/>
              </a:lnRef>
              <a:fillRef idx="0">
                <a:schemeClr val="accent2"/>
              </a:fillRef>
              <a:effectRef idx="0">
                <a:schemeClr val="accent2"/>
              </a:effectRef>
              <a:fontRef idx="minor">
                <a:schemeClr val="tx1"/>
              </a:fontRef>
            </p:style>
          </p:cxnSp>
          <p:sp>
            <p:nvSpPr>
              <p:cNvPr id="148" name="TextBox 147"/>
              <p:cNvSpPr txBox="1"/>
              <p:nvPr/>
            </p:nvSpPr>
            <p:spPr>
              <a:xfrm>
                <a:off x="331846" y="1088483"/>
                <a:ext cx="1346237" cy="621196"/>
              </a:xfrm>
              <a:prstGeom prst="rect">
                <a:avLst/>
              </a:prstGeom>
              <a:noFill/>
            </p:spPr>
            <p:txBody>
              <a:bodyPr wrap="square" rtlCol="0">
                <a:spAutoFit/>
              </a:bodyPr>
              <a:lstStyle/>
              <a:p>
                <a:pPr algn="ctr"/>
                <a:r>
                  <a:rPr lang="en-US" sz="1600" b="1" dirty="0"/>
                  <a:t>S0</a:t>
                </a:r>
              </a:p>
              <a:p>
                <a:r>
                  <a:rPr lang="en-US" sz="1600" b="1" dirty="0"/>
                  <a:t>2 x &lt;.08&gt; @.5</a:t>
                </a:r>
              </a:p>
            </p:txBody>
          </p:sp>
          <p:sp>
            <p:nvSpPr>
              <p:cNvPr id="149" name="TextBox 148"/>
              <p:cNvSpPr txBox="1"/>
              <p:nvPr/>
            </p:nvSpPr>
            <p:spPr>
              <a:xfrm>
                <a:off x="1907062" y="1083798"/>
                <a:ext cx="1303581" cy="621196"/>
              </a:xfrm>
              <a:prstGeom prst="rect">
                <a:avLst/>
              </a:prstGeom>
              <a:noFill/>
            </p:spPr>
            <p:txBody>
              <a:bodyPr wrap="square" rtlCol="0">
                <a:spAutoFit/>
              </a:bodyPr>
              <a:lstStyle/>
              <a:p>
                <a:pPr algn="ctr"/>
                <a:r>
                  <a:rPr lang="en-US" sz="1600" b="1" dirty="0"/>
                  <a:t>S1</a:t>
                </a:r>
              </a:p>
              <a:p>
                <a:r>
                  <a:rPr lang="en-US" sz="1600" b="1" dirty="0"/>
                  <a:t>3 x &lt;.21&gt; @1</a:t>
                </a:r>
              </a:p>
            </p:txBody>
          </p:sp>
          <p:sp>
            <p:nvSpPr>
              <p:cNvPr id="150" name="TextBox 149"/>
              <p:cNvSpPr txBox="1"/>
              <p:nvPr/>
            </p:nvSpPr>
            <p:spPr>
              <a:xfrm>
                <a:off x="1138245" y="1844990"/>
                <a:ext cx="1265901" cy="621196"/>
              </a:xfrm>
              <a:prstGeom prst="rect">
                <a:avLst/>
              </a:prstGeom>
              <a:noFill/>
            </p:spPr>
            <p:txBody>
              <a:bodyPr wrap="square" rtlCol="0">
                <a:spAutoFit/>
              </a:bodyPr>
              <a:lstStyle/>
              <a:p>
                <a:pPr algn="ctr"/>
                <a:r>
                  <a:rPr lang="en-US" sz="1600" b="1" dirty="0"/>
                  <a:t>S2</a:t>
                </a:r>
              </a:p>
              <a:p>
                <a:r>
                  <a:rPr lang="en-US" sz="1600" b="1" dirty="0"/>
                  <a:t>1 x &lt;.1&gt; @.1</a:t>
                </a:r>
              </a:p>
            </p:txBody>
          </p:sp>
        </p:grpSp>
      </p:grpSp>
      <p:grpSp>
        <p:nvGrpSpPr>
          <p:cNvPr id="151" name="Group 150"/>
          <p:cNvGrpSpPr/>
          <p:nvPr/>
        </p:nvGrpSpPr>
        <p:grpSpPr>
          <a:xfrm>
            <a:off x="1985164" y="4353935"/>
            <a:ext cx="1570092" cy="922792"/>
            <a:chOff x="1136810" y="3931287"/>
            <a:chExt cx="1610648" cy="967657"/>
          </a:xfrm>
        </p:grpSpPr>
        <p:sp>
          <p:nvSpPr>
            <p:cNvPr id="152" name="Flowchart: Document 151"/>
            <p:cNvSpPr/>
            <p:nvPr/>
          </p:nvSpPr>
          <p:spPr>
            <a:xfrm>
              <a:off x="1136810" y="3931287"/>
              <a:ext cx="1343761" cy="734068"/>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3" name="Group 152"/>
            <p:cNvGrpSpPr/>
            <p:nvPr/>
          </p:nvGrpSpPr>
          <p:grpSpPr>
            <a:xfrm>
              <a:off x="1149499" y="3946686"/>
              <a:ext cx="1308669" cy="636440"/>
              <a:chOff x="4339301" y="4355046"/>
              <a:chExt cx="1308669" cy="636440"/>
            </a:xfrm>
          </p:grpSpPr>
          <p:sp>
            <p:nvSpPr>
              <p:cNvPr id="155" name="TextBox 154"/>
              <p:cNvSpPr txBox="1"/>
              <p:nvPr/>
            </p:nvSpPr>
            <p:spPr>
              <a:xfrm>
                <a:off x="4339301" y="4355046"/>
                <a:ext cx="1308669" cy="636440"/>
              </a:xfrm>
              <a:prstGeom prst="rect">
                <a:avLst/>
              </a:prstGeom>
              <a:noFill/>
            </p:spPr>
            <p:txBody>
              <a:bodyPr wrap="square" rtlCol="0">
                <a:spAutoFit/>
              </a:bodyPr>
              <a:lstStyle/>
              <a:p>
                <a:pPr algn="ctr"/>
                <a:r>
                  <a:rPr lang="en-US" sz="1600" b="1" dirty="0"/>
                  <a:t>S0</a:t>
                </a:r>
              </a:p>
              <a:p>
                <a:r>
                  <a:rPr lang="en-US" sz="1600" b="1" dirty="0"/>
                  <a:t>2 x &lt;.29&gt; @1</a:t>
                </a:r>
              </a:p>
            </p:txBody>
          </p:sp>
          <p:sp>
            <p:nvSpPr>
              <p:cNvPr id="156" name="Rounded Rectangle 155"/>
              <p:cNvSpPr/>
              <p:nvPr/>
            </p:nvSpPr>
            <p:spPr>
              <a:xfrm>
                <a:off x="4354081" y="4413741"/>
                <a:ext cx="1289397" cy="491667"/>
              </a:xfrm>
              <a:prstGeom prst="roundRect">
                <a:avLst/>
              </a:prstGeom>
              <a:noFill/>
              <a:ln w="38100">
                <a:solidFill>
                  <a:schemeClr val="accent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4" name="TextBox 153"/>
            <p:cNvSpPr txBox="1"/>
            <p:nvPr/>
          </p:nvSpPr>
          <p:spPr>
            <a:xfrm>
              <a:off x="1831178" y="4479381"/>
              <a:ext cx="916280" cy="419563"/>
            </a:xfrm>
            <a:prstGeom prst="rect">
              <a:avLst/>
            </a:prstGeom>
            <a:noFill/>
          </p:spPr>
          <p:txBody>
            <a:bodyPr wrap="square" rtlCol="0">
              <a:spAutoFit/>
            </a:bodyPr>
            <a:lstStyle/>
            <a:p>
              <a:r>
                <a:rPr lang="en-US" sz="2000" dirty="0">
                  <a:solidFill>
                    <a:schemeClr val="bg1"/>
                  </a:solidFill>
                </a:rPr>
                <a:t>Job 2</a:t>
              </a:r>
            </a:p>
          </p:txBody>
        </p:sp>
      </p:grpSp>
      <p:sp>
        <p:nvSpPr>
          <p:cNvPr id="157" name="Rounded Rectangle 156"/>
          <p:cNvSpPr/>
          <p:nvPr/>
        </p:nvSpPr>
        <p:spPr>
          <a:xfrm>
            <a:off x="308286" y="4399238"/>
            <a:ext cx="1631192" cy="598396"/>
          </a:xfrm>
          <a:prstGeom prst="roundRect">
            <a:avLst/>
          </a:prstGeom>
          <a:solidFill>
            <a:schemeClr val="bg2">
              <a:lumMod val="50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1100" dirty="0">
                <a:solidFill>
                  <a:schemeClr val="bg1"/>
                </a:solidFill>
                <a:ea typeface="Times New Roman" charset="0"/>
                <a:cs typeface="Times New Roman" charset="0"/>
              </a:rPr>
              <a:t>Stage ID</a:t>
            </a:r>
          </a:p>
          <a:p>
            <a:pPr algn="ctr"/>
            <a:r>
              <a:rPr lang="en-US" sz="1100" dirty="0">
                <a:solidFill>
                  <a:schemeClr val="bg1"/>
                </a:solidFill>
                <a:ea typeface="Times New Roman" charset="0"/>
                <a:cs typeface="Times New Roman" charset="0"/>
              </a:rPr>
              <a:t>#Tasks x &lt;Res. </a:t>
            </a:r>
            <a:r>
              <a:rPr lang="en-US" sz="1100" dirty="0" err="1">
                <a:solidFill>
                  <a:schemeClr val="bg1"/>
                </a:solidFill>
                <a:ea typeface="Times New Roman" charset="0"/>
                <a:cs typeface="Times New Roman" charset="0"/>
              </a:rPr>
              <a:t>req</a:t>
            </a:r>
            <a:r>
              <a:rPr lang="en-US" sz="1100" dirty="0">
                <a:solidFill>
                  <a:schemeClr val="bg1"/>
                </a:solidFill>
                <a:ea typeface="Times New Roman" charset="0"/>
                <a:cs typeface="Times New Roman" charset="0"/>
              </a:rPr>
              <a:t>&gt; @</a:t>
            </a:r>
            <a:r>
              <a:rPr lang="en-US" sz="1100" dirty="0" err="1">
                <a:solidFill>
                  <a:schemeClr val="bg1"/>
                </a:solidFill>
                <a:ea typeface="Times New Roman" charset="0"/>
                <a:cs typeface="Times New Roman" charset="0"/>
              </a:rPr>
              <a:t>Dur</a:t>
            </a:r>
            <a:endParaRPr lang="en-US" sz="1100" dirty="0">
              <a:solidFill>
                <a:schemeClr val="bg1"/>
              </a:solidFill>
              <a:ea typeface="Times New Roman" charset="0"/>
              <a:cs typeface="Times New Roman" charset="0"/>
            </a:endParaRPr>
          </a:p>
        </p:txBody>
      </p:sp>
    </p:spTree>
    <p:extLst>
      <p:ext uri="{BB962C8B-B14F-4D97-AF65-F5344CB8AC3E}">
        <p14:creationId xmlns:p14="http://schemas.microsoft.com/office/powerpoint/2010/main" val="3130013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path" presetSubtype="0" accel="50000" decel="50000" fill="hold" nodeType="withEffect">
                                  <p:stCondLst>
                                    <p:cond delay="0"/>
                                  </p:stCondLst>
                                  <p:childTnLst>
                                    <p:animMotion origin="layout" path="M -1.04167E-6 -1.85185E-6 L -0.00026 -0.03796 " pathEditMode="relative" rAng="0" ptsTypes="AA">
                                      <p:cBhvr>
                                        <p:cTn id="6" dur="2000" fill="hold"/>
                                        <p:tgtEl>
                                          <p:spTgt spid="2"/>
                                        </p:tgtEl>
                                        <p:attrNameLst>
                                          <p:attrName>ppt_x</p:attrName>
                                          <p:attrName>ppt_y</p:attrName>
                                        </p:attrNameLst>
                                      </p:cBhvr>
                                      <p:rCtr x="-13" y="-1898"/>
                                    </p:animMotion>
                                  </p:childTnLst>
                                </p:cTn>
                              </p:par>
                            </p:childTnLst>
                          </p:cTn>
                        </p:par>
                        <p:par>
                          <p:cTn id="7" fill="hold">
                            <p:stCondLst>
                              <p:cond delay="2000"/>
                            </p:stCondLst>
                            <p:childTnLst>
                              <p:par>
                                <p:cTn id="8" presetID="42" presetClass="path" presetSubtype="0" accel="50000" decel="50000" fill="hold" grpId="0" nodeType="afterEffect">
                                  <p:stCondLst>
                                    <p:cond delay="0"/>
                                  </p:stCondLst>
                                  <p:childTnLst>
                                    <p:animMotion origin="layout" path="M 1.11022E-16 3.7037E-7 L -0.11237 3.7037E-7 " pathEditMode="relative" rAng="0" ptsTypes="AA">
                                      <p:cBhvr>
                                        <p:cTn id="9" dur="2000" fill="hold"/>
                                        <p:tgtEl>
                                          <p:spTgt spid="103"/>
                                        </p:tgtEl>
                                        <p:attrNameLst>
                                          <p:attrName>ppt_x</p:attrName>
                                          <p:attrName>ppt_y</p:attrName>
                                        </p:attrNameLst>
                                      </p:cBhvr>
                                      <p:rCtr x="-5625" y="0"/>
                                    </p:animMotion>
                                  </p:childTnLst>
                                </p:cTn>
                              </p:par>
                              <p:par>
                                <p:cTn id="10" presetID="42" presetClass="path" presetSubtype="0" accel="50000" decel="50000" fill="hold" nodeType="withEffect">
                                  <p:stCondLst>
                                    <p:cond delay="0"/>
                                  </p:stCondLst>
                                  <p:childTnLst>
                                    <p:animMotion origin="layout" path="M -4.16667E-7 -3.7037E-6 L -4.16667E-7 0.03959 " pathEditMode="relative" rAng="0" ptsTypes="AA">
                                      <p:cBhvr>
                                        <p:cTn id="11" dur="2000" fill="hold"/>
                                        <p:tgtEl>
                                          <p:spTgt spid="4"/>
                                        </p:tgtEl>
                                        <p:attrNameLst>
                                          <p:attrName>ppt_x</p:attrName>
                                          <p:attrName>ppt_y</p:attrName>
                                        </p:attrNameLst>
                                      </p:cBhvr>
                                      <p:rCtr x="0" y="1968"/>
                                    </p:animMotion>
                                  </p:childTnLst>
                                </p:cTn>
                              </p:par>
                            </p:childTnLst>
                          </p:cTn>
                        </p:par>
                        <p:par>
                          <p:cTn id="12" fill="hold">
                            <p:stCondLst>
                              <p:cond delay="4000"/>
                            </p:stCondLst>
                            <p:childTnLst>
                              <p:par>
                                <p:cTn id="13" presetID="1" presetClass="exit" presetSubtype="0" fill="hold" grpId="0" nodeType="afterEffect">
                                  <p:stCondLst>
                                    <p:cond delay="0"/>
                                  </p:stCondLst>
                                  <p:childTnLst>
                                    <p:set>
                                      <p:cBhvr>
                                        <p:cTn id="14" dur="1" fill="hold">
                                          <p:stCondLst>
                                            <p:cond delay="0"/>
                                          </p:stCondLst>
                                        </p:cTn>
                                        <p:tgtEl>
                                          <p:spTgt spid="136"/>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3" grpId="0" animBg="1"/>
      <p:bldP spid="136" grpId="0"/>
      <p:bldP spid="137"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Putting it all together</a:t>
            </a:r>
          </a:p>
        </p:txBody>
      </p:sp>
      <p:sp>
        <p:nvSpPr>
          <p:cNvPr id="117" name="Rectangle 116"/>
          <p:cNvSpPr/>
          <p:nvPr/>
        </p:nvSpPr>
        <p:spPr>
          <a:xfrm>
            <a:off x="262352" y="1110315"/>
            <a:ext cx="1486936" cy="477054"/>
          </a:xfrm>
          <a:prstGeom prst="rect">
            <a:avLst/>
          </a:prstGeom>
        </p:spPr>
        <p:txBody>
          <a:bodyPr wrap="square">
            <a:spAutoFit/>
          </a:bodyPr>
          <a:lstStyle/>
          <a:p>
            <a:r>
              <a:rPr lang="en-US" sz="2500" b="1" dirty="0"/>
              <a:t>We saw</a:t>
            </a:r>
          </a:p>
        </p:txBody>
      </p:sp>
      <p:sp>
        <p:nvSpPr>
          <p:cNvPr id="119" name="Rectangle 118"/>
          <p:cNvSpPr/>
          <p:nvPr/>
        </p:nvSpPr>
        <p:spPr>
          <a:xfrm>
            <a:off x="342513" y="1584129"/>
            <a:ext cx="5607716"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p:cNvSpPr txBox="1"/>
          <p:nvPr/>
        </p:nvSpPr>
        <p:spPr>
          <a:xfrm>
            <a:off x="369807" y="1557274"/>
            <a:ext cx="5593671" cy="477054"/>
          </a:xfrm>
          <a:prstGeom prst="rect">
            <a:avLst/>
          </a:prstGeom>
          <a:noFill/>
        </p:spPr>
        <p:txBody>
          <a:bodyPr wrap="square" rtlCol="0">
            <a:spAutoFit/>
          </a:bodyPr>
          <a:lstStyle/>
          <a:p>
            <a:r>
              <a:rPr lang="en-US" sz="2500" dirty="0">
                <a:solidFill>
                  <a:schemeClr val="accent2"/>
                </a:solidFill>
              </a:rPr>
              <a:t>Increase leftover</a:t>
            </a:r>
            <a:r>
              <a:rPr lang="en-US" sz="2500" dirty="0"/>
              <a:t> via Inter-Job Scheduling</a:t>
            </a:r>
            <a:endParaRPr lang="en-US" sz="2500" dirty="0">
              <a:solidFill>
                <a:schemeClr val="accent2"/>
              </a:solidFill>
            </a:endParaRPr>
          </a:p>
        </p:txBody>
      </p:sp>
      <p:sp>
        <p:nvSpPr>
          <p:cNvPr id="127" name="TextBox 126"/>
          <p:cNvSpPr txBox="1"/>
          <p:nvPr/>
        </p:nvSpPr>
        <p:spPr>
          <a:xfrm>
            <a:off x="469200" y="1881801"/>
            <a:ext cx="4877499" cy="400110"/>
          </a:xfrm>
          <a:prstGeom prst="rect">
            <a:avLst/>
          </a:prstGeom>
          <a:noFill/>
        </p:spPr>
        <p:txBody>
          <a:bodyPr wrap="square" rtlCol="0">
            <a:spAutoFit/>
          </a:bodyPr>
          <a:lstStyle/>
          <a:p>
            <a:pPr marL="342900" indent="-342900">
              <a:buFont typeface="Wingdings" panose="05000000000000000000" pitchFamily="2" charset="2"/>
              <a:buChar char="§"/>
            </a:pPr>
            <a:r>
              <a:rPr lang="en-US" sz="2000" dirty="0"/>
              <a:t>Adopting best fair schedulers</a:t>
            </a:r>
            <a:endParaRPr lang="en-US" sz="2000" dirty="0">
              <a:solidFill>
                <a:schemeClr val="accent2"/>
              </a:solidFill>
            </a:endParaRPr>
          </a:p>
        </p:txBody>
      </p:sp>
      <p:sp>
        <p:nvSpPr>
          <p:cNvPr id="128" name="TextBox 127"/>
          <p:cNvSpPr txBox="1"/>
          <p:nvPr/>
        </p:nvSpPr>
        <p:spPr>
          <a:xfrm>
            <a:off x="376434" y="2292771"/>
            <a:ext cx="5593671" cy="477054"/>
          </a:xfrm>
          <a:prstGeom prst="rect">
            <a:avLst/>
          </a:prstGeom>
          <a:noFill/>
        </p:spPr>
        <p:txBody>
          <a:bodyPr wrap="square" rtlCol="0">
            <a:spAutoFit/>
          </a:bodyPr>
          <a:lstStyle/>
          <a:p>
            <a:r>
              <a:rPr lang="en-US" sz="2500" dirty="0">
                <a:solidFill>
                  <a:schemeClr val="accent2"/>
                </a:solidFill>
              </a:rPr>
              <a:t>Compute leftover</a:t>
            </a:r>
            <a:r>
              <a:rPr lang="en-US" sz="2500" dirty="0"/>
              <a:t> via Intra-Job Scheduling</a:t>
            </a:r>
            <a:endParaRPr lang="en-US" sz="2500" dirty="0">
              <a:solidFill>
                <a:schemeClr val="accent2"/>
              </a:solidFill>
            </a:endParaRPr>
          </a:p>
        </p:txBody>
      </p:sp>
      <p:sp>
        <p:nvSpPr>
          <p:cNvPr id="129" name="TextBox 128"/>
          <p:cNvSpPr txBox="1"/>
          <p:nvPr/>
        </p:nvSpPr>
        <p:spPr>
          <a:xfrm>
            <a:off x="356557" y="2749970"/>
            <a:ext cx="3142017" cy="477054"/>
          </a:xfrm>
          <a:prstGeom prst="rect">
            <a:avLst/>
          </a:prstGeom>
          <a:noFill/>
        </p:spPr>
        <p:txBody>
          <a:bodyPr wrap="square" rtlCol="0">
            <a:spAutoFit/>
          </a:bodyPr>
          <a:lstStyle/>
          <a:p>
            <a:r>
              <a:rPr lang="en-US" sz="2500" dirty="0">
                <a:solidFill>
                  <a:schemeClr val="accent2"/>
                </a:solidFill>
              </a:rPr>
              <a:t>Leftover redistribution</a:t>
            </a:r>
          </a:p>
        </p:txBody>
      </p:sp>
      <p:sp>
        <p:nvSpPr>
          <p:cNvPr id="130" name="TextBox 129"/>
          <p:cNvSpPr txBox="1"/>
          <p:nvPr/>
        </p:nvSpPr>
        <p:spPr>
          <a:xfrm>
            <a:off x="462576" y="3041366"/>
            <a:ext cx="5023824" cy="400110"/>
          </a:xfrm>
          <a:prstGeom prst="rect">
            <a:avLst/>
          </a:prstGeom>
          <a:noFill/>
        </p:spPr>
        <p:txBody>
          <a:bodyPr wrap="square" rtlCol="0">
            <a:spAutoFit/>
          </a:bodyPr>
          <a:lstStyle/>
          <a:p>
            <a:pPr marL="342900" indent="-342900">
              <a:buFont typeface="Wingdings" panose="05000000000000000000" pitchFamily="2" charset="2"/>
              <a:buChar char="§"/>
            </a:pPr>
            <a:r>
              <a:rPr lang="en-US" sz="2000" dirty="0"/>
              <a:t>Improve JCT and cluster efficiency</a:t>
            </a:r>
            <a:endParaRPr lang="en-US" sz="2000" dirty="0">
              <a:solidFill>
                <a:schemeClr val="accent2"/>
              </a:solidFill>
            </a:endParaRPr>
          </a:p>
        </p:txBody>
      </p:sp>
      <p:sp>
        <p:nvSpPr>
          <p:cNvPr id="131" name="Rectangle 130"/>
          <p:cNvSpPr/>
          <p:nvPr/>
        </p:nvSpPr>
        <p:spPr>
          <a:xfrm>
            <a:off x="268978" y="3903771"/>
            <a:ext cx="4188722" cy="477054"/>
          </a:xfrm>
          <a:prstGeom prst="rect">
            <a:avLst/>
          </a:prstGeom>
        </p:spPr>
        <p:txBody>
          <a:bodyPr wrap="square">
            <a:spAutoFit/>
          </a:bodyPr>
          <a:lstStyle/>
          <a:p>
            <a:r>
              <a:rPr lang="en-US" sz="2500" b="1" dirty="0"/>
              <a:t>Other things in the paper</a:t>
            </a:r>
          </a:p>
        </p:txBody>
      </p:sp>
      <p:sp>
        <p:nvSpPr>
          <p:cNvPr id="133" name="Rectangle 132"/>
          <p:cNvSpPr/>
          <p:nvPr/>
        </p:nvSpPr>
        <p:spPr>
          <a:xfrm>
            <a:off x="335888" y="4364331"/>
            <a:ext cx="5607716"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p:cNvSpPr txBox="1"/>
          <p:nvPr/>
        </p:nvSpPr>
        <p:spPr>
          <a:xfrm>
            <a:off x="363183" y="4337476"/>
            <a:ext cx="4831670" cy="477054"/>
          </a:xfrm>
          <a:prstGeom prst="rect">
            <a:avLst/>
          </a:prstGeom>
          <a:noFill/>
        </p:spPr>
        <p:txBody>
          <a:bodyPr wrap="square" rtlCol="0">
            <a:spAutoFit/>
          </a:bodyPr>
          <a:lstStyle/>
          <a:p>
            <a:r>
              <a:rPr lang="en-US" sz="2500" dirty="0">
                <a:solidFill>
                  <a:schemeClr val="accent2"/>
                </a:solidFill>
              </a:rPr>
              <a:t>Bounding altruism </a:t>
            </a:r>
            <a:r>
              <a:rPr lang="en-US" sz="2500" dirty="0"/>
              <a:t>with </a:t>
            </a:r>
            <a:r>
              <a:rPr lang="en-US" sz="2500" i="1" dirty="0"/>
              <a:t>P(Altruism)</a:t>
            </a:r>
          </a:p>
        </p:txBody>
      </p:sp>
      <p:sp>
        <p:nvSpPr>
          <p:cNvPr id="136" name="TextBox 135"/>
          <p:cNvSpPr txBox="1"/>
          <p:nvPr/>
        </p:nvSpPr>
        <p:spPr>
          <a:xfrm>
            <a:off x="383062" y="4715163"/>
            <a:ext cx="4831670" cy="477054"/>
          </a:xfrm>
          <a:prstGeom prst="rect">
            <a:avLst/>
          </a:prstGeom>
          <a:noFill/>
        </p:spPr>
        <p:txBody>
          <a:bodyPr wrap="square" rtlCol="0">
            <a:spAutoFit/>
          </a:bodyPr>
          <a:lstStyle/>
          <a:p>
            <a:r>
              <a:rPr lang="en-US" sz="2500" dirty="0"/>
              <a:t>Resource estimation</a:t>
            </a:r>
          </a:p>
        </p:txBody>
      </p:sp>
      <p:sp>
        <p:nvSpPr>
          <p:cNvPr id="141" name="TextBox 140"/>
          <p:cNvSpPr txBox="1"/>
          <p:nvPr/>
        </p:nvSpPr>
        <p:spPr>
          <a:xfrm>
            <a:off x="376434" y="5069352"/>
            <a:ext cx="2393270" cy="477054"/>
          </a:xfrm>
          <a:prstGeom prst="rect">
            <a:avLst/>
          </a:prstGeom>
          <a:noFill/>
        </p:spPr>
        <p:txBody>
          <a:bodyPr wrap="square" rtlCol="0">
            <a:spAutoFit/>
          </a:bodyPr>
          <a:lstStyle/>
          <a:p>
            <a:r>
              <a:rPr lang="en-US" sz="2500" dirty="0"/>
              <a:t>Data locality</a:t>
            </a:r>
          </a:p>
        </p:txBody>
      </p:sp>
      <p:sp>
        <p:nvSpPr>
          <p:cNvPr id="142" name="TextBox 141"/>
          <p:cNvSpPr txBox="1"/>
          <p:nvPr/>
        </p:nvSpPr>
        <p:spPr>
          <a:xfrm>
            <a:off x="389689" y="5437406"/>
            <a:ext cx="2751076" cy="477054"/>
          </a:xfrm>
          <a:prstGeom prst="rect">
            <a:avLst/>
          </a:prstGeom>
          <a:noFill/>
        </p:spPr>
        <p:txBody>
          <a:bodyPr wrap="square" rtlCol="0">
            <a:spAutoFit/>
          </a:bodyPr>
          <a:lstStyle/>
          <a:p>
            <a:r>
              <a:rPr lang="en-US" sz="2500" dirty="0"/>
              <a:t>Straggler mitigation</a:t>
            </a:r>
          </a:p>
        </p:txBody>
      </p:sp>
      <p:sp>
        <p:nvSpPr>
          <p:cNvPr id="143" name="TextBox 142"/>
          <p:cNvSpPr txBox="1"/>
          <p:nvPr/>
        </p:nvSpPr>
        <p:spPr>
          <a:xfrm>
            <a:off x="383061" y="5791595"/>
            <a:ext cx="2393270" cy="477054"/>
          </a:xfrm>
          <a:prstGeom prst="rect">
            <a:avLst/>
          </a:prstGeom>
          <a:noFill/>
        </p:spPr>
        <p:txBody>
          <a:bodyPr wrap="square" rtlCol="0">
            <a:spAutoFit/>
          </a:bodyPr>
          <a:lstStyle/>
          <a:p>
            <a:r>
              <a:rPr lang="en-US" sz="2500" dirty="0"/>
              <a:t>Task failures</a:t>
            </a:r>
          </a:p>
        </p:txBody>
      </p:sp>
      <p:sp>
        <p:nvSpPr>
          <p:cNvPr id="37" name="Slide Number Placeholder 6"/>
          <p:cNvSpPr>
            <a:spLocks noGrp="1"/>
          </p:cNvSpPr>
          <p:nvPr>
            <p:ph type="sldNum" sz="quarter" idx="12"/>
          </p:nvPr>
        </p:nvSpPr>
        <p:spPr>
          <a:xfrm>
            <a:off x="11214100" y="6356350"/>
            <a:ext cx="533400" cy="365125"/>
          </a:xfrm>
        </p:spPr>
        <p:txBody>
          <a:bodyPr/>
          <a:lstStyle/>
          <a:p>
            <a:r>
              <a:rPr lang="en-US" b="1" dirty="0"/>
              <a:t>11</a:t>
            </a:r>
          </a:p>
        </p:txBody>
      </p:sp>
    </p:spTree>
    <p:extLst>
      <p:ext uri="{BB962C8B-B14F-4D97-AF65-F5344CB8AC3E}">
        <p14:creationId xmlns:p14="http://schemas.microsoft.com/office/powerpoint/2010/main" val="3638555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1000"/>
                                  </p:stCondLst>
                                  <p:childTnLst>
                                    <p:set>
                                      <p:cBhvr>
                                        <p:cTn id="6" dur="1" fill="hold">
                                          <p:stCondLst>
                                            <p:cond delay="0"/>
                                          </p:stCondLst>
                                        </p:cTn>
                                        <p:tgtEl>
                                          <p:spTgt spid="119"/>
                                        </p:tgtEl>
                                        <p:attrNameLst>
                                          <p:attrName>style.visibility</p:attrName>
                                        </p:attrNameLst>
                                      </p:cBhvr>
                                      <p:to>
                                        <p:strVal val="visible"/>
                                      </p:to>
                                    </p:set>
                                  </p:childTnLst>
                                </p:cTn>
                              </p:par>
                              <p:par>
                                <p:cTn id="7" presetID="1" presetClass="entr" presetSubtype="0" fill="hold" grpId="0" nodeType="withEffect">
                                  <p:stCondLst>
                                    <p:cond delay="1000"/>
                                  </p:stCondLst>
                                  <p:childTnLst>
                                    <p:set>
                                      <p:cBhvr>
                                        <p:cTn id="8" dur="1" fill="hold">
                                          <p:stCondLst>
                                            <p:cond delay="0"/>
                                          </p:stCondLst>
                                        </p:cTn>
                                        <p:tgtEl>
                                          <p:spTgt spid="125"/>
                                        </p:tgtEl>
                                        <p:attrNameLst>
                                          <p:attrName>style.visibility</p:attrName>
                                        </p:attrNameLst>
                                      </p:cBhvr>
                                      <p:to>
                                        <p:strVal val="visible"/>
                                      </p:to>
                                    </p:set>
                                  </p:childTnLst>
                                </p:cTn>
                              </p:par>
                            </p:childTnLst>
                          </p:cTn>
                        </p:par>
                        <p:par>
                          <p:cTn id="9" fill="hold">
                            <p:stCondLst>
                              <p:cond delay="1000"/>
                            </p:stCondLst>
                            <p:childTnLst>
                              <p:par>
                                <p:cTn id="10" presetID="1" presetClass="entr" presetSubtype="0" fill="hold" grpId="0" nodeType="afterEffect">
                                  <p:stCondLst>
                                    <p:cond delay="500"/>
                                  </p:stCondLst>
                                  <p:childTnLst>
                                    <p:set>
                                      <p:cBhvr>
                                        <p:cTn id="11" dur="1" fill="hold">
                                          <p:stCondLst>
                                            <p:cond delay="0"/>
                                          </p:stCondLst>
                                        </p:cTn>
                                        <p:tgtEl>
                                          <p:spTgt spid="12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500"/>
                                  </p:stCondLst>
                                  <p:childTnLst>
                                    <p:set>
                                      <p:cBhvr>
                                        <p:cTn id="15" dur="1" fill="hold">
                                          <p:stCondLst>
                                            <p:cond delay="0"/>
                                          </p:stCondLst>
                                        </p:cTn>
                                        <p:tgtEl>
                                          <p:spTgt spid="128"/>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500"/>
                                  </p:stCondLst>
                                  <p:childTnLst>
                                    <p:set>
                                      <p:cBhvr>
                                        <p:cTn id="19" dur="1" fill="hold">
                                          <p:stCondLst>
                                            <p:cond delay="0"/>
                                          </p:stCondLst>
                                        </p:cTn>
                                        <p:tgtEl>
                                          <p:spTgt spid="129"/>
                                        </p:tgtEl>
                                        <p:attrNameLst>
                                          <p:attrName>style.visibility</p:attrName>
                                        </p:attrNameLst>
                                      </p:cBhvr>
                                      <p:to>
                                        <p:strVal val="visible"/>
                                      </p:to>
                                    </p:set>
                                  </p:childTnLst>
                                </p:cTn>
                              </p:par>
                            </p:childTnLst>
                          </p:cTn>
                        </p:par>
                        <p:par>
                          <p:cTn id="20" fill="hold">
                            <p:stCondLst>
                              <p:cond delay="500"/>
                            </p:stCondLst>
                            <p:childTnLst>
                              <p:par>
                                <p:cTn id="21" presetID="1" presetClass="entr" presetSubtype="0" fill="hold" grpId="0" nodeType="afterEffect">
                                  <p:stCondLst>
                                    <p:cond delay="500"/>
                                  </p:stCondLst>
                                  <p:childTnLst>
                                    <p:set>
                                      <p:cBhvr>
                                        <p:cTn id="22" dur="1" fill="hold">
                                          <p:stCondLst>
                                            <p:cond delay="0"/>
                                          </p:stCondLst>
                                        </p:cTn>
                                        <p:tgtEl>
                                          <p:spTgt spid="13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500"/>
                                  </p:stCondLst>
                                  <p:childTnLst>
                                    <p:set>
                                      <p:cBhvr>
                                        <p:cTn id="26" dur="1" fill="hold">
                                          <p:stCondLst>
                                            <p:cond delay="0"/>
                                          </p:stCondLst>
                                        </p:cTn>
                                        <p:tgtEl>
                                          <p:spTgt spid="131"/>
                                        </p:tgtEl>
                                        <p:attrNameLst>
                                          <p:attrName>style.visibility</p:attrName>
                                        </p:attrNameLst>
                                      </p:cBhvr>
                                      <p:to>
                                        <p:strVal val="visible"/>
                                      </p:to>
                                    </p:set>
                                  </p:childTnLst>
                                </p:cTn>
                              </p:par>
                              <p:par>
                                <p:cTn id="27" presetID="1" presetClass="entr" presetSubtype="0" fill="hold" grpId="0" nodeType="withEffect">
                                  <p:stCondLst>
                                    <p:cond delay="500"/>
                                  </p:stCondLst>
                                  <p:childTnLst>
                                    <p:set>
                                      <p:cBhvr>
                                        <p:cTn id="28" dur="1" fill="hold">
                                          <p:stCondLst>
                                            <p:cond delay="0"/>
                                          </p:stCondLst>
                                        </p:cTn>
                                        <p:tgtEl>
                                          <p:spTgt spid="133"/>
                                        </p:tgtEl>
                                        <p:attrNameLst>
                                          <p:attrName>style.visibility</p:attrName>
                                        </p:attrNameLst>
                                      </p:cBhvr>
                                      <p:to>
                                        <p:strVal val="visible"/>
                                      </p:to>
                                    </p:set>
                                  </p:childTnLst>
                                </p:cTn>
                              </p:par>
                              <p:par>
                                <p:cTn id="29" presetID="1" presetClass="entr" presetSubtype="0" fill="hold" grpId="0" nodeType="withEffect">
                                  <p:stCondLst>
                                    <p:cond delay="500"/>
                                  </p:stCondLst>
                                  <p:childTnLst>
                                    <p:set>
                                      <p:cBhvr>
                                        <p:cTn id="30" dur="1" fill="hold">
                                          <p:stCondLst>
                                            <p:cond delay="0"/>
                                          </p:stCondLst>
                                        </p:cTn>
                                        <p:tgtEl>
                                          <p:spTgt spid="13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500"/>
                                  </p:stCondLst>
                                  <p:childTnLst>
                                    <p:set>
                                      <p:cBhvr>
                                        <p:cTn id="34" dur="1" fill="hold">
                                          <p:stCondLst>
                                            <p:cond delay="0"/>
                                          </p:stCondLst>
                                        </p:cTn>
                                        <p:tgtEl>
                                          <p:spTgt spid="1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500"/>
                                  </p:stCondLst>
                                  <p:childTnLst>
                                    <p:set>
                                      <p:cBhvr>
                                        <p:cTn id="38" dur="1" fill="hold">
                                          <p:stCondLst>
                                            <p:cond delay="0"/>
                                          </p:stCondLst>
                                        </p:cTn>
                                        <p:tgtEl>
                                          <p:spTgt spid="141"/>
                                        </p:tgtEl>
                                        <p:attrNameLst>
                                          <p:attrName>style.visibility</p:attrName>
                                        </p:attrNameLst>
                                      </p:cBhvr>
                                      <p:to>
                                        <p:strVal val="visible"/>
                                      </p:to>
                                    </p:set>
                                  </p:childTnLst>
                                </p:cTn>
                              </p:par>
                            </p:childTnLst>
                          </p:cTn>
                        </p:par>
                        <p:par>
                          <p:cTn id="39" fill="hold">
                            <p:stCondLst>
                              <p:cond delay="500"/>
                            </p:stCondLst>
                            <p:childTnLst>
                              <p:par>
                                <p:cTn id="40" presetID="1" presetClass="entr" presetSubtype="0" fill="hold" grpId="0" nodeType="afterEffect">
                                  <p:stCondLst>
                                    <p:cond delay="500"/>
                                  </p:stCondLst>
                                  <p:childTnLst>
                                    <p:set>
                                      <p:cBhvr>
                                        <p:cTn id="41" dur="1" fill="hold">
                                          <p:stCondLst>
                                            <p:cond delay="0"/>
                                          </p:stCondLst>
                                        </p:cTn>
                                        <p:tgtEl>
                                          <p:spTgt spid="142"/>
                                        </p:tgtEl>
                                        <p:attrNameLst>
                                          <p:attrName>style.visibility</p:attrName>
                                        </p:attrNameLst>
                                      </p:cBhvr>
                                      <p:to>
                                        <p:strVal val="visible"/>
                                      </p:to>
                                    </p:set>
                                  </p:childTnLst>
                                </p:cTn>
                              </p:par>
                            </p:childTnLst>
                          </p:cTn>
                        </p:par>
                        <p:par>
                          <p:cTn id="42" fill="hold">
                            <p:stCondLst>
                              <p:cond delay="1000"/>
                            </p:stCondLst>
                            <p:childTnLst>
                              <p:par>
                                <p:cTn id="43" presetID="1" presetClass="entr" presetSubtype="0" fill="hold" grpId="0" nodeType="afterEffect">
                                  <p:stCondLst>
                                    <p:cond delay="500"/>
                                  </p:stCondLst>
                                  <p:childTnLst>
                                    <p:set>
                                      <p:cBhvr>
                                        <p:cTn id="44" dur="1" fill="hold">
                                          <p:stCondLst>
                                            <p:cond delay="0"/>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 grpId="0" animBg="1"/>
      <p:bldP spid="125" grpId="0"/>
      <p:bldP spid="127" grpId="0"/>
      <p:bldP spid="128" grpId="0"/>
      <p:bldP spid="129" grpId="0"/>
      <p:bldP spid="130" grpId="0"/>
      <p:bldP spid="131" grpId="0"/>
      <p:bldP spid="133" grpId="0" animBg="1"/>
      <p:bldP spid="134" grpId="0"/>
      <p:bldP spid="136" grpId="0"/>
      <p:bldP spid="141" grpId="0"/>
      <p:bldP spid="142" grpId="0"/>
      <p:bldP spid="14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grpSp>
        <p:nvGrpSpPr>
          <p:cNvPr id="11" name="Group 10"/>
          <p:cNvGrpSpPr/>
          <p:nvPr/>
        </p:nvGrpSpPr>
        <p:grpSpPr>
          <a:xfrm>
            <a:off x="849912" y="1534071"/>
            <a:ext cx="2356689" cy="2258560"/>
            <a:chOff x="849912" y="1534071"/>
            <a:chExt cx="2356689" cy="2258560"/>
          </a:xfrm>
        </p:grpSpPr>
        <p:sp>
          <p:nvSpPr>
            <p:cNvPr id="12" name="Flowchart: Document 11"/>
            <p:cNvSpPr/>
            <p:nvPr/>
          </p:nvSpPr>
          <p:spPr>
            <a:xfrm>
              <a:off x="2215302" y="1534071"/>
              <a:ext cx="991299" cy="1126623"/>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p:cNvGrpSpPr/>
            <p:nvPr/>
          </p:nvGrpSpPr>
          <p:grpSpPr>
            <a:xfrm>
              <a:off x="849912" y="2139085"/>
              <a:ext cx="1587756" cy="1375783"/>
              <a:chOff x="849912" y="2139085"/>
              <a:chExt cx="1587756" cy="1375783"/>
            </a:xfrm>
          </p:grpSpPr>
          <p:sp>
            <p:nvSpPr>
              <p:cNvPr id="13" name="Flowchart: Document 12"/>
              <p:cNvSpPr/>
              <p:nvPr/>
            </p:nvSpPr>
            <p:spPr>
              <a:xfrm>
                <a:off x="849912" y="2139085"/>
                <a:ext cx="1587756" cy="1375783"/>
              </a:xfrm>
              <a:prstGeom prst="flowChartDocument">
                <a:avLst/>
              </a:prstGeom>
              <a:pattFill prst="pct20">
                <a:fgClr>
                  <a:schemeClr val="accent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p:cNvGrpSpPr/>
              <p:nvPr/>
            </p:nvGrpSpPr>
            <p:grpSpPr>
              <a:xfrm>
                <a:off x="1459730" y="2201719"/>
                <a:ext cx="925984" cy="874612"/>
                <a:chOff x="1746290" y="4879610"/>
                <a:chExt cx="739018" cy="757565"/>
              </a:xfrm>
            </p:grpSpPr>
            <p:sp>
              <p:nvSpPr>
                <p:cNvPr id="15" name="Oval 14"/>
                <p:cNvSpPr>
                  <a:spLocks/>
                </p:cNvSpPr>
                <p:nvPr/>
              </p:nvSpPr>
              <p:spPr>
                <a:xfrm flipV="1">
                  <a:off x="1746290" y="4901880"/>
                  <a:ext cx="256032" cy="256032"/>
                </a:xfrm>
                <a:prstGeom prst="ellipse">
                  <a:avLst/>
                </a:prstGeom>
                <a:solidFill>
                  <a:schemeClr val="tx1"/>
                </a:solidFill>
                <a:ln>
                  <a:solidFill>
                    <a:schemeClr val="tx1"/>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6" name="Oval 15"/>
                <p:cNvSpPr>
                  <a:spLocks/>
                </p:cNvSpPr>
                <p:nvPr/>
              </p:nvSpPr>
              <p:spPr>
                <a:xfrm flipV="1">
                  <a:off x="2229276" y="4879610"/>
                  <a:ext cx="256032" cy="256032"/>
                </a:xfrm>
                <a:prstGeom prst="ellipse">
                  <a:avLst/>
                </a:prstGeom>
                <a:solidFill>
                  <a:schemeClr val="tx1"/>
                </a:solidFill>
                <a:ln>
                  <a:solidFill>
                    <a:schemeClr val="tx1"/>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9" name="Oval 18"/>
                <p:cNvSpPr>
                  <a:spLocks/>
                </p:cNvSpPr>
                <p:nvPr/>
              </p:nvSpPr>
              <p:spPr>
                <a:xfrm flipV="1">
                  <a:off x="2033466" y="5381143"/>
                  <a:ext cx="256032" cy="256032"/>
                </a:xfrm>
                <a:prstGeom prst="ellipse">
                  <a:avLst/>
                </a:prstGeom>
                <a:solidFill>
                  <a:schemeClr val="accent2">
                    <a:lumMod val="60000"/>
                    <a:lumOff val="40000"/>
                  </a:schemeClr>
                </a:solidFill>
                <a:ln>
                  <a:solidFill>
                    <a:schemeClr val="tx1"/>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20" name="Straight Arrow Connector 19"/>
                <p:cNvCxnSpPr>
                  <a:stCxn id="15" idx="7"/>
                  <a:endCxn id="19" idx="4"/>
                </p:cNvCxnSpPr>
                <p:nvPr/>
              </p:nvCxnSpPr>
              <p:spPr>
                <a:xfrm>
                  <a:off x="1964827" y="5120417"/>
                  <a:ext cx="196655" cy="260726"/>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2161482" y="5135782"/>
                  <a:ext cx="176151" cy="267815"/>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grpSp>
        <p:grpSp>
          <p:nvGrpSpPr>
            <p:cNvPr id="34" name="Group 33"/>
            <p:cNvGrpSpPr/>
            <p:nvPr/>
          </p:nvGrpSpPr>
          <p:grpSpPr>
            <a:xfrm>
              <a:off x="2535334" y="1598920"/>
              <a:ext cx="300589" cy="838092"/>
              <a:chOff x="3931906" y="4175250"/>
              <a:chExt cx="259804" cy="745686"/>
            </a:xfrm>
          </p:grpSpPr>
          <p:sp>
            <p:nvSpPr>
              <p:cNvPr id="29" name="Oval 28"/>
              <p:cNvSpPr>
                <a:spLocks/>
              </p:cNvSpPr>
              <p:nvPr/>
            </p:nvSpPr>
            <p:spPr>
              <a:xfrm flipV="1">
                <a:off x="3935678" y="4175250"/>
                <a:ext cx="256032" cy="256032"/>
              </a:xfrm>
              <a:prstGeom prst="ellipse">
                <a:avLst/>
              </a:prstGeom>
              <a:pattFill prst="wdDnDiag">
                <a:fgClr>
                  <a:schemeClr val="tx1">
                    <a:lumMod val="50000"/>
                    <a:lumOff val="50000"/>
                  </a:schemeClr>
                </a:fgClr>
                <a:bgClr>
                  <a:schemeClr val="bg1"/>
                </a:bgClr>
              </a:pattFill>
              <a:ln>
                <a:solidFill>
                  <a:schemeClr val="tx1"/>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31" name="Oval 30"/>
              <p:cNvSpPr>
                <a:spLocks/>
              </p:cNvSpPr>
              <p:nvPr/>
            </p:nvSpPr>
            <p:spPr>
              <a:xfrm flipV="1">
                <a:off x="3931906" y="4664904"/>
                <a:ext cx="256032" cy="256032"/>
              </a:xfrm>
              <a:prstGeom prst="ellipse">
                <a:avLst/>
              </a:prstGeom>
              <a:pattFill prst="wdDnDiag">
                <a:fgClr>
                  <a:schemeClr val="accent6">
                    <a:lumMod val="75000"/>
                  </a:schemeClr>
                </a:fgClr>
                <a:bgClr>
                  <a:schemeClr val="bg1"/>
                </a:bgClr>
              </a:pattFill>
              <a:ln>
                <a:solidFill>
                  <a:schemeClr val="accent6">
                    <a:lumMod val="75000"/>
                  </a:schemeClr>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2" name="Straight Arrow Connector 31"/>
              <p:cNvCxnSpPr/>
              <p:nvPr/>
            </p:nvCxnSpPr>
            <p:spPr>
              <a:xfrm flipH="1">
                <a:off x="4059922" y="4435351"/>
                <a:ext cx="774" cy="260726"/>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52" name="TextBox 51"/>
            <p:cNvSpPr txBox="1"/>
            <p:nvPr/>
          </p:nvSpPr>
          <p:spPr>
            <a:xfrm>
              <a:off x="2005809" y="3315577"/>
              <a:ext cx="756417" cy="477054"/>
            </a:xfrm>
            <a:prstGeom prst="rect">
              <a:avLst/>
            </a:prstGeom>
            <a:noFill/>
          </p:spPr>
          <p:txBody>
            <a:bodyPr wrap="square" rtlCol="0">
              <a:spAutoFit/>
            </a:bodyPr>
            <a:lstStyle/>
            <a:p>
              <a:r>
                <a:rPr lang="en-US" sz="2500" dirty="0"/>
                <a:t>Jobs</a:t>
              </a:r>
            </a:p>
          </p:txBody>
        </p:sp>
      </p:grpSp>
      <p:sp>
        <p:nvSpPr>
          <p:cNvPr id="55" name="Right Arrow 54"/>
          <p:cNvSpPr/>
          <p:nvPr/>
        </p:nvSpPr>
        <p:spPr>
          <a:xfrm>
            <a:off x="3520809" y="2184288"/>
            <a:ext cx="714049" cy="416969"/>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4471516" y="1573275"/>
            <a:ext cx="2171813" cy="1609949"/>
            <a:chOff x="4471516" y="1573275"/>
            <a:chExt cx="2171813" cy="1609949"/>
          </a:xfrm>
        </p:grpSpPr>
        <p:sp>
          <p:nvSpPr>
            <p:cNvPr id="67" name="Rounded Rectangle 66"/>
            <p:cNvSpPr/>
            <p:nvPr/>
          </p:nvSpPr>
          <p:spPr>
            <a:xfrm>
              <a:off x="4501801" y="1624917"/>
              <a:ext cx="2098025" cy="1558307"/>
            </a:xfrm>
            <a:prstGeom prst="roundRect">
              <a:avLst/>
            </a:prstGeom>
            <a:solidFill>
              <a:schemeClr val="bg2">
                <a:lumMod val="2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500" b="1" dirty="0">
                <a:solidFill>
                  <a:schemeClr val="bg1"/>
                </a:solidFill>
              </a:endParaRPr>
            </a:p>
          </p:txBody>
        </p:sp>
        <p:sp>
          <p:nvSpPr>
            <p:cNvPr id="93" name="Rectangle 92"/>
            <p:cNvSpPr/>
            <p:nvPr/>
          </p:nvSpPr>
          <p:spPr>
            <a:xfrm>
              <a:off x="4471516" y="1573275"/>
              <a:ext cx="2171813" cy="707886"/>
            </a:xfrm>
            <a:prstGeom prst="rect">
              <a:avLst/>
            </a:prstGeom>
          </p:spPr>
          <p:txBody>
            <a:bodyPr wrap="none">
              <a:spAutoFit/>
            </a:bodyPr>
            <a:lstStyle/>
            <a:p>
              <a:pPr algn="ctr"/>
              <a:r>
                <a:rPr lang="en-US" sz="2000" dirty="0">
                  <a:solidFill>
                    <a:schemeClr val="accent2"/>
                  </a:solidFill>
                </a:rPr>
                <a:t>Cluster Wide </a:t>
              </a:r>
            </a:p>
            <a:p>
              <a:pPr algn="ctr"/>
              <a:r>
                <a:rPr lang="en-US" sz="2000" dirty="0">
                  <a:solidFill>
                    <a:schemeClr val="accent2"/>
                  </a:solidFill>
                </a:rPr>
                <a:t>Resource Manager</a:t>
              </a:r>
              <a:endParaRPr lang="en-US" sz="2000" dirty="0">
                <a:solidFill>
                  <a:schemeClr val="bg1"/>
                </a:solidFill>
              </a:endParaRPr>
            </a:p>
          </p:txBody>
        </p:sp>
      </p:gr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97" name="Rectangle 96"/>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grpSp>
        <p:nvGrpSpPr>
          <p:cNvPr id="25" name="Group 24"/>
          <p:cNvGrpSpPr/>
          <p:nvPr/>
        </p:nvGrpSpPr>
        <p:grpSpPr>
          <a:xfrm>
            <a:off x="6874000" y="1394639"/>
            <a:ext cx="4498652" cy="2948973"/>
            <a:chOff x="6890933" y="1394639"/>
            <a:chExt cx="4498652" cy="2948973"/>
          </a:xfrm>
        </p:grpSpPr>
        <p:sp>
          <p:nvSpPr>
            <p:cNvPr id="53" name="TextBox 52"/>
            <p:cNvSpPr txBox="1"/>
            <p:nvPr/>
          </p:nvSpPr>
          <p:spPr>
            <a:xfrm>
              <a:off x="8526358" y="3866558"/>
              <a:ext cx="2477609" cy="477054"/>
            </a:xfrm>
            <a:prstGeom prst="rect">
              <a:avLst/>
            </a:prstGeom>
            <a:noFill/>
          </p:spPr>
          <p:txBody>
            <a:bodyPr wrap="square" rtlCol="0">
              <a:spAutoFit/>
            </a:bodyPr>
            <a:lstStyle/>
            <a:p>
              <a:r>
                <a:rPr lang="en-US" sz="2500" dirty="0"/>
                <a:t>Cluster resources</a:t>
              </a:r>
            </a:p>
          </p:txBody>
        </p:sp>
        <p:grpSp>
          <p:nvGrpSpPr>
            <p:cNvPr id="74" name="Group 73"/>
            <p:cNvGrpSpPr/>
            <p:nvPr/>
          </p:nvGrpSpPr>
          <p:grpSpPr>
            <a:xfrm>
              <a:off x="6890933" y="1394639"/>
              <a:ext cx="4498652" cy="2574026"/>
              <a:chOff x="6877486" y="1394639"/>
              <a:chExt cx="4498652" cy="2574026"/>
            </a:xfrm>
          </p:grpSpPr>
          <p:grpSp>
            <p:nvGrpSpPr>
              <p:cNvPr id="83" name="Group 82"/>
              <p:cNvGrpSpPr/>
              <p:nvPr/>
            </p:nvGrpSpPr>
            <p:grpSpPr>
              <a:xfrm>
                <a:off x="7901054" y="1394639"/>
                <a:ext cx="3475084" cy="2574026"/>
                <a:chOff x="7901054" y="1394639"/>
                <a:chExt cx="3475084" cy="2574026"/>
              </a:xfrm>
            </p:grpSpPr>
            <p:pic>
              <p:nvPicPr>
                <p:cNvPr id="85" name="Picture 84"/>
                <p:cNvPicPr>
                  <a:picLocks noChangeAspect="1"/>
                </p:cNvPicPr>
                <p:nvPr/>
              </p:nvPicPr>
              <p:blipFill>
                <a:blip r:embed="rId3"/>
                <a:stretch>
                  <a:fillRect/>
                </a:stretch>
              </p:blipFill>
              <p:spPr>
                <a:xfrm>
                  <a:off x="7901054" y="1394639"/>
                  <a:ext cx="3475084" cy="2574026"/>
                </a:xfrm>
                <a:prstGeom prst="rect">
                  <a:avLst/>
                </a:prstGeom>
              </p:spPr>
            </p:pic>
            <p:pic>
              <p:nvPicPr>
                <p:cNvPr id="87" name="Picture 86"/>
                <p:cNvPicPr>
                  <a:picLocks noChangeAspect="1"/>
                </p:cNvPicPr>
                <p:nvPr/>
              </p:nvPicPr>
              <p:blipFill>
                <a:blip r:embed="rId4"/>
                <a:stretch>
                  <a:fillRect/>
                </a:stretch>
              </p:blipFill>
              <p:spPr>
                <a:xfrm>
                  <a:off x="8753476" y="2241337"/>
                  <a:ext cx="572615" cy="880629"/>
                </a:xfrm>
                <a:prstGeom prst="rect">
                  <a:avLst/>
                </a:prstGeom>
              </p:spPr>
            </p:pic>
            <p:pic>
              <p:nvPicPr>
                <p:cNvPr id="98" name="Picture 97"/>
                <p:cNvPicPr>
                  <a:picLocks noChangeAspect="1"/>
                </p:cNvPicPr>
                <p:nvPr/>
              </p:nvPicPr>
              <p:blipFill>
                <a:blip r:embed="rId4"/>
                <a:stretch>
                  <a:fillRect/>
                </a:stretch>
              </p:blipFill>
              <p:spPr>
                <a:xfrm>
                  <a:off x="8204373" y="1524491"/>
                  <a:ext cx="572615" cy="880629"/>
                </a:xfrm>
                <a:prstGeom prst="rect">
                  <a:avLst/>
                </a:prstGeom>
              </p:spPr>
            </p:pic>
            <p:pic>
              <p:nvPicPr>
                <p:cNvPr id="99" name="Picture 98"/>
                <p:cNvPicPr>
                  <a:picLocks noChangeAspect="1"/>
                </p:cNvPicPr>
                <p:nvPr/>
              </p:nvPicPr>
              <p:blipFill>
                <a:blip r:embed="rId4"/>
                <a:stretch>
                  <a:fillRect/>
                </a:stretch>
              </p:blipFill>
              <p:spPr>
                <a:xfrm>
                  <a:off x="9896709" y="2230794"/>
                  <a:ext cx="572615" cy="880629"/>
                </a:xfrm>
                <a:prstGeom prst="rect">
                  <a:avLst/>
                </a:prstGeom>
              </p:spPr>
            </p:pic>
            <p:pic>
              <p:nvPicPr>
                <p:cNvPr id="100" name="Picture 99"/>
                <p:cNvPicPr>
                  <a:picLocks noChangeAspect="1"/>
                </p:cNvPicPr>
                <p:nvPr/>
              </p:nvPicPr>
              <p:blipFill>
                <a:blip r:embed="rId4"/>
                <a:stretch>
                  <a:fillRect/>
                </a:stretch>
              </p:blipFill>
              <p:spPr>
                <a:xfrm>
                  <a:off x="10479579" y="1556390"/>
                  <a:ext cx="572615" cy="880629"/>
                </a:xfrm>
                <a:prstGeom prst="rect">
                  <a:avLst/>
                </a:prstGeom>
              </p:spPr>
            </p:pic>
            <p:pic>
              <p:nvPicPr>
                <p:cNvPr id="101" name="Picture 100"/>
                <p:cNvPicPr>
                  <a:picLocks noChangeAspect="1"/>
                </p:cNvPicPr>
                <p:nvPr/>
              </p:nvPicPr>
              <p:blipFill>
                <a:blip r:embed="rId4"/>
                <a:stretch>
                  <a:fillRect/>
                </a:stretch>
              </p:blipFill>
              <p:spPr>
                <a:xfrm>
                  <a:off x="9298192" y="1525533"/>
                  <a:ext cx="572615" cy="880629"/>
                </a:xfrm>
                <a:prstGeom prst="rect">
                  <a:avLst/>
                </a:prstGeom>
              </p:spPr>
            </p:pic>
          </p:grpSp>
          <p:sp>
            <p:nvSpPr>
              <p:cNvPr id="84" name="Right Arrow 83"/>
              <p:cNvSpPr/>
              <p:nvPr/>
            </p:nvSpPr>
            <p:spPr>
              <a:xfrm>
                <a:off x="6877486" y="2156045"/>
                <a:ext cx="714049" cy="416969"/>
              </a:xfrm>
              <a:prstGeom prst="rightArrow">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102" name="Group 101"/>
          <p:cNvGrpSpPr/>
          <p:nvPr/>
        </p:nvGrpSpPr>
        <p:grpSpPr>
          <a:xfrm>
            <a:off x="8469898" y="1880234"/>
            <a:ext cx="2526314" cy="987053"/>
            <a:chOff x="8469898" y="1880234"/>
            <a:chExt cx="2526314" cy="987053"/>
          </a:xfrm>
        </p:grpSpPr>
        <p:sp>
          <p:nvSpPr>
            <p:cNvPr id="103" name="Oval 102"/>
            <p:cNvSpPr>
              <a:spLocks/>
            </p:cNvSpPr>
            <p:nvPr/>
          </p:nvSpPr>
          <p:spPr>
            <a:xfrm flipV="1">
              <a:off x="8469898" y="1897741"/>
              <a:ext cx="256032" cy="256032"/>
            </a:xfrm>
            <a:prstGeom prst="ellipse">
              <a:avLst/>
            </a:prstGeom>
            <a:solidFill>
              <a:schemeClr val="tx1"/>
            </a:solidFill>
            <a:ln>
              <a:solidFill>
                <a:schemeClr val="tx1"/>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4" name="Oval 103"/>
            <p:cNvSpPr>
              <a:spLocks/>
            </p:cNvSpPr>
            <p:nvPr/>
          </p:nvSpPr>
          <p:spPr>
            <a:xfrm flipV="1">
              <a:off x="9027547" y="2611255"/>
              <a:ext cx="256032" cy="256032"/>
            </a:xfrm>
            <a:prstGeom prst="ellipse">
              <a:avLst/>
            </a:prstGeom>
            <a:solidFill>
              <a:schemeClr val="tx1"/>
            </a:solidFill>
            <a:ln>
              <a:solidFill>
                <a:schemeClr val="tx1"/>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5" name="Oval 104"/>
            <p:cNvSpPr>
              <a:spLocks/>
            </p:cNvSpPr>
            <p:nvPr/>
          </p:nvSpPr>
          <p:spPr>
            <a:xfrm flipV="1">
              <a:off x="9564629" y="1908132"/>
              <a:ext cx="256032" cy="256032"/>
            </a:xfrm>
            <a:prstGeom prst="ellipse">
              <a:avLst/>
            </a:prstGeom>
            <a:solidFill>
              <a:schemeClr val="accent2">
                <a:lumMod val="60000"/>
                <a:lumOff val="40000"/>
              </a:schemeClr>
            </a:solidFill>
            <a:ln>
              <a:solidFill>
                <a:schemeClr val="tx1"/>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6" name="Oval 105"/>
            <p:cNvSpPr>
              <a:spLocks/>
            </p:cNvSpPr>
            <p:nvPr/>
          </p:nvSpPr>
          <p:spPr>
            <a:xfrm flipV="1">
              <a:off x="10740180" y="1880234"/>
              <a:ext cx="256032" cy="256032"/>
            </a:xfrm>
            <a:prstGeom prst="ellipse">
              <a:avLst/>
            </a:prstGeom>
            <a:pattFill prst="wdDnDiag">
              <a:fgClr>
                <a:schemeClr val="tx1">
                  <a:lumMod val="50000"/>
                  <a:lumOff val="50000"/>
                </a:schemeClr>
              </a:fgClr>
              <a:bgClr>
                <a:schemeClr val="bg1"/>
              </a:bgClr>
            </a:pattFill>
            <a:ln>
              <a:solidFill>
                <a:schemeClr val="tx1"/>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7" name="Oval 106"/>
            <p:cNvSpPr>
              <a:spLocks/>
            </p:cNvSpPr>
            <p:nvPr/>
          </p:nvSpPr>
          <p:spPr>
            <a:xfrm flipV="1">
              <a:off x="10166773" y="2552842"/>
              <a:ext cx="256032" cy="256032"/>
            </a:xfrm>
            <a:prstGeom prst="ellipse">
              <a:avLst/>
            </a:prstGeom>
            <a:pattFill prst="wdDnDiag">
              <a:fgClr>
                <a:schemeClr val="accent6">
                  <a:lumMod val="75000"/>
                </a:schemeClr>
              </a:fgClr>
              <a:bgClr>
                <a:schemeClr val="bg1"/>
              </a:bgClr>
            </a:pattFill>
            <a:ln>
              <a:solidFill>
                <a:schemeClr val="accent6">
                  <a:lumMod val="75000"/>
                </a:schemeClr>
              </a:solidFill>
              <a:headEnd type="none" w="med" len="med"/>
              <a:tailEnd type="none"/>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cxnSp>
          <p:nvCxnSpPr>
            <p:cNvPr id="108" name="Straight Arrow Connector 107"/>
            <p:cNvCxnSpPr>
              <a:stCxn id="103" idx="6"/>
              <a:endCxn id="105" idx="1"/>
            </p:cNvCxnSpPr>
            <p:nvPr/>
          </p:nvCxnSpPr>
          <p:spPr>
            <a:xfrm>
              <a:off x="8725930" y="2025757"/>
              <a:ext cx="876194" cy="100912"/>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04" idx="5"/>
              <a:endCxn id="105" idx="1"/>
            </p:cNvCxnSpPr>
            <p:nvPr/>
          </p:nvCxnSpPr>
          <p:spPr>
            <a:xfrm flipV="1">
              <a:off x="9246084" y="2126669"/>
              <a:ext cx="356040" cy="522081"/>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06" idx="1"/>
              <a:endCxn id="107" idx="5"/>
            </p:cNvCxnSpPr>
            <p:nvPr/>
          </p:nvCxnSpPr>
          <p:spPr>
            <a:xfrm flipH="1">
              <a:off x="10385310" y="2098771"/>
              <a:ext cx="392365" cy="491566"/>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gr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09"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grpSp>
        <p:nvGrpSpPr>
          <p:cNvPr id="6" name="Group 5"/>
          <p:cNvGrpSpPr/>
          <p:nvPr/>
        </p:nvGrpSpPr>
        <p:grpSpPr>
          <a:xfrm>
            <a:off x="4676426" y="2197874"/>
            <a:ext cx="1765186" cy="1015663"/>
            <a:chOff x="4676426" y="2197874"/>
            <a:chExt cx="1765186" cy="1015663"/>
          </a:xfrm>
        </p:grpSpPr>
        <p:sp>
          <p:nvSpPr>
            <p:cNvPr id="71" name="Rounded Rectangle 70"/>
            <p:cNvSpPr/>
            <p:nvPr/>
          </p:nvSpPr>
          <p:spPr>
            <a:xfrm>
              <a:off x="4685696" y="2284368"/>
              <a:ext cx="1743453" cy="862992"/>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p:cNvSpPr txBox="1"/>
            <p:nvPr/>
          </p:nvSpPr>
          <p:spPr>
            <a:xfrm>
              <a:off x="4676426" y="2197874"/>
              <a:ext cx="1765186" cy="1015663"/>
            </a:xfrm>
            <a:prstGeom prst="rect">
              <a:avLst/>
            </a:prstGeom>
            <a:noFill/>
          </p:spPr>
          <p:txBody>
            <a:bodyPr wrap="square" rtlCol="0">
              <a:spAutoFit/>
            </a:bodyPr>
            <a:lstStyle/>
            <a:p>
              <a:pPr algn="ctr"/>
              <a:r>
                <a:rPr lang="en-US" sz="3000" dirty="0"/>
                <a:t>Inter-Job Scheduler</a:t>
              </a:r>
            </a:p>
          </p:txBody>
        </p:sp>
      </p:grpSp>
      <p:grpSp>
        <p:nvGrpSpPr>
          <p:cNvPr id="7" name="Group 6"/>
          <p:cNvGrpSpPr/>
          <p:nvPr/>
        </p:nvGrpSpPr>
        <p:grpSpPr>
          <a:xfrm>
            <a:off x="597117" y="2943405"/>
            <a:ext cx="1233465" cy="707886"/>
            <a:chOff x="597117" y="2943405"/>
            <a:chExt cx="1233465" cy="707886"/>
          </a:xfrm>
        </p:grpSpPr>
        <p:sp>
          <p:nvSpPr>
            <p:cNvPr id="91" name="Rounded Rectangle 90"/>
            <p:cNvSpPr/>
            <p:nvPr/>
          </p:nvSpPr>
          <p:spPr>
            <a:xfrm>
              <a:off x="625807" y="3000159"/>
              <a:ext cx="1146780" cy="577309"/>
            </a:xfrm>
            <a:prstGeom prst="roundRect">
              <a:avLst/>
            </a:prstGeom>
            <a:solidFill>
              <a:schemeClr val="accent4">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p:cNvSpPr txBox="1"/>
            <p:nvPr/>
          </p:nvSpPr>
          <p:spPr>
            <a:xfrm>
              <a:off x="597117" y="2943405"/>
              <a:ext cx="1233465" cy="707886"/>
            </a:xfrm>
            <a:prstGeom prst="rect">
              <a:avLst/>
            </a:prstGeom>
            <a:noFill/>
          </p:spPr>
          <p:txBody>
            <a:bodyPr wrap="square" rtlCol="0">
              <a:spAutoFit/>
            </a:bodyPr>
            <a:lstStyle/>
            <a:p>
              <a:pPr algn="ctr"/>
              <a:r>
                <a:rPr lang="en-US" sz="2000" dirty="0"/>
                <a:t>Intra-Job Scheduler</a:t>
              </a:r>
            </a:p>
          </p:txBody>
        </p:sp>
      </p:grpSp>
      <p:grpSp>
        <p:nvGrpSpPr>
          <p:cNvPr id="21" name="Group 20"/>
          <p:cNvGrpSpPr/>
          <p:nvPr/>
        </p:nvGrpSpPr>
        <p:grpSpPr>
          <a:xfrm>
            <a:off x="2086049" y="4746621"/>
            <a:ext cx="9928325" cy="605221"/>
            <a:chOff x="2086049" y="4746621"/>
            <a:chExt cx="9928325" cy="605221"/>
          </a:xfrm>
        </p:grpSpPr>
        <p:sp>
          <p:nvSpPr>
            <p:cNvPr id="88" name="Plus 87"/>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Plus 88"/>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grpSp>
      <p:sp>
        <p:nvSpPr>
          <p:cNvPr id="70" name="Slide Number Placeholder 6"/>
          <p:cNvSpPr>
            <a:spLocks noGrp="1"/>
          </p:cNvSpPr>
          <p:nvPr>
            <p:ph type="sldNum" sz="quarter" idx="12"/>
          </p:nvPr>
        </p:nvSpPr>
        <p:spPr>
          <a:xfrm>
            <a:off x="11214100" y="6356350"/>
            <a:ext cx="533400" cy="365125"/>
          </a:xfrm>
        </p:spPr>
        <p:txBody>
          <a:bodyPr/>
          <a:lstStyle/>
          <a:p>
            <a:fld id="{23B88A29-96D6-41A3-B0A5-3D433527C63B}" type="slidenum">
              <a:rPr lang="en-US" b="1" smtClean="0"/>
              <a:t>3</a:t>
            </a:fld>
            <a:endParaRPr lang="en-US" b="1" dirty="0"/>
          </a:p>
        </p:txBody>
      </p:sp>
    </p:spTree>
    <p:extLst>
      <p:ext uri="{BB962C8B-B14F-4D97-AF65-F5344CB8AC3E}">
        <p14:creationId xmlns:p14="http://schemas.microsoft.com/office/powerpoint/2010/main" val="739005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499"/>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499"/>
                                          </p:stCondLst>
                                        </p:cTn>
                                        <p:tgtEl>
                                          <p:spTgt spid="1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499"/>
                                          </p:stCondLst>
                                        </p:cTn>
                                        <p:tgtEl>
                                          <p:spTgt spid="25"/>
                                        </p:tgtEl>
                                        <p:attrNameLst>
                                          <p:attrName>style.visibility</p:attrName>
                                        </p:attrNameLst>
                                      </p:cBhvr>
                                      <p:to>
                                        <p:strVal val="visible"/>
                                      </p:to>
                                    </p:set>
                                  </p:childTnLst>
                                </p:cTn>
                              </p:par>
                            </p:childTnLst>
                          </p:cTn>
                        </p:par>
                        <p:par>
                          <p:cTn id="17" fill="hold">
                            <p:stCondLst>
                              <p:cond delay="500"/>
                            </p:stCondLst>
                            <p:childTnLst>
                              <p:par>
                                <p:cTn id="18" presetID="1" presetClass="entr" presetSubtype="0" fill="hold" nodeType="afterEffect">
                                  <p:stCondLst>
                                    <p:cond delay="500"/>
                                  </p:stCondLst>
                                  <p:childTnLst>
                                    <p:set>
                                      <p:cBhvr>
                                        <p:cTn id="19" dur="1" fill="hold">
                                          <p:stCondLst>
                                            <p:cond delay="0"/>
                                          </p:stCondLst>
                                        </p:cTn>
                                        <p:tgtEl>
                                          <p:spTgt spid="6"/>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7"/>
                                        </p:tgtEl>
                                        <p:attrNameLst>
                                          <p:attrName>style.visibility</p:attrName>
                                        </p:attrNameLst>
                                      </p:cBhvr>
                                      <p:to>
                                        <p:strVal val="visible"/>
                                      </p:to>
                                    </p:set>
                                  </p:childTnLst>
                                </p:cTn>
                              </p:par>
                            </p:childTnLst>
                          </p:cTn>
                        </p:par>
                        <p:par>
                          <p:cTn id="24" fill="hold">
                            <p:stCondLst>
                              <p:cond delay="0"/>
                            </p:stCondLst>
                            <p:childTnLst>
                              <p:par>
                                <p:cTn id="25" presetID="1" presetClass="entr" presetSubtype="0" fill="hold" nodeType="afterEffect">
                                  <p:stCondLst>
                                    <p:cond delay="500"/>
                                  </p:stCondLst>
                                  <p:childTnLst>
                                    <p:set>
                                      <p:cBhvr>
                                        <p:cTn id="26" dur="1" fill="hold">
                                          <p:stCondLst>
                                            <p:cond delay="0"/>
                                          </p:stCondLst>
                                        </p:cTn>
                                        <p:tgtEl>
                                          <p:spTgt spid="10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97"/>
                                        </p:tgtEl>
                                        <p:attrNameLst>
                                          <p:attrName>style.visibility</p:attrName>
                                        </p:attrNameLst>
                                      </p:cBhvr>
                                      <p:to>
                                        <p:strVal val="visible"/>
                                      </p:to>
                                    </p:set>
                                  </p:childTnLst>
                                </p:cTn>
                              </p:par>
                              <p:par>
                                <p:cTn id="31" presetID="2" presetClass="entr" presetSubtype="4" fill="hold" grpId="0" nodeType="withEffect">
                                  <p:stCondLst>
                                    <p:cond delay="0"/>
                                  </p:stCondLst>
                                  <p:childTnLst>
                                    <p:set>
                                      <p:cBhvr>
                                        <p:cTn id="32" dur="1" fill="hold">
                                          <p:stCondLst>
                                            <p:cond delay="0"/>
                                          </p:stCondLst>
                                        </p:cTn>
                                        <p:tgtEl>
                                          <p:spTgt spid="111"/>
                                        </p:tgtEl>
                                        <p:attrNameLst>
                                          <p:attrName>style.visibility</p:attrName>
                                        </p:attrNameLst>
                                      </p:cBhvr>
                                      <p:to>
                                        <p:strVal val="visible"/>
                                      </p:to>
                                    </p:set>
                                    <p:anim calcmode="lin" valueType="num">
                                      <p:cBhvr additive="base">
                                        <p:cTn id="33" dur="500" fill="hold"/>
                                        <p:tgtEl>
                                          <p:spTgt spid="111"/>
                                        </p:tgtEl>
                                        <p:attrNameLst>
                                          <p:attrName>ppt_x</p:attrName>
                                        </p:attrNameLst>
                                      </p:cBhvr>
                                      <p:tavLst>
                                        <p:tav tm="0">
                                          <p:val>
                                            <p:strVal val="#ppt_x"/>
                                          </p:val>
                                        </p:tav>
                                        <p:tav tm="100000">
                                          <p:val>
                                            <p:strVal val="#ppt_x"/>
                                          </p:val>
                                        </p:tav>
                                      </p:tavLst>
                                    </p:anim>
                                    <p:anim calcmode="lin" valueType="num">
                                      <p:cBhvr additive="base">
                                        <p:cTn id="34" dur="500" fill="hold"/>
                                        <p:tgtEl>
                                          <p:spTgt spid="111"/>
                                        </p:tgtEl>
                                        <p:attrNameLst>
                                          <p:attrName>ppt_y</p:attrName>
                                        </p:attrNameLst>
                                      </p:cBhvr>
                                      <p:tavLst>
                                        <p:tav tm="0">
                                          <p:val>
                                            <p:strVal val="1+#ppt_h/2"/>
                                          </p:val>
                                        </p:tav>
                                        <p:tav tm="100000">
                                          <p:val>
                                            <p:strVal val="#ppt_y"/>
                                          </p:val>
                                        </p:tav>
                                      </p:tavLst>
                                    </p:anim>
                                  </p:childTnLst>
                                </p:cTn>
                              </p:par>
                            </p:childTnLst>
                          </p:cTn>
                        </p:par>
                        <p:par>
                          <p:cTn id="35" fill="hold">
                            <p:stCondLst>
                              <p:cond delay="500"/>
                            </p:stCondLst>
                            <p:childTnLst>
                              <p:par>
                                <p:cTn id="36" presetID="1" presetClass="entr" presetSubtype="0" fill="hold" grpId="0" nodeType="afterEffect">
                                  <p:stCondLst>
                                    <p:cond delay="0"/>
                                  </p:stCondLst>
                                  <p:childTnLst>
                                    <p:set>
                                      <p:cBhvr>
                                        <p:cTn id="37" dur="1" fill="hold">
                                          <p:stCondLst>
                                            <p:cond delay="0"/>
                                          </p:stCondLst>
                                        </p:cTn>
                                        <p:tgtEl>
                                          <p:spTgt spid="72"/>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500"/>
                                  </p:stCondLst>
                                  <p:childTnLst>
                                    <p:set>
                                      <p:cBhvr>
                                        <p:cTn id="41" dur="1" fill="hold">
                                          <p:stCondLst>
                                            <p:cond delay="0"/>
                                          </p:stCondLst>
                                        </p:cTn>
                                        <p:tgtEl>
                                          <p:spTgt spid="120"/>
                                        </p:tgtEl>
                                        <p:attrNameLst>
                                          <p:attrName>style.visibility</p:attrName>
                                        </p:attrNameLst>
                                      </p:cBhvr>
                                      <p:to>
                                        <p:strVal val="visible"/>
                                      </p:to>
                                    </p:set>
                                  </p:childTnLst>
                                </p:cTn>
                              </p:par>
                              <p:par>
                                <p:cTn id="42" presetID="1" presetClass="entr" presetSubtype="0" fill="hold" grpId="0" nodeType="withEffect">
                                  <p:stCondLst>
                                    <p:cond delay="500"/>
                                  </p:stCondLst>
                                  <p:childTnLst>
                                    <p:set>
                                      <p:cBhvr>
                                        <p:cTn id="43" dur="1" fill="hold">
                                          <p:stCondLst>
                                            <p:cond delay="0"/>
                                          </p:stCondLst>
                                        </p:cTn>
                                        <p:tgtEl>
                                          <p:spTgt spid="125"/>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750"/>
                                  </p:stCondLst>
                                  <p:childTnLst>
                                    <p:set>
                                      <p:cBhvr>
                                        <p:cTn id="47"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55" grpId="0" animBg="1"/>
      <p:bldP spid="72" grpId="0"/>
      <p:bldP spid="97" grpId="0"/>
      <p:bldP spid="120" grpId="0"/>
      <p:bldP spid="125" grpId="0"/>
    </p:bld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0" name="Rectangle 89"/>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Putting it all together</a:t>
            </a:r>
          </a:p>
        </p:txBody>
      </p:sp>
      <p:sp>
        <p:nvSpPr>
          <p:cNvPr id="117" name="Rectangle 116"/>
          <p:cNvSpPr/>
          <p:nvPr/>
        </p:nvSpPr>
        <p:spPr>
          <a:xfrm>
            <a:off x="262352" y="1110315"/>
            <a:ext cx="1486936" cy="477054"/>
          </a:xfrm>
          <a:prstGeom prst="rect">
            <a:avLst/>
          </a:prstGeom>
        </p:spPr>
        <p:txBody>
          <a:bodyPr wrap="square">
            <a:spAutoFit/>
          </a:bodyPr>
          <a:lstStyle/>
          <a:p>
            <a:r>
              <a:rPr lang="en-US" sz="2500" b="1" dirty="0"/>
              <a:t>We saw</a:t>
            </a:r>
          </a:p>
        </p:txBody>
      </p:sp>
      <p:sp>
        <p:nvSpPr>
          <p:cNvPr id="119" name="Rectangle 118"/>
          <p:cNvSpPr/>
          <p:nvPr/>
        </p:nvSpPr>
        <p:spPr>
          <a:xfrm>
            <a:off x="342513" y="1584129"/>
            <a:ext cx="5607716"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TextBox 124"/>
          <p:cNvSpPr txBox="1"/>
          <p:nvPr/>
        </p:nvSpPr>
        <p:spPr>
          <a:xfrm>
            <a:off x="369807" y="1557274"/>
            <a:ext cx="5593671" cy="477054"/>
          </a:xfrm>
          <a:prstGeom prst="rect">
            <a:avLst/>
          </a:prstGeom>
          <a:noFill/>
        </p:spPr>
        <p:txBody>
          <a:bodyPr wrap="square" rtlCol="0">
            <a:spAutoFit/>
          </a:bodyPr>
          <a:lstStyle/>
          <a:p>
            <a:r>
              <a:rPr lang="en-US" sz="2500" dirty="0">
                <a:solidFill>
                  <a:schemeClr val="accent2"/>
                </a:solidFill>
              </a:rPr>
              <a:t>Increase leftover</a:t>
            </a:r>
            <a:r>
              <a:rPr lang="en-US" sz="2500" dirty="0"/>
              <a:t> via Inter-Job Scheduling</a:t>
            </a:r>
            <a:endParaRPr lang="en-US" sz="2500" dirty="0">
              <a:solidFill>
                <a:schemeClr val="accent2"/>
              </a:solidFill>
            </a:endParaRPr>
          </a:p>
        </p:txBody>
      </p:sp>
      <p:sp>
        <p:nvSpPr>
          <p:cNvPr id="127" name="TextBox 126"/>
          <p:cNvSpPr txBox="1"/>
          <p:nvPr/>
        </p:nvSpPr>
        <p:spPr>
          <a:xfrm>
            <a:off x="469201" y="1881801"/>
            <a:ext cx="2671564" cy="400110"/>
          </a:xfrm>
          <a:prstGeom prst="rect">
            <a:avLst/>
          </a:prstGeom>
          <a:noFill/>
        </p:spPr>
        <p:txBody>
          <a:bodyPr wrap="square" rtlCol="0">
            <a:spAutoFit/>
          </a:bodyPr>
          <a:lstStyle/>
          <a:p>
            <a:pPr marL="342900" indent="-342900">
              <a:buFont typeface="Wingdings" panose="05000000000000000000" pitchFamily="2" charset="2"/>
              <a:buChar char="§"/>
            </a:pPr>
            <a:r>
              <a:rPr lang="en-US" sz="2000" dirty="0"/>
              <a:t>Provide Fairness</a:t>
            </a:r>
            <a:endParaRPr lang="en-US" sz="2000" dirty="0">
              <a:solidFill>
                <a:schemeClr val="accent2"/>
              </a:solidFill>
            </a:endParaRPr>
          </a:p>
        </p:txBody>
      </p:sp>
      <p:sp>
        <p:nvSpPr>
          <p:cNvPr id="128" name="TextBox 127"/>
          <p:cNvSpPr txBox="1"/>
          <p:nvPr/>
        </p:nvSpPr>
        <p:spPr>
          <a:xfrm>
            <a:off x="376434" y="2292771"/>
            <a:ext cx="5593671" cy="477054"/>
          </a:xfrm>
          <a:prstGeom prst="rect">
            <a:avLst/>
          </a:prstGeom>
          <a:noFill/>
        </p:spPr>
        <p:txBody>
          <a:bodyPr wrap="square" rtlCol="0">
            <a:spAutoFit/>
          </a:bodyPr>
          <a:lstStyle/>
          <a:p>
            <a:r>
              <a:rPr lang="en-US" sz="2500" dirty="0">
                <a:solidFill>
                  <a:schemeClr val="accent2"/>
                </a:solidFill>
              </a:rPr>
              <a:t>Compute leftover</a:t>
            </a:r>
            <a:r>
              <a:rPr lang="en-US" sz="2500" dirty="0"/>
              <a:t> via Intra-Job Scheduling</a:t>
            </a:r>
            <a:endParaRPr lang="en-US" sz="2500" dirty="0">
              <a:solidFill>
                <a:schemeClr val="accent2"/>
              </a:solidFill>
            </a:endParaRPr>
          </a:p>
        </p:txBody>
      </p:sp>
      <p:sp>
        <p:nvSpPr>
          <p:cNvPr id="129" name="TextBox 128"/>
          <p:cNvSpPr txBox="1"/>
          <p:nvPr/>
        </p:nvSpPr>
        <p:spPr>
          <a:xfrm>
            <a:off x="356557" y="2749970"/>
            <a:ext cx="3142017" cy="477054"/>
          </a:xfrm>
          <a:prstGeom prst="rect">
            <a:avLst/>
          </a:prstGeom>
          <a:noFill/>
        </p:spPr>
        <p:txBody>
          <a:bodyPr wrap="square" rtlCol="0">
            <a:spAutoFit/>
          </a:bodyPr>
          <a:lstStyle/>
          <a:p>
            <a:r>
              <a:rPr lang="en-US" sz="2500" dirty="0">
                <a:solidFill>
                  <a:schemeClr val="accent2"/>
                </a:solidFill>
              </a:rPr>
              <a:t>Leftover redistribution</a:t>
            </a:r>
          </a:p>
        </p:txBody>
      </p:sp>
      <p:sp>
        <p:nvSpPr>
          <p:cNvPr id="130" name="TextBox 129"/>
          <p:cNvSpPr txBox="1"/>
          <p:nvPr/>
        </p:nvSpPr>
        <p:spPr>
          <a:xfrm>
            <a:off x="462576" y="3041366"/>
            <a:ext cx="5023824" cy="400110"/>
          </a:xfrm>
          <a:prstGeom prst="rect">
            <a:avLst/>
          </a:prstGeom>
          <a:noFill/>
        </p:spPr>
        <p:txBody>
          <a:bodyPr wrap="square" rtlCol="0">
            <a:spAutoFit/>
          </a:bodyPr>
          <a:lstStyle/>
          <a:p>
            <a:pPr marL="342900" indent="-342900">
              <a:buFont typeface="Wingdings" panose="05000000000000000000" pitchFamily="2" charset="2"/>
              <a:buChar char="§"/>
            </a:pPr>
            <a:r>
              <a:rPr lang="en-US" sz="2000" dirty="0"/>
              <a:t>Improve JCT and cluster efficiency</a:t>
            </a:r>
            <a:endParaRPr lang="en-US" sz="2000" dirty="0">
              <a:solidFill>
                <a:schemeClr val="accent2"/>
              </a:solidFill>
            </a:endParaRPr>
          </a:p>
        </p:txBody>
      </p:sp>
      <p:sp>
        <p:nvSpPr>
          <p:cNvPr id="131" name="Rectangle 130"/>
          <p:cNvSpPr/>
          <p:nvPr/>
        </p:nvSpPr>
        <p:spPr>
          <a:xfrm>
            <a:off x="268978" y="3992671"/>
            <a:ext cx="3441632" cy="477054"/>
          </a:xfrm>
          <a:prstGeom prst="rect">
            <a:avLst/>
          </a:prstGeom>
        </p:spPr>
        <p:txBody>
          <a:bodyPr wrap="square">
            <a:spAutoFit/>
          </a:bodyPr>
          <a:lstStyle/>
          <a:p>
            <a:r>
              <a:rPr lang="en-US" sz="2500" b="1" dirty="0"/>
              <a:t>Over things in the paper</a:t>
            </a:r>
          </a:p>
        </p:txBody>
      </p:sp>
      <p:sp>
        <p:nvSpPr>
          <p:cNvPr id="133" name="Rectangle 132"/>
          <p:cNvSpPr/>
          <p:nvPr/>
        </p:nvSpPr>
        <p:spPr>
          <a:xfrm>
            <a:off x="335888" y="4453231"/>
            <a:ext cx="5607716" cy="1986577"/>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TextBox 133"/>
          <p:cNvSpPr txBox="1"/>
          <p:nvPr/>
        </p:nvSpPr>
        <p:spPr>
          <a:xfrm>
            <a:off x="363183" y="4426376"/>
            <a:ext cx="4831670" cy="477054"/>
          </a:xfrm>
          <a:prstGeom prst="rect">
            <a:avLst/>
          </a:prstGeom>
          <a:noFill/>
        </p:spPr>
        <p:txBody>
          <a:bodyPr wrap="square" rtlCol="0">
            <a:spAutoFit/>
          </a:bodyPr>
          <a:lstStyle/>
          <a:p>
            <a:r>
              <a:rPr lang="en-US" sz="2500" dirty="0">
                <a:solidFill>
                  <a:schemeClr val="accent2"/>
                </a:solidFill>
              </a:rPr>
              <a:t>Bounding altruism </a:t>
            </a:r>
            <a:r>
              <a:rPr lang="en-US" sz="2500" dirty="0"/>
              <a:t>with P(Altruism)</a:t>
            </a:r>
          </a:p>
        </p:txBody>
      </p:sp>
      <p:sp>
        <p:nvSpPr>
          <p:cNvPr id="136" name="TextBox 135"/>
          <p:cNvSpPr txBox="1"/>
          <p:nvPr/>
        </p:nvSpPr>
        <p:spPr>
          <a:xfrm>
            <a:off x="383062" y="4804063"/>
            <a:ext cx="4831670" cy="477054"/>
          </a:xfrm>
          <a:prstGeom prst="rect">
            <a:avLst/>
          </a:prstGeom>
          <a:noFill/>
        </p:spPr>
        <p:txBody>
          <a:bodyPr wrap="square" rtlCol="0">
            <a:spAutoFit/>
          </a:bodyPr>
          <a:lstStyle/>
          <a:p>
            <a:r>
              <a:rPr lang="en-US" sz="2500" dirty="0"/>
              <a:t>Bounding resource </a:t>
            </a:r>
            <a:r>
              <a:rPr lang="en-US" sz="2500" dirty="0" err="1"/>
              <a:t>misestimations</a:t>
            </a:r>
            <a:endParaRPr lang="en-US" sz="2500" dirty="0"/>
          </a:p>
        </p:txBody>
      </p:sp>
      <p:sp>
        <p:nvSpPr>
          <p:cNvPr id="141" name="TextBox 140"/>
          <p:cNvSpPr txBox="1"/>
          <p:nvPr/>
        </p:nvSpPr>
        <p:spPr>
          <a:xfrm>
            <a:off x="376434" y="5158252"/>
            <a:ext cx="2393270" cy="477054"/>
          </a:xfrm>
          <a:prstGeom prst="rect">
            <a:avLst/>
          </a:prstGeom>
          <a:noFill/>
        </p:spPr>
        <p:txBody>
          <a:bodyPr wrap="square" rtlCol="0">
            <a:spAutoFit/>
          </a:bodyPr>
          <a:lstStyle/>
          <a:p>
            <a:r>
              <a:rPr lang="en-US" sz="2500" dirty="0"/>
              <a:t>Data locality</a:t>
            </a:r>
          </a:p>
        </p:txBody>
      </p:sp>
      <p:sp>
        <p:nvSpPr>
          <p:cNvPr id="142" name="TextBox 141"/>
          <p:cNvSpPr txBox="1"/>
          <p:nvPr/>
        </p:nvSpPr>
        <p:spPr>
          <a:xfrm>
            <a:off x="389689" y="5526306"/>
            <a:ext cx="2751076" cy="477054"/>
          </a:xfrm>
          <a:prstGeom prst="rect">
            <a:avLst/>
          </a:prstGeom>
          <a:noFill/>
        </p:spPr>
        <p:txBody>
          <a:bodyPr wrap="square" rtlCol="0">
            <a:spAutoFit/>
          </a:bodyPr>
          <a:lstStyle/>
          <a:p>
            <a:r>
              <a:rPr lang="en-US" sz="2500" dirty="0"/>
              <a:t>Straggler mitigation</a:t>
            </a:r>
          </a:p>
        </p:txBody>
      </p:sp>
      <p:sp>
        <p:nvSpPr>
          <p:cNvPr id="143" name="TextBox 142"/>
          <p:cNvSpPr txBox="1"/>
          <p:nvPr/>
        </p:nvSpPr>
        <p:spPr>
          <a:xfrm>
            <a:off x="383061" y="5880495"/>
            <a:ext cx="2393270" cy="477054"/>
          </a:xfrm>
          <a:prstGeom prst="rect">
            <a:avLst/>
          </a:prstGeom>
          <a:noFill/>
        </p:spPr>
        <p:txBody>
          <a:bodyPr wrap="square" rtlCol="0">
            <a:spAutoFit/>
          </a:bodyPr>
          <a:lstStyle/>
          <a:p>
            <a:r>
              <a:rPr lang="en-US" sz="2500" dirty="0"/>
              <a:t>Task failures</a:t>
            </a:r>
          </a:p>
        </p:txBody>
      </p:sp>
      <p:sp>
        <p:nvSpPr>
          <p:cNvPr id="171" name="Rectangle 170"/>
          <p:cNvSpPr/>
          <p:nvPr/>
        </p:nvSpPr>
        <p:spPr>
          <a:xfrm rot="5400000">
            <a:off x="9331124" y="957596"/>
            <a:ext cx="415322" cy="250688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ea typeface="Times" charset="0"/>
                <a:cs typeface="Times" charset="0"/>
              </a:rPr>
              <a:t>Compute leftover</a:t>
            </a:r>
          </a:p>
        </p:txBody>
      </p:sp>
      <p:sp>
        <p:nvSpPr>
          <p:cNvPr id="174" name="Rectangle 173"/>
          <p:cNvSpPr/>
          <p:nvPr/>
        </p:nvSpPr>
        <p:spPr>
          <a:xfrm rot="5400000">
            <a:off x="9338862" y="2512746"/>
            <a:ext cx="415322" cy="2506885"/>
          </a:xfrm>
          <a:prstGeom prst="rect">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a:ea typeface="Times" charset="0"/>
                <a:cs typeface="Times" charset="0"/>
              </a:rPr>
              <a:t>Leftover redistribution</a:t>
            </a:r>
          </a:p>
        </p:txBody>
      </p:sp>
      <p:sp>
        <p:nvSpPr>
          <p:cNvPr id="158" name="Rounded Rectangle 157"/>
          <p:cNvSpPr/>
          <p:nvPr/>
        </p:nvSpPr>
        <p:spPr>
          <a:xfrm>
            <a:off x="8459974" y="4603845"/>
            <a:ext cx="2289848" cy="881704"/>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2000" b="1" dirty="0">
                <a:solidFill>
                  <a:schemeClr val="tx1"/>
                </a:solidFill>
                <a:ea typeface="Times" charset="0"/>
                <a:cs typeface="Times" charset="0"/>
              </a:rPr>
              <a:t>Node Manager</a:t>
            </a:r>
            <a:r>
              <a:rPr lang="en-US" sz="2000" b="1" baseline="-25000" dirty="0">
                <a:solidFill>
                  <a:schemeClr val="tx1"/>
                </a:solidFill>
                <a:ea typeface="Times" charset="0"/>
                <a:cs typeface="Times" charset="0"/>
              </a:rPr>
              <a:t>1</a:t>
            </a:r>
            <a:endParaRPr lang="en-US" sz="600" dirty="0">
              <a:solidFill>
                <a:schemeClr val="tx1"/>
              </a:solidFill>
              <a:ea typeface="Times" charset="0"/>
              <a:cs typeface="Times" charset="0"/>
            </a:endParaRPr>
          </a:p>
          <a:p>
            <a:r>
              <a:rPr lang="en-US" sz="1600" dirty="0">
                <a:solidFill>
                  <a:schemeClr val="tx1"/>
                </a:solidFill>
                <a:ea typeface="Times" charset="0"/>
                <a:cs typeface="Times" charset="0"/>
              </a:rPr>
              <a:t>Running tasks</a:t>
            </a:r>
          </a:p>
          <a:p>
            <a:r>
              <a:rPr lang="en-US" sz="1600" dirty="0">
                <a:solidFill>
                  <a:schemeClr val="tx1"/>
                </a:solidFill>
                <a:ea typeface="Times" charset="0"/>
                <a:cs typeface="Times" charset="0"/>
              </a:rPr>
              <a:t>Report available resources</a:t>
            </a:r>
          </a:p>
          <a:p>
            <a:endParaRPr lang="en-US" sz="1600" dirty="0">
              <a:solidFill>
                <a:schemeClr val="tx1"/>
              </a:solidFill>
              <a:ea typeface="Times" charset="0"/>
              <a:cs typeface="Times" charset="0"/>
            </a:endParaRPr>
          </a:p>
        </p:txBody>
      </p:sp>
      <p:cxnSp>
        <p:nvCxnSpPr>
          <p:cNvPr id="166" name="Straight Arrow Connector 165"/>
          <p:cNvCxnSpPr/>
          <p:nvPr/>
        </p:nvCxnSpPr>
        <p:spPr>
          <a:xfrm flipV="1">
            <a:off x="9678198" y="4182220"/>
            <a:ext cx="1" cy="392818"/>
          </a:xfrm>
          <a:prstGeom prst="straightConnector1">
            <a:avLst/>
          </a:prstGeom>
          <a:ln w="69850">
            <a:solidFill>
              <a:schemeClr val="tx1"/>
            </a:solidFill>
            <a:headEnd type="none" w="med" len="med"/>
            <a:tailEnd type="stealth" w="med" len="med"/>
          </a:ln>
        </p:spPr>
        <p:style>
          <a:lnRef idx="1">
            <a:schemeClr val="accent1"/>
          </a:lnRef>
          <a:fillRef idx="0">
            <a:schemeClr val="accent1"/>
          </a:fillRef>
          <a:effectRef idx="0">
            <a:schemeClr val="accent1"/>
          </a:effectRef>
          <a:fontRef idx="minor">
            <a:schemeClr val="tx1"/>
          </a:fontRef>
        </p:style>
      </p:cxnSp>
      <p:sp>
        <p:nvSpPr>
          <p:cNvPr id="168" name="TextBox 167"/>
          <p:cNvSpPr txBox="1"/>
          <p:nvPr/>
        </p:nvSpPr>
        <p:spPr>
          <a:xfrm>
            <a:off x="11154018" y="4613727"/>
            <a:ext cx="569387" cy="553998"/>
          </a:xfrm>
          <a:prstGeom prst="rect">
            <a:avLst/>
          </a:prstGeom>
          <a:noFill/>
        </p:spPr>
        <p:txBody>
          <a:bodyPr wrap="none" rtlCol="0">
            <a:spAutoFit/>
          </a:bodyPr>
          <a:lstStyle/>
          <a:p>
            <a:r>
              <a:rPr lang="en-US" sz="3000" b="1" dirty="0">
                <a:latin typeface="Times" charset="0"/>
                <a:ea typeface="Times" charset="0"/>
                <a:cs typeface="Times" charset="0"/>
              </a:rPr>
              <a:t>…</a:t>
            </a:r>
          </a:p>
        </p:txBody>
      </p:sp>
      <p:sp>
        <p:nvSpPr>
          <p:cNvPr id="156" name="Rounded Rectangle 155"/>
          <p:cNvSpPr/>
          <p:nvPr/>
        </p:nvSpPr>
        <p:spPr>
          <a:xfrm>
            <a:off x="8173813" y="1575546"/>
            <a:ext cx="2785735" cy="1013575"/>
          </a:xfrm>
          <a:prstGeom prst="roundRect">
            <a:avLst>
              <a:gd name="adj" fmla="val 11922"/>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2000" dirty="0">
                <a:solidFill>
                  <a:schemeClr val="tx1"/>
                </a:solidFill>
                <a:latin typeface="Times" charset="0"/>
                <a:ea typeface="Times" charset="0"/>
                <a:cs typeface="Times" charset="0"/>
              </a:rPr>
              <a:t> </a:t>
            </a:r>
            <a:r>
              <a:rPr lang="en-US" sz="2000" b="1" dirty="0">
                <a:solidFill>
                  <a:schemeClr val="tx1"/>
                </a:solidFill>
                <a:ea typeface="Times" charset="0"/>
                <a:cs typeface="Times" charset="0"/>
              </a:rPr>
              <a:t>Job Manager</a:t>
            </a:r>
            <a:r>
              <a:rPr lang="en-US" sz="2000" b="1" baseline="-25000" dirty="0">
                <a:solidFill>
                  <a:schemeClr val="tx1"/>
                </a:solidFill>
                <a:ea typeface="Times" charset="0"/>
                <a:cs typeface="Times" charset="0"/>
              </a:rPr>
              <a:t>1</a:t>
            </a:r>
          </a:p>
          <a:p>
            <a:endParaRPr lang="en-US" sz="2000" baseline="-25000" dirty="0">
              <a:solidFill>
                <a:schemeClr val="tx1"/>
              </a:solidFill>
              <a:ea typeface="Times" charset="0"/>
              <a:cs typeface="Times" charset="0"/>
            </a:endParaRPr>
          </a:p>
          <a:p>
            <a:endParaRPr lang="en-US" sz="2000" baseline="-25000" dirty="0">
              <a:solidFill>
                <a:schemeClr val="tx1"/>
              </a:solidFill>
              <a:ea typeface="Times" charset="0"/>
              <a:cs typeface="Times" charset="0"/>
            </a:endParaRPr>
          </a:p>
          <a:p>
            <a:endParaRPr lang="en-US" sz="600" dirty="0">
              <a:solidFill>
                <a:schemeClr val="accent2"/>
              </a:solidFill>
              <a:latin typeface="Times" charset="0"/>
              <a:ea typeface="Times" charset="0"/>
              <a:cs typeface="Times" charset="0"/>
            </a:endParaRPr>
          </a:p>
          <a:p>
            <a:endParaRPr lang="en-US" sz="1600" dirty="0">
              <a:solidFill>
                <a:schemeClr val="accent2"/>
              </a:solidFill>
              <a:latin typeface="Times" charset="0"/>
              <a:ea typeface="Times" charset="0"/>
              <a:cs typeface="Times" charset="0"/>
            </a:endParaRPr>
          </a:p>
          <a:p>
            <a:endParaRPr lang="en-US" dirty="0">
              <a:solidFill>
                <a:schemeClr val="tx1"/>
              </a:solidFill>
              <a:latin typeface="Times" charset="0"/>
              <a:ea typeface="Times" charset="0"/>
              <a:cs typeface="Times" charset="0"/>
            </a:endParaRPr>
          </a:p>
        </p:txBody>
      </p:sp>
      <p:sp>
        <p:nvSpPr>
          <p:cNvPr id="157" name="TextBox 156"/>
          <p:cNvSpPr txBox="1"/>
          <p:nvPr/>
        </p:nvSpPr>
        <p:spPr>
          <a:xfrm>
            <a:off x="11158315" y="1948388"/>
            <a:ext cx="569387" cy="553998"/>
          </a:xfrm>
          <a:prstGeom prst="rect">
            <a:avLst/>
          </a:prstGeom>
          <a:noFill/>
        </p:spPr>
        <p:txBody>
          <a:bodyPr wrap="none" rtlCol="0">
            <a:spAutoFit/>
          </a:bodyPr>
          <a:lstStyle/>
          <a:p>
            <a:r>
              <a:rPr lang="en-US" sz="3000" b="1" dirty="0">
                <a:latin typeface="Times" charset="0"/>
                <a:ea typeface="Times" charset="0"/>
                <a:cs typeface="Times" charset="0"/>
              </a:rPr>
              <a:t>…</a:t>
            </a:r>
          </a:p>
        </p:txBody>
      </p:sp>
      <p:cxnSp>
        <p:nvCxnSpPr>
          <p:cNvPr id="160" name="Straight Arrow Connector 159"/>
          <p:cNvCxnSpPr/>
          <p:nvPr/>
        </p:nvCxnSpPr>
        <p:spPr>
          <a:xfrm flipV="1">
            <a:off x="9681882" y="2612702"/>
            <a:ext cx="1" cy="400116"/>
          </a:xfrm>
          <a:prstGeom prst="straightConnector1">
            <a:avLst/>
          </a:prstGeom>
          <a:ln w="69850">
            <a:solidFill>
              <a:schemeClr val="tx1"/>
            </a:solidFill>
            <a:headEnd type="none" w="med" len="med"/>
            <a:tailEnd type="stealth" w="med" len="med"/>
          </a:ln>
        </p:spPr>
        <p:style>
          <a:lnRef idx="1">
            <a:schemeClr val="accent1"/>
          </a:lnRef>
          <a:fillRef idx="0">
            <a:schemeClr val="accent1"/>
          </a:fillRef>
          <a:effectRef idx="0">
            <a:schemeClr val="accent1"/>
          </a:effectRef>
          <a:fontRef idx="minor">
            <a:schemeClr val="tx1"/>
          </a:fontRef>
        </p:style>
      </p:cxnSp>
      <p:sp>
        <p:nvSpPr>
          <p:cNvPr id="161" name="TextBox 160"/>
          <p:cNvSpPr txBox="1"/>
          <p:nvPr/>
        </p:nvSpPr>
        <p:spPr>
          <a:xfrm>
            <a:off x="8480566" y="2580521"/>
            <a:ext cx="724167" cy="338554"/>
          </a:xfrm>
          <a:prstGeom prst="rect">
            <a:avLst/>
          </a:prstGeom>
          <a:noFill/>
        </p:spPr>
        <p:txBody>
          <a:bodyPr wrap="square" rtlCol="0">
            <a:spAutoFit/>
          </a:bodyPr>
          <a:lstStyle/>
          <a:p>
            <a:r>
              <a:rPr lang="en-US" sz="1600" dirty="0">
                <a:latin typeface="Times" charset="0"/>
                <a:ea typeface="Times" charset="0"/>
                <a:cs typeface="Times" charset="0"/>
              </a:rPr>
              <a:t>Asks</a:t>
            </a:r>
          </a:p>
        </p:txBody>
      </p:sp>
      <p:sp>
        <p:nvSpPr>
          <p:cNvPr id="162" name="TextBox 161"/>
          <p:cNvSpPr txBox="1"/>
          <p:nvPr/>
        </p:nvSpPr>
        <p:spPr>
          <a:xfrm>
            <a:off x="9792517" y="2573775"/>
            <a:ext cx="824785" cy="338554"/>
          </a:xfrm>
          <a:prstGeom prst="rect">
            <a:avLst/>
          </a:prstGeom>
          <a:noFill/>
        </p:spPr>
        <p:txBody>
          <a:bodyPr wrap="square" rtlCol="0">
            <a:spAutoFit/>
          </a:bodyPr>
          <a:lstStyle/>
          <a:p>
            <a:r>
              <a:rPr lang="en-US" sz="1600" dirty="0">
                <a:latin typeface="Times" charset="0"/>
                <a:ea typeface="Times" charset="0"/>
                <a:cs typeface="Times" charset="0"/>
              </a:rPr>
              <a:t>Offers</a:t>
            </a:r>
          </a:p>
        </p:txBody>
      </p:sp>
      <p:sp>
        <p:nvSpPr>
          <p:cNvPr id="163" name="TextBox 162"/>
          <p:cNvSpPr txBox="1"/>
          <p:nvPr/>
        </p:nvSpPr>
        <p:spPr>
          <a:xfrm>
            <a:off x="7999803" y="4239962"/>
            <a:ext cx="1209611" cy="338554"/>
          </a:xfrm>
          <a:prstGeom prst="rect">
            <a:avLst/>
          </a:prstGeom>
          <a:noFill/>
        </p:spPr>
        <p:txBody>
          <a:bodyPr wrap="square" rtlCol="0">
            <a:spAutoFit/>
          </a:bodyPr>
          <a:lstStyle/>
          <a:p>
            <a:r>
              <a:rPr lang="en-US" sz="1600" dirty="0">
                <a:ea typeface="Times" charset="0"/>
                <a:cs typeface="Times" charset="0"/>
              </a:rPr>
              <a:t>Allocations</a:t>
            </a:r>
          </a:p>
        </p:txBody>
      </p:sp>
      <p:sp>
        <p:nvSpPr>
          <p:cNvPr id="164" name="TextBox 163"/>
          <p:cNvSpPr txBox="1"/>
          <p:nvPr/>
        </p:nvSpPr>
        <p:spPr>
          <a:xfrm>
            <a:off x="9819656" y="4239962"/>
            <a:ext cx="2104903" cy="338554"/>
          </a:xfrm>
          <a:prstGeom prst="rect">
            <a:avLst/>
          </a:prstGeom>
          <a:noFill/>
        </p:spPr>
        <p:txBody>
          <a:bodyPr wrap="square" rtlCol="0">
            <a:spAutoFit/>
          </a:bodyPr>
          <a:lstStyle/>
          <a:p>
            <a:r>
              <a:rPr lang="en-US" sz="1600" dirty="0">
                <a:ea typeface="Times" charset="0"/>
                <a:cs typeface="Times" charset="0"/>
              </a:rPr>
              <a:t>Resource availability</a:t>
            </a:r>
          </a:p>
        </p:txBody>
      </p:sp>
      <p:cxnSp>
        <p:nvCxnSpPr>
          <p:cNvPr id="165" name="Straight Arrow Connector 164"/>
          <p:cNvCxnSpPr/>
          <p:nvPr/>
        </p:nvCxnSpPr>
        <p:spPr>
          <a:xfrm flipV="1">
            <a:off x="9177052" y="2635998"/>
            <a:ext cx="1" cy="419061"/>
          </a:xfrm>
          <a:prstGeom prst="straightConnector1">
            <a:avLst/>
          </a:prstGeom>
          <a:ln w="69850">
            <a:solidFill>
              <a:schemeClr val="tx1"/>
            </a:solidFill>
            <a:headEnd type="stealth"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flipV="1">
            <a:off x="9173368" y="4211461"/>
            <a:ext cx="1" cy="394573"/>
          </a:xfrm>
          <a:prstGeom prst="straightConnector1">
            <a:avLst/>
          </a:prstGeom>
          <a:ln w="69850">
            <a:solidFill>
              <a:schemeClr val="tx1"/>
            </a:solidFill>
            <a:headEnd type="stealth" w="med" len="med"/>
            <a:tailEnd type="none" w="med" len="med"/>
          </a:ln>
        </p:spPr>
        <p:style>
          <a:lnRef idx="1">
            <a:schemeClr val="accent1"/>
          </a:lnRef>
          <a:fillRef idx="0">
            <a:schemeClr val="accent1"/>
          </a:fillRef>
          <a:effectRef idx="0">
            <a:schemeClr val="accent1"/>
          </a:effectRef>
          <a:fontRef idx="minor">
            <a:schemeClr val="tx1"/>
          </a:fontRef>
        </p:style>
      </p:cxnSp>
      <p:sp>
        <p:nvSpPr>
          <p:cNvPr id="173" name="Rounded Rectangle 172"/>
          <p:cNvSpPr/>
          <p:nvPr/>
        </p:nvSpPr>
        <p:spPr>
          <a:xfrm>
            <a:off x="8181551" y="3130696"/>
            <a:ext cx="2785735" cy="1013575"/>
          </a:xfrm>
          <a:prstGeom prst="roundRect">
            <a:avLst>
              <a:gd name="adj" fmla="val 11922"/>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2000" dirty="0">
                <a:solidFill>
                  <a:schemeClr val="tx1"/>
                </a:solidFill>
                <a:latin typeface="Times" charset="0"/>
                <a:ea typeface="Times" charset="0"/>
                <a:cs typeface="Times" charset="0"/>
              </a:rPr>
              <a:t> </a:t>
            </a:r>
            <a:r>
              <a:rPr lang="en-US" sz="2000" b="1" dirty="0">
                <a:solidFill>
                  <a:schemeClr val="tx1"/>
                </a:solidFill>
                <a:ea typeface="Times" charset="0"/>
                <a:cs typeface="Times" charset="0"/>
              </a:rPr>
              <a:t>Resource Manager</a:t>
            </a:r>
            <a:endParaRPr lang="en-US" sz="2000" b="1" baseline="-25000" dirty="0">
              <a:solidFill>
                <a:schemeClr val="tx1"/>
              </a:solidFill>
              <a:ea typeface="Times" charset="0"/>
              <a:cs typeface="Times" charset="0"/>
            </a:endParaRPr>
          </a:p>
          <a:p>
            <a:endParaRPr lang="en-US" sz="2000" baseline="-25000" dirty="0">
              <a:solidFill>
                <a:schemeClr val="tx1"/>
              </a:solidFill>
              <a:ea typeface="Times" charset="0"/>
              <a:cs typeface="Times" charset="0"/>
            </a:endParaRPr>
          </a:p>
          <a:p>
            <a:endParaRPr lang="en-US" sz="2000" baseline="-25000" dirty="0">
              <a:solidFill>
                <a:schemeClr val="tx1"/>
              </a:solidFill>
              <a:ea typeface="Times" charset="0"/>
              <a:cs typeface="Times" charset="0"/>
            </a:endParaRPr>
          </a:p>
          <a:p>
            <a:endParaRPr lang="en-US" sz="600" dirty="0">
              <a:solidFill>
                <a:schemeClr val="accent2"/>
              </a:solidFill>
              <a:latin typeface="Times" charset="0"/>
              <a:ea typeface="Times" charset="0"/>
              <a:cs typeface="Times" charset="0"/>
            </a:endParaRPr>
          </a:p>
          <a:p>
            <a:endParaRPr lang="en-US" sz="1600" dirty="0">
              <a:solidFill>
                <a:schemeClr val="accent2"/>
              </a:solidFill>
              <a:latin typeface="Times" charset="0"/>
              <a:ea typeface="Times" charset="0"/>
              <a:cs typeface="Times" charset="0"/>
            </a:endParaRPr>
          </a:p>
          <a:p>
            <a:endParaRPr lang="en-US" dirty="0">
              <a:solidFill>
                <a:schemeClr val="tx1"/>
              </a:solidFill>
              <a:latin typeface="Times" charset="0"/>
              <a:ea typeface="Times" charset="0"/>
              <a:cs typeface="Times" charset="0"/>
            </a:endParaRPr>
          </a:p>
        </p:txBody>
      </p:sp>
      <p:sp>
        <p:nvSpPr>
          <p:cNvPr id="175" name="TextBox 174"/>
          <p:cNvSpPr txBox="1"/>
          <p:nvPr/>
        </p:nvSpPr>
        <p:spPr>
          <a:xfrm>
            <a:off x="8480566" y="5556585"/>
            <a:ext cx="2548451" cy="477054"/>
          </a:xfrm>
          <a:prstGeom prst="rect">
            <a:avLst/>
          </a:prstGeom>
          <a:noFill/>
        </p:spPr>
        <p:txBody>
          <a:bodyPr wrap="square" rtlCol="0">
            <a:spAutoFit/>
          </a:bodyPr>
          <a:lstStyle/>
          <a:p>
            <a:r>
              <a:rPr lang="en-US" sz="2500" dirty="0"/>
              <a:t>Yarn architecture</a:t>
            </a:r>
          </a:p>
        </p:txBody>
      </p:sp>
      <p:sp>
        <p:nvSpPr>
          <p:cNvPr id="176" name="TextBox 175"/>
          <p:cNvSpPr txBox="1"/>
          <p:nvPr/>
        </p:nvSpPr>
        <p:spPr>
          <a:xfrm>
            <a:off x="7408157" y="5961945"/>
            <a:ext cx="4677826" cy="400110"/>
          </a:xfrm>
          <a:prstGeom prst="rect">
            <a:avLst/>
          </a:prstGeom>
          <a:noFill/>
        </p:spPr>
        <p:txBody>
          <a:bodyPr wrap="square" rtlCol="0">
            <a:spAutoFit/>
          </a:bodyPr>
          <a:lstStyle/>
          <a:p>
            <a:r>
              <a:rPr lang="en-US" sz="2000" dirty="0"/>
              <a:t>Changes to add Carbyne (shown in </a:t>
            </a:r>
            <a:r>
              <a:rPr lang="en-US" sz="2000" dirty="0">
                <a:solidFill>
                  <a:schemeClr val="accent2"/>
                </a:solidFill>
              </a:rPr>
              <a:t>orange</a:t>
            </a:r>
            <a:r>
              <a:rPr lang="en-US" sz="2000" dirty="0"/>
              <a:t>)</a:t>
            </a:r>
          </a:p>
        </p:txBody>
      </p:sp>
      <p:sp>
        <p:nvSpPr>
          <p:cNvPr id="37" name="Slide Number Placeholder 6"/>
          <p:cNvSpPr>
            <a:spLocks noGrp="1"/>
          </p:cNvSpPr>
          <p:nvPr>
            <p:ph type="sldNum" sz="quarter" idx="12"/>
          </p:nvPr>
        </p:nvSpPr>
        <p:spPr>
          <a:xfrm>
            <a:off x="11214100" y="6356350"/>
            <a:ext cx="533400" cy="365125"/>
          </a:xfrm>
        </p:spPr>
        <p:txBody>
          <a:bodyPr/>
          <a:lstStyle/>
          <a:p>
            <a:r>
              <a:rPr lang="en-US" b="1" dirty="0"/>
              <a:t>11</a:t>
            </a:r>
          </a:p>
        </p:txBody>
      </p:sp>
    </p:spTree>
    <p:extLst>
      <p:ext uri="{BB962C8B-B14F-4D97-AF65-F5344CB8AC3E}">
        <p14:creationId xmlns:p14="http://schemas.microsoft.com/office/powerpoint/2010/main" val="379832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750"/>
                                  </p:stCondLst>
                                  <p:childTnLst>
                                    <p:set>
                                      <p:cBhvr>
                                        <p:cTn id="6" dur="1" fill="hold">
                                          <p:stCondLst>
                                            <p:cond delay="0"/>
                                          </p:stCondLst>
                                        </p:cTn>
                                        <p:tgtEl>
                                          <p:spTgt spid="117"/>
                                        </p:tgtEl>
                                        <p:attrNameLst>
                                          <p:attrName>style.visibility</p:attrName>
                                        </p:attrNameLst>
                                      </p:cBhvr>
                                      <p:to>
                                        <p:strVal val="visible"/>
                                      </p:to>
                                    </p:set>
                                  </p:childTnLst>
                                </p:cTn>
                              </p:par>
                            </p:childTnLst>
                          </p:cTn>
                        </p:par>
                        <p:par>
                          <p:cTn id="7" fill="hold">
                            <p:stCondLst>
                              <p:cond delay="750"/>
                            </p:stCondLst>
                            <p:childTnLst>
                              <p:par>
                                <p:cTn id="8" presetID="1" presetClass="entr" presetSubtype="0" fill="hold" grpId="0" nodeType="afterEffect">
                                  <p:stCondLst>
                                    <p:cond delay="1000"/>
                                  </p:stCondLst>
                                  <p:childTnLst>
                                    <p:set>
                                      <p:cBhvr>
                                        <p:cTn id="9" dur="1" fill="hold">
                                          <p:stCondLst>
                                            <p:cond delay="0"/>
                                          </p:stCondLst>
                                        </p:cTn>
                                        <p:tgtEl>
                                          <p:spTgt spid="119"/>
                                        </p:tgtEl>
                                        <p:attrNameLst>
                                          <p:attrName>style.visibility</p:attrName>
                                        </p:attrNameLst>
                                      </p:cBhvr>
                                      <p:to>
                                        <p:strVal val="visible"/>
                                      </p:to>
                                    </p:set>
                                  </p:childTnLst>
                                </p:cTn>
                              </p:par>
                              <p:par>
                                <p:cTn id="10" presetID="1" presetClass="entr" presetSubtype="0" fill="hold" grpId="0" nodeType="withEffect">
                                  <p:stCondLst>
                                    <p:cond delay="1000"/>
                                  </p:stCondLst>
                                  <p:childTnLst>
                                    <p:set>
                                      <p:cBhvr>
                                        <p:cTn id="11" dur="1" fill="hold">
                                          <p:stCondLst>
                                            <p:cond delay="0"/>
                                          </p:stCondLst>
                                        </p:cTn>
                                        <p:tgtEl>
                                          <p:spTgt spid="125"/>
                                        </p:tgtEl>
                                        <p:attrNameLst>
                                          <p:attrName>style.visibility</p:attrName>
                                        </p:attrNameLst>
                                      </p:cBhvr>
                                      <p:to>
                                        <p:strVal val="visible"/>
                                      </p:to>
                                    </p:set>
                                  </p:childTnLst>
                                </p:cTn>
                              </p:par>
                            </p:childTnLst>
                          </p:cTn>
                        </p:par>
                        <p:par>
                          <p:cTn id="12" fill="hold">
                            <p:stCondLst>
                              <p:cond delay="1750"/>
                            </p:stCondLst>
                            <p:childTnLst>
                              <p:par>
                                <p:cTn id="13" presetID="1" presetClass="entr" presetSubtype="0" fill="hold" grpId="0" nodeType="afterEffect">
                                  <p:stCondLst>
                                    <p:cond delay="500"/>
                                  </p:stCondLst>
                                  <p:childTnLst>
                                    <p:set>
                                      <p:cBhvr>
                                        <p:cTn id="14" dur="1" fill="hold">
                                          <p:stCondLst>
                                            <p:cond delay="0"/>
                                          </p:stCondLst>
                                        </p:cTn>
                                        <p:tgtEl>
                                          <p:spTgt spid="1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childTnLst>
                                    <p:set>
                                      <p:cBhvr>
                                        <p:cTn id="18" dur="1" fill="hold">
                                          <p:stCondLst>
                                            <p:cond delay="0"/>
                                          </p:stCondLst>
                                        </p:cTn>
                                        <p:tgtEl>
                                          <p:spTgt spid="1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500"/>
                                  </p:stCondLst>
                                  <p:childTnLst>
                                    <p:set>
                                      <p:cBhvr>
                                        <p:cTn id="22" dur="1" fill="hold">
                                          <p:stCondLst>
                                            <p:cond delay="0"/>
                                          </p:stCondLst>
                                        </p:cTn>
                                        <p:tgtEl>
                                          <p:spTgt spid="129"/>
                                        </p:tgtEl>
                                        <p:attrNameLst>
                                          <p:attrName>style.visibility</p:attrName>
                                        </p:attrNameLst>
                                      </p:cBhvr>
                                      <p:to>
                                        <p:strVal val="visible"/>
                                      </p:to>
                                    </p:set>
                                  </p:childTnLst>
                                </p:cTn>
                              </p:par>
                            </p:childTnLst>
                          </p:cTn>
                        </p:par>
                        <p:par>
                          <p:cTn id="23" fill="hold">
                            <p:stCondLst>
                              <p:cond delay="500"/>
                            </p:stCondLst>
                            <p:childTnLst>
                              <p:par>
                                <p:cTn id="24" presetID="1" presetClass="entr" presetSubtype="0" fill="hold" grpId="0" nodeType="afterEffect">
                                  <p:stCondLst>
                                    <p:cond delay="500"/>
                                  </p:stCondLst>
                                  <p:childTnLst>
                                    <p:set>
                                      <p:cBhvr>
                                        <p:cTn id="25" dur="1" fill="hold">
                                          <p:stCondLst>
                                            <p:cond delay="0"/>
                                          </p:stCondLst>
                                        </p:cTn>
                                        <p:tgtEl>
                                          <p:spTgt spid="130"/>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500"/>
                                  </p:stCondLst>
                                  <p:childTnLst>
                                    <p:set>
                                      <p:cBhvr>
                                        <p:cTn id="29" dur="1" fill="hold">
                                          <p:stCondLst>
                                            <p:cond delay="0"/>
                                          </p:stCondLst>
                                        </p:cTn>
                                        <p:tgtEl>
                                          <p:spTgt spid="131"/>
                                        </p:tgtEl>
                                        <p:attrNameLst>
                                          <p:attrName>style.visibility</p:attrName>
                                        </p:attrNameLst>
                                      </p:cBhvr>
                                      <p:to>
                                        <p:strVal val="visible"/>
                                      </p:to>
                                    </p:set>
                                  </p:childTnLst>
                                </p:cTn>
                              </p:par>
                              <p:par>
                                <p:cTn id="30" presetID="1" presetClass="entr" presetSubtype="0" fill="hold" grpId="0" nodeType="withEffect">
                                  <p:stCondLst>
                                    <p:cond delay="500"/>
                                  </p:stCondLst>
                                  <p:childTnLst>
                                    <p:set>
                                      <p:cBhvr>
                                        <p:cTn id="31" dur="1" fill="hold">
                                          <p:stCondLst>
                                            <p:cond delay="0"/>
                                          </p:stCondLst>
                                        </p:cTn>
                                        <p:tgtEl>
                                          <p:spTgt spid="133"/>
                                        </p:tgtEl>
                                        <p:attrNameLst>
                                          <p:attrName>style.visibility</p:attrName>
                                        </p:attrNameLst>
                                      </p:cBhvr>
                                      <p:to>
                                        <p:strVal val="visible"/>
                                      </p:to>
                                    </p:set>
                                  </p:childTnLst>
                                </p:cTn>
                              </p:par>
                              <p:par>
                                <p:cTn id="32" presetID="1" presetClass="entr" presetSubtype="0" fill="hold" grpId="0" nodeType="withEffect">
                                  <p:stCondLst>
                                    <p:cond delay="500"/>
                                  </p:stCondLst>
                                  <p:childTnLst>
                                    <p:set>
                                      <p:cBhvr>
                                        <p:cTn id="33" dur="1" fill="hold">
                                          <p:stCondLst>
                                            <p:cond delay="0"/>
                                          </p:stCondLst>
                                        </p:cTn>
                                        <p:tgtEl>
                                          <p:spTgt spid="134"/>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500"/>
                                  </p:stCondLst>
                                  <p:childTnLst>
                                    <p:set>
                                      <p:cBhvr>
                                        <p:cTn id="37" dur="1" fill="hold">
                                          <p:stCondLst>
                                            <p:cond delay="0"/>
                                          </p:stCondLst>
                                        </p:cTn>
                                        <p:tgtEl>
                                          <p:spTgt spid="136"/>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500"/>
                                  </p:stCondLst>
                                  <p:childTnLst>
                                    <p:set>
                                      <p:cBhvr>
                                        <p:cTn id="41" dur="1" fill="hold">
                                          <p:stCondLst>
                                            <p:cond delay="0"/>
                                          </p:stCondLst>
                                        </p:cTn>
                                        <p:tgtEl>
                                          <p:spTgt spid="141"/>
                                        </p:tgtEl>
                                        <p:attrNameLst>
                                          <p:attrName>style.visibility</p:attrName>
                                        </p:attrNameLst>
                                      </p:cBhvr>
                                      <p:to>
                                        <p:strVal val="visible"/>
                                      </p:to>
                                    </p:set>
                                  </p:childTnLst>
                                </p:cTn>
                              </p:par>
                            </p:childTnLst>
                          </p:cTn>
                        </p:par>
                        <p:par>
                          <p:cTn id="42" fill="hold">
                            <p:stCondLst>
                              <p:cond delay="500"/>
                            </p:stCondLst>
                            <p:childTnLst>
                              <p:par>
                                <p:cTn id="43" presetID="1" presetClass="entr" presetSubtype="0" fill="hold" grpId="0" nodeType="afterEffect">
                                  <p:stCondLst>
                                    <p:cond delay="500"/>
                                  </p:stCondLst>
                                  <p:childTnLst>
                                    <p:set>
                                      <p:cBhvr>
                                        <p:cTn id="44" dur="1" fill="hold">
                                          <p:stCondLst>
                                            <p:cond delay="0"/>
                                          </p:stCondLst>
                                        </p:cTn>
                                        <p:tgtEl>
                                          <p:spTgt spid="142"/>
                                        </p:tgtEl>
                                        <p:attrNameLst>
                                          <p:attrName>style.visibility</p:attrName>
                                        </p:attrNameLst>
                                      </p:cBhvr>
                                      <p:to>
                                        <p:strVal val="visible"/>
                                      </p:to>
                                    </p:set>
                                  </p:childTnLst>
                                </p:cTn>
                              </p:par>
                            </p:childTnLst>
                          </p:cTn>
                        </p:par>
                        <p:par>
                          <p:cTn id="45" fill="hold">
                            <p:stCondLst>
                              <p:cond delay="1000"/>
                            </p:stCondLst>
                            <p:childTnLst>
                              <p:par>
                                <p:cTn id="46" presetID="1" presetClass="entr" presetSubtype="0" fill="hold" grpId="0" nodeType="afterEffect">
                                  <p:stCondLst>
                                    <p:cond delay="500"/>
                                  </p:stCondLst>
                                  <p:childTnLst>
                                    <p:set>
                                      <p:cBhvr>
                                        <p:cTn id="47" dur="1" fill="hold">
                                          <p:stCondLst>
                                            <p:cond delay="0"/>
                                          </p:stCondLst>
                                        </p:cTn>
                                        <p:tgtEl>
                                          <p:spTgt spid="14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500"/>
                                  </p:stCondLst>
                                  <p:childTnLst>
                                    <p:set>
                                      <p:cBhvr>
                                        <p:cTn id="51" dur="1" fill="hold">
                                          <p:stCondLst>
                                            <p:cond delay="0"/>
                                          </p:stCondLst>
                                        </p:cTn>
                                        <p:tgtEl>
                                          <p:spTgt spid="173"/>
                                        </p:tgtEl>
                                        <p:attrNameLst>
                                          <p:attrName>style.visibility</p:attrName>
                                        </p:attrNameLst>
                                      </p:cBhvr>
                                      <p:to>
                                        <p:strVal val="visible"/>
                                      </p:to>
                                    </p:set>
                                  </p:childTnLst>
                                </p:cTn>
                              </p:par>
                              <p:par>
                                <p:cTn id="52" presetID="1" presetClass="entr" presetSubtype="0" fill="hold" grpId="0" nodeType="withEffect">
                                  <p:stCondLst>
                                    <p:cond delay="500"/>
                                  </p:stCondLst>
                                  <p:childTnLst>
                                    <p:set>
                                      <p:cBhvr>
                                        <p:cTn id="53" dur="1" fill="hold">
                                          <p:stCondLst>
                                            <p:cond delay="0"/>
                                          </p:stCondLst>
                                        </p:cTn>
                                        <p:tgtEl>
                                          <p:spTgt spid="175"/>
                                        </p:tgtEl>
                                        <p:attrNameLst>
                                          <p:attrName>style.visibility</p:attrName>
                                        </p:attrNameLst>
                                      </p:cBhvr>
                                      <p:to>
                                        <p:strVal val="visible"/>
                                      </p:to>
                                    </p:se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500"/>
                                  </p:stCondLst>
                                  <p:childTnLst>
                                    <p:set>
                                      <p:cBhvr>
                                        <p:cTn id="57" dur="1" fill="hold">
                                          <p:stCondLst>
                                            <p:cond delay="0"/>
                                          </p:stCondLst>
                                        </p:cTn>
                                        <p:tgtEl>
                                          <p:spTgt spid="158"/>
                                        </p:tgtEl>
                                        <p:attrNameLst>
                                          <p:attrName>style.visibility</p:attrName>
                                        </p:attrNameLst>
                                      </p:cBhvr>
                                      <p:to>
                                        <p:strVal val="visible"/>
                                      </p:to>
                                    </p:set>
                                  </p:childTnLst>
                                </p:cTn>
                              </p:par>
                              <p:par>
                                <p:cTn id="58" presetID="1" presetClass="entr" presetSubtype="0" fill="hold" nodeType="withEffect">
                                  <p:stCondLst>
                                    <p:cond delay="500"/>
                                  </p:stCondLst>
                                  <p:childTnLst>
                                    <p:set>
                                      <p:cBhvr>
                                        <p:cTn id="59" dur="1" fill="hold">
                                          <p:stCondLst>
                                            <p:cond delay="0"/>
                                          </p:stCondLst>
                                        </p:cTn>
                                        <p:tgtEl>
                                          <p:spTgt spid="166"/>
                                        </p:tgtEl>
                                        <p:attrNameLst>
                                          <p:attrName>style.visibility</p:attrName>
                                        </p:attrNameLst>
                                      </p:cBhvr>
                                      <p:to>
                                        <p:strVal val="visible"/>
                                      </p:to>
                                    </p:set>
                                  </p:childTnLst>
                                </p:cTn>
                              </p:par>
                              <p:par>
                                <p:cTn id="60" presetID="1" presetClass="entr" presetSubtype="0" fill="hold" grpId="0" nodeType="withEffect">
                                  <p:stCondLst>
                                    <p:cond delay="500"/>
                                  </p:stCondLst>
                                  <p:childTnLst>
                                    <p:set>
                                      <p:cBhvr>
                                        <p:cTn id="61" dur="1" fill="hold">
                                          <p:stCondLst>
                                            <p:cond delay="0"/>
                                          </p:stCondLst>
                                        </p:cTn>
                                        <p:tgtEl>
                                          <p:spTgt spid="168"/>
                                        </p:tgtEl>
                                        <p:attrNameLst>
                                          <p:attrName>style.visibility</p:attrName>
                                        </p:attrNameLst>
                                      </p:cBhvr>
                                      <p:to>
                                        <p:strVal val="visible"/>
                                      </p:to>
                                    </p:set>
                                  </p:childTnLst>
                                </p:cTn>
                              </p:par>
                              <p:par>
                                <p:cTn id="62" presetID="1" presetClass="entr" presetSubtype="0" fill="hold" grpId="0" nodeType="withEffect">
                                  <p:stCondLst>
                                    <p:cond delay="500"/>
                                  </p:stCondLst>
                                  <p:childTnLst>
                                    <p:set>
                                      <p:cBhvr>
                                        <p:cTn id="63" dur="1" fill="hold">
                                          <p:stCondLst>
                                            <p:cond delay="0"/>
                                          </p:stCondLst>
                                        </p:cTn>
                                        <p:tgtEl>
                                          <p:spTgt spid="164"/>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500"/>
                                  </p:stCondLst>
                                  <p:childTnLst>
                                    <p:set>
                                      <p:cBhvr>
                                        <p:cTn id="67" dur="1" fill="hold">
                                          <p:stCondLst>
                                            <p:cond delay="0"/>
                                          </p:stCondLst>
                                        </p:cTn>
                                        <p:tgtEl>
                                          <p:spTgt spid="156"/>
                                        </p:tgtEl>
                                        <p:attrNameLst>
                                          <p:attrName>style.visibility</p:attrName>
                                        </p:attrNameLst>
                                      </p:cBhvr>
                                      <p:to>
                                        <p:strVal val="visible"/>
                                      </p:to>
                                    </p:set>
                                  </p:childTnLst>
                                </p:cTn>
                              </p:par>
                              <p:par>
                                <p:cTn id="68" presetID="1" presetClass="entr" presetSubtype="0" fill="hold" grpId="0" nodeType="withEffect">
                                  <p:stCondLst>
                                    <p:cond delay="500"/>
                                  </p:stCondLst>
                                  <p:childTnLst>
                                    <p:set>
                                      <p:cBhvr>
                                        <p:cTn id="69" dur="1" fill="hold">
                                          <p:stCondLst>
                                            <p:cond delay="0"/>
                                          </p:stCondLst>
                                        </p:cTn>
                                        <p:tgtEl>
                                          <p:spTgt spid="161"/>
                                        </p:tgtEl>
                                        <p:attrNameLst>
                                          <p:attrName>style.visibility</p:attrName>
                                        </p:attrNameLst>
                                      </p:cBhvr>
                                      <p:to>
                                        <p:strVal val="visible"/>
                                      </p:to>
                                    </p:set>
                                  </p:childTnLst>
                                </p:cTn>
                              </p:par>
                              <p:par>
                                <p:cTn id="70" presetID="1" presetClass="entr" presetSubtype="0" fill="hold" nodeType="withEffect">
                                  <p:stCondLst>
                                    <p:cond delay="500"/>
                                  </p:stCondLst>
                                  <p:childTnLst>
                                    <p:set>
                                      <p:cBhvr>
                                        <p:cTn id="71" dur="1" fill="hold">
                                          <p:stCondLst>
                                            <p:cond delay="0"/>
                                          </p:stCondLst>
                                        </p:cTn>
                                        <p:tgtEl>
                                          <p:spTgt spid="165"/>
                                        </p:tgtEl>
                                        <p:attrNameLst>
                                          <p:attrName>style.visibility</p:attrName>
                                        </p:attrNameLst>
                                      </p:cBhvr>
                                      <p:to>
                                        <p:strVal val="visible"/>
                                      </p:to>
                                    </p:set>
                                  </p:childTnLst>
                                </p:cTn>
                              </p:par>
                              <p:par>
                                <p:cTn id="72" presetID="1" presetClass="entr" presetSubtype="0" fill="hold" grpId="0" nodeType="withEffect">
                                  <p:stCondLst>
                                    <p:cond delay="500"/>
                                  </p:stCondLst>
                                  <p:childTnLst>
                                    <p:set>
                                      <p:cBhvr>
                                        <p:cTn id="73" dur="1" fill="hold">
                                          <p:stCondLst>
                                            <p:cond delay="0"/>
                                          </p:stCondLst>
                                        </p:cTn>
                                        <p:tgtEl>
                                          <p:spTgt spid="157"/>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500"/>
                                  </p:stCondLst>
                                  <p:childTnLst>
                                    <p:set>
                                      <p:cBhvr>
                                        <p:cTn id="77" dur="1" fill="hold">
                                          <p:stCondLst>
                                            <p:cond delay="0"/>
                                          </p:stCondLst>
                                        </p:cTn>
                                        <p:tgtEl>
                                          <p:spTgt spid="163"/>
                                        </p:tgtEl>
                                        <p:attrNameLst>
                                          <p:attrName>style.visibility</p:attrName>
                                        </p:attrNameLst>
                                      </p:cBhvr>
                                      <p:to>
                                        <p:strVal val="visible"/>
                                      </p:to>
                                    </p:set>
                                  </p:childTnLst>
                                </p:cTn>
                              </p:par>
                              <p:par>
                                <p:cTn id="78" presetID="1" presetClass="entr" presetSubtype="0" fill="hold" nodeType="withEffect">
                                  <p:stCondLst>
                                    <p:cond delay="500"/>
                                  </p:stCondLst>
                                  <p:childTnLst>
                                    <p:set>
                                      <p:cBhvr>
                                        <p:cTn id="79" dur="1" fill="hold">
                                          <p:stCondLst>
                                            <p:cond delay="0"/>
                                          </p:stCondLst>
                                        </p:cTn>
                                        <p:tgtEl>
                                          <p:spTgt spid="167"/>
                                        </p:tgtEl>
                                        <p:attrNameLst>
                                          <p:attrName>style.visibility</p:attrName>
                                        </p:attrNameLst>
                                      </p:cBhvr>
                                      <p:to>
                                        <p:strVal val="visible"/>
                                      </p:to>
                                    </p:set>
                                  </p:childTnLst>
                                </p:cTn>
                              </p:par>
                              <p:par>
                                <p:cTn id="80" presetID="1" presetClass="entr" presetSubtype="0" fill="hold" grpId="0" nodeType="withEffect">
                                  <p:stCondLst>
                                    <p:cond delay="500"/>
                                  </p:stCondLst>
                                  <p:childTnLst>
                                    <p:set>
                                      <p:cBhvr>
                                        <p:cTn id="81" dur="1" fill="hold">
                                          <p:stCondLst>
                                            <p:cond delay="0"/>
                                          </p:stCondLst>
                                        </p:cTn>
                                        <p:tgtEl>
                                          <p:spTgt spid="162"/>
                                        </p:tgtEl>
                                        <p:attrNameLst>
                                          <p:attrName>style.visibility</p:attrName>
                                        </p:attrNameLst>
                                      </p:cBhvr>
                                      <p:to>
                                        <p:strVal val="visible"/>
                                      </p:to>
                                    </p:set>
                                  </p:childTnLst>
                                </p:cTn>
                              </p:par>
                              <p:par>
                                <p:cTn id="82" presetID="1" presetClass="entr" presetSubtype="0" fill="hold" nodeType="withEffect">
                                  <p:stCondLst>
                                    <p:cond delay="500"/>
                                  </p:stCondLst>
                                  <p:childTnLst>
                                    <p:set>
                                      <p:cBhvr>
                                        <p:cTn id="83" dur="1" fill="hold">
                                          <p:stCondLst>
                                            <p:cond delay="0"/>
                                          </p:stCondLst>
                                        </p:cTn>
                                        <p:tgtEl>
                                          <p:spTgt spid="160"/>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500"/>
                                  </p:stCondLst>
                                  <p:childTnLst>
                                    <p:set>
                                      <p:cBhvr>
                                        <p:cTn id="87" dur="1" fill="hold">
                                          <p:stCondLst>
                                            <p:cond delay="0"/>
                                          </p:stCondLst>
                                        </p:cTn>
                                        <p:tgtEl>
                                          <p:spTgt spid="171"/>
                                        </p:tgtEl>
                                        <p:attrNameLst>
                                          <p:attrName>style.visibility</p:attrName>
                                        </p:attrNameLst>
                                      </p:cBhvr>
                                      <p:to>
                                        <p:strVal val="visible"/>
                                      </p:to>
                                    </p:set>
                                  </p:childTnLst>
                                </p:cTn>
                              </p:par>
                              <p:par>
                                <p:cTn id="88" presetID="1" presetClass="entr" presetSubtype="0" fill="hold" grpId="0" nodeType="withEffect">
                                  <p:stCondLst>
                                    <p:cond delay="500"/>
                                  </p:stCondLst>
                                  <p:childTnLst>
                                    <p:set>
                                      <p:cBhvr>
                                        <p:cTn id="89" dur="1" fill="hold">
                                          <p:stCondLst>
                                            <p:cond delay="0"/>
                                          </p:stCondLst>
                                        </p:cTn>
                                        <p:tgtEl>
                                          <p:spTgt spid="176"/>
                                        </p:tgtEl>
                                        <p:attrNameLst>
                                          <p:attrName>style.visibility</p:attrName>
                                        </p:attrNameLst>
                                      </p:cBhvr>
                                      <p:to>
                                        <p:strVal val="visible"/>
                                      </p:to>
                                    </p:set>
                                  </p:childTnLst>
                                </p:cTn>
                              </p:par>
                            </p:childTnLst>
                          </p:cTn>
                        </p:par>
                      </p:childTnLst>
                    </p:cTn>
                  </p:par>
                  <p:par>
                    <p:cTn id="90" fill="hold">
                      <p:stCondLst>
                        <p:cond delay="indefinite"/>
                      </p:stCondLst>
                      <p:childTnLst>
                        <p:par>
                          <p:cTn id="91" fill="hold">
                            <p:stCondLst>
                              <p:cond delay="0"/>
                            </p:stCondLst>
                            <p:childTnLst>
                              <p:par>
                                <p:cTn id="92" presetID="1" presetClass="entr" presetSubtype="0" fill="hold" grpId="0" nodeType="clickEffect">
                                  <p:stCondLst>
                                    <p:cond delay="500"/>
                                  </p:stCondLst>
                                  <p:childTnLst>
                                    <p:set>
                                      <p:cBhvr>
                                        <p:cTn id="93" dur="1" fill="hold">
                                          <p:stCondLst>
                                            <p:cond delay="0"/>
                                          </p:stCondLst>
                                        </p:cTn>
                                        <p:tgtEl>
                                          <p:spTgt spid="1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 grpId="0"/>
      <p:bldP spid="119" grpId="0" animBg="1"/>
      <p:bldP spid="125" grpId="0"/>
      <p:bldP spid="127" grpId="0"/>
      <p:bldP spid="128" grpId="0"/>
      <p:bldP spid="129" grpId="0"/>
      <p:bldP spid="130" grpId="0"/>
      <p:bldP spid="131" grpId="0"/>
      <p:bldP spid="133" grpId="0" animBg="1"/>
      <p:bldP spid="134" grpId="0"/>
      <p:bldP spid="136" grpId="0"/>
      <p:bldP spid="141" grpId="0"/>
      <p:bldP spid="142" grpId="0"/>
      <p:bldP spid="143" grpId="0"/>
      <p:bldP spid="171" grpId="0" animBg="1"/>
      <p:bldP spid="174" grpId="0" animBg="1"/>
      <p:bldP spid="158" grpId="0" animBg="1"/>
      <p:bldP spid="168" grpId="0"/>
      <p:bldP spid="156" grpId="0" animBg="1"/>
      <p:bldP spid="157" grpId="0"/>
      <p:bldP spid="161" grpId="0"/>
      <p:bldP spid="162" grpId="0"/>
      <p:bldP spid="163" grpId="0"/>
      <p:bldP spid="164" grpId="0"/>
      <p:bldP spid="173" grpId="0" animBg="1"/>
      <p:bldP spid="175" grpId="0"/>
      <p:bldP spid="17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469"/>
            <a:ext cx="12192001" cy="3715200"/>
          </a:xfrm>
          <a:prstGeom prst="rect">
            <a:avLst/>
          </a:prstGeom>
          <a:solidFill>
            <a:schemeClr val="bg2">
              <a:lumMod val="25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5500" b="1" dirty="0">
              <a:solidFill>
                <a:schemeClr val="accent2"/>
              </a:solidFill>
            </a:endParaRPr>
          </a:p>
        </p:txBody>
      </p:sp>
      <p:sp>
        <p:nvSpPr>
          <p:cNvPr id="5" name="Rectangle 4"/>
          <p:cNvSpPr/>
          <p:nvPr/>
        </p:nvSpPr>
        <p:spPr>
          <a:xfrm>
            <a:off x="1104900" y="1346005"/>
            <a:ext cx="3378200" cy="861774"/>
          </a:xfrm>
          <a:prstGeom prst="rect">
            <a:avLst/>
          </a:prstGeom>
        </p:spPr>
        <p:txBody>
          <a:bodyPr wrap="square">
            <a:spAutoFit/>
          </a:bodyPr>
          <a:lstStyle/>
          <a:p>
            <a:pPr algn="ctr"/>
            <a:r>
              <a:rPr lang="en-US" sz="5000" dirty="0">
                <a:solidFill>
                  <a:schemeClr val="accent2"/>
                </a:solidFill>
              </a:rPr>
              <a:t>Evaluation</a:t>
            </a:r>
          </a:p>
        </p:txBody>
      </p:sp>
      <p:sp>
        <p:nvSpPr>
          <p:cNvPr id="6" name="Rectangle 5"/>
          <p:cNvSpPr/>
          <p:nvPr/>
        </p:nvSpPr>
        <p:spPr>
          <a:xfrm>
            <a:off x="5858359" y="537108"/>
            <a:ext cx="5980934" cy="2862322"/>
          </a:xfrm>
          <a:prstGeom prst="rect">
            <a:avLst/>
          </a:prstGeom>
        </p:spPr>
        <p:txBody>
          <a:bodyPr wrap="square">
            <a:spAutoFit/>
          </a:bodyPr>
          <a:lstStyle/>
          <a:p>
            <a:pPr marL="342900" indent="-342900">
              <a:buFont typeface="Wingdings" pitchFamily="2" charset="2"/>
              <a:buChar char="§"/>
            </a:pPr>
            <a:r>
              <a:rPr lang="en-US" sz="3000" dirty="0">
                <a:solidFill>
                  <a:schemeClr val="bg1"/>
                </a:solidFill>
              </a:rPr>
              <a:t>Implemented in Yarn and Tez</a:t>
            </a:r>
          </a:p>
          <a:p>
            <a:endParaRPr lang="en-US" sz="3000" dirty="0">
              <a:solidFill>
                <a:schemeClr val="bg1"/>
              </a:solidFill>
            </a:endParaRPr>
          </a:p>
          <a:p>
            <a:pPr marL="342900" indent="-342900">
              <a:buFont typeface="Wingdings" pitchFamily="2" charset="2"/>
              <a:buChar char="§"/>
            </a:pPr>
            <a:r>
              <a:rPr lang="en-US" sz="3000" dirty="0">
                <a:solidFill>
                  <a:schemeClr val="bg1"/>
                </a:solidFill>
              </a:rPr>
              <a:t>100 machine cluster deployment</a:t>
            </a:r>
          </a:p>
          <a:p>
            <a:endParaRPr lang="en-US" sz="3000" dirty="0">
              <a:solidFill>
                <a:schemeClr val="bg1"/>
              </a:solidFill>
            </a:endParaRPr>
          </a:p>
          <a:p>
            <a:pPr marL="342900" indent="-342900">
              <a:buFont typeface="Wingdings" pitchFamily="2" charset="2"/>
              <a:buChar char="§"/>
            </a:pPr>
            <a:r>
              <a:rPr lang="en-US" sz="3000" dirty="0">
                <a:solidFill>
                  <a:schemeClr val="bg1"/>
                </a:solidFill>
              </a:rPr>
              <a:t>Replay Bing / Facebook traces and TPC-DS / TPC-H workloads</a:t>
            </a:r>
          </a:p>
        </p:txBody>
      </p:sp>
      <p:sp>
        <p:nvSpPr>
          <p:cNvPr id="7" name="Slide Number Placeholder 6"/>
          <p:cNvSpPr>
            <a:spLocks noGrp="1"/>
          </p:cNvSpPr>
          <p:nvPr>
            <p:ph type="sldNum" sz="quarter" idx="12"/>
          </p:nvPr>
        </p:nvSpPr>
        <p:spPr>
          <a:xfrm>
            <a:off x="11214100" y="6356350"/>
            <a:ext cx="533400" cy="365125"/>
          </a:xfrm>
        </p:spPr>
        <p:txBody>
          <a:bodyPr/>
          <a:lstStyle/>
          <a:p>
            <a:r>
              <a:rPr lang="en-US" b="1" dirty="0"/>
              <a:t>12</a:t>
            </a:r>
          </a:p>
        </p:txBody>
      </p:sp>
    </p:spTree>
    <p:extLst>
      <p:ext uri="{BB962C8B-B14F-4D97-AF65-F5344CB8AC3E}">
        <p14:creationId xmlns:p14="http://schemas.microsoft.com/office/powerpoint/2010/main" val="26106499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Fairness vs. Performance vs. Efficiency</a:t>
            </a:r>
          </a:p>
        </p:txBody>
      </p:sp>
      <p:cxnSp>
        <p:nvCxnSpPr>
          <p:cNvPr id="94" name="Straight Connector 93"/>
          <p:cNvCxnSpPr/>
          <p:nvPr/>
        </p:nvCxnSpPr>
        <p:spPr>
          <a:xfrm>
            <a:off x="1798685" y="1328783"/>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flipV="1">
            <a:off x="1813899" y="3150327"/>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rot="16200000">
            <a:off x="123418" y="1882922"/>
            <a:ext cx="2479078" cy="400110"/>
          </a:xfrm>
          <a:prstGeom prst="rect">
            <a:avLst/>
          </a:prstGeom>
          <a:noFill/>
        </p:spPr>
        <p:txBody>
          <a:bodyPr wrap="square" rtlCol="0">
            <a:spAutoFit/>
          </a:bodyPr>
          <a:lstStyle/>
          <a:p>
            <a:r>
              <a:rPr lang="en-US" sz="2000" b="1" dirty="0"/>
              <a:t>Jain’s Fairness Index</a:t>
            </a:r>
          </a:p>
        </p:txBody>
      </p:sp>
      <p:sp>
        <p:nvSpPr>
          <p:cNvPr id="97" name="TextBox 96"/>
          <p:cNvSpPr txBox="1"/>
          <p:nvPr/>
        </p:nvSpPr>
        <p:spPr>
          <a:xfrm>
            <a:off x="1558301" y="2887195"/>
            <a:ext cx="320511" cy="400110"/>
          </a:xfrm>
          <a:prstGeom prst="rect">
            <a:avLst/>
          </a:prstGeom>
          <a:noFill/>
        </p:spPr>
        <p:txBody>
          <a:bodyPr wrap="square" rtlCol="0">
            <a:spAutoFit/>
          </a:bodyPr>
          <a:lstStyle/>
          <a:p>
            <a:r>
              <a:rPr lang="en-US" sz="2000" dirty="0"/>
              <a:t>0</a:t>
            </a:r>
          </a:p>
        </p:txBody>
      </p:sp>
      <p:sp>
        <p:nvSpPr>
          <p:cNvPr id="98" name="TextBox 97"/>
          <p:cNvSpPr txBox="1"/>
          <p:nvPr/>
        </p:nvSpPr>
        <p:spPr>
          <a:xfrm>
            <a:off x="1386202" y="2030201"/>
            <a:ext cx="549115" cy="400110"/>
          </a:xfrm>
          <a:prstGeom prst="rect">
            <a:avLst/>
          </a:prstGeom>
          <a:noFill/>
        </p:spPr>
        <p:txBody>
          <a:bodyPr wrap="square" rtlCol="0">
            <a:spAutoFit/>
          </a:bodyPr>
          <a:lstStyle/>
          <a:p>
            <a:r>
              <a:rPr lang="en-US" sz="2000" dirty="0"/>
              <a:t>0.5</a:t>
            </a:r>
          </a:p>
        </p:txBody>
      </p:sp>
      <p:sp>
        <p:nvSpPr>
          <p:cNvPr id="99" name="TextBox 98"/>
          <p:cNvSpPr txBox="1"/>
          <p:nvPr/>
        </p:nvSpPr>
        <p:spPr>
          <a:xfrm>
            <a:off x="1488296" y="1209366"/>
            <a:ext cx="366252" cy="400110"/>
          </a:xfrm>
          <a:prstGeom prst="rect">
            <a:avLst/>
          </a:prstGeom>
          <a:noFill/>
        </p:spPr>
        <p:txBody>
          <a:bodyPr wrap="square" rtlCol="0">
            <a:spAutoFit/>
          </a:bodyPr>
          <a:lstStyle/>
          <a:p>
            <a:r>
              <a:rPr lang="en-US" sz="2000" dirty="0"/>
              <a:t>1</a:t>
            </a:r>
          </a:p>
        </p:txBody>
      </p:sp>
      <p:sp>
        <p:nvSpPr>
          <p:cNvPr id="100" name="Rectangle 99"/>
          <p:cNvSpPr/>
          <p:nvPr/>
        </p:nvSpPr>
        <p:spPr>
          <a:xfrm>
            <a:off x="1970070" y="1790370"/>
            <a:ext cx="329938" cy="13532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25843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1798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rot="16200000">
            <a:off x="1751013" y="2054373"/>
            <a:ext cx="779940" cy="369332"/>
          </a:xfrm>
          <a:prstGeom prst="rect">
            <a:avLst/>
          </a:prstGeom>
          <a:noFill/>
        </p:spPr>
        <p:txBody>
          <a:bodyPr wrap="square" rtlCol="0">
            <a:spAutoFit/>
          </a:bodyPr>
          <a:lstStyle/>
          <a:p>
            <a:r>
              <a:rPr lang="en-US" dirty="0"/>
              <a:t>0.74</a:t>
            </a:r>
          </a:p>
        </p:txBody>
      </p:sp>
      <p:sp>
        <p:nvSpPr>
          <p:cNvPr id="104" name="TextBox 103"/>
          <p:cNvSpPr txBox="1"/>
          <p:nvPr/>
        </p:nvSpPr>
        <p:spPr>
          <a:xfrm rot="16200000">
            <a:off x="1751012" y="2038984"/>
            <a:ext cx="779940" cy="400110"/>
          </a:xfrm>
          <a:prstGeom prst="rect">
            <a:avLst/>
          </a:prstGeom>
          <a:noFill/>
        </p:spPr>
        <p:txBody>
          <a:bodyPr wrap="square" rtlCol="0">
            <a:spAutoFit/>
          </a:bodyPr>
          <a:lstStyle/>
          <a:p>
            <a:r>
              <a:rPr lang="en-US" sz="2000" dirty="0">
                <a:solidFill>
                  <a:schemeClr val="bg1"/>
                </a:solidFill>
              </a:rPr>
              <a:t>0.74</a:t>
            </a:r>
          </a:p>
        </p:txBody>
      </p:sp>
      <p:sp>
        <p:nvSpPr>
          <p:cNvPr id="105" name="TextBox 104"/>
          <p:cNvSpPr txBox="1"/>
          <p:nvPr/>
        </p:nvSpPr>
        <p:spPr>
          <a:xfrm rot="16200000">
            <a:off x="2355899" y="2191384"/>
            <a:ext cx="779940" cy="400110"/>
          </a:xfrm>
          <a:prstGeom prst="rect">
            <a:avLst/>
          </a:prstGeom>
          <a:noFill/>
        </p:spPr>
        <p:txBody>
          <a:bodyPr wrap="square" rtlCol="0">
            <a:spAutoFit/>
          </a:bodyPr>
          <a:lstStyle/>
          <a:p>
            <a:r>
              <a:rPr lang="en-US" sz="2000" dirty="0">
                <a:solidFill>
                  <a:schemeClr val="bg1"/>
                </a:solidFill>
              </a:rPr>
              <a:t>0.86</a:t>
            </a:r>
          </a:p>
        </p:txBody>
      </p:sp>
      <p:sp>
        <p:nvSpPr>
          <p:cNvPr id="106" name="TextBox 105"/>
          <p:cNvSpPr txBox="1"/>
          <p:nvPr/>
        </p:nvSpPr>
        <p:spPr>
          <a:xfrm rot="16200000">
            <a:off x="2960784" y="2343784"/>
            <a:ext cx="779940" cy="400110"/>
          </a:xfrm>
          <a:prstGeom prst="rect">
            <a:avLst/>
          </a:prstGeom>
          <a:noFill/>
        </p:spPr>
        <p:txBody>
          <a:bodyPr wrap="square" rtlCol="0">
            <a:spAutoFit/>
          </a:bodyPr>
          <a:lstStyle/>
          <a:p>
            <a:r>
              <a:rPr lang="en-US" sz="2000" dirty="0"/>
              <a:t>0.64</a:t>
            </a:r>
          </a:p>
        </p:txBody>
      </p:sp>
      <p:grpSp>
        <p:nvGrpSpPr>
          <p:cNvPr id="107" name="Group 106"/>
          <p:cNvGrpSpPr/>
          <p:nvPr/>
        </p:nvGrpSpPr>
        <p:grpSpPr>
          <a:xfrm rot="5400000">
            <a:off x="1971409" y="1722543"/>
            <a:ext cx="361542" cy="150833"/>
            <a:chOff x="1377883" y="565606"/>
            <a:chExt cx="595460" cy="190106"/>
          </a:xfrm>
        </p:grpSpPr>
        <p:cxnSp>
          <p:nvCxnSpPr>
            <p:cNvPr id="108" name="Straight Arrow Connector 107"/>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13" name="Straight Connector 112"/>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4" name="Group 113"/>
          <p:cNvGrpSpPr/>
          <p:nvPr/>
        </p:nvGrpSpPr>
        <p:grpSpPr>
          <a:xfrm rot="5400000">
            <a:off x="2590996" y="1505449"/>
            <a:ext cx="297859" cy="166262"/>
            <a:chOff x="1377883" y="565606"/>
            <a:chExt cx="595460" cy="190106"/>
          </a:xfrm>
        </p:grpSpPr>
        <p:cxnSp>
          <p:nvCxnSpPr>
            <p:cNvPr id="115" name="Straight Arrow Connector 114"/>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16" name="Straight Connector 115"/>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18" name="Straight Connector 11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9" name="Group 118"/>
          <p:cNvGrpSpPr/>
          <p:nvPr/>
        </p:nvGrpSpPr>
        <p:grpSpPr>
          <a:xfrm rot="5400000">
            <a:off x="3157575" y="1844152"/>
            <a:ext cx="391025" cy="251440"/>
            <a:chOff x="1377883" y="565606"/>
            <a:chExt cx="595460" cy="190106"/>
          </a:xfrm>
        </p:grpSpPr>
        <p:cxnSp>
          <p:nvCxnSpPr>
            <p:cNvPr id="120" name="Straight Arrow Connector 11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1" name="Straight Connector 12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2" name="Straight Connector 12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23" name="TextBox 122"/>
          <p:cNvSpPr txBox="1"/>
          <p:nvPr/>
        </p:nvSpPr>
        <p:spPr>
          <a:xfrm rot="18938398">
            <a:off x="1717313" y="3157138"/>
            <a:ext cx="924347" cy="400110"/>
          </a:xfrm>
          <a:prstGeom prst="rect">
            <a:avLst/>
          </a:prstGeom>
          <a:noFill/>
        </p:spPr>
        <p:txBody>
          <a:bodyPr wrap="square" rtlCol="0">
            <a:spAutoFit/>
          </a:bodyPr>
          <a:lstStyle/>
          <a:p>
            <a:r>
              <a:rPr lang="en-US" sz="2000" b="1" dirty="0"/>
              <a:t>Tetris</a:t>
            </a:r>
          </a:p>
        </p:txBody>
      </p:sp>
      <p:sp>
        <p:nvSpPr>
          <p:cNvPr id="124" name="TextBox 123"/>
          <p:cNvSpPr txBox="1"/>
          <p:nvPr/>
        </p:nvSpPr>
        <p:spPr>
          <a:xfrm rot="18938398">
            <a:off x="2357032" y="3145600"/>
            <a:ext cx="746111" cy="400110"/>
          </a:xfrm>
          <a:prstGeom prst="rect">
            <a:avLst/>
          </a:prstGeom>
          <a:noFill/>
        </p:spPr>
        <p:txBody>
          <a:bodyPr wrap="square" rtlCol="0">
            <a:spAutoFit/>
          </a:bodyPr>
          <a:lstStyle/>
          <a:p>
            <a:r>
              <a:rPr lang="en-US" sz="2000" b="1" dirty="0">
                <a:solidFill>
                  <a:schemeClr val="accent2"/>
                </a:solidFill>
              </a:rPr>
              <a:t>DRF</a:t>
            </a:r>
          </a:p>
        </p:txBody>
      </p:sp>
      <p:sp>
        <p:nvSpPr>
          <p:cNvPr id="125" name="TextBox 124"/>
          <p:cNvSpPr txBox="1"/>
          <p:nvPr/>
        </p:nvSpPr>
        <p:spPr>
          <a:xfrm rot="18938398">
            <a:off x="3011164" y="3184897"/>
            <a:ext cx="665157" cy="400110"/>
          </a:xfrm>
          <a:prstGeom prst="rect">
            <a:avLst/>
          </a:prstGeom>
          <a:noFill/>
        </p:spPr>
        <p:txBody>
          <a:bodyPr wrap="square" rtlCol="0">
            <a:spAutoFit/>
          </a:bodyPr>
          <a:lstStyle/>
          <a:p>
            <a:r>
              <a:rPr lang="en-US" sz="2000" b="1" dirty="0"/>
              <a:t>SJF</a:t>
            </a:r>
          </a:p>
        </p:txBody>
      </p:sp>
      <p:sp>
        <p:nvSpPr>
          <p:cNvPr id="126" name="TextBox 125"/>
          <p:cNvSpPr txBox="1"/>
          <p:nvPr/>
        </p:nvSpPr>
        <p:spPr>
          <a:xfrm>
            <a:off x="1953752" y="3949697"/>
            <a:ext cx="2025669" cy="400110"/>
          </a:xfrm>
          <a:prstGeom prst="rect">
            <a:avLst/>
          </a:prstGeom>
          <a:noFill/>
        </p:spPr>
        <p:txBody>
          <a:bodyPr wrap="square" rtlCol="0">
            <a:spAutoFit/>
          </a:bodyPr>
          <a:lstStyle/>
          <a:p>
            <a:r>
              <a:rPr lang="en-US" sz="2000" b="1" dirty="0"/>
              <a:t>Inter-job fairness</a:t>
            </a:r>
          </a:p>
        </p:txBody>
      </p:sp>
      <p:cxnSp>
        <p:nvCxnSpPr>
          <p:cNvPr id="127" name="Straight Connector 126"/>
          <p:cNvCxnSpPr/>
          <p:nvPr/>
        </p:nvCxnSpPr>
        <p:spPr>
          <a:xfrm>
            <a:off x="5123594" y="1330352"/>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flipH="1" flipV="1">
            <a:off x="5138808" y="3151896"/>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rot="16200000">
            <a:off x="3433980" y="2024249"/>
            <a:ext cx="2105292" cy="400110"/>
          </a:xfrm>
          <a:prstGeom prst="rect">
            <a:avLst/>
          </a:prstGeom>
          <a:noFill/>
        </p:spPr>
        <p:txBody>
          <a:bodyPr wrap="square" rtlCol="0">
            <a:spAutoFit/>
          </a:bodyPr>
          <a:lstStyle/>
          <a:p>
            <a:r>
              <a:rPr lang="en-US" sz="2000" b="1" dirty="0"/>
              <a:t>Avg. JCT (seconds)</a:t>
            </a:r>
          </a:p>
        </p:txBody>
      </p:sp>
      <p:sp>
        <p:nvSpPr>
          <p:cNvPr id="130" name="TextBox 129"/>
          <p:cNvSpPr txBox="1"/>
          <p:nvPr/>
        </p:nvSpPr>
        <p:spPr>
          <a:xfrm>
            <a:off x="4883210" y="2888764"/>
            <a:ext cx="320511" cy="400110"/>
          </a:xfrm>
          <a:prstGeom prst="rect">
            <a:avLst/>
          </a:prstGeom>
          <a:noFill/>
        </p:spPr>
        <p:txBody>
          <a:bodyPr wrap="square" rtlCol="0">
            <a:spAutoFit/>
          </a:bodyPr>
          <a:lstStyle/>
          <a:p>
            <a:r>
              <a:rPr lang="en-US" sz="2000" dirty="0"/>
              <a:t>0</a:t>
            </a:r>
          </a:p>
        </p:txBody>
      </p:sp>
      <p:sp>
        <p:nvSpPr>
          <p:cNvPr id="131" name="TextBox 130"/>
          <p:cNvSpPr txBox="1"/>
          <p:nvPr/>
        </p:nvSpPr>
        <p:spPr>
          <a:xfrm>
            <a:off x="4626268" y="2097759"/>
            <a:ext cx="601680" cy="400110"/>
          </a:xfrm>
          <a:prstGeom prst="rect">
            <a:avLst/>
          </a:prstGeom>
          <a:noFill/>
        </p:spPr>
        <p:txBody>
          <a:bodyPr wrap="square" rtlCol="0">
            <a:spAutoFit/>
          </a:bodyPr>
          <a:lstStyle/>
          <a:p>
            <a:r>
              <a:rPr lang="en-US" sz="2000" dirty="0"/>
              <a:t>500</a:t>
            </a:r>
          </a:p>
        </p:txBody>
      </p:sp>
      <p:sp>
        <p:nvSpPr>
          <p:cNvPr id="132" name="TextBox 131"/>
          <p:cNvSpPr txBox="1"/>
          <p:nvPr/>
        </p:nvSpPr>
        <p:spPr>
          <a:xfrm>
            <a:off x="4492690" y="1361767"/>
            <a:ext cx="763724" cy="400110"/>
          </a:xfrm>
          <a:prstGeom prst="rect">
            <a:avLst/>
          </a:prstGeom>
          <a:noFill/>
        </p:spPr>
        <p:txBody>
          <a:bodyPr wrap="square" rtlCol="0">
            <a:spAutoFit/>
          </a:bodyPr>
          <a:lstStyle/>
          <a:p>
            <a:r>
              <a:rPr lang="en-US" sz="2000" dirty="0"/>
              <a:t>1000</a:t>
            </a:r>
          </a:p>
        </p:txBody>
      </p:sp>
      <p:sp>
        <p:nvSpPr>
          <p:cNvPr id="133" name="Rectangle 132"/>
          <p:cNvSpPr/>
          <p:nvPr/>
        </p:nvSpPr>
        <p:spPr>
          <a:xfrm>
            <a:off x="5304405" y="1446752"/>
            <a:ext cx="329938" cy="17099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133"/>
          <p:cNvSpPr/>
          <p:nvPr/>
        </p:nvSpPr>
        <p:spPr>
          <a:xfrm>
            <a:off x="59187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65141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Box 135"/>
          <p:cNvSpPr txBox="1"/>
          <p:nvPr/>
        </p:nvSpPr>
        <p:spPr>
          <a:xfrm rot="16200000">
            <a:off x="5082212" y="1518934"/>
            <a:ext cx="779940" cy="400110"/>
          </a:xfrm>
          <a:prstGeom prst="rect">
            <a:avLst/>
          </a:prstGeom>
          <a:noFill/>
        </p:spPr>
        <p:txBody>
          <a:bodyPr wrap="square" rtlCol="0">
            <a:spAutoFit/>
          </a:bodyPr>
          <a:lstStyle/>
          <a:p>
            <a:r>
              <a:rPr lang="en-US" sz="2000" dirty="0">
                <a:solidFill>
                  <a:schemeClr val="bg1"/>
                </a:solidFill>
              </a:rPr>
              <a:t>1123</a:t>
            </a:r>
          </a:p>
        </p:txBody>
      </p:sp>
      <p:sp>
        <p:nvSpPr>
          <p:cNvPr id="137" name="TextBox 136"/>
          <p:cNvSpPr txBox="1"/>
          <p:nvPr/>
        </p:nvSpPr>
        <p:spPr>
          <a:xfrm rot="16200000">
            <a:off x="56870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38" name="TextBox 137"/>
          <p:cNvSpPr txBox="1"/>
          <p:nvPr/>
        </p:nvSpPr>
        <p:spPr>
          <a:xfrm rot="16200000">
            <a:off x="6291986" y="1927422"/>
            <a:ext cx="779940" cy="400110"/>
          </a:xfrm>
          <a:prstGeom prst="rect">
            <a:avLst/>
          </a:prstGeom>
          <a:noFill/>
        </p:spPr>
        <p:txBody>
          <a:bodyPr wrap="square" rtlCol="0">
            <a:spAutoFit/>
          </a:bodyPr>
          <a:lstStyle/>
          <a:p>
            <a:r>
              <a:rPr lang="en-US" sz="2000" dirty="0"/>
              <a:t>769</a:t>
            </a:r>
          </a:p>
        </p:txBody>
      </p:sp>
      <p:sp>
        <p:nvSpPr>
          <p:cNvPr id="139" name="TextBox 138"/>
          <p:cNvSpPr txBox="1"/>
          <p:nvPr/>
        </p:nvSpPr>
        <p:spPr>
          <a:xfrm rot="18938398">
            <a:off x="5117638" y="3149279"/>
            <a:ext cx="924347" cy="400110"/>
          </a:xfrm>
          <a:prstGeom prst="rect">
            <a:avLst/>
          </a:prstGeom>
          <a:noFill/>
        </p:spPr>
        <p:txBody>
          <a:bodyPr wrap="square" rtlCol="0">
            <a:spAutoFit/>
          </a:bodyPr>
          <a:lstStyle/>
          <a:p>
            <a:r>
              <a:rPr lang="en-US" sz="2000" b="1" dirty="0"/>
              <a:t>Tetris</a:t>
            </a:r>
          </a:p>
        </p:txBody>
      </p:sp>
      <p:sp>
        <p:nvSpPr>
          <p:cNvPr id="140" name="TextBox 139"/>
          <p:cNvSpPr txBox="1"/>
          <p:nvPr/>
        </p:nvSpPr>
        <p:spPr>
          <a:xfrm rot="18938398">
            <a:off x="5757357" y="3137741"/>
            <a:ext cx="746111" cy="400110"/>
          </a:xfrm>
          <a:prstGeom prst="rect">
            <a:avLst/>
          </a:prstGeom>
          <a:noFill/>
        </p:spPr>
        <p:txBody>
          <a:bodyPr wrap="square" rtlCol="0">
            <a:spAutoFit/>
          </a:bodyPr>
          <a:lstStyle/>
          <a:p>
            <a:r>
              <a:rPr lang="en-US" sz="2000" b="1" dirty="0"/>
              <a:t>DRF</a:t>
            </a:r>
          </a:p>
        </p:txBody>
      </p:sp>
      <p:sp>
        <p:nvSpPr>
          <p:cNvPr id="141" name="TextBox 140"/>
          <p:cNvSpPr txBox="1"/>
          <p:nvPr/>
        </p:nvSpPr>
        <p:spPr>
          <a:xfrm rot="18938398">
            <a:off x="6411489" y="3177038"/>
            <a:ext cx="665157" cy="400110"/>
          </a:xfrm>
          <a:prstGeom prst="rect">
            <a:avLst/>
          </a:prstGeom>
          <a:noFill/>
        </p:spPr>
        <p:txBody>
          <a:bodyPr wrap="square" rtlCol="0">
            <a:spAutoFit/>
          </a:bodyPr>
          <a:lstStyle/>
          <a:p>
            <a:r>
              <a:rPr lang="en-US" sz="2000" b="1" dirty="0">
                <a:solidFill>
                  <a:schemeClr val="accent2"/>
                </a:solidFill>
              </a:rPr>
              <a:t>SJF</a:t>
            </a:r>
          </a:p>
        </p:txBody>
      </p:sp>
      <p:sp>
        <p:nvSpPr>
          <p:cNvPr id="142" name="TextBox 141"/>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sp>
        <p:nvSpPr>
          <p:cNvPr id="143" name="TextBox 142"/>
          <p:cNvSpPr txBox="1"/>
          <p:nvPr/>
        </p:nvSpPr>
        <p:spPr>
          <a:xfrm rot="18938398">
            <a:off x="9814016" y="3169182"/>
            <a:ext cx="665157" cy="400110"/>
          </a:xfrm>
          <a:prstGeom prst="rect">
            <a:avLst/>
          </a:prstGeom>
          <a:noFill/>
        </p:spPr>
        <p:txBody>
          <a:bodyPr wrap="square" rtlCol="0">
            <a:spAutoFit/>
          </a:bodyPr>
          <a:lstStyle/>
          <a:p>
            <a:r>
              <a:rPr lang="en-US" sz="2000" b="1" dirty="0"/>
              <a:t>SJF</a:t>
            </a:r>
          </a:p>
        </p:txBody>
      </p:sp>
      <p:cxnSp>
        <p:nvCxnSpPr>
          <p:cNvPr id="144" name="Straight Connector 143"/>
          <p:cNvCxnSpPr/>
          <p:nvPr/>
        </p:nvCxnSpPr>
        <p:spPr>
          <a:xfrm>
            <a:off x="8516696" y="1331920"/>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145" name="Straight Connector 144"/>
          <p:cNvCxnSpPr/>
          <p:nvPr/>
        </p:nvCxnSpPr>
        <p:spPr>
          <a:xfrm flipH="1" flipV="1">
            <a:off x="8531910" y="3153464"/>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rot="16200000">
            <a:off x="6594758" y="1884491"/>
            <a:ext cx="2482215" cy="400110"/>
          </a:xfrm>
          <a:prstGeom prst="rect">
            <a:avLst/>
          </a:prstGeom>
          <a:noFill/>
        </p:spPr>
        <p:txBody>
          <a:bodyPr wrap="square" rtlCol="0">
            <a:spAutoFit/>
          </a:bodyPr>
          <a:lstStyle/>
          <a:p>
            <a:r>
              <a:rPr lang="en-US" sz="2000" b="1" dirty="0"/>
              <a:t>Makespan (seconds)</a:t>
            </a:r>
          </a:p>
        </p:txBody>
      </p:sp>
      <p:sp>
        <p:nvSpPr>
          <p:cNvPr id="147" name="TextBox 146"/>
          <p:cNvSpPr txBox="1"/>
          <p:nvPr/>
        </p:nvSpPr>
        <p:spPr>
          <a:xfrm>
            <a:off x="8295166" y="2862051"/>
            <a:ext cx="320511" cy="400110"/>
          </a:xfrm>
          <a:prstGeom prst="rect">
            <a:avLst/>
          </a:prstGeom>
          <a:noFill/>
        </p:spPr>
        <p:txBody>
          <a:bodyPr wrap="square" rtlCol="0">
            <a:spAutoFit/>
          </a:bodyPr>
          <a:lstStyle/>
          <a:p>
            <a:r>
              <a:rPr lang="en-US" sz="2000" dirty="0"/>
              <a:t>0</a:t>
            </a:r>
          </a:p>
        </p:txBody>
      </p:sp>
      <p:sp>
        <p:nvSpPr>
          <p:cNvPr id="148" name="TextBox 147"/>
          <p:cNvSpPr txBox="1"/>
          <p:nvPr/>
        </p:nvSpPr>
        <p:spPr>
          <a:xfrm>
            <a:off x="7906247" y="2551812"/>
            <a:ext cx="736868" cy="400110"/>
          </a:xfrm>
          <a:prstGeom prst="rect">
            <a:avLst/>
          </a:prstGeom>
          <a:noFill/>
        </p:spPr>
        <p:txBody>
          <a:bodyPr wrap="square" rtlCol="0">
            <a:spAutoFit/>
          </a:bodyPr>
          <a:lstStyle/>
          <a:p>
            <a:r>
              <a:rPr lang="en-US" sz="2000" dirty="0"/>
              <a:t>2000</a:t>
            </a:r>
          </a:p>
        </p:txBody>
      </p:sp>
      <p:sp>
        <p:nvSpPr>
          <p:cNvPr id="149" name="TextBox 148"/>
          <p:cNvSpPr txBox="1"/>
          <p:nvPr/>
        </p:nvSpPr>
        <p:spPr>
          <a:xfrm>
            <a:off x="7906413" y="2075692"/>
            <a:ext cx="699111" cy="400110"/>
          </a:xfrm>
          <a:prstGeom prst="rect">
            <a:avLst/>
          </a:prstGeom>
          <a:noFill/>
        </p:spPr>
        <p:txBody>
          <a:bodyPr wrap="square" rtlCol="0">
            <a:spAutoFit/>
          </a:bodyPr>
          <a:lstStyle/>
          <a:p>
            <a:r>
              <a:rPr lang="en-US" sz="2000" dirty="0"/>
              <a:t>4000</a:t>
            </a:r>
          </a:p>
        </p:txBody>
      </p:sp>
      <p:sp>
        <p:nvSpPr>
          <p:cNvPr id="150" name="TextBox 149"/>
          <p:cNvSpPr txBox="1"/>
          <p:nvPr/>
        </p:nvSpPr>
        <p:spPr>
          <a:xfrm>
            <a:off x="7900318" y="1618144"/>
            <a:ext cx="750054" cy="400110"/>
          </a:xfrm>
          <a:prstGeom prst="rect">
            <a:avLst/>
          </a:prstGeom>
          <a:noFill/>
        </p:spPr>
        <p:txBody>
          <a:bodyPr wrap="square" rtlCol="0">
            <a:spAutoFit/>
          </a:bodyPr>
          <a:lstStyle/>
          <a:p>
            <a:r>
              <a:rPr lang="en-US" sz="2000" dirty="0"/>
              <a:t>6000</a:t>
            </a:r>
          </a:p>
        </p:txBody>
      </p:sp>
      <p:sp>
        <p:nvSpPr>
          <p:cNvPr id="151" name="TextBox 150"/>
          <p:cNvSpPr txBox="1"/>
          <p:nvPr/>
        </p:nvSpPr>
        <p:spPr>
          <a:xfrm>
            <a:off x="7893997" y="1215702"/>
            <a:ext cx="724096" cy="400110"/>
          </a:xfrm>
          <a:prstGeom prst="rect">
            <a:avLst/>
          </a:prstGeom>
          <a:noFill/>
        </p:spPr>
        <p:txBody>
          <a:bodyPr wrap="square" rtlCol="0">
            <a:spAutoFit/>
          </a:bodyPr>
          <a:lstStyle/>
          <a:p>
            <a:r>
              <a:rPr lang="en-US" sz="2000" dirty="0"/>
              <a:t>8000</a:t>
            </a:r>
          </a:p>
        </p:txBody>
      </p:sp>
      <p:sp>
        <p:nvSpPr>
          <p:cNvPr id="152" name="Rectangle 151"/>
          <p:cNvSpPr/>
          <p:nvPr/>
        </p:nvSpPr>
        <p:spPr>
          <a:xfrm>
            <a:off x="8697507" y="2097759"/>
            <a:ext cx="329938" cy="10510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931182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990728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p:cNvSpPr txBox="1"/>
          <p:nvPr/>
        </p:nvSpPr>
        <p:spPr>
          <a:xfrm rot="16200000">
            <a:off x="8472171" y="2186669"/>
            <a:ext cx="779940" cy="400110"/>
          </a:xfrm>
          <a:prstGeom prst="rect">
            <a:avLst/>
          </a:prstGeom>
          <a:noFill/>
        </p:spPr>
        <p:txBody>
          <a:bodyPr wrap="square" rtlCol="0">
            <a:spAutoFit/>
          </a:bodyPr>
          <a:lstStyle/>
          <a:p>
            <a:r>
              <a:rPr lang="en-US" sz="2000" dirty="0">
                <a:solidFill>
                  <a:schemeClr val="bg1"/>
                </a:solidFill>
              </a:rPr>
              <a:t>4356</a:t>
            </a:r>
          </a:p>
        </p:txBody>
      </p:sp>
      <p:sp>
        <p:nvSpPr>
          <p:cNvPr id="156" name="TextBox 155"/>
          <p:cNvSpPr txBox="1"/>
          <p:nvPr/>
        </p:nvSpPr>
        <p:spPr>
          <a:xfrm rot="16200000">
            <a:off x="908648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57" name="TextBox 156"/>
          <p:cNvSpPr txBox="1"/>
          <p:nvPr/>
        </p:nvSpPr>
        <p:spPr>
          <a:xfrm rot="16200000">
            <a:off x="9681943" y="1727899"/>
            <a:ext cx="779940" cy="400110"/>
          </a:xfrm>
          <a:prstGeom prst="rect">
            <a:avLst/>
          </a:prstGeom>
          <a:noFill/>
        </p:spPr>
        <p:txBody>
          <a:bodyPr wrap="square" rtlCol="0">
            <a:spAutoFit/>
          </a:bodyPr>
          <a:lstStyle/>
          <a:p>
            <a:r>
              <a:rPr lang="en-US" sz="2000" dirty="0"/>
              <a:t>6210</a:t>
            </a:r>
          </a:p>
        </p:txBody>
      </p:sp>
      <p:sp>
        <p:nvSpPr>
          <p:cNvPr id="158" name="TextBox 157"/>
          <p:cNvSpPr txBox="1"/>
          <p:nvPr/>
        </p:nvSpPr>
        <p:spPr>
          <a:xfrm rot="18938398">
            <a:off x="8520165" y="3141423"/>
            <a:ext cx="924347" cy="400110"/>
          </a:xfrm>
          <a:prstGeom prst="rect">
            <a:avLst/>
          </a:prstGeom>
          <a:noFill/>
        </p:spPr>
        <p:txBody>
          <a:bodyPr wrap="square" rtlCol="0">
            <a:spAutoFit/>
          </a:bodyPr>
          <a:lstStyle/>
          <a:p>
            <a:r>
              <a:rPr lang="en-US" sz="2000" b="1" dirty="0">
                <a:solidFill>
                  <a:schemeClr val="accent2"/>
                </a:solidFill>
              </a:rPr>
              <a:t>Tetris</a:t>
            </a:r>
          </a:p>
        </p:txBody>
      </p:sp>
      <p:sp>
        <p:nvSpPr>
          <p:cNvPr id="159" name="TextBox 158"/>
          <p:cNvSpPr txBox="1"/>
          <p:nvPr/>
        </p:nvSpPr>
        <p:spPr>
          <a:xfrm rot="18938398">
            <a:off x="9159884" y="3129885"/>
            <a:ext cx="746111" cy="400110"/>
          </a:xfrm>
          <a:prstGeom prst="rect">
            <a:avLst/>
          </a:prstGeom>
          <a:noFill/>
        </p:spPr>
        <p:txBody>
          <a:bodyPr wrap="square" rtlCol="0">
            <a:spAutoFit/>
          </a:bodyPr>
          <a:lstStyle/>
          <a:p>
            <a:r>
              <a:rPr lang="en-US" sz="2000" b="1" dirty="0"/>
              <a:t>DRF</a:t>
            </a:r>
          </a:p>
        </p:txBody>
      </p:sp>
      <p:sp>
        <p:nvSpPr>
          <p:cNvPr id="160" name="TextBox 159"/>
          <p:cNvSpPr txBox="1"/>
          <p:nvPr/>
        </p:nvSpPr>
        <p:spPr>
          <a:xfrm>
            <a:off x="8679041" y="3943410"/>
            <a:ext cx="2025669" cy="400110"/>
          </a:xfrm>
          <a:prstGeom prst="rect">
            <a:avLst/>
          </a:prstGeom>
          <a:noFill/>
        </p:spPr>
        <p:txBody>
          <a:bodyPr wrap="square" rtlCol="0">
            <a:spAutoFit/>
          </a:bodyPr>
          <a:lstStyle/>
          <a:p>
            <a:r>
              <a:rPr lang="en-US" sz="2000" b="1" dirty="0"/>
              <a:t>Cluster efficiency</a:t>
            </a:r>
          </a:p>
        </p:txBody>
      </p:sp>
      <p:sp>
        <p:nvSpPr>
          <p:cNvPr id="161" name="Down Arrow 160"/>
          <p:cNvSpPr/>
          <p:nvPr/>
        </p:nvSpPr>
        <p:spPr>
          <a:xfrm>
            <a:off x="2679590" y="1000992"/>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Down Arrow 161"/>
          <p:cNvSpPr/>
          <p:nvPr/>
        </p:nvSpPr>
        <p:spPr>
          <a:xfrm>
            <a:off x="6613973" y="1558748"/>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Down Arrow 162"/>
          <p:cNvSpPr/>
          <p:nvPr/>
        </p:nvSpPr>
        <p:spPr>
          <a:xfrm>
            <a:off x="8781585" y="1720576"/>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3803583" y="1578724"/>
            <a:ext cx="329938" cy="157276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5" name="Group 164"/>
          <p:cNvGrpSpPr/>
          <p:nvPr/>
        </p:nvGrpSpPr>
        <p:grpSpPr>
          <a:xfrm rot="5400000">
            <a:off x="3810196" y="1505449"/>
            <a:ext cx="297859" cy="166262"/>
            <a:chOff x="1377883" y="565606"/>
            <a:chExt cx="595460" cy="190106"/>
          </a:xfrm>
        </p:grpSpPr>
        <p:cxnSp>
          <p:nvCxnSpPr>
            <p:cNvPr id="166" name="Straight Arrow Connector 165"/>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67" name="Straight Connector 166"/>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68" name="Straight Connector 16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69" name="TextBox 168"/>
          <p:cNvSpPr txBox="1"/>
          <p:nvPr/>
        </p:nvSpPr>
        <p:spPr>
          <a:xfrm rot="18938398">
            <a:off x="3817229" y="3135867"/>
            <a:ext cx="524903" cy="400110"/>
          </a:xfrm>
          <a:prstGeom prst="rect">
            <a:avLst/>
          </a:prstGeom>
          <a:noFill/>
        </p:spPr>
        <p:txBody>
          <a:bodyPr wrap="square" rtlCol="0">
            <a:spAutoFit/>
          </a:bodyPr>
          <a:lstStyle/>
          <a:p>
            <a:r>
              <a:rPr lang="en-US" sz="2000" b="1" dirty="0"/>
              <a:t>?</a:t>
            </a:r>
          </a:p>
        </p:txBody>
      </p:sp>
      <p:sp>
        <p:nvSpPr>
          <p:cNvPr id="170" name="Rectangle 169"/>
          <p:cNvSpPr/>
          <p:nvPr/>
        </p:nvSpPr>
        <p:spPr>
          <a:xfrm>
            <a:off x="7118894" y="1969126"/>
            <a:ext cx="329938" cy="1184602"/>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rot="18938398">
            <a:off x="7101449" y="3135867"/>
            <a:ext cx="524903" cy="400110"/>
          </a:xfrm>
          <a:prstGeom prst="rect">
            <a:avLst/>
          </a:prstGeom>
          <a:noFill/>
        </p:spPr>
        <p:txBody>
          <a:bodyPr wrap="square" rtlCol="0">
            <a:spAutoFit/>
          </a:bodyPr>
          <a:lstStyle/>
          <a:p>
            <a:r>
              <a:rPr lang="en-US" sz="2000" b="1" dirty="0"/>
              <a:t>?</a:t>
            </a:r>
          </a:p>
        </p:txBody>
      </p:sp>
      <p:sp>
        <p:nvSpPr>
          <p:cNvPr id="172" name="Rectangle 171"/>
          <p:cNvSpPr/>
          <p:nvPr/>
        </p:nvSpPr>
        <p:spPr>
          <a:xfrm>
            <a:off x="10514697" y="2097758"/>
            <a:ext cx="329938" cy="1056503"/>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TextBox 172"/>
          <p:cNvSpPr txBox="1"/>
          <p:nvPr/>
        </p:nvSpPr>
        <p:spPr>
          <a:xfrm rot="18938398">
            <a:off x="10507589" y="3135867"/>
            <a:ext cx="524903" cy="400110"/>
          </a:xfrm>
          <a:prstGeom prst="rect">
            <a:avLst/>
          </a:prstGeom>
          <a:noFill/>
        </p:spPr>
        <p:txBody>
          <a:bodyPr wrap="square" rtlCol="0">
            <a:spAutoFit/>
          </a:bodyPr>
          <a:lstStyle/>
          <a:p>
            <a:r>
              <a:rPr lang="en-US" sz="2000" b="1" dirty="0"/>
              <a:t>?</a:t>
            </a:r>
          </a:p>
        </p:txBody>
      </p:sp>
      <p:sp>
        <p:nvSpPr>
          <p:cNvPr id="178" name="Slide Number Placeholder 6"/>
          <p:cNvSpPr>
            <a:spLocks noGrp="1"/>
          </p:cNvSpPr>
          <p:nvPr>
            <p:ph type="sldNum" sz="quarter" idx="12"/>
          </p:nvPr>
        </p:nvSpPr>
        <p:spPr>
          <a:xfrm>
            <a:off x="11214100" y="6356350"/>
            <a:ext cx="533400" cy="365125"/>
          </a:xfrm>
        </p:spPr>
        <p:txBody>
          <a:bodyPr/>
          <a:lstStyle/>
          <a:p>
            <a:r>
              <a:rPr lang="en-US" b="1" dirty="0"/>
              <a:t>13</a:t>
            </a:r>
          </a:p>
        </p:txBody>
      </p:sp>
    </p:spTree>
    <p:extLst>
      <p:ext uri="{BB962C8B-B14F-4D97-AF65-F5344CB8AC3E}">
        <p14:creationId xmlns:p14="http://schemas.microsoft.com/office/powerpoint/2010/main" val="28544903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Fairness vs. Performance vs. Efficiency</a:t>
            </a:r>
          </a:p>
        </p:txBody>
      </p:sp>
      <p:cxnSp>
        <p:nvCxnSpPr>
          <p:cNvPr id="94" name="Straight Connector 93"/>
          <p:cNvCxnSpPr/>
          <p:nvPr/>
        </p:nvCxnSpPr>
        <p:spPr>
          <a:xfrm>
            <a:off x="1798685" y="1328783"/>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95" name="Straight Connector 94"/>
          <p:cNvCxnSpPr/>
          <p:nvPr/>
        </p:nvCxnSpPr>
        <p:spPr>
          <a:xfrm flipH="1" flipV="1">
            <a:off x="1813899" y="3150327"/>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TextBox 95"/>
          <p:cNvSpPr txBox="1"/>
          <p:nvPr/>
        </p:nvSpPr>
        <p:spPr>
          <a:xfrm rot="16200000">
            <a:off x="123418" y="1882922"/>
            <a:ext cx="2479078" cy="400110"/>
          </a:xfrm>
          <a:prstGeom prst="rect">
            <a:avLst/>
          </a:prstGeom>
          <a:noFill/>
        </p:spPr>
        <p:txBody>
          <a:bodyPr wrap="square" rtlCol="0">
            <a:spAutoFit/>
          </a:bodyPr>
          <a:lstStyle/>
          <a:p>
            <a:r>
              <a:rPr lang="en-US" sz="2000" b="1" dirty="0"/>
              <a:t>Jain’s Fairness Index</a:t>
            </a:r>
          </a:p>
        </p:txBody>
      </p:sp>
      <p:sp>
        <p:nvSpPr>
          <p:cNvPr id="97" name="TextBox 96"/>
          <p:cNvSpPr txBox="1"/>
          <p:nvPr/>
        </p:nvSpPr>
        <p:spPr>
          <a:xfrm>
            <a:off x="1558301" y="2887195"/>
            <a:ext cx="320511" cy="400110"/>
          </a:xfrm>
          <a:prstGeom prst="rect">
            <a:avLst/>
          </a:prstGeom>
          <a:noFill/>
        </p:spPr>
        <p:txBody>
          <a:bodyPr wrap="square" rtlCol="0">
            <a:spAutoFit/>
          </a:bodyPr>
          <a:lstStyle/>
          <a:p>
            <a:r>
              <a:rPr lang="en-US" sz="2000" dirty="0"/>
              <a:t>0</a:t>
            </a:r>
          </a:p>
        </p:txBody>
      </p:sp>
      <p:sp>
        <p:nvSpPr>
          <p:cNvPr id="98" name="TextBox 97"/>
          <p:cNvSpPr txBox="1"/>
          <p:nvPr/>
        </p:nvSpPr>
        <p:spPr>
          <a:xfrm>
            <a:off x="1386202" y="2030201"/>
            <a:ext cx="549115" cy="400110"/>
          </a:xfrm>
          <a:prstGeom prst="rect">
            <a:avLst/>
          </a:prstGeom>
          <a:noFill/>
        </p:spPr>
        <p:txBody>
          <a:bodyPr wrap="square" rtlCol="0">
            <a:spAutoFit/>
          </a:bodyPr>
          <a:lstStyle/>
          <a:p>
            <a:r>
              <a:rPr lang="en-US" sz="2000" dirty="0"/>
              <a:t>0.5</a:t>
            </a:r>
          </a:p>
        </p:txBody>
      </p:sp>
      <p:sp>
        <p:nvSpPr>
          <p:cNvPr id="99" name="TextBox 98"/>
          <p:cNvSpPr txBox="1"/>
          <p:nvPr/>
        </p:nvSpPr>
        <p:spPr>
          <a:xfrm>
            <a:off x="1488296" y="1209366"/>
            <a:ext cx="366252" cy="400110"/>
          </a:xfrm>
          <a:prstGeom prst="rect">
            <a:avLst/>
          </a:prstGeom>
          <a:noFill/>
        </p:spPr>
        <p:txBody>
          <a:bodyPr wrap="square" rtlCol="0">
            <a:spAutoFit/>
          </a:bodyPr>
          <a:lstStyle/>
          <a:p>
            <a:r>
              <a:rPr lang="en-US" sz="2000" dirty="0"/>
              <a:t>1</a:t>
            </a:r>
          </a:p>
        </p:txBody>
      </p:sp>
      <p:sp>
        <p:nvSpPr>
          <p:cNvPr id="100" name="Rectangle 99"/>
          <p:cNvSpPr/>
          <p:nvPr/>
        </p:nvSpPr>
        <p:spPr>
          <a:xfrm>
            <a:off x="1970070" y="1790370"/>
            <a:ext cx="329938" cy="13532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25843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31798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rot="16200000">
            <a:off x="1751013" y="2054373"/>
            <a:ext cx="779940" cy="369332"/>
          </a:xfrm>
          <a:prstGeom prst="rect">
            <a:avLst/>
          </a:prstGeom>
          <a:noFill/>
        </p:spPr>
        <p:txBody>
          <a:bodyPr wrap="square" rtlCol="0">
            <a:spAutoFit/>
          </a:bodyPr>
          <a:lstStyle/>
          <a:p>
            <a:r>
              <a:rPr lang="en-US" dirty="0"/>
              <a:t>0.74</a:t>
            </a:r>
          </a:p>
        </p:txBody>
      </p:sp>
      <p:sp>
        <p:nvSpPr>
          <p:cNvPr id="104" name="TextBox 103"/>
          <p:cNvSpPr txBox="1"/>
          <p:nvPr/>
        </p:nvSpPr>
        <p:spPr>
          <a:xfrm rot="16200000">
            <a:off x="1751012" y="2038984"/>
            <a:ext cx="779940" cy="400110"/>
          </a:xfrm>
          <a:prstGeom prst="rect">
            <a:avLst/>
          </a:prstGeom>
          <a:noFill/>
        </p:spPr>
        <p:txBody>
          <a:bodyPr wrap="square" rtlCol="0">
            <a:spAutoFit/>
          </a:bodyPr>
          <a:lstStyle/>
          <a:p>
            <a:r>
              <a:rPr lang="en-US" sz="2000" dirty="0">
                <a:solidFill>
                  <a:schemeClr val="bg1"/>
                </a:solidFill>
              </a:rPr>
              <a:t>0.74</a:t>
            </a:r>
          </a:p>
        </p:txBody>
      </p:sp>
      <p:sp>
        <p:nvSpPr>
          <p:cNvPr id="105" name="TextBox 104"/>
          <p:cNvSpPr txBox="1"/>
          <p:nvPr/>
        </p:nvSpPr>
        <p:spPr>
          <a:xfrm rot="16200000">
            <a:off x="2355899" y="2191384"/>
            <a:ext cx="779940" cy="400110"/>
          </a:xfrm>
          <a:prstGeom prst="rect">
            <a:avLst/>
          </a:prstGeom>
          <a:noFill/>
        </p:spPr>
        <p:txBody>
          <a:bodyPr wrap="square" rtlCol="0">
            <a:spAutoFit/>
          </a:bodyPr>
          <a:lstStyle/>
          <a:p>
            <a:r>
              <a:rPr lang="en-US" sz="2000" dirty="0">
                <a:solidFill>
                  <a:schemeClr val="bg1"/>
                </a:solidFill>
              </a:rPr>
              <a:t>0.86</a:t>
            </a:r>
          </a:p>
        </p:txBody>
      </p:sp>
      <p:sp>
        <p:nvSpPr>
          <p:cNvPr id="106" name="TextBox 105"/>
          <p:cNvSpPr txBox="1"/>
          <p:nvPr/>
        </p:nvSpPr>
        <p:spPr>
          <a:xfrm rot="16200000">
            <a:off x="2960784" y="2343784"/>
            <a:ext cx="779940" cy="400110"/>
          </a:xfrm>
          <a:prstGeom prst="rect">
            <a:avLst/>
          </a:prstGeom>
          <a:noFill/>
        </p:spPr>
        <p:txBody>
          <a:bodyPr wrap="square" rtlCol="0">
            <a:spAutoFit/>
          </a:bodyPr>
          <a:lstStyle/>
          <a:p>
            <a:r>
              <a:rPr lang="en-US" sz="2000" dirty="0"/>
              <a:t>0.64</a:t>
            </a:r>
          </a:p>
        </p:txBody>
      </p:sp>
      <p:grpSp>
        <p:nvGrpSpPr>
          <p:cNvPr id="107" name="Group 106"/>
          <p:cNvGrpSpPr/>
          <p:nvPr/>
        </p:nvGrpSpPr>
        <p:grpSpPr>
          <a:xfrm rot="5400000">
            <a:off x="1971409" y="1722543"/>
            <a:ext cx="361542" cy="150833"/>
            <a:chOff x="1377883" y="565606"/>
            <a:chExt cx="595460" cy="190106"/>
          </a:xfrm>
        </p:grpSpPr>
        <p:cxnSp>
          <p:nvCxnSpPr>
            <p:cNvPr id="108" name="Straight Arrow Connector 107"/>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11" name="Straight Connector 11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13" name="Straight Connector 112"/>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4" name="Group 113"/>
          <p:cNvGrpSpPr/>
          <p:nvPr/>
        </p:nvGrpSpPr>
        <p:grpSpPr>
          <a:xfrm rot="5400000">
            <a:off x="2590996" y="1505449"/>
            <a:ext cx="297859" cy="166262"/>
            <a:chOff x="1377883" y="565606"/>
            <a:chExt cx="595460" cy="190106"/>
          </a:xfrm>
        </p:grpSpPr>
        <p:cxnSp>
          <p:nvCxnSpPr>
            <p:cNvPr id="115" name="Straight Arrow Connector 114"/>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16" name="Straight Connector 115"/>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18" name="Straight Connector 11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9" name="Group 118"/>
          <p:cNvGrpSpPr/>
          <p:nvPr/>
        </p:nvGrpSpPr>
        <p:grpSpPr>
          <a:xfrm rot="5400000">
            <a:off x="3157575" y="1844152"/>
            <a:ext cx="391025" cy="251440"/>
            <a:chOff x="1377883" y="565606"/>
            <a:chExt cx="595460" cy="190106"/>
          </a:xfrm>
        </p:grpSpPr>
        <p:cxnSp>
          <p:nvCxnSpPr>
            <p:cNvPr id="120" name="Straight Arrow Connector 11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1" name="Straight Connector 12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2" name="Straight Connector 12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23" name="TextBox 122"/>
          <p:cNvSpPr txBox="1"/>
          <p:nvPr/>
        </p:nvSpPr>
        <p:spPr>
          <a:xfrm rot="18938398">
            <a:off x="1717313" y="3157138"/>
            <a:ext cx="924347" cy="400110"/>
          </a:xfrm>
          <a:prstGeom prst="rect">
            <a:avLst/>
          </a:prstGeom>
          <a:noFill/>
        </p:spPr>
        <p:txBody>
          <a:bodyPr wrap="square" rtlCol="0">
            <a:spAutoFit/>
          </a:bodyPr>
          <a:lstStyle/>
          <a:p>
            <a:r>
              <a:rPr lang="en-US" sz="2000" b="1" dirty="0"/>
              <a:t>Tetris</a:t>
            </a:r>
          </a:p>
        </p:txBody>
      </p:sp>
      <p:sp>
        <p:nvSpPr>
          <p:cNvPr id="124" name="TextBox 123"/>
          <p:cNvSpPr txBox="1"/>
          <p:nvPr/>
        </p:nvSpPr>
        <p:spPr>
          <a:xfrm rot="18938398">
            <a:off x="2357032" y="3145600"/>
            <a:ext cx="746111" cy="400110"/>
          </a:xfrm>
          <a:prstGeom prst="rect">
            <a:avLst/>
          </a:prstGeom>
          <a:noFill/>
        </p:spPr>
        <p:txBody>
          <a:bodyPr wrap="square" rtlCol="0">
            <a:spAutoFit/>
          </a:bodyPr>
          <a:lstStyle/>
          <a:p>
            <a:r>
              <a:rPr lang="en-US" sz="2000" b="1" dirty="0">
                <a:solidFill>
                  <a:schemeClr val="accent2"/>
                </a:solidFill>
              </a:rPr>
              <a:t>DRF</a:t>
            </a:r>
          </a:p>
        </p:txBody>
      </p:sp>
      <p:sp>
        <p:nvSpPr>
          <p:cNvPr id="125" name="TextBox 124"/>
          <p:cNvSpPr txBox="1"/>
          <p:nvPr/>
        </p:nvSpPr>
        <p:spPr>
          <a:xfrm rot="18938398">
            <a:off x="3011164" y="3184897"/>
            <a:ext cx="665157" cy="400110"/>
          </a:xfrm>
          <a:prstGeom prst="rect">
            <a:avLst/>
          </a:prstGeom>
          <a:noFill/>
        </p:spPr>
        <p:txBody>
          <a:bodyPr wrap="square" rtlCol="0">
            <a:spAutoFit/>
          </a:bodyPr>
          <a:lstStyle/>
          <a:p>
            <a:r>
              <a:rPr lang="en-US" sz="2000" b="1" dirty="0"/>
              <a:t>SJF</a:t>
            </a:r>
          </a:p>
        </p:txBody>
      </p:sp>
      <p:sp>
        <p:nvSpPr>
          <p:cNvPr id="126" name="TextBox 125"/>
          <p:cNvSpPr txBox="1"/>
          <p:nvPr/>
        </p:nvSpPr>
        <p:spPr>
          <a:xfrm>
            <a:off x="1953752" y="3949697"/>
            <a:ext cx="2025669" cy="400110"/>
          </a:xfrm>
          <a:prstGeom prst="rect">
            <a:avLst/>
          </a:prstGeom>
          <a:noFill/>
        </p:spPr>
        <p:txBody>
          <a:bodyPr wrap="square" rtlCol="0">
            <a:spAutoFit/>
          </a:bodyPr>
          <a:lstStyle/>
          <a:p>
            <a:r>
              <a:rPr lang="en-US" sz="2000" b="1" dirty="0"/>
              <a:t>Inter-job fairness</a:t>
            </a:r>
          </a:p>
        </p:txBody>
      </p:sp>
      <p:cxnSp>
        <p:nvCxnSpPr>
          <p:cNvPr id="127" name="Straight Connector 126"/>
          <p:cNvCxnSpPr/>
          <p:nvPr/>
        </p:nvCxnSpPr>
        <p:spPr>
          <a:xfrm>
            <a:off x="5123594" y="1330352"/>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flipH="1" flipV="1">
            <a:off x="5138808" y="3151896"/>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9" name="TextBox 128"/>
          <p:cNvSpPr txBox="1"/>
          <p:nvPr/>
        </p:nvSpPr>
        <p:spPr>
          <a:xfrm rot="16200000">
            <a:off x="3433980" y="2024249"/>
            <a:ext cx="2105292" cy="400110"/>
          </a:xfrm>
          <a:prstGeom prst="rect">
            <a:avLst/>
          </a:prstGeom>
          <a:noFill/>
        </p:spPr>
        <p:txBody>
          <a:bodyPr wrap="square" rtlCol="0">
            <a:spAutoFit/>
          </a:bodyPr>
          <a:lstStyle/>
          <a:p>
            <a:r>
              <a:rPr lang="en-US" sz="2000" b="1" dirty="0"/>
              <a:t>Avg. JCT (seconds)</a:t>
            </a:r>
          </a:p>
        </p:txBody>
      </p:sp>
      <p:sp>
        <p:nvSpPr>
          <p:cNvPr id="130" name="TextBox 129"/>
          <p:cNvSpPr txBox="1"/>
          <p:nvPr/>
        </p:nvSpPr>
        <p:spPr>
          <a:xfrm>
            <a:off x="4883210" y="2888764"/>
            <a:ext cx="320511" cy="400110"/>
          </a:xfrm>
          <a:prstGeom prst="rect">
            <a:avLst/>
          </a:prstGeom>
          <a:noFill/>
        </p:spPr>
        <p:txBody>
          <a:bodyPr wrap="square" rtlCol="0">
            <a:spAutoFit/>
          </a:bodyPr>
          <a:lstStyle/>
          <a:p>
            <a:r>
              <a:rPr lang="en-US" sz="2000" dirty="0"/>
              <a:t>0</a:t>
            </a:r>
          </a:p>
        </p:txBody>
      </p:sp>
      <p:sp>
        <p:nvSpPr>
          <p:cNvPr id="131" name="TextBox 130"/>
          <p:cNvSpPr txBox="1"/>
          <p:nvPr/>
        </p:nvSpPr>
        <p:spPr>
          <a:xfrm>
            <a:off x="4626268" y="2097759"/>
            <a:ext cx="601680" cy="400110"/>
          </a:xfrm>
          <a:prstGeom prst="rect">
            <a:avLst/>
          </a:prstGeom>
          <a:noFill/>
        </p:spPr>
        <p:txBody>
          <a:bodyPr wrap="square" rtlCol="0">
            <a:spAutoFit/>
          </a:bodyPr>
          <a:lstStyle/>
          <a:p>
            <a:r>
              <a:rPr lang="en-US" sz="2000" dirty="0"/>
              <a:t>500</a:t>
            </a:r>
          </a:p>
        </p:txBody>
      </p:sp>
      <p:sp>
        <p:nvSpPr>
          <p:cNvPr id="132" name="TextBox 131"/>
          <p:cNvSpPr txBox="1"/>
          <p:nvPr/>
        </p:nvSpPr>
        <p:spPr>
          <a:xfrm>
            <a:off x="4492690" y="1361767"/>
            <a:ext cx="763724" cy="400110"/>
          </a:xfrm>
          <a:prstGeom prst="rect">
            <a:avLst/>
          </a:prstGeom>
          <a:noFill/>
        </p:spPr>
        <p:txBody>
          <a:bodyPr wrap="square" rtlCol="0">
            <a:spAutoFit/>
          </a:bodyPr>
          <a:lstStyle/>
          <a:p>
            <a:r>
              <a:rPr lang="en-US" sz="2000" dirty="0"/>
              <a:t>1000</a:t>
            </a:r>
          </a:p>
        </p:txBody>
      </p:sp>
      <p:sp>
        <p:nvSpPr>
          <p:cNvPr id="133" name="Rectangle 132"/>
          <p:cNvSpPr/>
          <p:nvPr/>
        </p:nvSpPr>
        <p:spPr>
          <a:xfrm>
            <a:off x="5304405" y="1446752"/>
            <a:ext cx="329938" cy="17099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4" name="Rectangle 133"/>
          <p:cNvSpPr/>
          <p:nvPr/>
        </p:nvSpPr>
        <p:spPr>
          <a:xfrm>
            <a:off x="59187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65141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TextBox 135"/>
          <p:cNvSpPr txBox="1"/>
          <p:nvPr/>
        </p:nvSpPr>
        <p:spPr>
          <a:xfrm rot="16200000">
            <a:off x="5082212" y="1518934"/>
            <a:ext cx="779940" cy="400110"/>
          </a:xfrm>
          <a:prstGeom prst="rect">
            <a:avLst/>
          </a:prstGeom>
          <a:noFill/>
        </p:spPr>
        <p:txBody>
          <a:bodyPr wrap="square" rtlCol="0">
            <a:spAutoFit/>
          </a:bodyPr>
          <a:lstStyle/>
          <a:p>
            <a:r>
              <a:rPr lang="en-US" sz="2000" dirty="0">
                <a:solidFill>
                  <a:schemeClr val="bg1"/>
                </a:solidFill>
              </a:rPr>
              <a:t>1123</a:t>
            </a:r>
          </a:p>
        </p:txBody>
      </p:sp>
      <p:sp>
        <p:nvSpPr>
          <p:cNvPr id="137" name="TextBox 136"/>
          <p:cNvSpPr txBox="1"/>
          <p:nvPr/>
        </p:nvSpPr>
        <p:spPr>
          <a:xfrm rot="16200000">
            <a:off x="56870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38" name="TextBox 137"/>
          <p:cNvSpPr txBox="1"/>
          <p:nvPr/>
        </p:nvSpPr>
        <p:spPr>
          <a:xfrm rot="16200000">
            <a:off x="6291986" y="1927422"/>
            <a:ext cx="779940" cy="400110"/>
          </a:xfrm>
          <a:prstGeom prst="rect">
            <a:avLst/>
          </a:prstGeom>
          <a:noFill/>
        </p:spPr>
        <p:txBody>
          <a:bodyPr wrap="square" rtlCol="0">
            <a:spAutoFit/>
          </a:bodyPr>
          <a:lstStyle/>
          <a:p>
            <a:r>
              <a:rPr lang="en-US" sz="2000" dirty="0"/>
              <a:t>769</a:t>
            </a:r>
          </a:p>
        </p:txBody>
      </p:sp>
      <p:sp>
        <p:nvSpPr>
          <p:cNvPr id="139" name="TextBox 138"/>
          <p:cNvSpPr txBox="1"/>
          <p:nvPr/>
        </p:nvSpPr>
        <p:spPr>
          <a:xfrm rot="18938398">
            <a:off x="5117638" y="3149279"/>
            <a:ext cx="924347" cy="400110"/>
          </a:xfrm>
          <a:prstGeom prst="rect">
            <a:avLst/>
          </a:prstGeom>
          <a:noFill/>
        </p:spPr>
        <p:txBody>
          <a:bodyPr wrap="square" rtlCol="0">
            <a:spAutoFit/>
          </a:bodyPr>
          <a:lstStyle/>
          <a:p>
            <a:r>
              <a:rPr lang="en-US" sz="2000" b="1" dirty="0"/>
              <a:t>Tetris</a:t>
            </a:r>
          </a:p>
        </p:txBody>
      </p:sp>
      <p:sp>
        <p:nvSpPr>
          <p:cNvPr id="140" name="TextBox 139"/>
          <p:cNvSpPr txBox="1"/>
          <p:nvPr/>
        </p:nvSpPr>
        <p:spPr>
          <a:xfrm rot="18938398">
            <a:off x="5757357" y="3137741"/>
            <a:ext cx="746111" cy="400110"/>
          </a:xfrm>
          <a:prstGeom prst="rect">
            <a:avLst/>
          </a:prstGeom>
          <a:noFill/>
        </p:spPr>
        <p:txBody>
          <a:bodyPr wrap="square" rtlCol="0">
            <a:spAutoFit/>
          </a:bodyPr>
          <a:lstStyle/>
          <a:p>
            <a:r>
              <a:rPr lang="en-US" sz="2000" b="1" dirty="0"/>
              <a:t>DRF</a:t>
            </a:r>
          </a:p>
        </p:txBody>
      </p:sp>
      <p:sp>
        <p:nvSpPr>
          <p:cNvPr id="141" name="TextBox 140"/>
          <p:cNvSpPr txBox="1"/>
          <p:nvPr/>
        </p:nvSpPr>
        <p:spPr>
          <a:xfrm rot="18938398">
            <a:off x="6411489" y="3177038"/>
            <a:ext cx="665157" cy="400110"/>
          </a:xfrm>
          <a:prstGeom prst="rect">
            <a:avLst/>
          </a:prstGeom>
          <a:noFill/>
        </p:spPr>
        <p:txBody>
          <a:bodyPr wrap="square" rtlCol="0">
            <a:spAutoFit/>
          </a:bodyPr>
          <a:lstStyle/>
          <a:p>
            <a:r>
              <a:rPr lang="en-US" sz="2000" b="1" dirty="0">
                <a:solidFill>
                  <a:schemeClr val="accent2"/>
                </a:solidFill>
              </a:rPr>
              <a:t>SJF</a:t>
            </a:r>
          </a:p>
        </p:txBody>
      </p:sp>
      <p:sp>
        <p:nvSpPr>
          <p:cNvPr id="142" name="TextBox 141"/>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sp>
        <p:nvSpPr>
          <p:cNvPr id="143" name="TextBox 142"/>
          <p:cNvSpPr txBox="1"/>
          <p:nvPr/>
        </p:nvSpPr>
        <p:spPr>
          <a:xfrm rot="18938398">
            <a:off x="9814016" y="3169182"/>
            <a:ext cx="665157" cy="400110"/>
          </a:xfrm>
          <a:prstGeom prst="rect">
            <a:avLst/>
          </a:prstGeom>
          <a:noFill/>
        </p:spPr>
        <p:txBody>
          <a:bodyPr wrap="square" rtlCol="0">
            <a:spAutoFit/>
          </a:bodyPr>
          <a:lstStyle/>
          <a:p>
            <a:r>
              <a:rPr lang="en-US" sz="2000" b="1" dirty="0"/>
              <a:t>SJF</a:t>
            </a:r>
          </a:p>
        </p:txBody>
      </p:sp>
      <p:cxnSp>
        <p:nvCxnSpPr>
          <p:cNvPr id="144" name="Straight Connector 143"/>
          <p:cNvCxnSpPr/>
          <p:nvPr/>
        </p:nvCxnSpPr>
        <p:spPr>
          <a:xfrm>
            <a:off x="8516696" y="1331920"/>
            <a:ext cx="15214" cy="1828800"/>
          </a:xfrm>
          <a:prstGeom prst="line">
            <a:avLst/>
          </a:prstGeom>
        </p:spPr>
        <p:style>
          <a:lnRef idx="1">
            <a:schemeClr val="dk1"/>
          </a:lnRef>
          <a:fillRef idx="0">
            <a:schemeClr val="dk1"/>
          </a:fillRef>
          <a:effectRef idx="0">
            <a:schemeClr val="dk1"/>
          </a:effectRef>
          <a:fontRef idx="minor">
            <a:schemeClr val="tx1"/>
          </a:fontRef>
        </p:style>
      </p:cxnSp>
      <p:cxnSp>
        <p:nvCxnSpPr>
          <p:cNvPr id="145" name="Straight Connector 144"/>
          <p:cNvCxnSpPr/>
          <p:nvPr/>
        </p:nvCxnSpPr>
        <p:spPr>
          <a:xfrm flipH="1" flipV="1">
            <a:off x="8531910" y="3153464"/>
            <a:ext cx="2377440"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6" name="TextBox 145"/>
          <p:cNvSpPr txBox="1"/>
          <p:nvPr/>
        </p:nvSpPr>
        <p:spPr>
          <a:xfrm rot="16200000">
            <a:off x="6594758" y="1884491"/>
            <a:ext cx="2482215" cy="400110"/>
          </a:xfrm>
          <a:prstGeom prst="rect">
            <a:avLst/>
          </a:prstGeom>
          <a:noFill/>
        </p:spPr>
        <p:txBody>
          <a:bodyPr wrap="square" rtlCol="0">
            <a:spAutoFit/>
          </a:bodyPr>
          <a:lstStyle/>
          <a:p>
            <a:r>
              <a:rPr lang="en-US" sz="2000" b="1" dirty="0"/>
              <a:t>Makespan (seconds)</a:t>
            </a:r>
          </a:p>
        </p:txBody>
      </p:sp>
      <p:sp>
        <p:nvSpPr>
          <p:cNvPr id="147" name="TextBox 146"/>
          <p:cNvSpPr txBox="1"/>
          <p:nvPr/>
        </p:nvSpPr>
        <p:spPr>
          <a:xfrm>
            <a:off x="8295166" y="2862051"/>
            <a:ext cx="320511" cy="400110"/>
          </a:xfrm>
          <a:prstGeom prst="rect">
            <a:avLst/>
          </a:prstGeom>
          <a:noFill/>
        </p:spPr>
        <p:txBody>
          <a:bodyPr wrap="square" rtlCol="0">
            <a:spAutoFit/>
          </a:bodyPr>
          <a:lstStyle/>
          <a:p>
            <a:r>
              <a:rPr lang="en-US" sz="2000" dirty="0"/>
              <a:t>0</a:t>
            </a:r>
          </a:p>
        </p:txBody>
      </p:sp>
      <p:sp>
        <p:nvSpPr>
          <p:cNvPr id="148" name="TextBox 147"/>
          <p:cNvSpPr txBox="1"/>
          <p:nvPr/>
        </p:nvSpPr>
        <p:spPr>
          <a:xfrm>
            <a:off x="7906247" y="2551812"/>
            <a:ext cx="736868" cy="400110"/>
          </a:xfrm>
          <a:prstGeom prst="rect">
            <a:avLst/>
          </a:prstGeom>
          <a:noFill/>
        </p:spPr>
        <p:txBody>
          <a:bodyPr wrap="square" rtlCol="0">
            <a:spAutoFit/>
          </a:bodyPr>
          <a:lstStyle/>
          <a:p>
            <a:r>
              <a:rPr lang="en-US" sz="2000" dirty="0"/>
              <a:t>2000</a:t>
            </a:r>
          </a:p>
        </p:txBody>
      </p:sp>
      <p:sp>
        <p:nvSpPr>
          <p:cNvPr id="149" name="TextBox 148"/>
          <p:cNvSpPr txBox="1"/>
          <p:nvPr/>
        </p:nvSpPr>
        <p:spPr>
          <a:xfrm>
            <a:off x="7906413" y="2075692"/>
            <a:ext cx="699111" cy="400110"/>
          </a:xfrm>
          <a:prstGeom prst="rect">
            <a:avLst/>
          </a:prstGeom>
          <a:noFill/>
        </p:spPr>
        <p:txBody>
          <a:bodyPr wrap="square" rtlCol="0">
            <a:spAutoFit/>
          </a:bodyPr>
          <a:lstStyle/>
          <a:p>
            <a:r>
              <a:rPr lang="en-US" sz="2000" dirty="0"/>
              <a:t>4000</a:t>
            </a:r>
          </a:p>
        </p:txBody>
      </p:sp>
      <p:sp>
        <p:nvSpPr>
          <p:cNvPr id="150" name="TextBox 149"/>
          <p:cNvSpPr txBox="1"/>
          <p:nvPr/>
        </p:nvSpPr>
        <p:spPr>
          <a:xfrm>
            <a:off x="7900318" y="1618144"/>
            <a:ext cx="750054" cy="400110"/>
          </a:xfrm>
          <a:prstGeom prst="rect">
            <a:avLst/>
          </a:prstGeom>
          <a:noFill/>
        </p:spPr>
        <p:txBody>
          <a:bodyPr wrap="square" rtlCol="0">
            <a:spAutoFit/>
          </a:bodyPr>
          <a:lstStyle/>
          <a:p>
            <a:r>
              <a:rPr lang="en-US" sz="2000" dirty="0"/>
              <a:t>6000</a:t>
            </a:r>
          </a:p>
        </p:txBody>
      </p:sp>
      <p:sp>
        <p:nvSpPr>
          <p:cNvPr id="151" name="TextBox 150"/>
          <p:cNvSpPr txBox="1"/>
          <p:nvPr/>
        </p:nvSpPr>
        <p:spPr>
          <a:xfrm>
            <a:off x="7893997" y="1215702"/>
            <a:ext cx="724096" cy="400110"/>
          </a:xfrm>
          <a:prstGeom prst="rect">
            <a:avLst/>
          </a:prstGeom>
          <a:noFill/>
        </p:spPr>
        <p:txBody>
          <a:bodyPr wrap="square" rtlCol="0">
            <a:spAutoFit/>
          </a:bodyPr>
          <a:lstStyle/>
          <a:p>
            <a:r>
              <a:rPr lang="en-US" sz="2000" dirty="0"/>
              <a:t>8000</a:t>
            </a:r>
          </a:p>
        </p:txBody>
      </p:sp>
      <p:sp>
        <p:nvSpPr>
          <p:cNvPr id="152" name="Rectangle 151"/>
          <p:cNvSpPr/>
          <p:nvPr/>
        </p:nvSpPr>
        <p:spPr>
          <a:xfrm>
            <a:off x="8697507" y="2097759"/>
            <a:ext cx="329938" cy="10510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931182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990728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Box 154"/>
          <p:cNvSpPr txBox="1"/>
          <p:nvPr/>
        </p:nvSpPr>
        <p:spPr>
          <a:xfrm rot="16200000">
            <a:off x="8472171" y="2186669"/>
            <a:ext cx="779940" cy="400110"/>
          </a:xfrm>
          <a:prstGeom prst="rect">
            <a:avLst/>
          </a:prstGeom>
          <a:noFill/>
        </p:spPr>
        <p:txBody>
          <a:bodyPr wrap="square" rtlCol="0">
            <a:spAutoFit/>
          </a:bodyPr>
          <a:lstStyle/>
          <a:p>
            <a:r>
              <a:rPr lang="en-US" sz="2000" dirty="0">
                <a:solidFill>
                  <a:schemeClr val="bg1"/>
                </a:solidFill>
              </a:rPr>
              <a:t>4356</a:t>
            </a:r>
          </a:p>
        </p:txBody>
      </p:sp>
      <p:sp>
        <p:nvSpPr>
          <p:cNvPr id="156" name="TextBox 155"/>
          <p:cNvSpPr txBox="1"/>
          <p:nvPr/>
        </p:nvSpPr>
        <p:spPr>
          <a:xfrm rot="16200000">
            <a:off x="908648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57" name="TextBox 156"/>
          <p:cNvSpPr txBox="1"/>
          <p:nvPr/>
        </p:nvSpPr>
        <p:spPr>
          <a:xfrm rot="16200000">
            <a:off x="9681943" y="1727899"/>
            <a:ext cx="779940" cy="400110"/>
          </a:xfrm>
          <a:prstGeom prst="rect">
            <a:avLst/>
          </a:prstGeom>
          <a:noFill/>
        </p:spPr>
        <p:txBody>
          <a:bodyPr wrap="square" rtlCol="0">
            <a:spAutoFit/>
          </a:bodyPr>
          <a:lstStyle/>
          <a:p>
            <a:r>
              <a:rPr lang="en-US" sz="2000" dirty="0"/>
              <a:t>6210</a:t>
            </a:r>
          </a:p>
        </p:txBody>
      </p:sp>
      <p:sp>
        <p:nvSpPr>
          <p:cNvPr id="158" name="TextBox 157"/>
          <p:cNvSpPr txBox="1"/>
          <p:nvPr/>
        </p:nvSpPr>
        <p:spPr>
          <a:xfrm rot="18938398">
            <a:off x="8520165" y="3141423"/>
            <a:ext cx="924347" cy="400110"/>
          </a:xfrm>
          <a:prstGeom prst="rect">
            <a:avLst/>
          </a:prstGeom>
          <a:noFill/>
        </p:spPr>
        <p:txBody>
          <a:bodyPr wrap="square" rtlCol="0">
            <a:spAutoFit/>
          </a:bodyPr>
          <a:lstStyle/>
          <a:p>
            <a:r>
              <a:rPr lang="en-US" sz="2000" b="1" dirty="0">
                <a:solidFill>
                  <a:schemeClr val="accent2"/>
                </a:solidFill>
              </a:rPr>
              <a:t>Tetris</a:t>
            </a:r>
          </a:p>
        </p:txBody>
      </p:sp>
      <p:sp>
        <p:nvSpPr>
          <p:cNvPr id="159" name="TextBox 158"/>
          <p:cNvSpPr txBox="1"/>
          <p:nvPr/>
        </p:nvSpPr>
        <p:spPr>
          <a:xfrm rot="18938398">
            <a:off x="9159884" y="3129885"/>
            <a:ext cx="746111" cy="400110"/>
          </a:xfrm>
          <a:prstGeom prst="rect">
            <a:avLst/>
          </a:prstGeom>
          <a:noFill/>
        </p:spPr>
        <p:txBody>
          <a:bodyPr wrap="square" rtlCol="0">
            <a:spAutoFit/>
          </a:bodyPr>
          <a:lstStyle/>
          <a:p>
            <a:r>
              <a:rPr lang="en-US" sz="2000" b="1" dirty="0"/>
              <a:t>DRF</a:t>
            </a:r>
          </a:p>
        </p:txBody>
      </p:sp>
      <p:sp>
        <p:nvSpPr>
          <p:cNvPr id="160" name="TextBox 159"/>
          <p:cNvSpPr txBox="1"/>
          <p:nvPr/>
        </p:nvSpPr>
        <p:spPr>
          <a:xfrm>
            <a:off x="8679041" y="3943410"/>
            <a:ext cx="2025669" cy="400110"/>
          </a:xfrm>
          <a:prstGeom prst="rect">
            <a:avLst/>
          </a:prstGeom>
          <a:noFill/>
        </p:spPr>
        <p:txBody>
          <a:bodyPr wrap="square" rtlCol="0">
            <a:spAutoFit/>
          </a:bodyPr>
          <a:lstStyle/>
          <a:p>
            <a:r>
              <a:rPr lang="en-US" sz="2000" b="1" dirty="0"/>
              <a:t>Cluster efficiency</a:t>
            </a:r>
          </a:p>
        </p:txBody>
      </p:sp>
      <p:sp>
        <p:nvSpPr>
          <p:cNvPr id="161" name="Down Arrow 160"/>
          <p:cNvSpPr/>
          <p:nvPr/>
        </p:nvSpPr>
        <p:spPr>
          <a:xfrm>
            <a:off x="2679590" y="1000992"/>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Down Arrow 161"/>
          <p:cNvSpPr/>
          <p:nvPr/>
        </p:nvSpPr>
        <p:spPr>
          <a:xfrm>
            <a:off x="6613973" y="1558748"/>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Down Arrow 162"/>
          <p:cNvSpPr/>
          <p:nvPr/>
        </p:nvSpPr>
        <p:spPr>
          <a:xfrm>
            <a:off x="8781585" y="1720576"/>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9" name="Group 78"/>
          <p:cNvGrpSpPr/>
          <p:nvPr/>
        </p:nvGrpSpPr>
        <p:grpSpPr>
          <a:xfrm>
            <a:off x="3189668" y="1529216"/>
            <a:ext cx="1078594" cy="2187920"/>
            <a:chOff x="2739092" y="1396691"/>
            <a:chExt cx="1078594" cy="2187920"/>
          </a:xfrm>
        </p:grpSpPr>
        <p:sp>
          <p:nvSpPr>
            <p:cNvPr id="80" name="Rectangle 79"/>
            <p:cNvSpPr/>
            <p:nvPr/>
          </p:nvSpPr>
          <p:spPr>
            <a:xfrm>
              <a:off x="3346335" y="1526413"/>
              <a:ext cx="329938" cy="1481328"/>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TextBox 80"/>
            <p:cNvSpPr txBox="1"/>
            <p:nvPr/>
          </p:nvSpPr>
          <p:spPr>
            <a:xfrm rot="16200000">
              <a:off x="3127276" y="1889716"/>
              <a:ext cx="779940" cy="400110"/>
            </a:xfrm>
            <a:prstGeom prst="rect">
              <a:avLst/>
            </a:prstGeom>
            <a:noFill/>
          </p:spPr>
          <p:txBody>
            <a:bodyPr wrap="square" rtlCol="0">
              <a:spAutoFit/>
            </a:bodyPr>
            <a:lstStyle/>
            <a:p>
              <a:r>
                <a:rPr lang="en-US" sz="2000" dirty="0"/>
                <a:t>0.81</a:t>
              </a:r>
            </a:p>
          </p:txBody>
        </p:sp>
        <p:grpSp>
          <p:nvGrpSpPr>
            <p:cNvPr id="82" name="Group 81"/>
            <p:cNvGrpSpPr/>
            <p:nvPr/>
          </p:nvGrpSpPr>
          <p:grpSpPr>
            <a:xfrm rot="5400000">
              <a:off x="3356484" y="1444213"/>
              <a:ext cx="314626" cy="219581"/>
              <a:chOff x="1377883" y="565606"/>
              <a:chExt cx="595460" cy="190106"/>
            </a:xfrm>
          </p:grpSpPr>
          <p:cxnSp>
            <p:nvCxnSpPr>
              <p:cNvPr id="84" name="Straight Arrow Connector 83"/>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85" name="Straight Connector 84"/>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86" name="Straight Connector 85"/>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83" name="TextBox 82"/>
            <p:cNvSpPr txBox="1"/>
            <p:nvPr/>
          </p:nvSpPr>
          <p:spPr>
            <a:xfrm rot="18938398">
              <a:off x="2739092" y="3184501"/>
              <a:ext cx="1078594" cy="400110"/>
            </a:xfrm>
            <a:prstGeom prst="rect">
              <a:avLst/>
            </a:prstGeom>
            <a:noFill/>
          </p:spPr>
          <p:txBody>
            <a:bodyPr wrap="square" rtlCol="0">
              <a:spAutoFit/>
            </a:bodyPr>
            <a:lstStyle/>
            <a:p>
              <a:r>
                <a:rPr lang="en-US" sz="2000" b="1" dirty="0"/>
                <a:t>Carbyne</a:t>
              </a:r>
            </a:p>
          </p:txBody>
        </p:sp>
      </p:grpSp>
      <p:grpSp>
        <p:nvGrpSpPr>
          <p:cNvPr id="87" name="Group 86"/>
          <p:cNvGrpSpPr/>
          <p:nvPr/>
        </p:nvGrpSpPr>
        <p:grpSpPr>
          <a:xfrm>
            <a:off x="6559432" y="1817551"/>
            <a:ext cx="1078594" cy="1888418"/>
            <a:chOff x="6599188" y="1698281"/>
            <a:chExt cx="1078594" cy="1888418"/>
          </a:xfrm>
        </p:grpSpPr>
        <p:sp>
          <p:nvSpPr>
            <p:cNvPr id="88" name="Rectangle 87"/>
            <p:cNvSpPr/>
            <p:nvPr/>
          </p:nvSpPr>
          <p:spPr>
            <a:xfrm>
              <a:off x="7159467" y="1789633"/>
              <a:ext cx="329938" cy="123444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p:cNvSpPr txBox="1"/>
            <p:nvPr/>
          </p:nvSpPr>
          <p:spPr>
            <a:xfrm rot="16200000">
              <a:off x="7008454" y="1820150"/>
              <a:ext cx="643848" cy="400110"/>
            </a:xfrm>
            <a:prstGeom prst="rect">
              <a:avLst/>
            </a:prstGeom>
            <a:noFill/>
          </p:spPr>
          <p:txBody>
            <a:bodyPr wrap="square" rtlCol="0">
              <a:spAutoFit/>
            </a:bodyPr>
            <a:lstStyle/>
            <a:p>
              <a:r>
                <a:rPr lang="en-US" sz="2000" dirty="0"/>
                <a:t>814</a:t>
              </a:r>
            </a:p>
          </p:txBody>
        </p:sp>
        <p:sp>
          <p:nvSpPr>
            <p:cNvPr id="90" name="TextBox 89"/>
            <p:cNvSpPr txBox="1"/>
            <p:nvPr/>
          </p:nvSpPr>
          <p:spPr>
            <a:xfrm rot="18938398">
              <a:off x="6599188" y="3186589"/>
              <a:ext cx="1078594" cy="400110"/>
            </a:xfrm>
            <a:prstGeom prst="rect">
              <a:avLst/>
            </a:prstGeom>
            <a:noFill/>
          </p:spPr>
          <p:txBody>
            <a:bodyPr wrap="square" rtlCol="0">
              <a:spAutoFit/>
            </a:bodyPr>
            <a:lstStyle/>
            <a:p>
              <a:r>
                <a:rPr lang="en-US" sz="2000" b="1" dirty="0"/>
                <a:t>Carbyne</a:t>
              </a:r>
            </a:p>
          </p:txBody>
        </p:sp>
      </p:grpSp>
      <p:grpSp>
        <p:nvGrpSpPr>
          <p:cNvPr id="91" name="Group 90"/>
          <p:cNvGrpSpPr/>
          <p:nvPr/>
        </p:nvGrpSpPr>
        <p:grpSpPr>
          <a:xfrm>
            <a:off x="10002903" y="1833617"/>
            <a:ext cx="1078594" cy="1900944"/>
            <a:chOff x="10559492" y="1687843"/>
            <a:chExt cx="1078594" cy="1900944"/>
          </a:xfrm>
        </p:grpSpPr>
        <p:sp>
          <p:nvSpPr>
            <p:cNvPr id="93" name="Rectangle 92"/>
            <p:cNvSpPr/>
            <p:nvPr/>
          </p:nvSpPr>
          <p:spPr>
            <a:xfrm>
              <a:off x="11069667" y="1766669"/>
              <a:ext cx="329938" cy="123444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TextBox 108"/>
            <p:cNvSpPr txBox="1"/>
            <p:nvPr/>
          </p:nvSpPr>
          <p:spPr>
            <a:xfrm rot="16200000">
              <a:off x="10850718" y="1890174"/>
              <a:ext cx="804772" cy="400110"/>
            </a:xfrm>
            <a:prstGeom prst="rect">
              <a:avLst/>
            </a:prstGeom>
            <a:noFill/>
          </p:spPr>
          <p:txBody>
            <a:bodyPr wrap="square" rtlCol="0">
              <a:spAutoFit/>
            </a:bodyPr>
            <a:lstStyle/>
            <a:p>
              <a:r>
                <a:rPr lang="en-US" sz="2000" dirty="0"/>
                <a:t>4492</a:t>
              </a:r>
            </a:p>
          </p:txBody>
        </p:sp>
        <p:sp>
          <p:nvSpPr>
            <p:cNvPr id="110" name="TextBox 109"/>
            <p:cNvSpPr txBox="1"/>
            <p:nvPr/>
          </p:nvSpPr>
          <p:spPr>
            <a:xfrm rot="18938398">
              <a:off x="10559492" y="3188677"/>
              <a:ext cx="1078594" cy="400110"/>
            </a:xfrm>
            <a:prstGeom prst="rect">
              <a:avLst/>
            </a:prstGeom>
            <a:noFill/>
          </p:spPr>
          <p:txBody>
            <a:bodyPr wrap="square" rtlCol="0">
              <a:spAutoFit/>
            </a:bodyPr>
            <a:lstStyle/>
            <a:p>
              <a:r>
                <a:rPr lang="en-US" sz="2000" b="1" dirty="0"/>
                <a:t>Carbyne</a:t>
              </a:r>
            </a:p>
          </p:txBody>
        </p:sp>
      </p:grpSp>
      <p:sp>
        <p:nvSpPr>
          <p:cNvPr id="112" name="TextBox 111"/>
          <p:cNvSpPr txBox="1"/>
          <p:nvPr/>
        </p:nvSpPr>
        <p:spPr>
          <a:xfrm>
            <a:off x="1141967" y="4887761"/>
            <a:ext cx="4327407" cy="861774"/>
          </a:xfrm>
          <a:prstGeom prst="rect">
            <a:avLst/>
          </a:prstGeom>
          <a:noFill/>
        </p:spPr>
        <p:txBody>
          <a:bodyPr wrap="square" rtlCol="0">
            <a:spAutoFit/>
          </a:bodyPr>
          <a:lstStyle/>
          <a:p>
            <a:r>
              <a:rPr lang="en-US" sz="2500" dirty="0"/>
              <a:t>Comparable performance with best approaches in each metric</a:t>
            </a:r>
            <a:endParaRPr lang="en-US" sz="2500" dirty="0">
              <a:solidFill>
                <a:schemeClr val="accent2"/>
              </a:solidFill>
            </a:endParaRPr>
          </a:p>
        </p:txBody>
      </p:sp>
      <p:sp>
        <p:nvSpPr>
          <p:cNvPr id="174" name="Rectangle 173"/>
          <p:cNvSpPr/>
          <p:nvPr/>
        </p:nvSpPr>
        <p:spPr>
          <a:xfrm>
            <a:off x="6984246" y="4649400"/>
            <a:ext cx="1738244" cy="477054"/>
          </a:xfrm>
          <a:prstGeom prst="rect">
            <a:avLst/>
          </a:prstGeom>
        </p:spPr>
        <p:txBody>
          <a:bodyPr wrap="square">
            <a:spAutoFit/>
          </a:bodyPr>
          <a:lstStyle/>
          <a:p>
            <a:r>
              <a:rPr lang="en-US" sz="2500" b="1" dirty="0"/>
              <a:t>Gains from</a:t>
            </a:r>
          </a:p>
        </p:txBody>
      </p:sp>
      <p:sp>
        <p:nvSpPr>
          <p:cNvPr id="175" name="Rectangle 174"/>
          <p:cNvSpPr/>
          <p:nvPr/>
        </p:nvSpPr>
        <p:spPr>
          <a:xfrm>
            <a:off x="7064408" y="5123215"/>
            <a:ext cx="3459840" cy="542481"/>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6" name="TextBox 175"/>
          <p:cNvSpPr txBox="1"/>
          <p:nvPr/>
        </p:nvSpPr>
        <p:spPr>
          <a:xfrm>
            <a:off x="7091701" y="5096359"/>
            <a:ext cx="3613009" cy="477054"/>
          </a:xfrm>
          <a:prstGeom prst="rect">
            <a:avLst/>
          </a:prstGeom>
          <a:noFill/>
        </p:spPr>
        <p:txBody>
          <a:bodyPr wrap="square" rtlCol="0">
            <a:spAutoFit/>
          </a:bodyPr>
          <a:lstStyle/>
          <a:p>
            <a:r>
              <a:rPr lang="en-US" sz="2500" dirty="0"/>
              <a:t>Altruism helps in long run</a:t>
            </a:r>
          </a:p>
        </p:txBody>
      </p:sp>
      <p:sp>
        <p:nvSpPr>
          <p:cNvPr id="179" name="Slide Number Placeholder 6"/>
          <p:cNvSpPr>
            <a:spLocks noGrp="1"/>
          </p:cNvSpPr>
          <p:nvPr>
            <p:ph type="sldNum" sz="quarter" idx="12"/>
          </p:nvPr>
        </p:nvSpPr>
        <p:spPr>
          <a:xfrm>
            <a:off x="11214100" y="6356350"/>
            <a:ext cx="533400" cy="365125"/>
          </a:xfrm>
        </p:spPr>
        <p:txBody>
          <a:bodyPr/>
          <a:lstStyle/>
          <a:p>
            <a:r>
              <a:rPr lang="en-US" b="1" dirty="0"/>
              <a:t>13</a:t>
            </a:r>
          </a:p>
        </p:txBody>
      </p:sp>
    </p:spTree>
    <p:extLst>
      <p:ext uri="{BB962C8B-B14F-4D97-AF65-F5344CB8AC3E}">
        <p14:creationId xmlns:p14="http://schemas.microsoft.com/office/powerpoint/2010/main" val="2341746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499"/>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499"/>
                                          </p:stCondLst>
                                        </p:cTn>
                                        <p:tgtEl>
                                          <p:spTgt spid="8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499"/>
                                          </p:stCondLst>
                                        </p:cTn>
                                        <p:tgtEl>
                                          <p:spTgt spid="91"/>
                                        </p:tgtEl>
                                        <p:attrNameLst>
                                          <p:attrName>style.visibility</p:attrName>
                                        </p:attrNameLst>
                                      </p:cBhvr>
                                      <p:to>
                                        <p:strVal val="visible"/>
                                      </p:to>
                                    </p:set>
                                  </p:childTnLst>
                                </p:cTn>
                              </p:par>
                            </p:childTnLst>
                          </p:cTn>
                        </p:par>
                        <p:par>
                          <p:cTn id="11" fill="hold">
                            <p:stCondLst>
                              <p:cond delay="500"/>
                            </p:stCondLst>
                            <p:childTnLst>
                              <p:par>
                                <p:cTn id="12" presetID="1" presetClass="entr" presetSubtype="0" fill="hold" grpId="0" nodeType="afterEffect">
                                  <p:stCondLst>
                                    <p:cond delay="500"/>
                                  </p:stCondLst>
                                  <p:childTnLst>
                                    <p:set>
                                      <p:cBhvr>
                                        <p:cTn id="13" dur="1" fill="hold">
                                          <p:stCondLst>
                                            <p:cond delay="0"/>
                                          </p:stCondLst>
                                        </p:cTn>
                                        <p:tgtEl>
                                          <p:spTgt spid="112"/>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500"/>
                                  </p:stCondLst>
                                  <p:childTnLst>
                                    <p:set>
                                      <p:cBhvr>
                                        <p:cTn id="17" dur="1" fill="hold">
                                          <p:stCondLst>
                                            <p:cond delay="0"/>
                                          </p:stCondLst>
                                        </p:cTn>
                                        <p:tgtEl>
                                          <p:spTgt spid="174"/>
                                        </p:tgtEl>
                                        <p:attrNameLst>
                                          <p:attrName>style.visibility</p:attrName>
                                        </p:attrNameLst>
                                      </p:cBhvr>
                                      <p:to>
                                        <p:strVal val="visible"/>
                                      </p:to>
                                    </p:set>
                                  </p:childTnLst>
                                </p:cTn>
                              </p:par>
                              <p:par>
                                <p:cTn id="18" presetID="1" presetClass="entr" presetSubtype="0" fill="hold" grpId="0" nodeType="withEffect">
                                  <p:stCondLst>
                                    <p:cond delay="500"/>
                                  </p:stCondLst>
                                  <p:childTnLst>
                                    <p:set>
                                      <p:cBhvr>
                                        <p:cTn id="19" dur="1" fill="hold">
                                          <p:stCondLst>
                                            <p:cond delay="0"/>
                                          </p:stCondLst>
                                        </p:cTn>
                                        <p:tgtEl>
                                          <p:spTgt spid="175"/>
                                        </p:tgtEl>
                                        <p:attrNameLst>
                                          <p:attrName>style.visibility</p:attrName>
                                        </p:attrNameLst>
                                      </p:cBhvr>
                                      <p:to>
                                        <p:strVal val="visible"/>
                                      </p:to>
                                    </p:set>
                                  </p:childTnLst>
                                </p:cTn>
                              </p:par>
                              <p:par>
                                <p:cTn id="20" presetID="1" presetClass="entr" presetSubtype="0" fill="hold" grpId="0" nodeType="withEffect">
                                  <p:stCondLst>
                                    <p:cond delay="500"/>
                                  </p:stCondLst>
                                  <p:childTnLst>
                                    <p:set>
                                      <p:cBhvr>
                                        <p:cTn id="21" dur="1" fill="hold">
                                          <p:stCondLst>
                                            <p:cond delay="0"/>
                                          </p:stCondLst>
                                        </p:cTn>
                                        <p:tgtEl>
                                          <p:spTgt spid="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74" grpId="0"/>
      <p:bldP spid="175" grpId="0" animBg="1"/>
      <p:bldP spid="17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Job Performance</a:t>
            </a:r>
          </a:p>
        </p:txBody>
      </p:sp>
      <p:sp>
        <p:nvSpPr>
          <p:cNvPr id="14" name="Slide Number Placeholder 6"/>
          <p:cNvSpPr>
            <a:spLocks noGrp="1"/>
          </p:cNvSpPr>
          <p:nvPr>
            <p:ph type="sldNum" sz="quarter" idx="12"/>
          </p:nvPr>
        </p:nvSpPr>
        <p:spPr>
          <a:xfrm>
            <a:off x="11214100" y="6356350"/>
            <a:ext cx="533400" cy="365125"/>
          </a:xfrm>
        </p:spPr>
        <p:txBody>
          <a:bodyPr/>
          <a:lstStyle/>
          <a:p>
            <a:r>
              <a:rPr lang="en-US" b="1" dirty="0"/>
              <a:t>14</a:t>
            </a:r>
          </a:p>
        </p:txBody>
      </p:sp>
      <p:graphicFrame>
        <p:nvGraphicFramePr>
          <p:cNvPr id="32" name="Chart 31"/>
          <p:cNvGraphicFramePr>
            <a:graphicFrameLocks/>
          </p:cNvGraphicFramePr>
          <p:nvPr>
            <p:extLst>
              <p:ext uri="{D42A27DB-BD31-4B8C-83A1-F6EECF244321}">
                <p14:modId xmlns:p14="http://schemas.microsoft.com/office/powerpoint/2010/main" val="1089782573"/>
              </p:ext>
            </p:extLst>
          </p:nvPr>
        </p:nvGraphicFramePr>
        <p:xfrm>
          <a:off x="257914" y="1072769"/>
          <a:ext cx="5558686" cy="3599623"/>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p:cNvSpPr txBox="1"/>
          <p:nvPr/>
        </p:nvSpPr>
        <p:spPr>
          <a:xfrm>
            <a:off x="6984246" y="1983213"/>
            <a:ext cx="4973299" cy="707886"/>
          </a:xfrm>
          <a:prstGeom prst="rect">
            <a:avLst/>
          </a:prstGeom>
          <a:noFill/>
        </p:spPr>
        <p:txBody>
          <a:bodyPr wrap="square" rtlCol="0">
            <a:spAutoFit/>
          </a:bodyPr>
          <a:lstStyle/>
          <a:p>
            <a:r>
              <a:rPr lang="en-US" sz="2000" b="1" dirty="0">
                <a:solidFill>
                  <a:schemeClr val="accent2">
                    <a:lumMod val="50000"/>
                  </a:schemeClr>
                </a:solidFill>
              </a:rPr>
              <a:t>Carbyne w/o leftover</a:t>
            </a:r>
          </a:p>
          <a:p>
            <a:pPr marL="342900" indent="-342900">
              <a:buFont typeface="Wingdings" panose="05000000000000000000" pitchFamily="2" charset="2"/>
              <a:buChar char="§"/>
            </a:pPr>
            <a:r>
              <a:rPr lang="en-US" sz="2000" dirty="0"/>
              <a:t>Only running tasks from being altruistic</a:t>
            </a:r>
          </a:p>
        </p:txBody>
      </p:sp>
      <p:sp>
        <p:nvSpPr>
          <p:cNvPr id="22" name="TextBox 21"/>
          <p:cNvSpPr txBox="1"/>
          <p:nvPr/>
        </p:nvSpPr>
        <p:spPr>
          <a:xfrm>
            <a:off x="6984246" y="2655723"/>
            <a:ext cx="4973299" cy="1015663"/>
          </a:xfrm>
          <a:prstGeom prst="rect">
            <a:avLst/>
          </a:prstGeom>
          <a:noFill/>
        </p:spPr>
        <p:txBody>
          <a:bodyPr wrap="square" rtlCol="0">
            <a:spAutoFit/>
          </a:bodyPr>
          <a:lstStyle/>
          <a:p>
            <a:r>
              <a:rPr lang="en-US" sz="2000" b="1" dirty="0">
                <a:solidFill>
                  <a:schemeClr val="accent2"/>
                </a:solidFill>
              </a:rPr>
              <a:t>Carbyne</a:t>
            </a:r>
          </a:p>
          <a:p>
            <a:pPr marL="342900" indent="-342900">
              <a:buFont typeface="Wingdings" panose="05000000000000000000" pitchFamily="2" charset="2"/>
              <a:buChar char="§"/>
            </a:pPr>
            <a:r>
              <a:rPr lang="en-US" sz="2000" dirty="0"/>
              <a:t>Tasks from being altruistic and from leftover redistribution</a:t>
            </a:r>
          </a:p>
        </p:txBody>
      </p:sp>
      <p:sp>
        <p:nvSpPr>
          <p:cNvPr id="24" name="TextBox 23"/>
          <p:cNvSpPr txBox="1"/>
          <p:nvPr/>
        </p:nvSpPr>
        <p:spPr>
          <a:xfrm>
            <a:off x="6996946" y="1310113"/>
            <a:ext cx="4973299" cy="707886"/>
          </a:xfrm>
          <a:prstGeom prst="rect">
            <a:avLst/>
          </a:prstGeom>
          <a:noFill/>
        </p:spPr>
        <p:txBody>
          <a:bodyPr wrap="square" rtlCol="0">
            <a:spAutoFit/>
          </a:bodyPr>
          <a:lstStyle/>
          <a:p>
            <a:r>
              <a:rPr lang="en-US" sz="2000" b="1" dirty="0">
                <a:solidFill>
                  <a:schemeClr val="accent5"/>
                </a:solidFill>
              </a:rPr>
              <a:t>DRF</a:t>
            </a:r>
          </a:p>
          <a:p>
            <a:pPr marL="342900" indent="-342900">
              <a:buFont typeface="Wingdings" panose="05000000000000000000" pitchFamily="2" charset="2"/>
              <a:buChar char="§"/>
            </a:pPr>
            <a:r>
              <a:rPr lang="en-US" sz="2000" dirty="0"/>
              <a:t>Tasks from a DRF allocation</a:t>
            </a:r>
          </a:p>
        </p:txBody>
      </p:sp>
      <p:sp>
        <p:nvSpPr>
          <p:cNvPr id="25" name="Rectangle 24"/>
          <p:cNvSpPr/>
          <p:nvPr/>
        </p:nvSpPr>
        <p:spPr>
          <a:xfrm>
            <a:off x="6984246" y="4649400"/>
            <a:ext cx="1738244" cy="477054"/>
          </a:xfrm>
          <a:prstGeom prst="rect">
            <a:avLst/>
          </a:prstGeom>
        </p:spPr>
        <p:txBody>
          <a:bodyPr wrap="square">
            <a:spAutoFit/>
          </a:bodyPr>
          <a:lstStyle/>
          <a:p>
            <a:r>
              <a:rPr lang="en-US" sz="2500" b="1" dirty="0"/>
              <a:t>Gains from</a:t>
            </a:r>
          </a:p>
        </p:txBody>
      </p:sp>
      <p:sp>
        <p:nvSpPr>
          <p:cNvPr id="26" name="Rectangle 25"/>
          <p:cNvSpPr/>
          <p:nvPr/>
        </p:nvSpPr>
        <p:spPr>
          <a:xfrm>
            <a:off x="7064408" y="5123215"/>
            <a:ext cx="3459840" cy="542481"/>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p:cNvSpPr txBox="1"/>
          <p:nvPr/>
        </p:nvSpPr>
        <p:spPr>
          <a:xfrm>
            <a:off x="7091701" y="5096359"/>
            <a:ext cx="3613009" cy="477054"/>
          </a:xfrm>
          <a:prstGeom prst="rect">
            <a:avLst/>
          </a:prstGeom>
          <a:noFill/>
        </p:spPr>
        <p:txBody>
          <a:bodyPr wrap="square" rtlCol="0">
            <a:spAutoFit/>
          </a:bodyPr>
          <a:lstStyle/>
          <a:p>
            <a:r>
              <a:rPr lang="en-US" sz="2500" dirty="0"/>
              <a:t>Altruism helps in long run</a:t>
            </a:r>
          </a:p>
        </p:txBody>
      </p:sp>
      <p:sp>
        <p:nvSpPr>
          <p:cNvPr id="29" name="Rectangle 28"/>
          <p:cNvSpPr/>
          <p:nvPr/>
        </p:nvSpPr>
        <p:spPr>
          <a:xfrm>
            <a:off x="1649713" y="981827"/>
            <a:ext cx="3628044" cy="323165"/>
          </a:xfrm>
          <a:prstGeom prst="rect">
            <a:avLst/>
          </a:prstGeom>
        </p:spPr>
        <p:txBody>
          <a:bodyPr wrap="none">
            <a:spAutoFit/>
          </a:bodyPr>
          <a:lstStyle/>
          <a:p>
            <a:r>
              <a:rPr lang="en-US" sz="1500" i="1" dirty="0"/>
              <a:t>Snapshot of the execution of a TPC-DS query</a:t>
            </a:r>
          </a:p>
        </p:txBody>
      </p:sp>
    </p:spTree>
    <p:extLst>
      <p:ext uri="{BB962C8B-B14F-4D97-AF65-F5344CB8AC3E}">
        <p14:creationId xmlns:p14="http://schemas.microsoft.com/office/powerpoint/2010/main" val="137595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24"/>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500"/>
                                  </p:stCondLst>
                                  <p:childTnLst>
                                    <p:set>
                                      <p:cBhvr>
                                        <p:cTn id="9" dur="1" fill="hold">
                                          <p:stCondLst>
                                            <p:cond delay="0"/>
                                          </p:stCondLst>
                                        </p:cTn>
                                        <p:tgtEl>
                                          <p:spTgt spid="2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500"/>
                                  </p:stCondLst>
                                  <p:childTnLst>
                                    <p:set>
                                      <p:cBhvr>
                                        <p:cTn id="1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p:bldP spid="2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Job Performance</a:t>
            </a:r>
          </a:p>
        </p:txBody>
      </p:sp>
      <p:sp>
        <p:nvSpPr>
          <p:cNvPr id="14" name="Slide Number Placeholder 6"/>
          <p:cNvSpPr>
            <a:spLocks noGrp="1"/>
          </p:cNvSpPr>
          <p:nvPr>
            <p:ph type="sldNum" sz="quarter" idx="12"/>
          </p:nvPr>
        </p:nvSpPr>
        <p:spPr>
          <a:xfrm>
            <a:off x="11214100" y="6356350"/>
            <a:ext cx="533400" cy="365125"/>
          </a:xfrm>
        </p:spPr>
        <p:txBody>
          <a:bodyPr/>
          <a:lstStyle/>
          <a:p>
            <a:r>
              <a:rPr lang="en-US" b="1" dirty="0"/>
              <a:t>14</a:t>
            </a:r>
          </a:p>
        </p:txBody>
      </p:sp>
      <p:graphicFrame>
        <p:nvGraphicFramePr>
          <p:cNvPr id="33" name="Chart 32"/>
          <p:cNvGraphicFramePr>
            <a:graphicFrameLocks/>
          </p:cNvGraphicFramePr>
          <p:nvPr>
            <p:extLst>
              <p:ext uri="{D42A27DB-BD31-4B8C-83A1-F6EECF244321}">
                <p14:modId xmlns:p14="http://schemas.microsoft.com/office/powerpoint/2010/main" val="1622553631"/>
              </p:ext>
            </p:extLst>
          </p:nvPr>
        </p:nvGraphicFramePr>
        <p:xfrm>
          <a:off x="257914" y="1072769"/>
          <a:ext cx="5558686" cy="3599623"/>
        </p:xfrm>
        <a:graphic>
          <a:graphicData uri="http://schemas.openxmlformats.org/drawingml/2006/chart">
            <c:chart xmlns:c="http://schemas.openxmlformats.org/drawingml/2006/chart" xmlns:r="http://schemas.openxmlformats.org/officeDocument/2006/relationships" r:id="rId3"/>
          </a:graphicData>
        </a:graphic>
      </p:graphicFrame>
      <p:sp>
        <p:nvSpPr>
          <p:cNvPr id="11" name="Rounded Rectangular Callout 10"/>
          <p:cNvSpPr/>
          <p:nvPr/>
        </p:nvSpPr>
        <p:spPr>
          <a:xfrm>
            <a:off x="1346200" y="2682115"/>
            <a:ext cx="1168399" cy="316525"/>
          </a:xfrm>
          <a:prstGeom prst="wedgeRoundRectCallout">
            <a:avLst>
              <a:gd name="adj1" fmla="val -15600"/>
              <a:gd name="adj2" fmla="val 114728"/>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C00000"/>
                </a:solidFill>
              </a:rPr>
              <a:t>Altruistic</a:t>
            </a:r>
          </a:p>
        </p:txBody>
      </p:sp>
      <p:sp>
        <p:nvSpPr>
          <p:cNvPr id="30" name="Rounded Rectangular Callout 29"/>
          <p:cNvSpPr/>
          <p:nvPr/>
        </p:nvSpPr>
        <p:spPr>
          <a:xfrm>
            <a:off x="1346201" y="1676400"/>
            <a:ext cx="1168399" cy="316525"/>
          </a:xfrm>
          <a:prstGeom prst="wedgeRoundRectCallout">
            <a:avLst>
              <a:gd name="adj1" fmla="val -20267"/>
              <a:gd name="adj2" fmla="val 160775"/>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C00000"/>
                </a:solidFill>
              </a:rPr>
              <a:t>Greedy</a:t>
            </a:r>
          </a:p>
        </p:txBody>
      </p:sp>
      <p:sp>
        <p:nvSpPr>
          <p:cNvPr id="28" name="Rounded Rectangle 27"/>
          <p:cNvSpPr/>
          <p:nvPr/>
        </p:nvSpPr>
        <p:spPr>
          <a:xfrm>
            <a:off x="1271105" y="1562100"/>
            <a:ext cx="1260796" cy="2066536"/>
          </a:xfrm>
          <a:prstGeom prst="roundRect">
            <a:avLst/>
          </a:prstGeom>
          <a:noFill/>
          <a:ln w="5715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6984246" y="1983213"/>
            <a:ext cx="4973299" cy="707886"/>
          </a:xfrm>
          <a:prstGeom prst="rect">
            <a:avLst/>
          </a:prstGeom>
          <a:noFill/>
        </p:spPr>
        <p:txBody>
          <a:bodyPr wrap="square" rtlCol="0">
            <a:spAutoFit/>
          </a:bodyPr>
          <a:lstStyle/>
          <a:p>
            <a:r>
              <a:rPr lang="en-US" sz="2000" b="1" dirty="0">
                <a:solidFill>
                  <a:schemeClr val="accent2">
                    <a:lumMod val="50000"/>
                  </a:schemeClr>
                </a:solidFill>
              </a:rPr>
              <a:t>Carbyne w/o leftover</a:t>
            </a:r>
          </a:p>
          <a:p>
            <a:pPr marL="342900" indent="-342900">
              <a:buFont typeface="Wingdings" panose="05000000000000000000" pitchFamily="2" charset="2"/>
              <a:buChar char="§"/>
            </a:pPr>
            <a:r>
              <a:rPr lang="en-US" sz="2000" dirty="0"/>
              <a:t>Only running tasks from being altruistic</a:t>
            </a:r>
          </a:p>
        </p:txBody>
      </p:sp>
      <p:sp>
        <p:nvSpPr>
          <p:cNvPr id="38" name="TextBox 37"/>
          <p:cNvSpPr txBox="1"/>
          <p:nvPr/>
        </p:nvSpPr>
        <p:spPr>
          <a:xfrm>
            <a:off x="6984246" y="2655723"/>
            <a:ext cx="4973299" cy="1015663"/>
          </a:xfrm>
          <a:prstGeom prst="rect">
            <a:avLst/>
          </a:prstGeom>
          <a:noFill/>
        </p:spPr>
        <p:txBody>
          <a:bodyPr wrap="square" rtlCol="0">
            <a:spAutoFit/>
          </a:bodyPr>
          <a:lstStyle/>
          <a:p>
            <a:r>
              <a:rPr lang="en-US" sz="2000" b="1" dirty="0">
                <a:solidFill>
                  <a:schemeClr val="accent2"/>
                </a:solidFill>
              </a:rPr>
              <a:t>Carbyne</a:t>
            </a:r>
          </a:p>
          <a:p>
            <a:pPr marL="342900" indent="-342900">
              <a:buFont typeface="Wingdings" panose="05000000000000000000" pitchFamily="2" charset="2"/>
              <a:buChar char="§"/>
            </a:pPr>
            <a:r>
              <a:rPr lang="en-US" sz="2000" dirty="0"/>
              <a:t>Tasks from being altruistic and from leftover redistribution</a:t>
            </a:r>
          </a:p>
        </p:txBody>
      </p:sp>
      <p:sp>
        <p:nvSpPr>
          <p:cNvPr id="39" name="TextBox 38"/>
          <p:cNvSpPr txBox="1"/>
          <p:nvPr/>
        </p:nvSpPr>
        <p:spPr>
          <a:xfrm>
            <a:off x="6996946" y="1310113"/>
            <a:ext cx="4973299" cy="707886"/>
          </a:xfrm>
          <a:prstGeom prst="rect">
            <a:avLst/>
          </a:prstGeom>
          <a:noFill/>
        </p:spPr>
        <p:txBody>
          <a:bodyPr wrap="square" rtlCol="0">
            <a:spAutoFit/>
          </a:bodyPr>
          <a:lstStyle/>
          <a:p>
            <a:r>
              <a:rPr lang="en-US" sz="2000" b="1" dirty="0">
                <a:solidFill>
                  <a:schemeClr val="accent5"/>
                </a:solidFill>
              </a:rPr>
              <a:t>DRF</a:t>
            </a:r>
          </a:p>
          <a:p>
            <a:pPr marL="342900" indent="-342900">
              <a:buFont typeface="Wingdings" panose="05000000000000000000" pitchFamily="2" charset="2"/>
              <a:buChar char="§"/>
            </a:pPr>
            <a:r>
              <a:rPr lang="en-US" sz="2000" dirty="0"/>
              <a:t>Tasks from a DRF allocation</a:t>
            </a:r>
          </a:p>
        </p:txBody>
      </p:sp>
      <p:sp>
        <p:nvSpPr>
          <p:cNvPr id="40" name="Rectangle 39"/>
          <p:cNvSpPr/>
          <p:nvPr/>
        </p:nvSpPr>
        <p:spPr>
          <a:xfrm>
            <a:off x="1206985" y="5118900"/>
            <a:ext cx="4185072" cy="131862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234279" y="5092044"/>
            <a:ext cx="4157778"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DRF takes greedy decisions</a:t>
            </a:r>
          </a:p>
        </p:txBody>
      </p:sp>
      <p:sp>
        <p:nvSpPr>
          <p:cNvPr id="42" name="TextBox 41"/>
          <p:cNvSpPr txBox="1"/>
          <p:nvPr/>
        </p:nvSpPr>
        <p:spPr>
          <a:xfrm>
            <a:off x="1234279" y="5511144"/>
            <a:ext cx="4157778"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Approximates DRF allocation due to leftover</a:t>
            </a:r>
          </a:p>
        </p:txBody>
      </p:sp>
      <p:sp>
        <p:nvSpPr>
          <p:cNvPr id="43" name="Rounded Rectangle 42"/>
          <p:cNvSpPr/>
          <p:nvPr/>
        </p:nvSpPr>
        <p:spPr>
          <a:xfrm>
            <a:off x="1271106" y="2017999"/>
            <a:ext cx="1243494" cy="508365"/>
          </a:xfrm>
          <a:prstGeom prst="roundRect">
            <a:avLst/>
          </a:prstGeom>
          <a:noFill/>
          <a:ln w="5715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1112078" y="4684669"/>
            <a:ext cx="3980622" cy="477054"/>
          </a:xfrm>
          <a:prstGeom prst="rect">
            <a:avLst/>
          </a:prstGeom>
        </p:spPr>
        <p:txBody>
          <a:bodyPr wrap="square">
            <a:spAutoFit/>
          </a:bodyPr>
          <a:lstStyle/>
          <a:p>
            <a:r>
              <a:rPr lang="en-US" sz="2500" b="1" dirty="0"/>
              <a:t>Low resource contention</a:t>
            </a:r>
          </a:p>
        </p:txBody>
      </p:sp>
      <p:sp>
        <p:nvSpPr>
          <p:cNvPr id="45" name="Rectangle 44"/>
          <p:cNvSpPr/>
          <p:nvPr/>
        </p:nvSpPr>
        <p:spPr>
          <a:xfrm>
            <a:off x="6984246" y="4649400"/>
            <a:ext cx="1738244" cy="477054"/>
          </a:xfrm>
          <a:prstGeom prst="rect">
            <a:avLst/>
          </a:prstGeom>
        </p:spPr>
        <p:txBody>
          <a:bodyPr wrap="square">
            <a:spAutoFit/>
          </a:bodyPr>
          <a:lstStyle/>
          <a:p>
            <a:r>
              <a:rPr lang="en-US" sz="2500" b="1" dirty="0"/>
              <a:t>Gains from</a:t>
            </a:r>
          </a:p>
        </p:txBody>
      </p:sp>
      <p:sp>
        <p:nvSpPr>
          <p:cNvPr id="46" name="Rectangle 45"/>
          <p:cNvSpPr/>
          <p:nvPr/>
        </p:nvSpPr>
        <p:spPr>
          <a:xfrm>
            <a:off x="7064408" y="5123215"/>
            <a:ext cx="3459840" cy="542481"/>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7091701" y="5096359"/>
            <a:ext cx="3613009" cy="477054"/>
          </a:xfrm>
          <a:prstGeom prst="rect">
            <a:avLst/>
          </a:prstGeom>
          <a:noFill/>
        </p:spPr>
        <p:txBody>
          <a:bodyPr wrap="square" rtlCol="0">
            <a:spAutoFit/>
          </a:bodyPr>
          <a:lstStyle/>
          <a:p>
            <a:r>
              <a:rPr lang="en-US" sz="2500" dirty="0"/>
              <a:t>Altruism helps in long run</a:t>
            </a:r>
          </a:p>
        </p:txBody>
      </p:sp>
      <p:sp>
        <p:nvSpPr>
          <p:cNvPr id="4" name="Rectangle 3"/>
          <p:cNvSpPr/>
          <p:nvPr/>
        </p:nvSpPr>
        <p:spPr>
          <a:xfrm>
            <a:off x="1649713" y="981827"/>
            <a:ext cx="3628044" cy="323165"/>
          </a:xfrm>
          <a:prstGeom prst="rect">
            <a:avLst/>
          </a:prstGeom>
        </p:spPr>
        <p:txBody>
          <a:bodyPr wrap="none">
            <a:spAutoFit/>
          </a:bodyPr>
          <a:lstStyle/>
          <a:p>
            <a:r>
              <a:rPr lang="en-US" sz="1500" i="1" dirty="0"/>
              <a:t>Snapshot of the execution of a TPC-DS query</a:t>
            </a:r>
          </a:p>
        </p:txBody>
      </p:sp>
    </p:spTree>
    <p:extLst>
      <p:ext uri="{BB962C8B-B14F-4D97-AF65-F5344CB8AC3E}">
        <p14:creationId xmlns:p14="http://schemas.microsoft.com/office/powerpoint/2010/main" val="3221478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500"/>
                                  </p:stCondLst>
                                  <p:childTnLst>
                                    <p:set>
                                      <p:cBhvr>
                                        <p:cTn id="6" dur="1" fill="hold">
                                          <p:stCondLst>
                                            <p:cond delay="0"/>
                                          </p:stCondLst>
                                        </p:cTn>
                                        <p:tgtEl>
                                          <p:spTgt spid="28"/>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44"/>
                                        </p:tgtEl>
                                        <p:attrNameLst>
                                          <p:attrName>style.visibility</p:attrName>
                                        </p:attrNameLst>
                                      </p:cBhvr>
                                      <p:to>
                                        <p:strVal val="visible"/>
                                      </p:to>
                                    </p:set>
                                  </p:childTnLst>
                                </p:cTn>
                              </p:par>
                            </p:childTnLst>
                          </p:cTn>
                        </p:par>
                        <p:par>
                          <p:cTn id="9" fill="hold">
                            <p:stCondLst>
                              <p:cond delay="500"/>
                            </p:stCondLst>
                            <p:childTnLst>
                              <p:par>
                                <p:cTn id="10" presetID="1" presetClass="entr" presetSubtype="0" fill="hold" grpId="0" nodeType="afterEffect">
                                  <p:stCondLst>
                                    <p:cond delay="500"/>
                                  </p:stCondLst>
                                  <p:childTnLst>
                                    <p:set>
                                      <p:cBhvr>
                                        <p:cTn id="11" dur="1" fill="hold">
                                          <p:stCondLst>
                                            <p:cond delay="0"/>
                                          </p:stCondLst>
                                        </p:cTn>
                                        <p:tgtEl>
                                          <p:spTgt spid="11"/>
                                        </p:tgtEl>
                                        <p:attrNameLst>
                                          <p:attrName>style.visibility</p:attrName>
                                        </p:attrNameLst>
                                      </p:cBhvr>
                                      <p:to>
                                        <p:strVal val="visible"/>
                                      </p:to>
                                    </p:set>
                                  </p:childTnLst>
                                </p:cTn>
                              </p:par>
                            </p:childTnLst>
                          </p:cTn>
                        </p:par>
                        <p:par>
                          <p:cTn id="12" fill="hold">
                            <p:stCondLst>
                              <p:cond delay="1000"/>
                            </p:stCondLst>
                            <p:childTnLst>
                              <p:par>
                                <p:cTn id="13" presetID="1" presetClass="entr" presetSubtype="0" fill="hold" grpId="0" nodeType="afterEffect">
                                  <p:stCondLst>
                                    <p:cond delay="500"/>
                                  </p:stCondLst>
                                  <p:childTnLst>
                                    <p:set>
                                      <p:cBhvr>
                                        <p:cTn id="14" dur="1" fill="hold">
                                          <p:stCondLst>
                                            <p:cond delay="0"/>
                                          </p:stCondLst>
                                        </p:cTn>
                                        <p:tgtEl>
                                          <p:spTgt spid="30"/>
                                        </p:tgtEl>
                                        <p:attrNameLst>
                                          <p:attrName>style.visibility</p:attrName>
                                        </p:attrNameLst>
                                      </p:cBhvr>
                                      <p:to>
                                        <p:strVal val="visible"/>
                                      </p:to>
                                    </p:set>
                                  </p:childTnLst>
                                </p:cTn>
                              </p:par>
                              <p:par>
                                <p:cTn id="15" presetID="1" presetClass="entr" presetSubtype="0" fill="hold" grpId="0" nodeType="withEffect">
                                  <p:stCondLst>
                                    <p:cond delay="500"/>
                                  </p:stCondLst>
                                  <p:childTnLst>
                                    <p:set>
                                      <p:cBhvr>
                                        <p:cTn id="16" dur="1" fill="hold">
                                          <p:stCondLst>
                                            <p:cond delay="0"/>
                                          </p:stCondLst>
                                        </p:cTn>
                                        <p:tgtEl>
                                          <p:spTgt spid="41"/>
                                        </p:tgtEl>
                                        <p:attrNameLst>
                                          <p:attrName>style.visibility</p:attrName>
                                        </p:attrNameLst>
                                      </p:cBhvr>
                                      <p:to>
                                        <p:strVal val="visible"/>
                                      </p:to>
                                    </p:set>
                                  </p:childTnLst>
                                </p:cTn>
                              </p:par>
                              <p:par>
                                <p:cTn id="17" presetID="1" presetClass="entr" presetSubtype="0" fill="hold" grpId="0" nodeType="withEffect">
                                  <p:stCondLst>
                                    <p:cond delay="500"/>
                                  </p:stCondLst>
                                  <p:childTnLst>
                                    <p:set>
                                      <p:cBhvr>
                                        <p:cTn id="18" dur="1" fill="hold">
                                          <p:stCondLst>
                                            <p:cond delay="0"/>
                                          </p:stCondLst>
                                        </p:cTn>
                                        <p:tgtEl>
                                          <p:spTgt spid="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500"/>
                                  </p:stCondLst>
                                  <p:childTnLst>
                                    <p:set>
                                      <p:cBhvr>
                                        <p:cTn id="22" dur="1" fill="hold">
                                          <p:stCondLst>
                                            <p:cond delay="0"/>
                                          </p:stCondLst>
                                        </p:cTn>
                                        <p:tgtEl>
                                          <p:spTgt spid="30"/>
                                        </p:tgtEl>
                                        <p:attrNameLst>
                                          <p:attrName>style.visibility</p:attrName>
                                        </p:attrNameLst>
                                      </p:cBhvr>
                                      <p:to>
                                        <p:strVal val="hidden"/>
                                      </p:to>
                                    </p:set>
                                  </p:childTnLst>
                                </p:cTn>
                              </p:par>
                            </p:childTnLst>
                          </p:cTn>
                        </p:par>
                        <p:par>
                          <p:cTn id="23" fill="hold">
                            <p:stCondLst>
                              <p:cond delay="500"/>
                            </p:stCondLst>
                            <p:childTnLst>
                              <p:par>
                                <p:cTn id="24" presetID="1" presetClass="exit" presetSubtype="0" fill="hold" grpId="1" nodeType="afterEffect">
                                  <p:stCondLst>
                                    <p:cond delay="0"/>
                                  </p:stCondLst>
                                  <p:childTnLst>
                                    <p:set>
                                      <p:cBhvr>
                                        <p:cTn id="25" dur="1" fill="hold">
                                          <p:stCondLst>
                                            <p:cond delay="0"/>
                                          </p:stCondLst>
                                        </p:cTn>
                                        <p:tgtEl>
                                          <p:spTgt spid="11"/>
                                        </p:tgtEl>
                                        <p:attrNameLst>
                                          <p:attrName>style.visibility</p:attrName>
                                        </p:attrNameLst>
                                      </p:cBhvr>
                                      <p:to>
                                        <p:strVal val="hidden"/>
                                      </p:to>
                                    </p:set>
                                  </p:childTnLst>
                                </p:cTn>
                              </p:par>
                            </p:childTnLst>
                          </p:cTn>
                        </p:par>
                        <p:par>
                          <p:cTn id="26" fill="hold">
                            <p:stCondLst>
                              <p:cond delay="500"/>
                            </p:stCondLst>
                            <p:childTnLst>
                              <p:par>
                                <p:cTn id="27" presetID="1" presetClass="entr" presetSubtype="0" fill="hold" grpId="0" nodeType="afterEffect">
                                  <p:stCondLst>
                                    <p:cond delay="500"/>
                                  </p:stCondLst>
                                  <p:childTnLst>
                                    <p:set>
                                      <p:cBhvr>
                                        <p:cTn id="28" dur="1" fill="hold">
                                          <p:stCondLst>
                                            <p:cond delay="0"/>
                                          </p:stCondLst>
                                        </p:cTn>
                                        <p:tgtEl>
                                          <p:spTgt spid="43"/>
                                        </p:tgtEl>
                                        <p:attrNameLst>
                                          <p:attrName>style.visibility</p:attrName>
                                        </p:attrNameLst>
                                      </p:cBhvr>
                                      <p:to>
                                        <p:strVal val="visible"/>
                                      </p:to>
                                    </p:set>
                                  </p:childTnLst>
                                </p:cTn>
                              </p:par>
                              <p:par>
                                <p:cTn id="29" presetID="1" presetClass="entr" presetSubtype="0" fill="hold" grpId="0" nodeType="withEffect">
                                  <p:stCondLst>
                                    <p:cond delay="500"/>
                                  </p:stCondLst>
                                  <p:childTnLst>
                                    <p:set>
                                      <p:cBhvr>
                                        <p:cTn id="30"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P spid="30" grpId="0" animBg="1"/>
      <p:bldP spid="30" grpId="1" animBg="1"/>
      <p:bldP spid="28" grpId="0" animBg="1"/>
      <p:bldP spid="40" grpId="0" animBg="1"/>
      <p:bldP spid="41" grpId="0"/>
      <p:bldP spid="42" grpId="0"/>
      <p:bldP spid="43" grpId="0" animBg="1"/>
      <p:bldP spid="4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Job Performance</a:t>
            </a:r>
          </a:p>
        </p:txBody>
      </p:sp>
      <p:sp>
        <p:nvSpPr>
          <p:cNvPr id="14" name="Slide Number Placeholder 6"/>
          <p:cNvSpPr>
            <a:spLocks noGrp="1"/>
          </p:cNvSpPr>
          <p:nvPr>
            <p:ph type="sldNum" sz="quarter" idx="12"/>
          </p:nvPr>
        </p:nvSpPr>
        <p:spPr>
          <a:xfrm>
            <a:off x="11214100" y="6356350"/>
            <a:ext cx="533400" cy="365125"/>
          </a:xfrm>
        </p:spPr>
        <p:txBody>
          <a:bodyPr/>
          <a:lstStyle/>
          <a:p>
            <a:r>
              <a:rPr lang="en-US" b="1" dirty="0"/>
              <a:t>14</a:t>
            </a:r>
          </a:p>
        </p:txBody>
      </p:sp>
      <p:graphicFrame>
        <p:nvGraphicFramePr>
          <p:cNvPr id="32" name="Chart 31"/>
          <p:cNvGraphicFramePr>
            <a:graphicFrameLocks/>
          </p:cNvGraphicFramePr>
          <p:nvPr>
            <p:extLst>
              <p:ext uri="{D42A27DB-BD31-4B8C-83A1-F6EECF244321}">
                <p14:modId xmlns:p14="http://schemas.microsoft.com/office/powerpoint/2010/main" val="3228198630"/>
              </p:ext>
            </p:extLst>
          </p:nvPr>
        </p:nvGraphicFramePr>
        <p:xfrm>
          <a:off x="257914" y="1072769"/>
          <a:ext cx="5558686" cy="3599623"/>
        </p:xfrm>
        <a:graphic>
          <a:graphicData uri="http://schemas.openxmlformats.org/drawingml/2006/chart">
            <c:chart xmlns:c="http://schemas.openxmlformats.org/drawingml/2006/chart" xmlns:r="http://schemas.openxmlformats.org/officeDocument/2006/relationships" r:id="rId3"/>
          </a:graphicData>
        </a:graphic>
      </p:graphicFrame>
      <p:sp>
        <p:nvSpPr>
          <p:cNvPr id="15" name="Rounded Rectangular Callout 14"/>
          <p:cNvSpPr/>
          <p:nvPr/>
        </p:nvSpPr>
        <p:spPr>
          <a:xfrm>
            <a:off x="3111500" y="1650870"/>
            <a:ext cx="1105276" cy="316525"/>
          </a:xfrm>
          <a:prstGeom prst="wedgeRoundRectCallout">
            <a:avLst>
              <a:gd name="adj1" fmla="val -47317"/>
              <a:gd name="adj2" fmla="val 269109"/>
              <a:gd name="adj3" fmla="val 16667"/>
            </a:avLst>
          </a:prstGeom>
          <a:solidFill>
            <a:schemeClr val="accent4">
              <a:lumMod val="20000"/>
              <a:lumOff val="80000"/>
            </a:schemeClr>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rgbClr val="C00000"/>
                </a:solidFill>
              </a:rPr>
              <a:t>Leftover</a:t>
            </a:r>
          </a:p>
        </p:txBody>
      </p:sp>
      <p:cxnSp>
        <p:nvCxnSpPr>
          <p:cNvPr id="4" name="Straight Arrow Connector 3"/>
          <p:cNvCxnSpPr/>
          <p:nvPr/>
        </p:nvCxnSpPr>
        <p:spPr>
          <a:xfrm>
            <a:off x="3098800" y="2336800"/>
            <a:ext cx="12700" cy="631306"/>
          </a:xfrm>
          <a:prstGeom prst="straightConnector1">
            <a:avLst/>
          </a:prstGeom>
          <a:ln w="381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1206985" y="5118900"/>
            <a:ext cx="4185072" cy="131862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1234278" y="5092044"/>
            <a:ext cx="4265233"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DRF progress is slowed down</a:t>
            </a:r>
          </a:p>
        </p:txBody>
      </p:sp>
      <p:sp>
        <p:nvSpPr>
          <p:cNvPr id="27" name="TextBox 26"/>
          <p:cNvSpPr txBox="1"/>
          <p:nvPr/>
        </p:nvSpPr>
        <p:spPr>
          <a:xfrm>
            <a:off x="1234279" y="5511144"/>
            <a:ext cx="4157778"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Carbyne progress faster due to receiving leftover  </a:t>
            </a:r>
          </a:p>
        </p:txBody>
      </p:sp>
      <p:sp>
        <p:nvSpPr>
          <p:cNvPr id="29" name="Rounded Rectangle 28"/>
          <p:cNvSpPr/>
          <p:nvPr/>
        </p:nvSpPr>
        <p:spPr>
          <a:xfrm>
            <a:off x="2528404" y="1562100"/>
            <a:ext cx="1891195" cy="2066536"/>
          </a:xfrm>
          <a:prstGeom prst="roundRect">
            <a:avLst/>
          </a:prstGeom>
          <a:noFill/>
          <a:ln w="57150">
            <a:solidFill>
              <a:schemeClr val="accent6">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984246" y="1983213"/>
            <a:ext cx="4973299" cy="707886"/>
          </a:xfrm>
          <a:prstGeom prst="rect">
            <a:avLst/>
          </a:prstGeom>
          <a:noFill/>
        </p:spPr>
        <p:txBody>
          <a:bodyPr wrap="square" rtlCol="0">
            <a:spAutoFit/>
          </a:bodyPr>
          <a:lstStyle/>
          <a:p>
            <a:r>
              <a:rPr lang="en-US" sz="2000" b="1" dirty="0">
                <a:solidFill>
                  <a:schemeClr val="accent2">
                    <a:lumMod val="50000"/>
                  </a:schemeClr>
                </a:solidFill>
              </a:rPr>
              <a:t>Carbyne w/o leftover</a:t>
            </a:r>
          </a:p>
          <a:p>
            <a:pPr marL="342900" indent="-342900">
              <a:buFont typeface="Wingdings" panose="05000000000000000000" pitchFamily="2" charset="2"/>
              <a:buChar char="§"/>
            </a:pPr>
            <a:r>
              <a:rPr lang="en-US" sz="2000" dirty="0"/>
              <a:t>Only running tasks from being altruistic</a:t>
            </a:r>
          </a:p>
        </p:txBody>
      </p:sp>
      <p:sp>
        <p:nvSpPr>
          <p:cNvPr id="33" name="TextBox 32"/>
          <p:cNvSpPr txBox="1"/>
          <p:nvPr/>
        </p:nvSpPr>
        <p:spPr>
          <a:xfrm>
            <a:off x="6984246" y="2655723"/>
            <a:ext cx="4973299" cy="1015663"/>
          </a:xfrm>
          <a:prstGeom prst="rect">
            <a:avLst/>
          </a:prstGeom>
          <a:noFill/>
        </p:spPr>
        <p:txBody>
          <a:bodyPr wrap="square" rtlCol="0">
            <a:spAutoFit/>
          </a:bodyPr>
          <a:lstStyle/>
          <a:p>
            <a:r>
              <a:rPr lang="en-US" sz="2000" b="1" dirty="0">
                <a:solidFill>
                  <a:schemeClr val="accent2"/>
                </a:solidFill>
              </a:rPr>
              <a:t>Carbyne</a:t>
            </a:r>
          </a:p>
          <a:p>
            <a:pPr marL="342900" indent="-342900">
              <a:buFont typeface="Wingdings" panose="05000000000000000000" pitchFamily="2" charset="2"/>
              <a:buChar char="§"/>
            </a:pPr>
            <a:r>
              <a:rPr lang="en-US" sz="2000" dirty="0"/>
              <a:t>Tasks from being altruistic and from leftover redistribution</a:t>
            </a:r>
          </a:p>
        </p:txBody>
      </p:sp>
      <p:sp>
        <p:nvSpPr>
          <p:cNvPr id="35" name="TextBox 34"/>
          <p:cNvSpPr txBox="1"/>
          <p:nvPr/>
        </p:nvSpPr>
        <p:spPr>
          <a:xfrm>
            <a:off x="6996946" y="1310113"/>
            <a:ext cx="4973299" cy="707886"/>
          </a:xfrm>
          <a:prstGeom prst="rect">
            <a:avLst/>
          </a:prstGeom>
          <a:noFill/>
        </p:spPr>
        <p:txBody>
          <a:bodyPr wrap="square" rtlCol="0">
            <a:spAutoFit/>
          </a:bodyPr>
          <a:lstStyle/>
          <a:p>
            <a:r>
              <a:rPr lang="en-US" sz="2000" b="1" dirty="0">
                <a:solidFill>
                  <a:schemeClr val="accent5"/>
                </a:solidFill>
              </a:rPr>
              <a:t>DRF</a:t>
            </a:r>
          </a:p>
          <a:p>
            <a:pPr marL="342900" indent="-342900">
              <a:buFont typeface="Wingdings" panose="05000000000000000000" pitchFamily="2" charset="2"/>
              <a:buChar char="§"/>
            </a:pPr>
            <a:r>
              <a:rPr lang="en-US" sz="2000" dirty="0"/>
              <a:t>Tasks from a DRF allocation</a:t>
            </a:r>
          </a:p>
        </p:txBody>
      </p:sp>
      <p:sp>
        <p:nvSpPr>
          <p:cNvPr id="36" name="Rectangle 35"/>
          <p:cNvSpPr/>
          <p:nvPr/>
        </p:nvSpPr>
        <p:spPr>
          <a:xfrm>
            <a:off x="1112078" y="4684669"/>
            <a:ext cx="3980622" cy="477054"/>
          </a:xfrm>
          <a:prstGeom prst="rect">
            <a:avLst/>
          </a:prstGeom>
        </p:spPr>
        <p:txBody>
          <a:bodyPr wrap="square">
            <a:spAutoFit/>
          </a:bodyPr>
          <a:lstStyle/>
          <a:p>
            <a:r>
              <a:rPr lang="en-US" sz="2500" b="1" dirty="0"/>
              <a:t>High resource contention</a:t>
            </a:r>
          </a:p>
        </p:txBody>
      </p:sp>
      <p:sp>
        <p:nvSpPr>
          <p:cNvPr id="37" name="Rectangle 36"/>
          <p:cNvSpPr/>
          <p:nvPr/>
        </p:nvSpPr>
        <p:spPr>
          <a:xfrm>
            <a:off x="6984246" y="4649400"/>
            <a:ext cx="1738244" cy="477054"/>
          </a:xfrm>
          <a:prstGeom prst="rect">
            <a:avLst/>
          </a:prstGeom>
        </p:spPr>
        <p:txBody>
          <a:bodyPr wrap="square">
            <a:spAutoFit/>
          </a:bodyPr>
          <a:lstStyle/>
          <a:p>
            <a:r>
              <a:rPr lang="en-US" sz="2500" b="1" dirty="0"/>
              <a:t>Gains from</a:t>
            </a:r>
          </a:p>
        </p:txBody>
      </p:sp>
      <p:sp>
        <p:nvSpPr>
          <p:cNvPr id="38" name="Rectangle 37"/>
          <p:cNvSpPr/>
          <p:nvPr/>
        </p:nvSpPr>
        <p:spPr>
          <a:xfrm>
            <a:off x="7064408" y="5123215"/>
            <a:ext cx="3459840" cy="542481"/>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091701" y="5096359"/>
            <a:ext cx="3613009" cy="477054"/>
          </a:xfrm>
          <a:prstGeom prst="rect">
            <a:avLst/>
          </a:prstGeom>
          <a:noFill/>
        </p:spPr>
        <p:txBody>
          <a:bodyPr wrap="square" rtlCol="0">
            <a:spAutoFit/>
          </a:bodyPr>
          <a:lstStyle/>
          <a:p>
            <a:r>
              <a:rPr lang="en-US" sz="2500" dirty="0"/>
              <a:t>Altruism helps in long run</a:t>
            </a:r>
          </a:p>
        </p:txBody>
      </p:sp>
      <p:sp>
        <p:nvSpPr>
          <p:cNvPr id="40" name="Rectangle 39"/>
          <p:cNvSpPr/>
          <p:nvPr/>
        </p:nvSpPr>
        <p:spPr>
          <a:xfrm>
            <a:off x="1649713" y="981827"/>
            <a:ext cx="3628044" cy="323165"/>
          </a:xfrm>
          <a:prstGeom prst="rect">
            <a:avLst/>
          </a:prstGeom>
        </p:spPr>
        <p:txBody>
          <a:bodyPr wrap="none">
            <a:spAutoFit/>
          </a:bodyPr>
          <a:lstStyle/>
          <a:p>
            <a:r>
              <a:rPr lang="en-US" sz="1500" i="1" dirty="0"/>
              <a:t>Snapshot of the execution of a TPC-DS query</a:t>
            </a:r>
          </a:p>
        </p:txBody>
      </p:sp>
    </p:spTree>
    <p:extLst>
      <p:ext uri="{BB962C8B-B14F-4D97-AF65-F5344CB8AC3E}">
        <p14:creationId xmlns:p14="http://schemas.microsoft.com/office/powerpoint/2010/main" val="139040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29"/>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36"/>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26"/>
                                        </p:tgtEl>
                                        <p:attrNameLst>
                                          <p:attrName>style.visibility</p:attrName>
                                        </p:attrNameLst>
                                      </p:cBhvr>
                                      <p:to>
                                        <p:strVal val="visible"/>
                                      </p:to>
                                    </p:set>
                                  </p:childTnLst>
                                </p:cTn>
                              </p:par>
                              <p:par>
                                <p:cTn id="11" presetID="1" presetClass="entr" presetSubtype="0" fill="hold" grpId="0" nodeType="withEffect">
                                  <p:stCondLst>
                                    <p:cond delay="500"/>
                                  </p:stCondLst>
                                  <p:childTnLst>
                                    <p:set>
                                      <p:cBhvr>
                                        <p:cTn id="12" dur="1" fill="hold">
                                          <p:stCondLst>
                                            <p:cond delay="0"/>
                                          </p:stCondLst>
                                        </p:cTn>
                                        <p:tgtEl>
                                          <p:spTgt spid="2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50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50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50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5" grpId="0" animBg="1"/>
      <p:bldP spid="26" grpId="0"/>
      <p:bldP spid="27" grpId="0"/>
      <p:bldP spid="29" grpId="0" animBg="1"/>
      <p:bldP spid="36"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Rectangle 91"/>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Job Performance</a:t>
            </a:r>
          </a:p>
        </p:txBody>
      </p:sp>
      <p:sp>
        <p:nvSpPr>
          <p:cNvPr id="165" name="Rectangle 164"/>
          <p:cNvSpPr/>
          <p:nvPr/>
        </p:nvSpPr>
        <p:spPr>
          <a:xfrm>
            <a:off x="974424" y="4708585"/>
            <a:ext cx="1931154" cy="477054"/>
          </a:xfrm>
          <a:prstGeom prst="rect">
            <a:avLst/>
          </a:prstGeom>
        </p:spPr>
        <p:txBody>
          <a:bodyPr wrap="square">
            <a:spAutoFit/>
          </a:bodyPr>
          <a:lstStyle/>
          <a:p>
            <a:r>
              <a:rPr lang="en-US" sz="2500" b="1" dirty="0"/>
              <a:t>Performance</a:t>
            </a:r>
          </a:p>
        </p:txBody>
      </p:sp>
      <p:sp>
        <p:nvSpPr>
          <p:cNvPr id="166" name="Rectangle 165"/>
          <p:cNvSpPr/>
          <p:nvPr/>
        </p:nvSpPr>
        <p:spPr>
          <a:xfrm>
            <a:off x="1054585" y="5182400"/>
            <a:ext cx="4185072" cy="131862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7" name="TextBox 166"/>
          <p:cNvSpPr txBox="1"/>
          <p:nvPr/>
        </p:nvSpPr>
        <p:spPr>
          <a:xfrm>
            <a:off x="1081879" y="5155544"/>
            <a:ext cx="4157778"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Better jobs completion time</a:t>
            </a:r>
          </a:p>
        </p:txBody>
      </p:sp>
      <p:sp>
        <p:nvSpPr>
          <p:cNvPr id="168" name="TextBox 167"/>
          <p:cNvSpPr txBox="1"/>
          <p:nvPr/>
        </p:nvSpPr>
        <p:spPr>
          <a:xfrm>
            <a:off x="1088508" y="5639251"/>
            <a:ext cx="3664858"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16% jobs slowed down</a:t>
            </a:r>
          </a:p>
        </p:txBody>
      </p:sp>
      <p:sp>
        <p:nvSpPr>
          <p:cNvPr id="169" name="TextBox 168"/>
          <p:cNvSpPr txBox="1"/>
          <p:nvPr/>
        </p:nvSpPr>
        <p:spPr>
          <a:xfrm>
            <a:off x="1095767" y="6067423"/>
            <a:ext cx="4143890"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solidFill>
                  <a:schemeClr val="accent2"/>
                </a:solidFill>
              </a:rPr>
              <a:t>4%</a:t>
            </a:r>
            <a:r>
              <a:rPr lang="en-US" sz="2500" dirty="0"/>
              <a:t> only by more than </a:t>
            </a:r>
            <a:r>
              <a:rPr lang="en-US" sz="2500" dirty="0">
                <a:solidFill>
                  <a:schemeClr val="accent2"/>
                </a:solidFill>
              </a:rPr>
              <a:t>0.8x</a:t>
            </a:r>
          </a:p>
        </p:txBody>
      </p:sp>
      <p:sp>
        <p:nvSpPr>
          <p:cNvPr id="170" name="Rectangle 169"/>
          <p:cNvSpPr/>
          <p:nvPr/>
        </p:nvSpPr>
        <p:spPr>
          <a:xfrm>
            <a:off x="6453571" y="4715843"/>
            <a:ext cx="3778942" cy="477054"/>
          </a:xfrm>
          <a:prstGeom prst="rect">
            <a:avLst/>
          </a:prstGeom>
        </p:spPr>
        <p:txBody>
          <a:bodyPr wrap="square">
            <a:spAutoFit/>
          </a:bodyPr>
          <a:lstStyle/>
          <a:p>
            <a:r>
              <a:rPr lang="en-US" sz="2500" b="1" dirty="0"/>
              <a:t>Which jobs slow down?</a:t>
            </a:r>
          </a:p>
        </p:txBody>
      </p:sp>
      <p:sp>
        <p:nvSpPr>
          <p:cNvPr id="171" name="Rectangle 170"/>
          <p:cNvSpPr/>
          <p:nvPr/>
        </p:nvSpPr>
        <p:spPr>
          <a:xfrm>
            <a:off x="6533731" y="5189658"/>
            <a:ext cx="4616869" cy="131862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Box 171"/>
          <p:cNvSpPr txBox="1"/>
          <p:nvPr/>
        </p:nvSpPr>
        <p:spPr>
          <a:xfrm>
            <a:off x="6561026" y="5162802"/>
            <a:ext cx="4157778"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Longer jobs </a:t>
            </a:r>
          </a:p>
        </p:txBody>
      </p:sp>
      <p:sp>
        <p:nvSpPr>
          <p:cNvPr id="173" name="TextBox 172"/>
          <p:cNvSpPr txBox="1"/>
          <p:nvPr/>
        </p:nvSpPr>
        <p:spPr>
          <a:xfrm>
            <a:off x="6567655" y="5646509"/>
            <a:ext cx="4231310"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No bias towards shorter jobs</a:t>
            </a:r>
          </a:p>
        </p:txBody>
      </p:sp>
      <p:sp>
        <p:nvSpPr>
          <p:cNvPr id="178" name="TextBox 177"/>
          <p:cNvSpPr txBox="1"/>
          <p:nvPr/>
        </p:nvSpPr>
        <p:spPr>
          <a:xfrm>
            <a:off x="6574914" y="6074681"/>
            <a:ext cx="4664586"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solidFill>
                  <a:schemeClr val="accent2"/>
                </a:solidFill>
              </a:rPr>
              <a:t>Most jobs benefit from leftover </a:t>
            </a:r>
          </a:p>
        </p:txBody>
      </p:sp>
      <p:graphicFrame>
        <p:nvGraphicFramePr>
          <p:cNvPr id="179" name="Chart 178"/>
          <p:cNvGraphicFramePr>
            <a:graphicFrameLocks/>
          </p:cNvGraphicFramePr>
          <p:nvPr>
            <p:extLst>
              <p:ext uri="{D42A27DB-BD31-4B8C-83A1-F6EECF244321}">
                <p14:modId xmlns:p14="http://schemas.microsoft.com/office/powerpoint/2010/main" val="1428494771"/>
              </p:ext>
            </p:extLst>
          </p:nvPr>
        </p:nvGraphicFramePr>
        <p:xfrm>
          <a:off x="5981700" y="1060817"/>
          <a:ext cx="5765800" cy="3611575"/>
        </p:xfrm>
        <a:graphic>
          <a:graphicData uri="http://schemas.openxmlformats.org/drawingml/2006/chart">
            <c:chart xmlns:c="http://schemas.openxmlformats.org/drawingml/2006/chart" xmlns:r="http://schemas.openxmlformats.org/officeDocument/2006/relationships" r:id="rId3"/>
          </a:graphicData>
        </a:graphic>
      </p:graphicFrame>
      <p:sp>
        <p:nvSpPr>
          <p:cNvPr id="14" name="Slide Number Placeholder 6"/>
          <p:cNvSpPr>
            <a:spLocks noGrp="1"/>
          </p:cNvSpPr>
          <p:nvPr>
            <p:ph type="sldNum" sz="quarter" idx="12"/>
          </p:nvPr>
        </p:nvSpPr>
        <p:spPr>
          <a:xfrm>
            <a:off x="11214100" y="6356350"/>
            <a:ext cx="533400" cy="365125"/>
          </a:xfrm>
        </p:spPr>
        <p:txBody>
          <a:bodyPr/>
          <a:lstStyle/>
          <a:p>
            <a:r>
              <a:rPr lang="en-US" b="1" dirty="0"/>
              <a:t>14</a:t>
            </a:r>
          </a:p>
        </p:txBody>
      </p:sp>
      <p:graphicFrame>
        <p:nvGraphicFramePr>
          <p:cNvPr id="21" name="Chart 20"/>
          <p:cNvGraphicFramePr>
            <a:graphicFrameLocks/>
          </p:cNvGraphicFramePr>
          <p:nvPr>
            <p:extLst>
              <p:ext uri="{D42A27DB-BD31-4B8C-83A1-F6EECF244321}">
                <p14:modId xmlns:p14="http://schemas.microsoft.com/office/powerpoint/2010/main" val="3709465409"/>
              </p:ext>
            </p:extLst>
          </p:nvPr>
        </p:nvGraphicFramePr>
        <p:xfrm>
          <a:off x="257914" y="1072769"/>
          <a:ext cx="5558686" cy="3599623"/>
        </p:xfrm>
        <a:graphic>
          <a:graphicData uri="http://schemas.openxmlformats.org/drawingml/2006/chart">
            <c:chart xmlns:c="http://schemas.openxmlformats.org/drawingml/2006/chart" xmlns:r="http://schemas.openxmlformats.org/officeDocument/2006/relationships" r:id="rId4"/>
          </a:graphicData>
        </a:graphic>
      </p:graphicFrame>
      <p:sp>
        <p:nvSpPr>
          <p:cNvPr id="22" name="Rectangle 21"/>
          <p:cNvSpPr/>
          <p:nvPr/>
        </p:nvSpPr>
        <p:spPr>
          <a:xfrm>
            <a:off x="1649713" y="981827"/>
            <a:ext cx="3628044" cy="323165"/>
          </a:xfrm>
          <a:prstGeom prst="rect">
            <a:avLst/>
          </a:prstGeom>
        </p:spPr>
        <p:txBody>
          <a:bodyPr wrap="none">
            <a:spAutoFit/>
          </a:bodyPr>
          <a:lstStyle/>
          <a:p>
            <a:r>
              <a:rPr lang="en-US" sz="1500" i="1" dirty="0"/>
              <a:t>Snapshot of the execution of a TPC-DS query</a:t>
            </a:r>
          </a:p>
        </p:txBody>
      </p:sp>
    </p:spTree>
    <p:extLst>
      <p:ext uri="{BB962C8B-B14F-4D97-AF65-F5344CB8AC3E}">
        <p14:creationId xmlns:p14="http://schemas.microsoft.com/office/powerpoint/2010/main" val="416771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165"/>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166"/>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1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500"/>
                                  </p:stCondLst>
                                  <p:childTnLst>
                                    <p:set>
                                      <p:cBhvr>
                                        <p:cTn id="14" dur="1" fill="hold">
                                          <p:stCondLst>
                                            <p:cond delay="0"/>
                                          </p:stCondLst>
                                        </p:cTn>
                                        <p:tgtEl>
                                          <p:spTgt spid="168"/>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grpId="0" nodeType="afterEffect">
                                  <p:stCondLst>
                                    <p:cond delay="750"/>
                                  </p:stCondLst>
                                  <p:childTnLst>
                                    <p:set>
                                      <p:cBhvr>
                                        <p:cTn id="17" dur="1" fill="hold">
                                          <p:stCondLst>
                                            <p:cond delay="0"/>
                                          </p:stCondLst>
                                        </p:cTn>
                                        <p:tgtEl>
                                          <p:spTgt spid="169"/>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500"/>
                                  </p:stCondLst>
                                  <p:childTnLst>
                                    <p:set>
                                      <p:cBhvr>
                                        <p:cTn id="21" dur="1" fill="hold">
                                          <p:stCondLst>
                                            <p:cond delay="0"/>
                                          </p:stCondLst>
                                        </p:cTn>
                                        <p:tgtEl>
                                          <p:spTgt spid="17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500"/>
                                  </p:stCondLst>
                                  <p:childTnLst>
                                    <p:set>
                                      <p:cBhvr>
                                        <p:cTn id="25" dur="1" fill="hold">
                                          <p:stCondLst>
                                            <p:cond delay="0"/>
                                          </p:stCondLst>
                                        </p:cTn>
                                        <p:tgtEl>
                                          <p:spTgt spid="172"/>
                                        </p:tgtEl>
                                        <p:attrNameLst>
                                          <p:attrName>style.visibility</p:attrName>
                                        </p:attrNameLst>
                                      </p:cBhvr>
                                      <p:to>
                                        <p:strVal val="visible"/>
                                      </p:to>
                                    </p:set>
                                  </p:childTnLst>
                                </p:cTn>
                              </p:par>
                              <p:par>
                                <p:cTn id="26" presetID="1" presetClass="entr" presetSubtype="0" fill="hold" grpId="0" nodeType="withEffect">
                                  <p:stCondLst>
                                    <p:cond delay="500"/>
                                  </p:stCondLst>
                                  <p:childTnLst>
                                    <p:set>
                                      <p:cBhvr>
                                        <p:cTn id="27" dur="1" fill="hold">
                                          <p:stCondLst>
                                            <p:cond delay="0"/>
                                          </p:stCondLst>
                                        </p:cTn>
                                        <p:tgtEl>
                                          <p:spTgt spid="17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500"/>
                                  </p:stCondLst>
                                  <p:childTnLst>
                                    <p:set>
                                      <p:cBhvr>
                                        <p:cTn id="31" dur="1" fill="hold">
                                          <p:stCondLst>
                                            <p:cond delay="0"/>
                                          </p:stCondLst>
                                        </p:cTn>
                                        <p:tgtEl>
                                          <p:spTgt spid="17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500"/>
                                  </p:stCondLst>
                                  <p:childTnLst>
                                    <p:set>
                                      <p:cBhvr>
                                        <p:cTn id="35" dur="1" fill="hold">
                                          <p:stCondLst>
                                            <p:cond delay="0"/>
                                          </p:stCondLst>
                                        </p:cTn>
                                        <p:tgtEl>
                                          <p:spTgt spid="1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p:bldP spid="166" grpId="0" animBg="1"/>
      <p:bldP spid="167" grpId="0"/>
      <p:bldP spid="168" grpId="0"/>
      <p:bldP spid="169" grpId="0"/>
      <p:bldP spid="170" grpId="0"/>
      <p:bldP spid="171" grpId="0" animBg="1"/>
      <p:bldP spid="172" grpId="0"/>
      <p:bldP spid="173" grpId="0"/>
      <p:bldP spid="17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Impact of a Better Intra-Job Scheduler</a:t>
            </a:r>
          </a:p>
        </p:txBody>
      </p:sp>
      <p:sp>
        <p:nvSpPr>
          <p:cNvPr id="10" name="TextBox 9"/>
          <p:cNvSpPr txBox="1"/>
          <p:nvPr/>
        </p:nvSpPr>
        <p:spPr>
          <a:xfrm>
            <a:off x="663741" y="1488377"/>
            <a:ext cx="3775090" cy="477054"/>
          </a:xfrm>
          <a:prstGeom prst="rect">
            <a:avLst/>
          </a:prstGeom>
          <a:noFill/>
        </p:spPr>
        <p:txBody>
          <a:bodyPr wrap="square" rtlCol="0">
            <a:spAutoFit/>
          </a:bodyPr>
          <a:lstStyle/>
          <a:p>
            <a:r>
              <a:rPr lang="en-US" sz="2500" dirty="0"/>
              <a:t>Default intra-job scheduler</a:t>
            </a:r>
            <a:endParaRPr lang="en-US" sz="2500" dirty="0">
              <a:solidFill>
                <a:schemeClr val="accent2"/>
              </a:solidFill>
            </a:endParaRPr>
          </a:p>
        </p:txBody>
      </p:sp>
      <p:sp>
        <p:nvSpPr>
          <p:cNvPr id="11" name="TextBox 10"/>
          <p:cNvSpPr txBox="1"/>
          <p:nvPr/>
        </p:nvSpPr>
        <p:spPr>
          <a:xfrm>
            <a:off x="819019" y="1836642"/>
            <a:ext cx="1298623"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Tetris</a:t>
            </a:r>
            <a:endParaRPr lang="en-US" sz="2500" dirty="0">
              <a:solidFill>
                <a:schemeClr val="accent2"/>
              </a:solidFill>
            </a:endParaRPr>
          </a:p>
        </p:txBody>
      </p:sp>
      <p:sp>
        <p:nvSpPr>
          <p:cNvPr id="12" name="TextBox 11"/>
          <p:cNvSpPr txBox="1"/>
          <p:nvPr/>
        </p:nvSpPr>
        <p:spPr>
          <a:xfrm>
            <a:off x="819018" y="2313696"/>
            <a:ext cx="4413442"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Limited view of the job’s DAG</a:t>
            </a:r>
            <a:endParaRPr lang="en-US" sz="2500" dirty="0">
              <a:solidFill>
                <a:schemeClr val="accent2"/>
              </a:solidFill>
            </a:endParaRPr>
          </a:p>
        </p:txBody>
      </p:sp>
      <p:sp>
        <p:nvSpPr>
          <p:cNvPr id="13" name="Rectangle 12"/>
          <p:cNvSpPr/>
          <p:nvPr/>
        </p:nvSpPr>
        <p:spPr>
          <a:xfrm>
            <a:off x="655979" y="1503507"/>
            <a:ext cx="4472964" cy="131862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5321813" y="1157067"/>
            <a:ext cx="6668755" cy="3810012"/>
            <a:chOff x="2595869" y="967286"/>
            <a:chExt cx="6668755" cy="3402857"/>
          </a:xfrm>
        </p:grpSpPr>
        <p:graphicFrame>
          <p:nvGraphicFramePr>
            <p:cNvPr id="31" name="Chart 30"/>
            <p:cNvGraphicFramePr>
              <a:graphicFrameLocks/>
            </p:cNvGraphicFramePr>
            <p:nvPr>
              <p:extLst>
                <p:ext uri="{D42A27DB-BD31-4B8C-83A1-F6EECF244321}">
                  <p14:modId xmlns:p14="http://schemas.microsoft.com/office/powerpoint/2010/main" val="4274528670"/>
                </p:ext>
              </p:extLst>
            </p:nvPr>
          </p:nvGraphicFramePr>
          <p:xfrm>
            <a:off x="2725948" y="967286"/>
            <a:ext cx="6538676" cy="3153104"/>
          </p:xfrm>
          <a:graphic>
            <a:graphicData uri="http://schemas.openxmlformats.org/drawingml/2006/chart">
              <c:chart xmlns:c="http://schemas.openxmlformats.org/drawingml/2006/chart" xmlns:r="http://schemas.openxmlformats.org/officeDocument/2006/relationships" r:id="rId3"/>
            </a:graphicData>
          </a:graphic>
        </p:graphicFrame>
        <p:sp>
          <p:nvSpPr>
            <p:cNvPr id="32" name="TextBox 31"/>
            <p:cNvSpPr txBox="1"/>
            <p:nvPr/>
          </p:nvSpPr>
          <p:spPr>
            <a:xfrm>
              <a:off x="4663675" y="4012791"/>
              <a:ext cx="3962740" cy="357352"/>
            </a:xfrm>
            <a:prstGeom prst="rect">
              <a:avLst/>
            </a:prstGeom>
            <a:noFill/>
          </p:spPr>
          <p:txBody>
            <a:bodyPr wrap="square" rtlCol="0">
              <a:spAutoFit/>
            </a:bodyPr>
            <a:lstStyle/>
            <a:p>
              <a:r>
                <a:rPr lang="en-US" sz="2000" b="1" dirty="0"/>
                <a:t>Factor of Improvement (w.r.t. DRF)</a:t>
              </a:r>
            </a:p>
          </p:txBody>
        </p:sp>
        <p:sp>
          <p:nvSpPr>
            <p:cNvPr id="33" name="TextBox 32"/>
            <p:cNvSpPr txBox="1"/>
            <p:nvPr/>
          </p:nvSpPr>
          <p:spPr>
            <a:xfrm rot="16200000">
              <a:off x="1823296" y="2075107"/>
              <a:ext cx="1945256" cy="400110"/>
            </a:xfrm>
            <a:prstGeom prst="rect">
              <a:avLst/>
            </a:prstGeom>
            <a:noFill/>
          </p:spPr>
          <p:txBody>
            <a:bodyPr wrap="square" rtlCol="0">
              <a:spAutoFit/>
            </a:bodyPr>
            <a:lstStyle/>
            <a:p>
              <a:r>
                <a:rPr lang="en-US" sz="2000" b="1" dirty="0"/>
                <a:t>Fraction of Jobs</a:t>
              </a:r>
            </a:p>
          </p:txBody>
        </p:sp>
      </p:grpSp>
      <p:sp>
        <p:nvSpPr>
          <p:cNvPr id="35" name="Slide Number Placeholder 6"/>
          <p:cNvSpPr>
            <a:spLocks noGrp="1"/>
          </p:cNvSpPr>
          <p:nvPr>
            <p:ph type="sldNum" sz="quarter" idx="12"/>
          </p:nvPr>
        </p:nvSpPr>
        <p:spPr>
          <a:xfrm>
            <a:off x="11214100" y="6356350"/>
            <a:ext cx="533400" cy="365125"/>
          </a:xfrm>
        </p:spPr>
        <p:txBody>
          <a:bodyPr/>
          <a:lstStyle/>
          <a:p>
            <a:r>
              <a:rPr lang="en-US" b="1" dirty="0"/>
              <a:t>15</a:t>
            </a:r>
          </a:p>
        </p:txBody>
      </p:sp>
    </p:spTree>
    <p:extLst>
      <p:ext uri="{BB962C8B-B14F-4D97-AF65-F5344CB8AC3E}">
        <p14:creationId xmlns:p14="http://schemas.microsoft.com/office/powerpoint/2010/main" val="172730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50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50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50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50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Impact of a Better Intra-Job Scheduler</a:t>
            </a:r>
          </a:p>
        </p:txBody>
      </p:sp>
      <p:sp>
        <p:nvSpPr>
          <p:cNvPr id="10" name="TextBox 9"/>
          <p:cNvSpPr txBox="1"/>
          <p:nvPr/>
        </p:nvSpPr>
        <p:spPr>
          <a:xfrm>
            <a:off x="663741" y="1488377"/>
            <a:ext cx="3775090" cy="477054"/>
          </a:xfrm>
          <a:prstGeom prst="rect">
            <a:avLst/>
          </a:prstGeom>
          <a:noFill/>
        </p:spPr>
        <p:txBody>
          <a:bodyPr wrap="square" rtlCol="0">
            <a:spAutoFit/>
          </a:bodyPr>
          <a:lstStyle/>
          <a:p>
            <a:r>
              <a:rPr lang="en-US" sz="2500" dirty="0"/>
              <a:t>Default intra-job scheduler</a:t>
            </a:r>
            <a:endParaRPr lang="en-US" sz="2500" dirty="0">
              <a:solidFill>
                <a:schemeClr val="accent2"/>
              </a:solidFill>
            </a:endParaRPr>
          </a:p>
        </p:txBody>
      </p:sp>
      <p:sp>
        <p:nvSpPr>
          <p:cNvPr id="11" name="TextBox 10"/>
          <p:cNvSpPr txBox="1"/>
          <p:nvPr/>
        </p:nvSpPr>
        <p:spPr>
          <a:xfrm>
            <a:off x="819019" y="1836642"/>
            <a:ext cx="1298623"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Tetris</a:t>
            </a:r>
            <a:endParaRPr lang="en-US" sz="2500" dirty="0">
              <a:solidFill>
                <a:schemeClr val="accent2"/>
              </a:solidFill>
            </a:endParaRPr>
          </a:p>
        </p:txBody>
      </p:sp>
      <p:sp>
        <p:nvSpPr>
          <p:cNvPr id="12" name="TextBox 11"/>
          <p:cNvSpPr txBox="1"/>
          <p:nvPr/>
        </p:nvSpPr>
        <p:spPr>
          <a:xfrm>
            <a:off x="819018" y="2313696"/>
            <a:ext cx="4413442"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Limited view of the job’s DAG</a:t>
            </a:r>
            <a:endParaRPr lang="en-US" sz="2500" dirty="0">
              <a:solidFill>
                <a:schemeClr val="accent2"/>
              </a:solidFill>
            </a:endParaRPr>
          </a:p>
        </p:txBody>
      </p:sp>
      <p:sp>
        <p:nvSpPr>
          <p:cNvPr id="13" name="Rectangle 12"/>
          <p:cNvSpPr/>
          <p:nvPr/>
        </p:nvSpPr>
        <p:spPr>
          <a:xfrm>
            <a:off x="655979" y="1503507"/>
            <a:ext cx="4472964" cy="131862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621506" y="4419729"/>
            <a:ext cx="3775090" cy="477054"/>
          </a:xfrm>
          <a:prstGeom prst="rect">
            <a:avLst/>
          </a:prstGeom>
          <a:noFill/>
        </p:spPr>
        <p:txBody>
          <a:bodyPr wrap="square" rtlCol="0">
            <a:spAutoFit/>
          </a:bodyPr>
          <a:lstStyle/>
          <a:p>
            <a:r>
              <a:rPr lang="en-US" sz="2500" dirty="0"/>
              <a:t>Better intra-job scheduler</a:t>
            </a:r>
            <a:endParaRPr lang="en-US" sz="2500" dirty="0">
              <a:solidFill>
                <a:schemeClr val="accent2"/>
              </a:solidFill>
            </a:endParaRPr>
          </a:p>
        </p:txBody>
      </p:sp>
      <p:sp>
        <p:nvSpPr>
          <p:cNvPr id="15" name="TextBox 14"/>
          <p:cNvSpPr txBox="1"/>
          <p:nvPr/>
        </p:nvSpPr>
        <p:spPr>
          <a:xfrm>
            <a:off x="776784" y="4767994"/>
            <a:ext cx="4214316"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Graphene – DAG-wide view</a:t>
            </a:r>
            <a:endParaRPr lang="en-US" sz="2500" dirty="0">
              <a:solidFill>
                <a:schemeClr val="accent2"/>
              </a:solidFill>
            </a:endParaRPr>
          </a:p>
        </p:txBody>
      </p:sp>
      <p:sp>
        <p:nvSpPr>
          <p:cNvPr id="17" name="Rectangle 16"/>
          <p:cNvSpPr/>
          <p:nvPr/>
        </p:nvSpPr>
        <p:spPr>
          <a:xfrm>
            <a:off x="613744" y="4434859"/>
            <a:ext cx="4515199" cy="1718650"/>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a:xfrm>
            <a:off x="5321813" y="1157067"/>
            <a:ext cx="6668755" cy="3810012"/>
            <a:chOff x="2595869" y="967286"/>
            <a:chExt cx="6668755" cy="3402857"/>
          </a:xfrm>
        </p:grpSpPr>
        <p:graphicFrame>
          <p:nvGraphicFramePr>
            <p:cNvPr id="24" name="Chart 23"/>
            <p:cNvGraphicFramePr>
              <a:graphicFrameLocks/>
            </p:cNvGraphicFramePr>
            <p:nvPr>
              <p:extLst>
                <p:ext uri="{D42A27DB-BD31-4B8C-83A1-F6EECF244321}">
                  <p14:modId xmlns:p14="http://schemas.microsoft.com/office/powerpoint/2010/main" val="3707391245"/>
                </p:ext>
              </p:extLst>
            </p:nvPr>
          </p:nvGraphicFramePr>
          <p:xfrm>
            <a:off x="2725948" y="967286"/>
            <a:ext cx="6538676" cy="3153104"/>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Box 24"/>
            <p:cNvSpPr txBox="1"/>
            <p:nvPr/>
          </p:nvSpPr>
          <p:spPr>
            <a:xfrm>
              <a:off x="4663675" y="4012791"/>
              <a:ext cx="3962740" cy="357352"/>
            </a:xfrm>
            <a:prstGeom prst="rect">
              <a:avLst/>
            </a:prstGeom>
            <a:noFill/>
          </p:spPr>
          <p:txBody>
            <a:bodyPr wrap="square" rtlCol="0">
              <a:spAutoFit/>
            </a:bodyPr>
            <a:lstStyle/>
            <a:p>
              <a:r>
                <a:rPr lang="en-US" sz="2000" b="1" dirty="0"/>
                <a:t>Factor of Improvement (w.r.t. DRF)</a:t>
              </a:r>
            </a:p>
          </p:txBody>
        </p:sp>
        <p:sp>
          <p:nvSpPr>
            <p:cNvPr id="26" name="TextBox 25"/>
            <p:cNvSpPr txBox="1"/>
            <p:nvPr/>
          </p:nvSpPr>
          <p:spPr>
            <a:xfrm rot="16200000">
              <a:off x="1823296" y="2075107"/>
              <a:ext cx="1945256" cy="400110"/>
            </a:xfrm>
            <a:prstGeom prst="rect">
              <a:avLst/>
            </a:prstGeom>
            <a:noFill/>
          </p:spPr>
          <p:txBody>
            <a:bodyPr wrap="square" rtlCol="0">
              <a:spAutoFit/>
            </a:bodyPr>
            <a:lstStyle/>
            <a:p>
              <a:r>
                <a:rPr lang="en-US" sz="2000" b="1" dirty="0"/>
                <a:t>Fraction of Jobs</a:t>
              </a:r>
            </a:p>
          </p:txBody>
        </p:sp>
      </p:grpSp>
      <p:sp>
        <p:nvSpPr>
          <p:cNvPr id="27" name="Slide Number Placeholder 6"/>
          <p:cNvSpPr>
            <a:spLocks noGrp="1"/>
          </p:cNvSpPr>
          <p:nvPr>
            <p:ph type="sldNum" sz="quarter" idx="12"/>
          </p:nvPr>
        </p:nvSpPr>
        <p:spPr>
          <a:xfrm>
            <a:off x="11214100" y="6356350"/>
            <a:ext cx="533400" cy="365125"/>
          </a:xfrm>
        </p:spPr>
        <p:txBody>
          <a:bodyPr/>
          <a:lstStyle/>
          <a:p>
            <a:r>
              <a:rPr lang="en-US" b="1" dirty="0"/>
              <a:t>15</a:t>
            </a:r>
          </a:p>
        </p:txBody>
      </p:sp>
    </p:spTree>
    <p:extLst>
      <p:ext uri="{BB962C8B-B14F-4D97-AF65-F5344CB8AC3E}">
        <p14:creationId xmlns:p14="http://schemas.microsoft.com/office/powerpoint/2010/main" val="1627268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14"/>
                                        </p:tgtEl>
                                        <p:attrNameLst>
                                          <p:attrName>style.visibility</p:attrName>
                                        </p:attrNameLst>
                                      </p:cBhvr>
                                      <p:to>
                                        <p:strVal val="visible"/>
                                      </p:to>
                                    </p:set>
                                  </p:childTnLst>
                                </p:cTn>
                              </p:par>
                            </p:childTnLst>
                          </p:cTn>
                        </p:par>
                        <p:par>
                          <p:cTn id="9" fill="hold">
                            <p:stCondLst>
                              <p:cond delay="500"/>
                            </p:stCondLst>
                            <p:childTnLst>
                              <p:par>
                                <p:cTn id="10" presetID="1" presetClass="entr" presetSubtype="0" fill="hold" grpId="0" nodeType="afterEffect">
                                  <p:stCondLst>
                                    <p:cond delay="500"/>
                                  </p:stCondLst>
                                  <p:childTnLst>
                                    <p:set>
                                      <p:cBhvr>
                                        <p:cTn id="1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09"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sp>
        <p:nvSpPr>
          <p:cNvPr id="63" name="Plus 62"/>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sp>
        <p:nvSpPr>
          <p:cNvPr id="66" name="TextBox 65"/>
          <p:cNvSpPr txBox="1"/>
          <p:nvPr/>
        </p:nvSpPr>
        <p:spPr>
          <a:xfrm>
            <a:off x="19044" y="6531901"/>
            <a:ext cx="3371856" cy="307777"/>
          </a:xfrm>
          <a:prstGeom prst="rect">
            <a:avLst/>
          </a:prstGeom>
          <a:noFill/>
        </p:spPr>
        <p:txBody>
          <a:bodyPr wrap="square" rtlCol="0">
            <a:spAutoFit/>
          </a:bodyPr>
          <a:lstStyle/>
          <a:p>
            <a:r>
              <a:rPr lang="en-US" sz="1400" b="1" i="1" dirty="0">
                <a:solidFill>
                  <a:schemeClr val="bg1"/>
                </a:solidFill>
              </a:rPr>
              <a:t>TPC-DS workload on a 100-machine cluster</a:t>
            </a:r>
          </a:p>
        </p:txBody>
      </p:sp>
      <p:grpSp>
        <p:nvGrpSpPr>
          <p:cNvPr id="6" name="Group 5"/>
          <p:cNvGrpSpPr/>
          <p:nvPr/>
        </p:nvGrpSpPr>
        <p:grpSpPr>
          <a:xfrm>
            <a:off x="1848702" y="843438"/>
            <a:ext cx="2562519" cy="3506369"/>
            <a:chOff x="1848702" y="843438"/>
            <a:chExt cx="2562519" cy="3506369"/>
          </a:xfrm>
        </p:grpSpPr>
        <p:grpSp>
          <p:nvGrpSpPr>
            <p:cNvPr id="69" name="Group 68"/>
            <p:cNvGrpSpPr/>
            <p:nvPr/>
          </p:nvGrpSpPr>
          <p:grpSpPr>
            <a:xfrm>
              <a:off x="2484485" y="1328783"/>
              <a:ext cx="1804858" cy="1828800"/>
              <a:chOff x="318805" y="1201783"/>
              <a:chExt cx="2066176" cy="1828800"/>
            </a:xfrm>
          </p:grpSpPr>
          <p:cxnSp>
            <p:nvCxnSpPr>
              <p:cNvPr id="136" name="Straight Connector 135"/>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rot="16200000">
              <a:off x="8092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22441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20720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2174096" y="1209366"/>
              <a:ext cx="366252" cy="400110"/>
            </a:xfrm>
            <a:prstGeom prst="rect">
              <a:avLst/>
            </a:prstGeom>
            <a:noFill/>
          </p:spPr>
          <p:txBody>
            <a:bodyPr wrap="square" rtlCol="0">
              <a:spAutoFit/>
            </a:bodyPr>
            <a:lstStyle/>
            <a:p>
              <a:r>
                <a:rPr lang="en-US" sz="2000" dirty="0"/>
                <a:t>1</a:t>
              </a:r>
            </a:p>
          </p:txBody>
        </p:sp>
        <p:sp>
          <p:nvSpPr>
            <p:cNvPr id="123" name="TextBox 122"/>
            <p:cNvSpPr txBox="1"/>
            <p:nvPr/>
          </p:nvSpPr>
          <p:spPr>
            <a:xfrm>
              <a:off x="2385552" y="3949697"/>
              <a:ext cx="2025669" cy="400110"/>
            </a:xfrm>
            <a:prstGeom prst="rect">
              <a:avLst/>
            </a:prstGeom>
            <a:noFill/>
          </p:spPr>
          <p:txBody>
            <a:bodyPr wrap="square" rtlCol="0">
              <a:spAutoFit/>
            </a:bodyPr>
            <a:lstStyle/>
            <a:p>
              <a:r>
                <a:rPr lang="en-US" sz="2000" b="1" dirty="0"/>
                <a:t>Inter-job fairness</a:t>
              </a:r>
            </a:p>
          </p:txBody>
        </p:sp>
      </p:grpSp>
      <p:grpSp>
        <p:nvGrpSpPr>
          <p:cNvPr id="9" name="Group 8"/>
          <p:cNvGrpSpPr/>
          <p:nvPr/>
        </p:nvGrpSpPr>
        <p:grpSpPr>
          <a:xfrm>
            <a:off x="4477071" y="1171658"/>
            <a:ext cx="2924015" cy="3170292"/>
            <a:chOff x="4477071" y="1171658"/>
            <a:chExt cx="2924015" cy="3170292"/>
          </a:xfrm>
        </p:grpSpPr>
        <p:sp>
          <p:nvSpPr>
            <p:cNvPr id="141" name="TextBox 140"/>
            <p:cNvSpPr txBox="1"/>
            <p:nvPr/>
          </p:nvSpPr>
          <p:spPr>
            <a:xfrm>
              <a:off x="5073710" y="2888764"/>
              <a:ext cx="320511" cy="400110"/>
            </a:xfrm>
            <a:prstGeom prst="rect">
              <a:avLst/>
            </a:prstGeom>
            <a:noFill/>
          </p:spPr>
          <p:txBody>
            <a:bodyPr wrap="square" rtlCol="0">
              <a:spAutoFit/>
            </a:bodyPr>
            <a:lstStyle/>
            <a:p>
              <a:r>
                <a:rPr lang="en-US" sz="2000" dirty="0"/>
                <a:t>0</a:t>
              </a:r>
            </a:p>
          </p:txBody>
        </p:sp>
        <p:grpSp>
          <p:nvGrpSpPr>
            <p:cNvPr id="7" name="Group 6"/>
            <p:cNvGrpSpPr/>
            <p:nvPr/>
          </p:nvGrpSpPr>
          <p:grpSpPr>
            <a:xfrm>
              <a:off x="4477071" y="1171658"/>
              <a:ext cx="2924015" cy="3170292"/>
              <a:chOff x="4477071" y="1171658"/>
              <a:chExt cx="2924015" cy="3170292"/>
            </a:xfrm>
          </p:grpSpPr>
          <p:grpSp>
            <p:nvGrpSpPr>
              <p:cNvPr id="139" name="Group 138"/>
              <p:cNvGrpSpPr/>
              <p:nvPr/>
            </p:nvGrpSpPr>
            <p:grpSpPr>
              <a:xfrm>
                <a:off x="5314094" y="1330352"/>
                <a:ext cx="1804858" cy="1828800"/>
                <a:chOff x="318805" y="1201783"/>
                <a:chExt cx="2066176" cy="1828800"/>
              </a:xfrm>
            </p:grpSpPr>
            <p:cxnSp>
              <p:nvCxnSpPr>
                <p:cNvPr id="155" name="Straight Connector 154"/>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rot="16200000">
                <a:off x="3624480" y="2024249"/>
                <a:ext cx="2105292" cy="400110"/>
              </a:xfrm>
              <a:prstGeom prst="rect">
                <a:avLst/>
              </a:prstGeom>
              <a:noFill/>
            </p:spPr>
            <p:txBody>
              <a:bodyPr wrap="square" rtlCol="0">
                <a:spAutoFit/>
              </a:bodyPr>
              <a:lstStyle/>
              <a:p>
                <a:r>
                  <a:rPr lang="en-US" sz="2000" b="1" dirty="0"/>
                  <a:t>Avg. JCT (seconds)</a:t>
                </a:r>
              </a:p>
            </p:txBody>
          </p:sp>
          <p:sp>
            <p:nvSpPr>
              <p:cNvPr id="142" name="TextBox 141"/>
              <p:cNvSpPr txBox="1"/>
              <p:nvPr/>
            </p:nvSpPr>
            <p:spPr>
              <a:xfrm>
                <a:off x="48167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683190" y="1361767"/>
                <a:ext cx="763724" cy="400110"/>
              </a:xfrm>
              <a:prstGeom prst="rect">
                <a:avLst/>
              </a:prstGeom>
              <a:noFill/>
            </p:spPr>
            <p:txBody>
              <a:bodyPr wrap="square" rtlCol="0">
                <a:spAutoFit/>
              </a:bodyPr>
              <a:lstStyle/>
              <a:p>
                <a:r>
                  <a:rPr lang="en-US" sz="2000" dirty="0"/>
                  <a:t>1000</a:t>
                </a:r>
              </a:p>
            </p:txBody>
          </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grpSp>
      </p:grpSp>
      <p:grpSp>
        <p:nvGrpSpPr>
          <p:cNvPr id="8" name="Group 7"/>
          <p:cNvGrpSpPr/>
          <p:nvPr/>
        </p:nvGrpSpPr>
        <p:grpSpPr>
          <a:xfrm>
            <a:off x="7300531" y="843438"/>
            <a:ext cx="2779339" cy="3500082"/>
            <a:chOff x="7300531" y="843438"/>
            <a:chExt cx="2779339" cy="3500082"/>
          </a:xfrm>
        </p:grpSpPr>
        <p:grpSp>
          <p:nvGrpSpPr>
            <p:cNvPr id="160" name="Group 159"/>
            <p:cNvGrpSpPr/>
            <p:nvPr/>
          </p:nvGrpSpPr>
          <p:grpSpPr>
            <a:xfrm>
              <a:off x="8181416" y="1331920"/>
              <a:ext cx="1804858" cy="1828800"/>
              <a:chOff x="318805" y="1201783"/>
              <a:chExt cx="2066176" cy="1828800"/>
            </a:xfrm>
          </p:grpSpPr>
          <p:cxnSp>
            <p:nvCxnSpPr>
              <p:cNvPr id="177" name="Straight Connector 176"/>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rot="16200000">
              <a:off x="625947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795988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57096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57113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56503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558717" y="1215702"/>
              <a:ext cx="724096" cy="400110"/>
            </a:xfrm>
            <a:prstGeom prst="rect">
              <a:avLst/>
            </a:prstGeom>
            <a:noFill/>
          </p:spPr>
          <p:txBody>
            <a:bodyPr wrap="square" rtlCol="0">
              <a:spAutoFit/>
            </a:bodyPr>
            <a:lstStyle/>
            <a:p>
              <a:r>
                <a:rPr lang="en-US" sz="2000" dirty="0"/>
                <a:t>8000</a:t>
              </a:r>
            </a:p>
          </p:txBody>
        </p:sp>
        <p:sp>
          <p:nvSpPr>
            <p:cNvPr id="175" name="TextBox 174"/>
            <p:cNvSpPr txBox="1"/>
            <p:nvPr/>
          </p:nvSpPr>
          <p:spPr>
            <a:xfrm>
              <a:off x="8054201" y="3943410"/>
              <a:ext cx="2025669" cy="400110"/>
            </a:xfrm>
            <a:prstGeom prst="rect">
              <a:avLst/>
            </a:prstGeom>
            <a:noFill/>
          </p:spPr>
          <p:txBody>
            <a:bodyPr wrap="square" rtlCol="0">
              <a:spAutoFit/>
            </a:bodyPr>
            <a:lstStyle/>
            <a:p>
              <a:r>
                <a:rPr lang="en-US" sz="2000" b="1" dirty="0"/>
                <a:t>Cluster efficiency</a:t>
              </a:r>
            </a:p>
          </p:txBody>
        </p:sp>
      </p:grpSp>
      <p:sp>
        <p:nvSpPr>
          <p:cNvPr id="179" name="Rectangle 178"/>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sp>
        <p:nvSpPr>
          <p:cNvPr id="67" name="Slide Number Placeholder 6"/>
          <p:cNvSpPr>
            <a:spLocks noGrp="1"/>
          </p:cNvSpPr>
          <p:nvPr>
            <p:ph type="sldNum" sz="quarter" idx="12"/>
          </p:nvPr>
        </p:nvSpPr>
        <p:spPr>
          <a:xfrm>
            <a:off x="11214100" y="6356350"/>
            <a:ext cx="533400" cy="365125"/>
          </a:xfrm>
        </p:spPr>
        <p:txBody>
          <a:bodyPr/>
          <a:lstStyle/>
          <a:p>
            <a:fld id="{23B88A29-96D6-41A3-B0A5-3D433527C63B}" type="slidenum">
              <a:rPr lang="en-US" b="1" smtClean="0"/>
              <a:t>4</a:t>
            </a:fld>
            <a:endParaRPr lang="en-US" b="1" dirty="0"/>
          </a:p>
        </p:txBody>
      </p:sp>
    </p:spTree>
    <p:extLst>
      <p:ext uri="{BB962C8B-B14F-4D97-AF65-F5344CB8AC3E}">
        <p14:creationId xmlns:p14="http://schemas.microsoft.com/office/powerpoint/2010/main" val="40332571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500"/>
                                  </p:stCondLst>
                                  <p:childTnLst>
                                    <p:set>
                                      <p:cBhvr>
                                        <p:cTn id="6" dur="1" fill="hold">
                                          <p:stCondLst>
                                            <p:cond delay="0"/>
                                          </p:stCondLst>
                                        </p:cTn>
                                        <p:tgtEl>
                                          <p:spTgt spid="6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750"/>
                                  </p:stCondLst>
                                  <p:childTnLst>
                                    <p:set>
                                      <p:cBhvr>
                                        <p:cTn id="9" dur="1" fill="hold">
                                          <p:stCondLst>
                                            <p:cond delay="0"/>
                                          </p:stCondLst>
                                        </p:cTn>
                                        <p:tgtEl>
                                          <p:spTgt spid="6"/>
                                        </p:tgtEl>
                                        <p:attrNameLst>
                                          <p:attrName>style.visibility</p:attrName>
                                        </p:attrNameLst>
                                      </p:cBhvr>
                                      <p:to>
                                        <p:strVal val="visible"/>
                                      </p:to>
                                    </p:set>
                                  </p:childTnLst>
                                </p:cTn>
                              </p:par>
                            </p:childTnLst>
                          </p:cTn>
                        </p:par>
                        <p:par>
                          <p:cTn id="10" fill="hold">
                            <p:stCondLst>
                              <p:cond delay="1250"/>
                            </p:stCondLst>
                            <p:childTnLst>
                              <p:par>
                                <p:cTn id="11" presetID="1" presetClass="entr" presetSubtype="0" fill="hold" nodeType="afterEffect">
                                  <p:stCondLst>
                                    <p:cond delay="750"/>
                                  </p:stCondLst>
                                  <p:childTnLst>
                                    <p:set>
                                      <p:cBhvr>
                                        <p:cTn id="12" dur="1" fill="hold">
                                          <p:stCondLst>
                                            <p:cond delay="0"/>
                                          </p:stCondLst>
                                        </p:cTn>
                                        <p:tgtEl>
                                          <p:spTgt spid="9"/>
                                        </p:tgtEl>
                                        <p:attrNameLst>
                                          <p:attrName>style.visibility</p:attrName>
                                        </p:attrNameLst>
                                      </p:cBhvr>
                                      <p:to>
                                        <p:strVal val="visible"/>
                                      </p:to>
                                    </p:set>
                                  </p:childTnLst>
                                </p:cTn>
                              </p:par>
                            </p:childTnLst>
                          </p:cTn>
                        </p:par>
                        <p:par>
                          <p:cTn id="13" fill="hold">
                            <p:stCondLst>
                              <p:cond delay="2000"/>
                            </p:stCondLst>
                            <p:childTnLst>
                              <p:par>
                                <p:cTn id="14" presetID="1" presetClass="entr" presetSubtype="0" fill="hold" nodeType="afterEffect">
                                  <p:stCondLst>
                                    <p:cond delay="750"/>
                                  </p:stCondLst>
                                  <p:childTnLst>
                                    <p:set>
                                      <p:cBhvr>
                                        <p:cTn id="15"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Impact of a Better Intra-Job Scheduler</a:t>
            </a:r>
          </a:p>
        </p:txBody>
      </p:sp>
      <p:sp>
        <p:nvSpPr>
          <p:cNvPr id="10" name="TextBox 9"/>
          <p:cNvSpPr txBox="1"/>
          <p:nvPr/>
        </p:nvSpPr>
        <p:spPr>
          <a:xfrm>
            <a:off x="663741" y="1488377"/>
            <a:ext cx="3775090" cy="477054"/>
          </a:xfrm>
          <a:prstGeom prst="rect">
            <a:avLst/>
          </a:prstGeom>
          <a:noFill/>
        </p:spPr>
        <p:txBody>
          <a:bodyPr wrap="square" rtlCol="0">
            <a:spAutoFit/>
          </a:bodyPr>
          <a:lstStyle/>
          <a:p>
            <a:r>
              <a:rPr lang="en-US" sz="2500" dirty="0"/>
              <a:t>Default intra-job scheduler</a:t>
            </a:r>
            <a:endParaRPr lang="en-US" sz="2500" dirty="0">
              <a:solidFill>
                <a:schemeClr val="accent2"/>
              </a:solidFill>
            </a:endParaRPr>
          </a:p>
        </p:txBody>
      </p:sp>
      <p:sp>
        <p:nvSpPr>
          <p:cNvPr id="11" name="TextBox 10"/>
          <p:cNvSpPr txBox="1"/>
          <p:nvPr/>
        </p:nvSpPr>
        <p:spPr>
          <a:xfrm>
            <a:off x="819019" y="1836642"/>
            <a:ext cx="1298623"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Tetris</a:t>
            </a:r>
            <a:endParaRPr lang="en-US" sz="2500" dirty="0">
              <a:solidFill>
                <a:schemeClr val="accent2"/>
              </a:solidFill>
            </a:endParaRPr>
          </a:p>
        </p:txBody>
      </p:sp>
      <p:sp>
        <p:nvSpPr>
          <p:cNvPr id="12" name="TextBox 11"/>
          <p:cNvSpPr txBox="1"/>
          <p:nvPr/>
        </p:nvSpPr>
        <p:spPr>
          <a:xfrm>
            <a:off x="819018" y="2313696"/>
            <a:ext cx="4413442"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Limited view of the job’s DAG</a:t>
            </a:r>
            <a:endParaRPr lang="en-US" sz="2500" dirty="0">
              <a:solidFill>
                <a:schemeClr val="accent2"/>
              </a:solidFill>
            </a:endParaRPr>
          </a:p>
        </p:txBody>
      </p:sp>
      <p:sp>
        <p:nvSpPr>
          <p:cNvPr id="13" name="Rectangle 12"/>
          <p:cNvSpPr/>
          <p:nvPr/>
        </p:nvSpPr>
        <p:spPr>
          <a:xfrm>
            <a:off x="655979" y="1503507"/>
            <a:ext cx="4472964" cy="131862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 name="Group 29"/>
          <p:cNvGrpSpPr/>
          <p:nvPr/>
        </p:nvGrpSpPr>
        <p:grpSpPr>
          <a:xfrm>
            <a:off x="5321813" y="1157067"/>
            <a:ext cx="6668755" cy="3810012"/>
            <a:chOff x="2595869" y="967286"/>
            <a:chExt cx="6668755" cy="3402857"/>
          </a:xfrm>
        </p:grpSpPr>
        <p:graphicFrame>
          <p:nvGraphicFramePr>
            <p:cNvPr id="31" name="Chart 30"/>
            <p:cNvGraphicFramePr>
              <a:graphicFrameLocks/>
            </p:cNvGraphicFramePr>
            <p:nvPr>
              <p:extLst>
                <p:ext uri="{D42A27DB-BD31-4B8C-83A1-F6EECF244321}">
                  <p14:modId xmlns:p14="http://schemas.microsoft.com/office/powerpoint/2010/main" val="163681477"/>
                </p:ext>
              </p:extLst>
            </p:nvPr>
          </p:nvGraphicFramePr>
          <p:xfrm>
            <a:off x="2725948" y="967286"/>
            <a:ext cx="6538676" cy="3153104"/>
          </p:xfrm>
          <a:graphic>
            <a:graphicData uri="http://schemas.openxmlformats.org/drawingml/2006/chart">
              <c:chart xmlns:c="http://schemas.openxmlformats.org/drawingml/2006/chart" xmlns:r="http://schemas.openxmlformats.org/officeDocument/2006/relationships" r:id="rId3"/>
            </a:graphicData>
          </a:graphic>
        </p:graphicFrame>
        <p:sp>
          <p:nvSpPr>
            <p:cNvPr id="32" name="TextBox 31"/>
            <p:cNvSpPr txBox="1"/>
            <p:nvPr/>
          </p:nvSpPr>
          <p:spPr>
            <a:xfrm>
              <a:off x="4663675" y="4012791"/>
              <a:ext cx="3962740" cy="357352"/>
            </a:xfrm>
            <a:prstGeom prst="rect">
              <a:avLst/>
            </a:prstGeom>
            <a:noFill/>
          </p:spPr>
          <p:txBody>
            <a:bodyPr wrap="square" rtlCol="0">
              <a:spAutoFit/>
            </a:bodyPr>
            <a:lstStyle/>
            <a:p>
              <a:r>
                <a:rPr lang="en-US" sz="2000" b="1" dirty="0"/>
                <a:t>Factor of Improvement (w.r.t. DRF)</a:t>
              </a:r>
            </a:p>
          </p:txBody>
        </p:sp>
        <p:sp>
          <p:nvSpPr>
            <p:cNvPr id="33" name="TextBox 32"/>
            <p:cNvSpPr txBox="1"/>
            <p:nvPr/>
          </p:nvSpPr>
          <p:spPr>
            <a:xfrm rot="16200000">
              <a:off x="1823296" y="2075107"/>
              <a:ext cx="1945256" cy="400110"/>
            </a:xfrm>
            <a:prstGeom prst="rect">
              <a:avLst/>
            </a:prstGeom>
            <a:noFill/>
          </p:spPr>
          <p:txBody>
            <a:bodyPr wrap="square" rtlCol="0">
              <a:spAutoFit/>
            </a:bodyPr>
            <a:lstStyle/>
            <a:p>
              <a:r>
                <a:rPr lang="en-US" sz="2000" b="1" dirty="0"/>
                <a:t>Fraction of Jobs</a:t>
              </a:r>
            </a:p>
          </p:txBody>
        </p:sp>
      </p:grpSp>
      <p:sp>
        <p:nvSpPr>
          <p:cNvPr id="14" name="TextBox 13"/>
          <p:cNvSpPr txBox="1"/>
          <p:nvPr/>
        </p:nvSpPr>
        <p:spPr>
          <a:xfrm>
            <a:off x="621506" y="4419729"/>
            <a:ext cx="3775090" cy="477054"/>
          </a:xfrm>
          <a:prstGeom prst="rect">
            <a:avLst/>
          </a:prstGeom>
          <a:noFill/>
        </p:spPr>
        <p:txBody>
          <a:bodyPr wrap="square" rtlCol="0">
            <a:spAutoFit/>
          </a:bodyPr>
          <a:lstStyle/>
          <a:p>
            <a:r>
              <a:rPr lang="en-US" sz="2500" dirty="0"/>
              <a:t>Better intra-job scheduler</a:t>
            </a:r>
            <a:endParaRPr lang="en-US" sz="2500" dirty="0">
              <a:solidFill>
                <a:schemeClr val="accent2"/>
              </a:solidFill>
            </a:endParaRPr>
          </a:p>
        </p:txBody>
      </p:sp>
      <p:sp>
        <p:nvSpPr>
          <p:cNvPr id="15" name="TextBox 14"/>
          <p:cNvSpPr txBox="1"/>
          <p:nvPr/>
        </p:nvSpPr>
        <p:spPr>
          <a:xfrm>
            <a:off x="776783" y="4767994"/>
            <a:ext cx="4515197"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Graphene – DAG-wide view</a:t>
            </a:r>
            <a:endParaRPr lang="en-US" sz="2500" dirty="0">
              <a:solidFill>
                <a:schemeClr val="accent2"/>
              </a:solidFill>
            </a:endParaRPr>
          </a:p>
        </p:txBody>
      </p:sp>
      <p:sp>
        <p:nvSpPr>
          <p:cNvPr id="16" name="TextBox 15"/>
          <p:cNvSpPr txBox="1"/>
          <p:nvPr/>
        </p:nvSpPr>
        <p:spPr>
          <a:xfrm>
            <a:off x="776782" y="5193144"/>
            <a:ext cx="4813133"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Extracts </a:t>
            </a:r>
            <a:r>
              <a:rPr lang="en-US" sz="2500" dirty="0">
                <a:solidFill>
                  <a:schemeClr val="accent2"/>
                </a:solidFill>
              </a:rPr>
              <a:t>more leftover</a:t>
            </a:r>
          </a:p>
        </p:txBody>
      </p:sp>
      <p:sp>
        <p:nvSpPr>
          <p:cNvPr id="17" name="Rectangle 16"/>
          <p:cNvSpPr/>
          <p:nvPr/>
        </p:nvSpPr>
        <p:spPr>
          <a:xfrm>
            <a:off x="613744" y="4434859"/>
            <a:ext cx="4515199" cy="1718650"/>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776782" y="5676455"/>
            <a:ext cx="4813133"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Further </a:t>
            </a:r>
            <a:r>
              <a:rPr lang="en-US" sz="2500" dirty="0">
                <a:solidFill>
                  <a:schemeClr val="accent2"/>
                </a:solidFill>
              </a:rPr>
              <a:t>increase performance</a:t>
            </a:r>
          </a:p>
        </p:txBody>
      </p:sp>
      <p:sp>
        <p:nvSpPr>
          <p:cNvPr id="23" name="Slide Number Placeholder 6"/>
          <p:cNvSpPr>
            <a:spLocks noGrp="1"/>
          </p:cNvSpPr>
          <p:nvPr>
            <p:ph type="sldNum" sz="quarter" idx="12"/>
          </p:nvPr>
        </p:nvSpPr>
        <p:spPr>
          <a:xfrm>
            <a:off x="11214100" y="6356350"/>
            <a:ext cx="533400" cy="365125"/>
          </a:xfrm>
        </p:spPr>
        <p:txBody>
          <a:bodyPr/>
          <a:lstStyle/>
          <a:p>
            <a:r>
              <a:rPr lang="en-US" b="1" dirty="0"/>
              <a:t>15</a:t>
            </a:r>
          </a:p>
        </p:txBody>
      </p:sp>
    </p:spTree>
    <p:extLst>
      <p:ext uri="{BB962C8B-B14F-4D97-AF65-F5344CB8AC3E}">
        <p14:creationId xmlns:p14="http://schemas.microsoft.com/office/powerpoint/2010/main" val="2456614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500"/>
                                  </p:stCondLst>
                                  <p:childTnLst>
                                    <p:set>
                                      <p:cBhvr>
                                        <p:cTn id="9"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21777"/>
            <a:ext cx="5575300" cy="3220850"/>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sz="5500" b="1" dirty="0">
              <a:solidFill>
                <a:schemeClr val="accent2"/>
              </a:solidFill>
            </a:endParaRPr>
          </a:p>
        </p:txBody>
      </p:sp>
      <p:sp>
        <p:nvSpPr>
          <p:cNvPr id="11" name="Rectangle 10"/>
          <p:cNvSpPr/>
          <p:nvPr/>
        </p:nvSpPr>
        <p:spPr>
          <a:xfrm>
            <a:off x="7920377" y="1814"/>
            <a:ext cx="2067269" cy="3220850"/>
          </a:xfrm>
          <a:prstGeom prst="rect">
            <a:avLst/>
          </a:prstGeom>
          <a:solidFill>
            <a:schemeClr val="bg2">
              <a:lumMod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0087429" y="0"/>
            <a:ext cx="2067269" cy="3220850"/>
          </a:xfrm>
          <a:prstGeom prst="rect">
            <a:avLst/>
          </a:prstGeom>
          <a:solidFill>
            <a:schemeClr val="bg2">
              <a:lumMod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065517" y="553894"/>
            <a:ext cx="1809579" cy="1484582"/>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2"/>
                </a:solidFill>
              </a:rPr>
              <a:t>Maximize Leftover for Individual Jobs</a:t>
            </a:r>
            <a:endParaRPr lang="ro-RO" sz="2000" dirty="0">
              <a:solidFill>
                <a:schemeClr val="accent2"/>
              </a:solidFill>
            </a:endParaRPr>
          </a:p>
        </p:txBody>
      </p:sp>
      <p:sp>
        <p:nvSpPr>
          <p:cNvPr id="15" name="Rectangle 14"/>
          <p:cNvSpPr/>
          <p:nvPr/>
        </p:nvSpPr>
        <p:spPr>
          <a:xfrm>
            <a:off x="10218057" y="555708"/>
            <a:ext cx="1809579" cy="1484582"/>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2"/>
                </a:solidFill>
              </a:rPr>
              <a:t>Redistribution via Leftover Scheduling</a:t>
            </a:r>
            <a:endParaRPr lang="ro-RO" sz="2000" dirty="0">
              <a:solidFill>
                <a:schemeClr val="accent2"/>
              </a:solidFill>
            </a:endParaRPr>
          </a:p>
        </p:txBody>
      </p:sp>
      <p:sp>
        <p:nvSpPr>
          <p:cNvPr id="16" name="Rectangle 15"/>
          <p:cNvSpPr/>
          <p:nvPr/>
        </p:nvSpPr>
        <p:spPr>
          <a:xfrm>
            <a:off x="5748677" y="1814"/>
            <a:ext cx="2067269" cy="3220850"/>
          </a:xfrm>
          <a:prstGeom prst="rect">
            <a:avLst/>
          </a:prstGeom>
          <a:solidFill>
            <a:schemeClr val="bg2">
              <a:lumMod val="25000"/>
            </a:schemeClr>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863004" y="549227"/>
            <a:ext cx="1809579" cy="1484582"/>
          </a:xfrm>
          <a:prstGeom prst="rect">
            <a:avLst/>
          </a:prstGeom>
          <a:noFill/>
          <a:ln w="28575">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accent2"/>
                </a:solidFill>
              </a:rPr>
              <a:t>Increase Leftover via Inter-Job Scheduling</a:t>
            </a:r>
            <a:endParaRPr lang="ro-RO" sz="2000" dirty="0">
              <a:solidFill>
                <a:schemeClr val="accent2"/>
              </a:solidFill>
            </a:endParaRPr>
          </a:p>
        </p:txBody>
      </p:sp>
      <p:sp>
        <p:nvSpPr>
          <p:cNvPr id="18" name="Rectangle 17"/>
          <p:cNvSpPr/>
          <p:nvPr/>
        </p:nvSpPr>
        <p:spPr>
          <a:xfrm>
            <a:off x="6152476" y="2545895"/>
            <a:ext cx="1264320" cy="477054"/>
          </a:xfrm>
          <a:prstGeom prst="rect">
            <a:avLst/>
          </a:prstGeom>
        </p:spPr>
        <p:txBody>
          <a:bodyPr wrap="none">
            <a:spAutoFit/>
          </a:bodyPr>
          <a:lstStyle/>
          <a:p>
            <a:r>
              <a:rPr lang="en-US" sz="2500" dirty="0">
                <a:solidFill>
                  <a:schemeClr val="bg1"/>
                </a:solidFill>
              </a:rPr>
              <a:t>Fairness</a:t>
            </a:r>
          </a:p>
        </p:txBody>
      </p:sp>
      <p:sp>
        <p:nvSpPr>
          <p:cNvPr id="19" name="Rectangle 18"/>
          <p:cNvSpPr/>
          <p:nvPr/>
        </p:nvSpPr>
        <p:spPr>
          <a:xfrm>
            <a:off x="10172950" y="2342695"/>
            <a:ext cx="1896225" cy="477054"/>
          </a:xfrm>
          <a:prstGeom prst="rect">
            <a:avLst/>
          </a:prstGeom>
        </p:spPr>
        <p:txBody>
          <a:bodyPr wrap="none">
            <a:spAutoFit/>
          </a:bodyPr>
          <a:lstStyle/>
          <a:p>
            <a:r>
              <a:rPr lang="en-US" sz="2500" dirty="0">
                <a:solidFill>
                  <a:schemeClr val="bg1"/>
                </a:solidFill>
              </a:rPr>
              <a:t>Performance</a:t>
            </a:r>
          </a:p>
        </p:txBody>
      </p:sp>
      <p:sp>
        <p:nvSpPr>
          <p:cNvPr id="20" name="Rectangle 19"/>
          <p:cNvSpPr/>
          <p:nvPr/>
        </p:nvSpPr>
        <p:spPr>
          <a:xfrm>
            <a:off x="10357752" y="2705820"/>
            <a:ext cx="1447256" cy="477054"/>
          </a:xfrm>
          <a:prstGeom prst="rect">
            <a:avLst/>
          </a:prstGeom>
        </p:spPr>
        <p:txBody>
          <a:bodyPr wrap="none">
            <a:spAutoFit/>
          </a:bodyPr>
          <a:lstStyle/>
          <a:p>
            <a:r>
              <a:rPr lang="en-US" sz="2500" dirty="0">
                <a:solidFill>
                  <a:schemeClr val="bg1"/>
                </a:solidFill>
              </a:rPr>
              <a:t>Efficiency</a:t>
            </a:r>
          </a:p>
        </p:txBody>
      </p:sp>
      <p:sp>
        <p:nvSpPr>
          <p:cNvPr id="21" name="Down Arrow 20"/>
          <p:cNvSpPr/>
          <p:nvPr/>
        </p:nvSpPr>
        <p:spPr>
          <a:xfrm>
            <a:off x="6600675" y="2122426"/>
            <a:ext cx="301166" cy="357728"/>
          </a:xfrm>
          <a:prstGeom prst="down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Down Arrow 22"/>
          <p:cNvSpPr/>
          <p:nvPr/>
        </p:nvSpPr>
        <p:spPr>
          <a:xfrm>
            <a:off x="10911707" y="2124514"/>
            <a:ext cx="301166" cy="357728"/>
          </a:xfrm>
          <a:prstGeom prst="downArrow">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437727" y="3474434"/>
            <a:ext cx="9792686" cy="861774"/>
          </a:xfrm>
          <a:prstGeom prst="rect">
            <a:avLst/>
          </a:prstGeom>
          <a:noFill/>
        </p:spPr>
        <p:txBody>
          <a:bodyPr wrap="square" rtlCol="0">
            <a:spAutoFit/>
          </a:bodyPr>
          <a:lstStyle/>
          <a:p>
            <a:pPr marL="342900" indent="-342900">
              <a:buFont typeface="Wingdings" pitchFamily="2" charset="2"/>
              <a:buChar char="§"/>
            </a:pPr>
            <a:r>
              <a:rPr lang="en-US" sz="2500" b="1" dirty="0"/>
              <a:t>Long-term altruistic view </a:t>
            </a:r>
            <a:r>
              <a:rPr lang="en-US" sz="2500" dirty="0"/>
              <a:t>of Carbyne </a:t>
            </a:r>
            <a:r>
              <a:rPr lang="en-US" sz="2500" b="1" dirty="0"/>
              <a:t>outperforms</a:t>
            </a:r>
            <a:r>
              <a:rPr lang="en-US" sz="2500" dirty="0"/>
              <a:t> existing cluster schedulers which focus on instantaneous fairness</a:t>
            </a:r>
            <a:endParaRPr lang="ro-RO" sz="2500" b="1" dirty="0"/>
          </a:p>
        </p:txBody>
      </p:sp>
      <p:sp>
        <p:nvSpPr>
          <p:cNvPr id="28" name="TextBox 27"/>
          <p:cNvSpPr txBox="1"/>
          <p:nvPr/>
        </p:nvSpPr>
        <p:spPr>
          <a:xfrm>
            <a:off x="425371" y="4650575"/>
            <a:ext cx="5061029" cy="477054"/>
          </a:xfrm>
          <a:prstGeom prst="rect">
            <a:avLst/>
          </a:prstGeom>
          <a:noFill/>
        </p:spPr>
        <p:txBody>
          <a:bodyPr wrap="square" rtlCol="0">
            <a:spAutoFit/>
          </a:bodyPr>
          <a:lstStyle/>
          <a:p>
            <a:pPr marL="342900" indent="-342900">
              <a:buFont typeface="Wingdings" pitchFamily="2" charset="2"/>
              <a:buChar char="§"/>
            </a:pPr>
            <a:r>
              <a:rPr lang="en-US" sz="2500" dirty="0"/>
              <a:t>Implemented inside YARN and </a:t>
            </a:r>
            <a:r>
              <a:rPr lang="en-US" sz="2500" dirty="0" err="1"/>
              <a:t>Tez</a:t>
            </a:r>
            <a:endParaRPr lang="ro-RO" sz="2500" dirty="0"/>
          </a:p>
        </p:txBody>
      </p:sp>
      <p:sp>
        <p:nvSpPr>
          <p:cNvPr id="22" name="Rectangle 21"/>
          <p:cNvSpPr/>
          <p:nvPr/>
        </p:nvSpPr>
        <p:spPr>
          <a:xfrm>
            <a:off x="123447" y="1274756"/>
            <a:ext cx="5451877" cy="1938992"/>
          </a:xfrm>
          <a:prstGeom prst="rect">
            <a:avLst/>
          </a:prstGeom>
        </p:spPr>
        <p:txBody>
          <a:bodyPr wrap="none">
            <a:spAutoFit/>
          </a:bodyPr>
          <a:lstStyle/>
          <a:p>
            <a:r>
              <a:rPr lang="en-US" sz="12000" dirty="0">
                <a:solidFill>
                  <a:schemeClr val="bg1"/>
                </a:solidFill>
              </a:rPr>
              <a:t>Carbyne</a:t>
            </a:r>
          </a:p>
        </p:txBody>
      </p:sp>
      <p:sp>
        <p:nvSpPr>
          <p:cNvPr id="26" name="TextBox 25"/>
          <p:cNvSpPr txBox="1"/>
          <p:nvPr/>
        </p:nvSpPr>
        <p:spPr>
          <a:xfrm>
            <a:off x="437727" y="5509566"/>
            <a:ext cx="9252373" cy="861774"/>
          </a:xfrm>
          <a:prstGeom prst="rect">
            <a:avLst/>
          </a:prstGeom>
          <a:noFill/>
        </p:spPr>
        <p:txBody>
          <a:bodyPr wrap="square" rtlCol="0">
            <a:spAutoFit/>
          </a:bodyPr>
          <a:lstStyle/>
          <a:p>
            <a:pPr marL="342900" indent="-342900">
              <a:buFont typeface="Wingdings" pitchFamily="2" charset="2"/>
              <a:buChar char="§"/>
            </a:pPr>
            <a:r>
              <a:rPr lang="en-US" sz="2500" dirty="0"/>
              <a:t>Performance comparable with best approaches in terms of fairness</a:t>
            </a:r>
          </a:p>
          <a:p>
            <a:r>
              <a:rPr lang="en-US" sz="2500" dirty="0"/>
              <a:t>     </a:t>
            </a:r>
            <a:r>
              <a:rPr lang="en-US" sz="2500" b="1" dirty="0">
                <a:solidFill>
                  <a:schemeClr val="accent2"/>
                </a:solidFill>
              </a:rPr>
              <a:t>and</a:t>
            </a:r>
            <a:r>
              <a:rPr lang="en-US" sz="2500" dirty="0"/>
              <a:t> job completion time </a:t>
            </a:r>
            <a:r>
              <a:rPr lang="en-US" sz="2500" b="1" dirty="0">
                <a:solidFill>
                  <a:schemeClr val="accent2"/>
                </a:solidFill>
              </a:rPr>
              <a:t>and</a:t>
            </a:r>
            <a:r>
              <a:rPr lang="en-US" sz="2500" dirty="0"/>
              <a:t> cluster efficiency</a:t>
            </a:r>
            <a:endParaRPr lang="ro-RO" sz="2500" dirty="0"/>
          </a:p>
        </p:txBody>
      </p:sp>
      <p:sp>
        <p:nvSpPr>
          <p:cNvPr id="29" name="Slide Number Placeholder 6"/>
          <p:cNvSpPr>
            <a:spLocks noGrp="1"/>
          </p:cNvSpPr>
          <p:nvPr>
            <p:ph type="sldNum" sz="quarter" idx="12"/>
          </p:nvPr>
        </p:nvSpPr>
        <p:spPr>
          <a:xfrm>
            <a:off x="11214100" y="6356350"/>
            <a:ext cx="533400" cy="365125"/>
          </a:xfrm>
        </p:spPr>
        <p:txBody>
          <a:bodyPr/>
          <a:lstStyle/>
          <a:p>
            <a:r>
              <a:rPr lang="en-US" b="1" dirty="0"/>
              <a:t>16</a:t>
            </a:r>
          </a:p>
        </p:txBody>
      </p:sp>
    </p:spTree>
    <p:extLst>
      <p:ext uri="{BB962C8B-B14F-4D97-AF65-F5344CB8AC3E}">
        <p14:creationId xmlns:p14="http://schemas.microsoft.com/office/powerpoint/2010/main" val="3802708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75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750"/>
                                  </p:stCondLst>
                                  <p:childTnLst>
                                    <p:set>
                                      <p:cBhvr>
                                        <p:cTn id="10" dur="1" fill="hold">
                                          <p:stCondLst>
                                            <p:cond delay="0"/>
                                          </p:stCondLst>
                                        </p:cTn>
                                        <p:tgtEl>
                                          <p:spTgt spid="2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75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8" grpId="0"/>
      <p:bldP spid="26"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Backup slides</a:t>
            </a:r>
          </a:p>
        </p:txBody>
      </p:sp>
    </p:spTree>
    <p:extLst>
      <p:ext uri="{BB962C8B-B14F-4D97-AF65-F5344CB8AC3E}">
        <p14:creationId xmlns:p14="http://schemas.microsoft.com/office/powerpoint/2010/main" val="17644499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Impact of Altruism Levels</a:t>
            </a:r>
          </a:p>
        </p:txBody>
      </p:sp>
      <p:grpSp>
        <p:nvGrpSpPr>
          <p:cNvPr id="3" name="Group 2"/>
          <p:cNvGrpSpPr/>
          <p:nvPr/>
        </p:nvGrpSpPr>
        <p:grpSpPr>
          <a:xfrm>
            <a:off x="2960973" y="1218693"/>
            <a:ext cx="6186893" cy="3385386"/>
            <a:chOff x="3176873" y="1167893"/>
            <a:chExt cx="5121098" cy="2978748"/>
          </a:xfrm>
        </p:grpSpPr>
        <p:graphicFrame>
          <p:nvGraphicFramePr>
            <p:cNvPr id="8" name="Chart 7"/>
            <p:cNvGraphicFramePr>
              <a:graphicFrameLocks/>
            </p:cNvGraphicFramePr>
            <p:nvPr>
              <p:extLst>
                <p:ext uri="{D42A27DB-BD31-4B8C-83A1-F6EECF244321}">
                  <p14:modId xmlns:p14="http://schemas.microsoft.com/office/powerpoint/2010/main" val="3353263276"/>
                </p:ext>
              </p:extLst>
            </p:nvPr>
          </p:nvGraphicFramePr>
          <p:xfrm>
            <a:off x="3471971" y="1167893"/>
            <a:ext cx="4826000" cy="2689225"/>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1"/>
            <p:cNvSpPr txBox="1"/>
            <p:nvPr/>
          </p:nvSpPr>
          <p:spPr>
            <a:xfrm>
              <a:off x="4471671" y="3794591"/>
              <a:ext cx="3623368" cy="352050"/>
            </a:xfrm>
            <a:prstGeom prst="rect">
              <a:avLst/>
            </a:prstGeom>
            <a:noFill/>
          </p:spPr>
          <p:txBody>
            <a:bodyPr wrap="square" rtlCol="0">
              <a:spAutoFit/>
            </a:bodyPr>
            <a:lstStyle/>
            <a:p>
              <a:r>
                <a:rPr lang="en-US" sz="2000" b="1" dirty="0"/>
                <a:t>Probability of Making Altruistic Choices</a:t>
              </a:r>
            </a:p>
          </p:txBody>
        </p:sp>
        <p:sp>
          <p:nvSpPr>
            <p:cNvPr id="13" name="TextBox 12"/>
            <p:cNvSpPr txBox="1"/>
            <p:nvPr/>
          </p:nvSpPr>
          <p:spPr>
            <a:xfrm rot="16200000">
              <a:off x="2016298" y="2374992"/>
              <a:ext cx="2721260" cy="400110"/>
            </a:xfrm>
            <a:prstGeom prst="rect">
              <a:avLst/>
            </a:prstGeom>
            <a:noFill/>
          </p:spPr>
          <p:txBody>
            <a:bodyPr wrap="square" rtlCol="0">
              <a:spAutoFit/>
            </a:bodyPr>
            <a:lstStyle/>
            <a:p>
              <a:r>
                <a:rPr lang="en-US" sz="2000" b="1" dirty="0"/>
                <a:t>Factor of improvement</a:t>
              </a:r>
            </a:p>
          </p:txBody>
        </p:sp>
      </p:grpSp>
      <p:sp>
        <p:nvSpPr>
          <p:cNvPr id="20" name="TextBox 19"/>
          <p:cNvSpPr txBox="1"/>
          <p:nvPr/>
        </p:nvSpPr>
        <p:spPr>
          <a:xfrm>
            <a:off x="2662729" y="5243951"/>
            <a:ext cx="7141671"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Increasing levels of altruism increase performance</a:t>
            </a:r>
            <a:endParaRPr lang="en-US" sz="2500" dirty="0">
              <a:solidFill>
                <a:schemeClr val="accent2"/>
              </a:solidFill>
            </a:endParaRPr>
          </a:p>
        </p:txBody>
      </p:sp>
      <p:sp>
        <p:nvSpPr>
          <p:cNvPr id="21" name="TextBox 20"/>
          <p:cNvSpPr txBox="1"/>
          <p:nvPr/>
        </p:nvSpPr>
        <p:spPr>
          <a:xfrm>
            <a:off x="2662728" y="5700803"/>
            <a:ext cx="5338271"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Comparable when P(Altruism) == 0</a:t>
            </a:r>
            <a:endParaRPr lang="en-US" sz="2500" dirty="0">
              <a:solidFill>
                <a:schemeClr val="accent2"/>
              </a:solidFill>
            </a:endParaRPr>
          </a:p>
        </p:txBody>
      </p:sp>
      <p:sp>
        <p:nvSpPr>
          <p:cNvPr id="22" name="Rectangle 21"/>
          <p:cNvSpPr/>
          <p:nvPr/>
        </p:nvSpPr>
        <p:spPr>
          <a:xfrm>
            <a:off x="2588589" y="5243951"/>
            <a:ext cx="7025311" cy="93390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0532518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Impact of </a:t>
            </a:r>
            <a:r>
              <a:rPr lang="en-US" sz="3500" dirty="0" err="1"/>
              <a:t>Misestimations</a:t>
            </a:r>
            <a:endParaRPr lang="en-US" sz="3500" dirty="0"/>
          </a:p>
        </p:txBody>
      </p:sp>
      <p:grpSp>
        <p:nvGrpSpPr>
          <p:cNvPr id="2" name="Group 1"/>
          <p:cNvGrpSpPr/>
          <p:nvPr/>
        </p:nvGrpSpPr>
        <p:grpSpPr>
          <a:xfrm>
            <a:off x="2751559" y="1073411"/>
            <a:ext cx="6189241" cy="3476938"/>
            <a:chOff x="1093704" y="1105254"/>
            <a:chExt cx="7113719" cy="2957338"/>
          </a:xfrm>
        </p:grpSpPr>
        <p:graphicFrame>
          <p:nvGraphicFramePr>
            <p:cNvPr id="6" name="Chart 5"/>
            <p:cNvGraphicFramePr>
              <a:graphicFrameLocks/>
            </p:cNvGraphicFramePr>
            <p:nvPr>
              <p:extLst>
                <p:ext uri="{D42A27DB-BD31-4B8C-83A1-F6EECF244321}">
                  <p14:modId xmlns:p14="http://schemas.microsoft.com/office/powerpoint/2010/main" val="3391935217"/>
                </p:ext>
              </p:extLst>
            </p:nvPr>
          </p:nvGraphicFramePr>
          <p:xfrm>
            <a:off x="1323640" y="1105254"/>
            <a:ext cx="6883783" cy="295733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rot="16200000">
              <a:off x="209283" y="2143523"/>
              <a:ext cx="2228715" cy="459874"/>
            </a:xfrm>
            <a:prstGeom prst="rect">
              <a:avLst/>
            </a:prstGeom>
            <a:noFill/>
          </p:spPr>
          <p:txBody>
            <a:bodyPr wrap="square" rtlCol="0">
              <a:spAutoFit/>
            </a:bodyPr>
            <a:lstStyle/>
            <a:p>
              <a:r>
                <a:rPr lang="en-US" sz="2000" b="1" dirty="0"/>
                <a:t>Factor of improvement</a:t>
              </a:r>
            </a:p>
          </p:txBody>
        </p:sp>
        <p:sp>
          <p:nvSpPr>
            <p:cNvPr id="11" name="TextBox 10"/>
            <p:cNvSpPr txBox="1"/>
            <p:nvPr/>
          </p:nvSpPr>
          <p:spPr>
            <a:xfrm>
              <a:off x="2736364" y="3623605"/>
              <a:ext cx="4898967" cy="336312"/>
            </a:xfrm>
            <a:prstGeom prst="rect">
              <a:avLst/>
            </a:prstGeom>
            <a:noFill/>
          </p:spPr>
          <p:txBody>
            <a:bodyPr wrap="square" rtlCol="0">
              <a:spAutoFit/>
            </a:bodyPr>
            <a:lstStyle/>
            <a:p>
              <a:r>
                <a:rPr lang="en-US" sz="2000" b="1" dirty="0"/>
                <a:t>Error in Resource </a:t>
              </a:r>
              <a:r>
                <a:rPr lang="en-US" sz="2000" b="1" dirty="0" err="1"/>
                <a:t>Misestimations</a:t>
              </a:r>
              <a:r>
                <a:rPr lang="en-US" sz="2000" b="1" dirty="0"/>
                <a:t> [%]</a:t>
              </a:r>
            </a:p>
          </p:txBody>
        </p:sp>
      </p:grpSp>
      <p:sp>
        <p:nvSpPr>
          <p:cNvPr id="21" name="TextBox 20"/>
          <p:cNvSpPr txBox="1"/>
          <p:nvPr/>
        </p:nvSpPr>
        <p:spPr>
          <a:xfrm>
            <a:off x="3729529" y="4926451"/>
            <a:ext cx="4807081" cy="47705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Consistently </a:t>
            </a:r>
            <a:r>
              <a:rPr lang="en-US" sz="2500" dirty="0">
                <a:solidFill>
                  <a:schemeClr val="accent2"/>
                </a:solidFill>
              </a:rPr>
              <a:t>better performance</a:t>
            </a:r>
          </a:p>
        </p:txBody>
      </p:sp>
      <p:sp>
        <p:nvSpPr>
          <p:cNvPr id="22" name="TextBox 21"/>
          <p:cNvSpPr txBox="1"/>
          <p:nvPr/>
        </p:nvSpPr>
        <p:spPr>
          <a:xfrm>
            <a:off x="3729529" y="5383303"/>
            <a:ext cx="4413442"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Comparable when resources are underestimated</a:t>
            </a:r>
            <a:endParaRPr lang="en-US" sz="2500" dirty="0">
              <a:solidFill>
                <a:schemeClr val="accent2"/>
              </a:solidFill>
            </a:endParaRPr>
          </a:p>
        </p:txBody>
      </p:sp>
      <p:sp>
        <p:nvSpPr>
          <p:cNvPr id="23" name="Rectangle 22"/>
          <p:cNvSpPr/>
          <p:nvPr/>
        </p:nvSpPr>
        <p:spPr>
          <a:xfrm>
            <a:off x="3655389" y="4926451"/>
            <a:ext cx="4881221" cy="1318626"/>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892567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Impact of Contention</a:t>
            </a:r>
          </a:p>
        </p:txBody>
      </p:sp>
      <p:sp>
        <p:nvSpPr>
          <p:cNvPr id="21" name="TextBox 20"/>
          <p:cNvSpPr txBox="1"/>
          <p:nvPr/>
        </p:nvSpPr>
        <p:spPr>
          <a:xfrm>
            <a:off x="2611929" y="4608951"/>
            <a:ext cx="6925771"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More contention increases the need for carefully rearranging tasks</a:t>
            </a:r>
            <a:endParaRPr lang="en-US" sz="2500" dirty="0">
              <a:solidFill>
                <a:schemeClr val="accent2"/>
              </a:solidFill>
            </a:endParaRPr>
          </a:p>
        </p:txBody>
      </p:sp>
      <p:sp>
        <p:nvSpPr>
          <p:cNvPr id="22" name="TextBox 21"/>
          <p:cNvSpPr txBox="1"/>
          <p:nvPr/>
        </p:nvSpPr>
        <p:spPr>
          <a:xfrm>
            <a:off x="2611928" y="5383303"/>
            <a:ext cx="6722571"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Too much contention saturates the cluster; not much room for leftover allocations</a:t>
            </a:r>
            <a:endParaRPr lang="en-US" sz="2500" dirty="0">
              <a:solidFill>
                <a:schemeClr val="accent2"/>
              </a:solidFill>
            </a:endParaRPr>
          </a:p>
        </p:txBody>
      </p:sp>
      <p:sp>
        <p:nvSpPr>
          <p:cNvPr id="23" name="Rectangle 22"/>
          <p:cNvSpPr/>
          <p:nvPr/>
        </p:nvSpPr>
        <p:spPr>
          <a:xfrm>
            <a:off x="2537788" y="4672037"/>
            <a:ext cx="6999911" cy="1573040"/>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Chart 11"/>
          <p:cNvGraphicFramePr>
            <a:graphicFrameLocks/>
          </p:cNvGraphicFramePr>
          <p:nvPr>
            <p:extLst>
              <p:ext uri="{D42A27DB-BD31-4B8C-83A1-F6EECF244321}">
                <p14:modId xmlns:p14="http://schemas.microsoft.com/office/powerpoint/2010/main" val="448521381"/>
              </p:ext>
            </p:extLst>
          </p:nvPr>
        </p:nvGraphicFramePr>
        <p:xfrm>
          <a:off x="2374899" y="1135687"/>
          <a:ext cx="6311900" cy="32893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136486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p:cNvSpPr txBox="1"/>
          <p:nvPr/>
        </p:nvSpPr>
        <p:spPr>
          <a:xfrm>
            <a:off x="2611929" y="4608951"/>
            <a:ext cx="6925771"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Even in online case, Carbyne comes closely to the best metric in each metric</a:t>
            </a:r>
            <a:endParaRPr lang="en-US" sz="2500" dirty="0">
              <a:solidFill>
                <a:schemeClr val="accent2"/>
              </a:solidFill>
            </a:endParaRPr>
          </a:p>
        </p:txBody>
      </p:sp>
      <p:sp>
        <p:nvSpPr>
          <p:cNvPr id="23" name="Rectangle 22"/>
          <p:cNvSpPr/>
          <p:nvPr/>
        </p:nvSpPr>
        <p:spPr>
          <a:xfrm>
            <a:off x="2537788" y="4672037"/>
            <a:ext cx="6999911" cy="798688"/>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Fairness vs. Performance vs. Efficiency - Online</a:t>
            </a:r>
          </a:p>
        </p:txBody>
      </p:sp>
      <p:graphicFrame>
        <p:nvGraphicFramePr>
          <p:cNvPr id="9" name="Chart 8"/>
          <p:cNvGraphicFramePr>
            <a:graphicFrameLocks/>
          </p:cNvGraphicFramePr>
          <p:nvPr>
            <p:extLst>
              <p:ext uri="{D42A27DB-BD31-4B8C-83A1-F6EECF244321}">
                <p14:modId xmlns:p14="http://schemas.microsoft.com/office/powerpoint/2010/main" val="3926116840"/>
              </p:ext>
            </p:extLst>
          </p:nvPr>
        </p:nvGraphicFramePr>
        <p:xfrm>
          <a:off x="594688" y="1128630"/>
          <a:ext cx="3657600" cy="31846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2369715240"/>
              </p:ext>
            </p:extLst>
          </p:nvPr>
        </p:nvGraphicFramePr>
        <p:xfrm>
          <a:off x="4316894" y="1167112"/>
          <a:ext cx="3665062" cy="292964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a:graphicFrameLocks/>
          </p:cNvGraphicFramePr>
          <p:nvPr>
            <p:extLst>
              <p:ext uri="{D42A27DB-BD31-4B8C-83A1-F6EECF244321}">
                <p14:modId xmlns:p14="http://schemas.microsoft.com/office/powerpoint/2010/main" val="1606232218"/>
              </p:ext>
            </p:extLst>
          </p:nvPr>
        </p:nvGraphicFramePr>
        <p:xfrm>
          <a:off x="8046562" y="1167112"/>
          <a:ext cx="3687440" cy="310766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60864378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
            <a:ext cx="12181168"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Data Locality vs. Straggler Mitigation vs. Task Failures</a:t>
            </a:r>
          </a:p>
        </p:txBody>
      </p:sp>
      <p:sp>
        <p:nvSpPr>
          <p:cNvPr id="12" name="TextBox 11"/>
          <p:cNvSpPr txBox="1"/>
          <p:nvPr/>
        </p:nvSpPr>
        <p:spPr>
          <a:xfrm>
            <a:off x="783129" y="1395851"/>
            <a:ext cx="6925771"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Altruistically giving up resources for data-local task may have adverse effects</a:t>
            </a:r>
            <a:endParaRPr lang="en-US" sz="2500" dirty="0">
              <a:solidFill>
                <a:schemeClr val="accent2"/>
              </a:solidFill>
            </a:endParaRPr>
          </a:p>
        </p:txBody>
      </p:sp>
      <p:sp>
        <p:nvSpPr>
          <p:cNvPr id="13" name="TextBox 12"/>
          <p:cNvSpPr txBox="1"/>
          <p:nvPr/>
        </p:nvSpPr>
        <p:spPr>
          <a:xfrm>
            <a:off x="783128" y="2170203"/>
            <a:ext cx="7050559"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An altruistically delayed data-local task is likely to find data locality when it is eventually scheduled</a:t>
            </a:r>
            <a:endParaRPr lang="en-US" sz="2500" dirty="0">
              <a:solidFill>
                <a:schemeClr val="accent2"/>
              </a:solidFill>
            </a:endParaRPr>
          </a:p>
        </p:txBody>
      </p:sp>
      <p:sp>
        <p:nvSpPr>
          <p:cNvPr id="14" name="Rectangle 13"/>
          <p:cNvSpPr/>
          <p:nvPr/>
        </p:nvSpPr>
        <p:spPr>
          <a:xfrm>
            <a:off x="708988" y="1458937"/>
            <a:ext cx="7124699" cy="1573040"/>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84200" y="1029565"/>
            <a:ext cx="1943100" cy="477054"/>
          </a:xfrm>
          <a:prstGeom prst="rect">
            <a:avLst/>
          </a:prstGeom>
        </p:spPr>
        <p:txBody>
          <a:bodyPr wrap="square">
            <a:spAutoFit/>
          </a:bodyPr>
          <a:lstStyle/>
          <a:p>
            <a:r>
              <a:rPr lang="en-US" sz="2500" b="1" dirty="0"/>
              <a:t>Data Locality</a:t>
            </a:r>
            <a:endParaRPr lang="en-US" sz="2500" b="1" dirty="0">
              <a:solidFill>
                <a:schemeClr val="accent2"/>
              </a:solidFill>
            </a:endParaRPr>
          </a:p>
        </p:txBody>
      </p:sp>
      <p:sp>
        <p:nvSpPr>
          <p:cNvPr id="15" name="TextBox 14"/>
          <p:cNvSpPr txBox="1"/>
          <p:nvPr/>
        </p:nvSpPr>
        <p:spPr>
          <a:xfrm>
            <a:off x="734388" y="3515683"/>
            <a:ext cx="7224088" cy="861774"/>
          </a:xfrm>
          <a:prstGeom prst="rect">
            <a:avLst/>
          </a:prstGeom>
          <a:noFill/>
        </p:spPr>
        <p:txBody>
          <a:bodyPr wrap="square" rtlCol="0">
            <a:spAutoFit/>
          </a:bodyPr>
          <a:lstStyle/>
          <a:p>
            <a:pPr marL="342900" indent="-342900">
              <a:buFont typeface="Wingdings" panose="05000000000000000000" pitchFamily="2" charset="2"/>
              <a:buChar char="§"/>
            </a:pPr>
            <a:r>
              <a:rPr lang="en-US" sz="2500" dirty="0"/>
              <a:t>Likely to prioritize speculative tasks during leftover scheduling because it selects jobs in the SRTF order</a:t>
            </a:r>
            <a:endParaRPr lang="en-US" sz="2500" dirty="0">
              <a:solidFill>
                <a:schemeClr val="accent2"/>
              </a:solidFill>
            </a:endParaRPr>
          </a:p>
        </p:txBody>
      </p:sp>
      <p:sp>
        <p:nvSpPr>
          <p:cNvPr id="17" name="Rectangle 16"/>
          <p:cNvSpPr/>
          <p:nvPr/>
        </p:nvSpPr>
        <p:spPr>
          <a:xfrm>
            <a:off x="660247" y="3578769"/>
            <a:ext cx="7173440" cy="798688"/>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35458" y="3149397"/>
            <a:ext cx="3147541" cy="477054"/>
          </a:xfrm>
          <a:prstGeom prst="rect">
            <a:avLst/>
          </a:prstGeom>
        </p:spPr>
        <p:txBody>
          <a:bodyPr wrap="square">
            <a:spAutoFit/>
          </a:bodyPr>
          <a:lstStyle/>
          <a:p>
            <a:r>
              <a:rPr lang="en-US" sz="2500" b="1" dirty="0"/>
              <a:t>Straggler Mitigation</a:t>
            </a:r>
            <a:endParaRPr lang="en-US" sz="2500" b="1" dirty="0">
              <a:solidFill>
                <a:schemeClr val="accent2"/>
              </a:solidFill>
            </a:endParaRPr>
          </a:p>
        </p:txBody>
      </p:sp>
      <p:sp>
        <p:nvSpPr>
          <p:cNvPr id="22" name="TextBox 21"/>
          <p:cNvSpPr txBox="1"/>
          <p:nvPr/>
        </p:nvSpPr>
        <p:spPr>
          <a:xfrm>
            <a:off x="734388" y="4836483"/>
            <a:ext cx="7224088" cy="1631216"/>
          </a:xfrm>
          <a:prstGeom prst="rect">
            <a:avLst/>
          </a:prstGeom>
          <a:noFill/>
        </p:spPr>
        <p:txBody>
          <a:bodyPr wrap="square" rtlCol="0">
            <a:spAutoFit/>
          </a:bodyPr>
          <a:lstStyle/>
          <a:p>
            <a:pPr marL="342900" indent="-342900">
              <a:buFont typeface="Wingdings" panose="05000000000000000000" pitchFamily="2" charset="2"/>
              <a:buChar char="§"/>
            </a:pPr>
            <a:r>
              <a:rPr lang="en-US" sz="2500" dirty="0"/>
              <a:t>Does not distinguish between new and restarted tasks</a:t>
            </a:r>
          </a:p>
          <a:p>
            <a:pPr marL="342900" indent="-342900">
              <a:buFont typeface="Wingdings" panose="05000000000000000000" pitchFamily="2" charset="2"/>
              <a:buChar char="§"/>
            </a:pPr>
            <a:r>
              <a:rPr lang="en-US" sz="2500" dirty="0"/>
              <a:t>in case of task failures, it has to recalculate the expected completion time for the job</a:t>
            </a:r>
          </a:p>
        </p:txBody>
      </p:sp>
      <p:sp>
        <p:nvSpPr>
          <p:cNvPr id="24" name="Rectangle 23"/>
          <p:cNvSpPr/>
          <p:nvPr/>
        </p:nvSpPr>
        <p:spPr>
          <a:xfrm>
            <a:off x="660247" y="4899569"/>
            <a:ext cx="7173440" cy="1568130"/>
          </a:xfrm>
          <a:prstGeom prst="rect">
            <a:avLst/>
          </a:prstGeom>
          <a:noFill/>
          <a:ln w="2857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35458" y="4470197"/>
            <a:ext cx="3147541" cy="477054"/>
          </a:xfrm>
          <a:prstGeom prst="rect">
            <a:avLst/>
          </a:prstGeom>
        </p:spPr>
        <p:txBody>
          <a:bodyPr wrap="square">
            <a:spAutoFit/>
          </a:bodyPr>
          <a:lstStyle/>
          <a:p>
            <a:r>
              <a:rPr lang="en-US" sz="2500" b="1" dirty="0"/>
              <a:t>Handling Task Failures</a:t>
            </a:r>
            <a:endParaRPr lang="en-US" sz="2500" b="1" dirty="0">
              <a:solidFill>
                <a:schemeClr val="accent2"/>
              </a:solidFill>
            </a:endParaRPr>
          </a:p>
        </p:txBody>
      </p:sp>
    </p:spTree>
    <p:extLst>
      <p:ext uri="{BB962C8B-B14F-4D97-AF65-F5344CB8AC3E}">
        <p14:creationId xmlns:p14="http://schemas.microsoft.com/office/powerpoint/2010/main" val="11531597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113" name="Rectangle 112"/>
          <p:cNvSpPr/>
          <p:nvPr/>
        </p:nvSpPr>
        <p:spPr>
          <a:xfrm>
            <a:off x="40765" y="5155450"/>
            <a:ext cx="19319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DRF [NSDI’11]</a:t>
            </a:r>
          </a:p>
        </p:txBody>
      </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09"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sp>
        <p:nvSpPr>
          <p:cNvPr id="63" name="Plus 62"/>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sp>
        <p:nvSpPr>
          <p:cNvPr id="66" name="TextBox 65"/>
          <p:cNvSpPr txBox="1"/>
          <p:nvPr/>
        </p:nvSpPr>
        <p:spPr>
          <a:xfrm>
            <a:off x="19044" y="6531901"/>
            <a:ext cx="3371856" cy="307777"/>
          </a:xfrm>
          <a:prstGeom prst="rect">
            <a:avLst/>
          </a:prstGeom>
          <a:noFill/>
        </p:spPr>
        <p:txBody>
          <a:bodyPr wrap="square" rtlCol="0">
            <a:spAutoFit/>
          </a:bodyPr>
          <a:lstStyle/>
          <a:p>
            <a:r>
              <a:rPr lang="en-US" sz="1400" b="1" i="1" dirty="0">
                <a:solidFill>
                  <a:schemeClr val="bg1"/>
                </a:solidFill>
              </a:rPr>
              <a:t>TPC-DS workload on a 100-machine cluster</a:t>
            </a:r>
          </a:p>
        </p:txBody>
      </p:sp>
      <p:grpSp>
        <p:nvGrpSpPr>
          <p:cNvPr id="10" name="Group 9"/>
          <p:cNvGrpSpPr/>
          <p:nvPr/>
        </p:nvGrpSpPr>
        <p:grpSpPr>
          <a:xfrm>
            <a:off x="3042832" y="1439650"/>
            <a:ext cx="746111" cy="2106060"/>
            <a:chOff x="3042832" y="1439650"/>
            <a:chExt cx="746111" cy="2106060"/>
          </a:xfrm>
        </p:grpSpPr>
        <p:sp>
          <p:nvSpPr>
            <p:cNvPr id="90" name="Rectangle 89"/>
            <p:cNvSpPr/>
            <p:nvPr/>
          </p:nvSpPr>
          <p:spPr>
            <a:xfrm>
              <a:off x="32701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rot="16200000">
              <a:off x="3041699" y="2191384"/>
              <a:ext cx="779940" cy="400110"/>
            </a:xfrm>
            <a:prstGeom prst="rect">
              <a:avLst/>
            </a:prstGeom>
            <a:noFill/>
          </p:spPr>
          <p:txBody>
            <a:bodyPr wrap="square" rtlCol="0">
              <a:spAutoFit/>
            </a:bodyPr>
            <a:lstStyle/>
            <a:p>
              <a:r>
                <a:rPr lang="en-US" sz="2000" dirty="0">
                  <a:solidFill>
                    <a:schemeClr val="bg1"/>
                  </a:solidFill>
                </a:rPr>
                <a:t>0.86</a:t>
              </a:r>
            </a:p>
          </p:txBody>
        </p:sp>
        <p:grpSp>
          <p:nvGrpSpPr>
            <p:cNvPr id="117" name="Group 116"/>
            <p:cNvGrpSpPr/>
            <p:nvPr/>
          </p:nvGrpSpPr>
          <p:grpSpPr>
            <a:xfrm rot="5400000">
              <a:off x="3276796" y="1505449"/>
              <a:ext cx="297859" cy="166262"/>
              <a:chOff x="1377883" y="565606"/>
              <a:chExt cx="595460" cy="190106"/>
            </a:xfrm>
          </p:grpSpPr>
          <p:cxnSp>
            <p:nvCxnSpPr>
              <p:cNvPr id="130" name="Straight Arrow Connector 12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21" name="TextBox 120"/>
            <p:cNvSpPr txBox="1"/>
            <p:nvPr/>
          </p:nvSpPr>
          <p:spPr>
            <a:xfrm rot="18938398">
              <a:off x="3042832" y="3145600"/>
              <a:ext cx="746111" cy="400110"/>
            </a:xfrm>
            <a:prstGeom prst="rect">
              <a:avLst/>
            </a:prstGeom>
            <a:noFill/>
          </p:spPr>
          <p:txBody>
            <a:bodyPr wrap="square" rtlCol="0">
              <a:spAutoFit/>
            </a:bodyPr>
            <a:lstStyle/>
            <a:p>
              <a:r>
                <a:rPr lang="en-US" sz="2000" b="1" dirty="0"/>
                <a:t>DRF</a:t>
              </a:r>
            </a:p>
          </p:txBody>
        </p:sp>
      </p:grpSp>
      <p:grpSp>
        <p:nvGrpSpPr>
          <p:cNvPr id="6" name="Group 5"/>
          <p:cNvGrpSpPr/>
          <p:nvPr/>
        </p:nvGrpSpPr>
        <p:grpSpPr>
          <a:xfrm>
            <a:off x="1848702" y="843438"/>
            <a:ext cx="2562519" cy="3506369"/>
            <a:chOff x="1848702" y="843438"/>
            <a:chExt cx="2562519" cy="3506369"/>
          </a:xfrm>
        </p:grpSpPr>
        <p:grpSp>
          <p:nvGrpSpPr>
            <p:cNvPr id="69" name="Group 68"/>
            <p:cNvGrpSpPr/>
            <p:nvPr/>
          </p:nvGrpSpPr>
          <p:grpSpPr>
            <a:xfrm>
              <a:off x="2484485" y="1328783"/>
              <a:ext cx="1804858" cy="1828800"/>
              <a:chOff x="318805" y="1201783"/>
              <a:chExt cx="2066176" cy="1828800"/>
            </a:xfrm>
          </p:grpSpPr>
          <p:cxnSp>
            <p:nvCxnSpPr>
              <p:cNvPr id="136" name="Straight Connector 135"/>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rot="16200000">
              <a:off x="8092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22441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20720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2174096" y="1209366"/>
              <a:ext cx="366252" cy="400110"/>
            </a:xfrm>
            <a:prstGeom prst="rect">
              <a:avLst/>
            </a:prstGeom>
            <a:noFill/>
          </p:spPr>
          <p:txBody>
            <a:bodyPr wrap="square" rtlCol="0">
              <a:spAutoFit/>
            </a:bodyPr>
            <a:lstStyle/>
            <a:p>
              <a:r>
                <a:rPr lang="en-US" sz="2000" dirty="0"/>
                <a:t>1</a:t>
              </a:r>
            </a:p>
          </p:txBody>
        </p:sp>
        <p:sp>
          <p:nvSpPr>
            <p:cNvPr id="123" name="TextBox 122"/>
            <p:cNvSpPr txBox="1"/>
            <p:nvPr/>
          </p:nvSpPr>
          <p:spPr>
            <a:xfrm>
              <a:off x="2385552" y="3949697"/>
              <a:ext cx="2025669" cy="400110"/>
            </a:xfrm>
            <a:prstGeom prst="rect">
              <a:avLst/>
            </a:prstGeom>
            <a:noFill/>
          </p:spPr>
          <p:txBody>
            <a:bodyPr wrap="square" rtlCol="0">
              <a:spAutoFit/>
            </a:bodyPr>
            <a:lstStyle/>
            <a:p>
              <a:r>
                <a:rPr lang="en-US" sz="2000" b="1" dirty="0"/>
                <a:t>Inter-job fairness</a:t>
              </a:r>
            </a:p>
          </p:txBody>
        </p:sp>
      </p:grpSp>
      <p:grpSp>
        <p:nvGrpSpPr>
          <p:cNvPr id="14" name="Group 13"/>
          <p:cNvGrpSpPr/>
          <p:nvPr/>
        </p:nvGrpSpPr>
        <p:grpSpPr>
          <a:xfrm>
            <a:off x="5947857" y="1189186"/>
            <a:ext cx="746111" cy="2348665"/>
            <a:chOff x="5947857" y="1189186"/>
            <a:chExt cx="746111" cy="2348665"/>
          </a:xfrm>
        </p:grpSpPr>
        <p:sp>
          <p:nvSpPr>
            <p:cNvPr id="145" name="Rectangle 144"/>
            <p:cNvSpPr/>
            <p:nvPr/>
          </p:nvSpPr>
          <p:spPr>
            <a:xfrm>
              <a:off x="61092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p:cNvSpPr txBox="1"/>
            <p:nvPr/>
          </p:nvSpPr>
          <p:spPr>
            <a:xfrm rot="16200000">
              <a:off x="58775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51" name="TextBox 150"/>
            <p:cNvSpPr txBox="1"/>
            <p:nvPr/>
          </p:nvSpPr>
          <p:spPr>
            <a:xfrm rot="18938398">
              <a:off x="5947857" y="3137741"/>
              <a:ext cx="746111" cy="400110"/>
            </a:xfrm>
            <a:prstGeom prst="rect">
              <a:avLst/>
            </a:prstGeom>
            <a:noFill/>
          </p:spPr>
          <p:txBody>
            <a:bodyPr wrap="square" rtlCol="0">
              <a:spAutoFit/>
            </a:bodyPr>
            <a:lstStyle/>
            <a:p>
              <a:r>
                <a:rPr lang="en-US" sz="2000" b="1" dirty="0"/>
                <a:t>DRF</a:t>
              </a:r>
            </a:p>
          </p:txBody>
        </p:sp>
      </p:grpSp>
      <p:grpSp>
        <p:nvGrpSpPr>
          <p:cNvPr id="9" name="Group 8"/>
          <p:cNvGrpSpPr/>
          <p:nvPr/>
        </p:nvGrpSpPr>
        <p:grpSpPr>
          <a:xfrm>
            <a:off x="4477071" y="1171658"/>
            <a:ext cx="2924015" cy="3170292"/>
            <a:chOff x="4477071" y="1171658"/>
            <a:chExt cx="2924015" cy="3170292"/>
          </a:xfrm>
        </p:grpSpPr>
        <p:sp>
          <p:nvSpPr>
            <p:cNvPr id="141" name="TextBox 140"/>
            <p:cNvSpPr txBox="1"/>
            <p:nvPr/>
          </p:nvSpPr>
          <p:spPr>
            <a:xfrm>
              <a:off x="5073710" y="2888764"/>
              <a:ext cx="320511" cy="400110"/>
            </a:xfrm>
            <a:prstGeom prst="rect">
              <a:avLst/>
            </a:prstGeom>
            <a:noFill/>
          </p:spPr>
          <p:txBody>
            <a:bodyPr wrap="square" rtlCol="0">
              <a:spAutoFit/>
            </a:bodyPr>
            <a:lstStyle/>
            <a:p>
              <a:r>
                <a:rPr lang="en-US" sz="2000" dirty="0"/>
                <a:t>0</a:t>
              </a:r>
            </a:p>
          </p:txBody>
        </p:sp>
        <p:grpSp>
          <p:nvGrpSpPr>
            <p:cNvPr id="7" name="Group 6"/>
            <p:cNvGrpSpPr/>
            <p:nvPr/>
          </p:nvGrpSpPr>
          <p:grpSpPr>
            <a:xfrm>
              <a:off x="4477071" y="1171658"/>
              <a:ext cx="2924015" cy="3170292"/>
              <a:chOff x="4477071" y="1171658"/>
              <a:chExt cx="2924015" cy="3170292"/>
            </a:xfrm>
          </p:grpSpPr>
          <p:grpSp>
            <p:nvGrpSpPr>
              <p:cNvPr id="139" name="Group 138"/>
              <p:cNvGrpSpPr/>
              <p:nvPr/>
            </p:nvGrpSpPr>
            <p:grpSpPr>
              <a:xfrm>
                <a:off x="5314094" y="1330352"/>
                <a:ext cx="1804858" cy="1828800"/>
                <a:chOff x="318805" y="1201783"/>
                <a:chExt cx="2066176" cy="1828800"/>
              </a:xfrm>
            </p:grpSpPr>
            <p:cxnSp>
              <p:nvCxnSpPr>
                <p:cNvPr id="155" name="Straight Connector 154"/>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rot="16200000">
                <a:off x="3624480" y="2024249"/>
                <a:ext cx="2105292" cy="400110"/>
              </a:xfrm>
              <a:prstGeom prst="rect">
                <a:avLst/>
              </a:prstGeom>
              <a:noFill/>
            </p:spPr>
            <p:txBody>
              <a:bodyPr wrap="square" rtlCol="0">
                <a:spAutoFit/>
              </a:bodyPr>
              <a:lstStyle/>
              <a:p>
                <a:r>
                  <a:rPr lang="en-US" sz="2000" b="1" dirty="0"/>
                  <a:t>Avg. JCT (seconds)</a:t>
                </a:r>
              </a:p>
            </p:txBody>
          </p:sp>
          <p:sp>
            <p:nvSpPr>
              <p:cNvPr id="142" name="TextBox 141"/>
              <p:cNvSpPr txBox="1"/>
              <p:nvPr/>
            </p:nvSpPr>
            <p:spPr>
              <a:xfrm>
                <a:off x="48167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683190" y="1361767"/>
                <a:ext cx="763724" cy="400110"/>
              </a:xfrm>
              <a:prstGeom prst="rect">
                <a:avLst/>
              </a:prstGeom>
              <a:noFill/>
            </p:spPr>
            <p:txBody>
              <a:bodyPr wrap="square" rtlCol="0">
                <a:spAutoFit/>
              </a:bodyPr>
              <a:lstStyle/>
              <a:p>
                <a:r>
                  <a:rPr lang="en-US" sz="2000" dirty="0"/>
                  <a:t>1000</a:t>
                </a:r>
              </a:p>
            </p:txBody>
          </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grpSp>
      </p:grpSp>
      <p:grpSp>
        <p:nvGrpSpPr>
          <p:cNvPr id="18" name="Group 17"/>
          <p:cNvGrpSpPr/>
          <p:nvPr/>
        </p:nvGrpSpPr>
        <p:grpSpPr>
          <a:xfrm>
            <a:off x="8824604" y="1724949"/>
            <a:ext cx="746111" cy="1805046"/>
            <a:chOff x="8824604" y="1724949"/>
            <a:chExt cx="746111" cy="1805046"/>
          </a:xfrm>
        </p:grpSpPr>
        <p:sp>
          <p:nvSpPr>
            <p:cNvPr id="168" name="Rectangle 167"/>
            <p:cNvSpPr/>
            <p:nvPr/>
          </p:nvSpPr>
          <p:spPr>
            <a:xfrm>
              <a:off x="897654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rot="16200000">
              <a:off x="875120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74" name="TextBox 173"/>
            <p:cNvSpPr txBox="1"/>
            <p:nvPr/>
          </p:nvSpPr>
          <p:spPr>
            <a:xfrm rot="18938398">
              <a:off x="8824604" y="3129885"/>
              <a:ext cx="746111" cy="400110"/>
            </a:xfrm>
            <a:prstGeom prst="rect">
              <a:avLst/>
            </a:prstGeom>
            <a:noFill/>
          </p:spPr>
          <p:txBody>
            <a:bodyPr wrap="square" rtlCol="0">
              <a:spAutoFit/>
            </a:bodyPr>
            <a:lstStyle/>
            <a:p>
              <a:r>
                <a:rPr lang="en-US" sz="2000" b="1" dirty="0"/>
                <a:t>DRF</a:t>
              </a:r>
            </a:p>
          </p:txBody>
        </p:sp>
      </p:grpSp>
      <p:grpSp>
        <p:nvGrpSpPr>
          <p:cNvPr id="8" name="Group 7"/>
          <p:cNvGrpSpPr/>
          <p:nvPr/>
        </p:nvGrpSpPr>
        <p:grpSpPr>
          <a:xfrm>
            <a:off x="7300531" y="843438"/>
            <a:ext cx="2779339" cy="3500082"/>
            <a:chOff x="7300531" y="843438"/>
            <a:chExt cx="2779339" cy="3500082"/>
          </a:xfrm>
        </p:grpSpPr>
        <p:grpSp>
          <p:nvGrpSpPr>
            <p:cNvPr id="160" name="Group 159"/>
            <p:cNvGrpSpPr/>
            <p:nvPr/>
          </p:nvGrpSpPr>
          <p:grpSpPr>
            <a:xfrm>
              <a:off x="8181416" y="1331920"/>
              <a:ext cx="1804858" cy="1828800"/>
              <a:chOff x="318805" y="1201783"/>
              <a:chExt cx="2066176" cy="1828800"/>
            </a:xfrm>
          </p:grpSpPr>
          <p:cxnSp>
            <p:nvCxnSpPr>
              <p:cNvPr id="177" name="Straight Connector 176"/>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rot="16200000">
              <a:off x="625947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795988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57096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57113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56503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558717" y="1215702"/>
              <a:ext cx="724096" cy="400110"/>
            </a:xfrm>
            <a:prstGeom prst="rect">
              <a:avLst/>
            </a:prstGeom>
            <a:noFill/>
          </p:spPr>
          <p:txBody>
            <a:bodyPr wrap="square" rtlCol="0">
              <a:spAutoFit/>
            </a:bodyPr>
            <a:lstStyle/>
            <a:p>
              <a:r>
                <a:rPr lang="en-US" sz="2000" dirty="0"/>
                <a:t>8000</a:t>
              </a:r>
            </a:p>
          </p:txBody>
        </p:sp>
        <p:sp>
          <p:nvSpPr>
            <p:cNvPr id="175" name="TextBox 174"/>
            <p:cNvSpPr txBox="1"/>
            <p:nvPr/>
          </p:nvSpPr>
          <p:spPr>
            <a:xfrm>
              <a:off x="8054201" y="3943410"/>
              <a:ext cx="2025669" cy="400110"/>
            </a:xfrm>
            <a:prstGeom prst="rect">
              <a:avLst/>
            </a:prstGeom>
            <a:noFill/>
          </p:spPr>
          <p:txBody>
            <a:bodyPr wrap="square" rtlCol="0">
              <a:spAutoFit/>
            </a:bodyPr>
            <a:lstStyle/>
            <a:p>
              <a:r>
                <a:rPr lang="en-US" sz="2000" b="1" dirty="0"/>
                <a:t>Cluster efficiency</a:t>
              </a:r>
            </a:p>
          </p:txBody>
        </p:sp>
      </p:grpSp>
      <p:sp>
        <p:nvSpPr>
          <p:cNvPr id="179" name="Rectangle 178"/>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sp>
        <p:nvSpPr>
          <p:cNvPr id="61" name="Rectangle 60"/>
          <p:cNvSpPr/>
          <p:nvPr/>
        </p:nvSpPr>
        <p:spPr>
          <a:xfrm>
            <a:off x="170814" y="5615178"/>
            <a:ext cx="5569586" cy="602476"/>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261307" y="5852993"/>
            <a:ext cx="5572103" cy="400110"/>
          </a:xfrm>
          <a:prstGeom prst="rect">
            <a:avLst/>
          </a:prstGeom>
        </p:spPr>
        <p:txBody>
          <a:bodyPr wrap="none">
            <a:spAutoFit/>
          </a:bodyPr>
          <a:lstStyle/>
          <a:p>
            <a:pPr marL="342900" indent="-342900" algn="ctr">
              <a:buFont typeface="Wingdings" panose="05000000000000000000" pitchFamily="2" charset="2"/>
              <a:buChar char="§"/>
            </a:pPr>
            <a:r>
              <a:rPr lang="en-US" sz="2000" dirty="0">
                <a:solidFill>
                  <a:schemeClr val="bg1"/>
                </a:solidFill>
              </a:rPr>
              <a:t>Max-min fair sharing across multiple dimensions</a:t>
            </a:r>
          </a:p>
        </p:txBody>
      </p:sp>
      <p:sp>
        <p:nvSpPr>
          <p:cNvPr id="68" name="Rectangle 67"/>
          <p:cNvSpPr/>
          <p:nvPr/>
        </p:nvSpPr>
        <p:spPr>
          <a:xfrm>
            <a:off x="133389" y="5586669"/>
            <a:ext cx="3858222" cy="400110"/>
          </a:xfrm>
          <a:prstGeom prst="rect">
            <a:avLst/>
          </a:prstGeom>
        </p:spPr>
        <p:txBody>
          <a:bodyPr wrap="square">
            <a:spAutoFit/>
          </a:bodyPr>
          <a:lstStyle/>
          <a:p>
            <a:r>
              <a:rPr lang="en-US" sz="2000" dirty="0">
                <a:solidFill>
                  <a:schemeClr val="bg1"/>
                </a:solidFill>
              </a:rPr>
              <a:t>Dominant Resource Fairness</a:t>
            </a:r>
          </a:p>
        </p:txBody>
      </p:sp>
      <p:sp>
        <p:nvSpPr>
          <p:cNvPr id="71" name="Slide Number Placeholder 6"/>
          <p:cNvSpPr>
            <a:spLocks noGrp="1"/>
          </p:cNvSpPr>
          <p:nvPr>
            <p:ph type="sldNum" sz="quarter" idx="12"/>
          </p:nvPr>
        </p:nvSpPr>
        <p:spPr>
          <a:xfrm>
            <a:off x="11214100" y="6356350"/>
            <a:ext cx="533400" cy="365125"/>
          </a:xfrm>
        </p:spPr>
        <p:txBody>
          <a:bodyPr/>
          <a:lstStyle/>
          <a:p>
            <a:r>
              <a:rPr lang="en-US" b="1" dirty="0"/>
              <a:t>4</a:t>
            </a:r>
          </a:p>
        </p:txBody>
      </p:sp>
    </p:spTree>
    <p:extLst>
      <p:ext uri="{BB962C8B-B14F-4D97-AF65-F5344CB8AC3E}">
        <p14:creationId xmlns:p14="http://schemas.microsoft.com/office/powerpoint/2010/main" val="3136810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75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nodeType="withEffect">
                                  <p:stCondLst>
                                    <p:cond delay="750"/>
                                  </p:stCondLst>
                                  <p:childTnLst>
                                    <p:set>
                                      <p:cBhvr>
                                        <p:cTn id="8" dur="1" fill="hold">
                                          <p:stCondLst>
                                            <p:cond delay="0"/>
                                          </p:stCondLst>
                                        </p:cTn>
                                        <p:tgtEl>
                                          <p:spTgt spid="14"/>
                                        </p:tgtEl>
                                        <p:attrNameLst>
                                          <p:attrName>style.visibility</p:attrName>
                                        </p:attrNameLst>
                                      </p:cBhvr>
                                      <p:to>
                                        <p:strVal val="visible"/>
                                      </p:to>
                                    </p:set>
                                  </p:childTnLst>
                                </p:cTn>
                              </p:par>
                              <p:par>
                                <p:cTn id="9" presetID="1" presetClass="entr" presetSubtype="0" fill="hold" nodeType="withEffect">
                                  <p:stCondLst>
                                    <p:cond delay="75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sp>
        <p:nvSpPr>
          <p:cNvPr id="78" name="Rectangle 77"/>
          <p:cNvSpPr/>
          <p:nvPr/>
        </p:nvSpPr>
        <p:spPr>
          <a:xfrm>
            <a:off x="2936790" y="5161663"/>
            <a:ext cx="27947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Shortest Job First (SJF)</a:t>
            </a:r>
          </a:p>
        </p:txBody>
      </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113" name="Rectangle 112"/>
          <p:cNvSpPr/>
          <p:nvPr/>
        </p:nvSpPr>
        <p:spPr>
          <a:xfrm>
            <a:off x="40765" y="5155450"/>
            <a:ext cx="19319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DRF [NSDI’11]</a:t>
            </a:r>
          </a:p>
        </p:txBody>
      </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10"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sp>
        <p:nvSpPr>
          <p:cNvPr id="63" name="Plus 62"/>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9044" y="6531901"/>
            <a:ext cx="3371856" cy="307777"/>
          </a:xfrm>
          <a:prstGeom prst="rect">
            <a:avLst/>
          </a:prstGeom>
          <a:noFill/>
        </p:spPr>
        <p:txBody>
          <a:bodyPr wrap="square" rtlCol="0">
            <a:spAutoFit/>
          </a:bodyPr>
          <a:lstStyle/>
          <a:p>
            <a:r>
              <a:rPr lang="en-US" sz="1400" b="1" i="1" dirty="0">
                <a:solidFill>
                  <a:schemeClr val="bg1"/>
                </a:solidFill>
              </a:rPr>
              <a:t>TPC-DS workload on a 100-machine cluster</a:t>
            </a:r>
          </a:p>
        </p:txBody>
      </p:sp>
      <p:grpSp>
        <p:nvGrpSpPr>
          <p:cNvPr id="69" name="Group 68"/>
          <p:cNvGrpSpPr/>
          <p:nvPr/>
        </p:nvGrpSpPr>
        <p:grpSpPr>
          <a:xfrm>
            <a:off x="2484485" y="1328783"/>
            <a:ext cx="1804858" cy="1828800"/>
            <a:chOff x="318805" y="1201783"/>
            <a:chExt cx="2066176" cy="1828800"/>
          </a:xfrm>
        </p:grpSpPr>
        <p:cxnSp>
          <p:nvCxnSpPr>
            <p:cNvPr id="136" name="Straight Connector 135"/>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rot="16200000">
            <a:off x="8092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22441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20720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2174096" y="1209366"/>
            <a:ext cx="366252" cy="400110"/>
          </a:xfrm>
          <a:prstGeom prst="rect">
            <a:avLst/>
          </a:prstGeom>
          <a:noFill/>
        </p:spPr>
        <p:txBody>
          <a:bodyPr wrap="square" rtlCol="0">
            <a:spAutoFit/>
          </a:bodyPr>
          <a:lstStyle/>
          <a:p>
            <a:r>
              <a:rPr lang="en-US" sz="2000" dirty="0"/>
              <a:t>1</a:t>
            </a:r>
          </a:p>
        </p:txBody>
      </p:sp>
      <p:sp>
        <p:nvSpPr>
          <p:cNvPr id="90" name="Rectangle 89"/>
          <p:cNvSpPr/>
          <p:nvPr/>
        </p:nvSpPr>
        <p:spPr>
          <a:xfrm>
            <a:off x="32701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rot="16200000">
            <a:off x="3041699" y="2191384"/>
            <a:ext cx="779940" cy="400110"/>
          </a:xfrm>
          <a:prstGeom prst="rect">
            <a:avLst/>
          </a:prstGeom>
          <a:noFill/>
        </p:spPr>
        <p:txBody>
          <a:bodyPr wrap="square" rtlCol="0">
            <a:spAutoFit/>
          </a:bodyPr>
          <a:lstStyle/>
          <a:p>
            <a:r>
              <a:rPr lang="en-US" sz="2000" dirty="0">
                <a:solidFill>
                  <a:schemeClr val="bg1"/>
                </a:solidFill>
              </a:rPr>
              <a:t>0.86</a:t>
            </a:r>
          </a:p>
        </p:txBody>
      </p:sp>
      <p:grpSp>
        <p:nvGrpSpPr>
          <p:cNvPr id="117" name="Group 116"/>
          <p:cNvGrpSpPr/>
          <p:nvPr/>
        </p:nvGrpSpPr>
        <p:grpSpPr>
          <a:xfrm rot="5400000">
            <a:off x="3276796" y="1505449"/>
            <a:ext cx="297859" cy="166262"/>
            <a:chOff x="1377883" y="565606"/>
            <a:chExt cx="595460" cy="190106"/>
          </a:xfrm>
        </p:grpSpPr>
        <p:cxnSp>
          <p:nvCxnSpPr>
            <p:cNvPr id="130" name="Straight Arrow Connector 12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21" name="TextBox 120"/>
          <p:cNvSpPr txBox="1"/>
          <p:nvPr/>
        </p:nvSpPr>
        <p:spPr>
          <a:xfrm rot="18938398">
            <a:off x="3042832" y="3145600"/>
            <a:ext cx="746111" cy="400110"/>
          </a:xfrm>
          <a:prstGeom prst="rect">
            <a:avLst/>
          </a:prstGeom>
          <a:noFill/>
        </p:spPr>
        <p:txBody>
          <a:bodyPr wrap="square" rtlCol="0">
            <a:spAutoFit/>
          </a:bodyPr>
          <a:lstStyle/>
          <a:p>
            <a:r>
              <a:rPr lang="en-US" sz="2000" b="1" dirty="0"/>
              <a:t>DRF</a:t>
            </a:r>
          </a:p>
        </p:txBody>
      </p:sp>
      <p:grpSp>
        <p:nvGrpSpPr>
          <p:cNvPr id="2" name="Group 1"/>
          <p:cNvGrpSpPr/>
          <p:nvPr/>
        </p:nvGrpSpPr>
        <p:grpSpPr>
          <a:xfrm>
            <a:off x="3696964" y="1774359"/>
            <a:ext cx="665157" cy="1810648"/>
            <a:chOff x="3696964" y="1774359"/>
            <a:chExt cx="665157" cy="1810648"/>
          </a:xfrm>
        </p:grpSpPr>
        <p:sp>
          <p:nvSpPr>
            <p:cNvPr id="92" name="Rectangle 91"/>
            <p:cNvSpPr/>
            <p:nvPr/>
          </p:nvSpPr>
          <p:spPr>
            <a:xfrm>
              <a:off x="38656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p:cNvSpPr txBox="1"/>
            <p:nvPr/>
          </p:nvSpPr>
          <p:spPr>
            <a:xfrm rot="16200000">
              <a:off x="3646584" y="2343784"/>
              <a:ext cx="779940" cy="400110"/>
            </a:xfrm>
            <a:prstGeom prst="rect">
              <a:avLst/>
            </a:prstGeom>
            <a:noFill/>
          </p:spPr>
          <p:txBody>
            <a:bodyPr wrap="square" rtlCol="0">
              <a:spAutoFit/>
            </a:bodyPr>
            <a:lstStyle/>
            <a:p>
              <a:r>
                <a:rPr lang="en-US" sz="2000" dirty="0"/>
                <a:t>0.64</a:t>
              </a:r>
            </a:p>
          </p:txBody>
        </p:sp>
        <p:grpSp>
          <p:nvGrpSpPr>
            <p:cNvPr id="118" name="Group 117"/>
            <p:cNvGrpSpPr/>
            <p:nvPr/>
          </p:nvGrpSpPr>
          <p:grpSpPr>
            <a:xfrm rot="5400000">
              <a:off x="3843375" y="1844152"/>
              <a:ext cx="391025" cy="251440"/>
              <a:chOff x="1377883" y="565606"/>
              <a:chExt cx="595460" cy="190106"/>
            </a:xfrm>
          </p:grpSpPr>
          <p:cxnSp>
            <p:nvCxnSpPr>
              <p:cNvPr id="126" name="Straight Arrow Connector 125"/>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22" name="TextBox 121"/>
            <p:cNvSpPr txBox="1"/>
            <p:nvPr/>
          </p:nvSpPr>
          <p:spPr>
            <a:xfrm rot="18938398">
              <a:off x="3696964" y="3184897"/>
              <a:ext cx="665157" cy="400110"/>
            </a:xfrm>
            <a:prstGeom prst="rect">
              <a:avLst/>
            </a:prstGeom>
            <a:noFill/>
          </p:spPr>
          <p:txBody>
            <a:bodyPr wrap="square" rtlCol="0">
              <a:spAutoFit/>
            </a:bodyPr>
            <a:lstStyle/>
            <a:p>
              <a:r>
                <a:rPr lang="en-US" sz="2000" b="1" dirty="0"/>
                <a:t>SJF</a:t>
              </a:r>
            </a:p>
          </p:txBody>
        </p:sp>
      </p:grpSp>
      <p:sp>
        <p:nvSpPr>
          <p:cNvPr id="123" name="TextBox 122"/>
          <p:cNvSpPr txBox="1"/>
          <p:nvPr/>
        </p:nvSpPr>
        <p:spPr>
          <a:xfrm>
            <a:off x="2385552" y="3949697"/>
            <a:ext cx="2025669" cy="400110"/>
          </a:xfrm>
          <a:prstGeom prst="rect">
            <a:avLst/>
          </a:prstGeom>
          <a:noFill/>
        </p:spPr>
        <p:txBody>
          <a:bodyPr wrap="square" rtlCol="0">
            <a:spAutoFit/>
          </a:bodyPr>
          <a:lstStyle/>
          <a:p>
            <a:r>
              <a:rPr lang="en-US" sz="2000" b="1" dirty="0"/>
              <a:t>Inter-job fairness</a:t>
            </a:r>
          </a:p>
        </p:txBody>
      </p:sp>
      <p:grpSp>
        <p:nvGrpSpPr>
          <p:cNvPr id="139" name="Group 138"/>
          <p:cNvGrpSpPr/>
          <p:nvPr/>
        </p:nvGrpSpPr>
        <p:grpSpPr>
          <a:xfrm>
            <a:off x="5314094" y="1330352"/>
            <a:ext cx="1804858" cy="1828800"/>
            <a:chOff x="318805" y="1201783"/>
            <a:chExt cx="2066176" cy="1828800"/>
          </a:xfrm>
        </p:grpSpPr>
        <p:cxnSp>
          <p:nvCxnSpPr>
            <p:cNvPr id="155" name="Straight Connector 154"/>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rot="16200000">
            <a:off x="3624480" y="2024249"/>
            <a:ext cx="2105292" cy="400110"/>
          </a:xfrm>
          <a:prstGeom prst="rect">
            <a:avLst/>
          </a:prstGeom>
          <a:noFill/>
        </p:spPr>
        <p:txBody>
          <a:bodyPr wrap="square" rtlCol="0">
            <a:spAutoFit/>
          </a:bodyPr>
          <a:lstStyle/>
          <a:p>
            <a:r>
              <a:rPr lang="en-US" sz="2000" b="1" dirty="0"/>
              <a:t>Avg. JCT (seconds)</a:t>
            </a:r>
          </a:p>
        </p:txBody>
      </p:sp>
      <p:sp>
        <p:nvSpPr>
          <p:cNvPr id="141" name="TextBox 140"/>
          <p:cNvSpPr txBox="1"/>
          <p:nvPr/>
        </p:nvSpPr>
        <p:spPr>
          <a:xfrm>
            <a:off x="5073710" y="2888764"/>
            <a:ext cx="320511" cy="400110"/>
          </a:xfrm>
          <a:prstGeom prst="rect">
            <a:avLst/>
          </a:prstGeom>
          <a:noFill/>
        </p:spPr>
        <p:txBody>
          <a:bodyPr wrap="square" rtlCol="0">
            <a:spAutoFit/>
          </a:bodyPr>
          <a:lstStyle/>
          <a:p>
            <a:r>
              <a:rPr lang="en-US" sz="2000" dirty="0"/>
              <a:t>0</a:t>
            </a:r>
          </a:p>
        </p:txBody>
      </p:sp>
      <p:sp>
        <p:nvSpPr>
          <p:cNvPr id="142" name="TextBox 141"/>
          <p:cNvSpPr txBox="1"/>
          <p:nvPr/>
        </p:nvSpPr>
        <p:spPr>
          <a:xfrm>
            <a:off x="48167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683190" y="1361767"/>
            <a:ext cx="763724" cy="400110"/>
          </a:xfrm>
          <a:prstGeom prst="rect">
            <a:avLst/>
          </a:prstGeom>
          <a:noFill/>
        </p:spPr>
        <p:txBody>
          <a:bodyPr wrap="square" rtlCol="0">
            <a:spAutoFit/>
          </a:bodyPr>
          <a:lstStyle/>
          <a:p>
            <a:r>
              <a:rPr lang="en-US" sz="2000" dirty="0"/>
              <a:t>1000</a:t>
            </a:r>
          </a:p>
        </p:txBody>
      </p:sp>
      <p:sp>
        <p:nvSpPr>
          <p:cNvPr id="145" name="Rectangle 144"/>
          <p:cNvSpPr/>
          <p:nvPr/>
        </p:nvSpPr>
        <p:spPr>
          <a:xfrm>
            <a:off x="61092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p:cNvSpPr txBox="1"/>
          <p:nvPr/>
        </p:nvSpPr>
        <p:spPr>
          <a:xfrm rot="16200000">
            <a:off x="58775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51" name="TextBox 150"/>
          <p:cNvSpPr txBox="1"/>
          <p:nvPr/>
        </p:nvSpPr>
        <p:spPr>
          <a:xfrm rot="18938398">
            <a:off x="5947857" y="3137741"/>
            <a:ext cx="746111" cy="400110"/>
          </a:xfrm>
          <a:prstGeom prst="rect">
            <a:avLst/>
          </a:prstGeom>
          <a:noFill/>
        </p:spPr>
        <p:txBody>
          <a:bodyPr wrap="square" rtlCol="0">
            <a:spAutoFit/>
          </a:bodyPr>
          <a:lstStyle/>
          <a:p>
            <a:r>
              <a:rPr lang="en-US" sz="2000" b="1" dirty="0"/>
              <a:t>DRF</a:t>
            </a:r>
          </a:p>
        </p:txBody>
      </p:sp>
      <p:grpSp>
        <p:nvGrpSpPr>
          <p:cNvPr id="3" name="Group 2"/>
          <p:cNvGrpSpPr/>
          <p:nvPr/>
        </p:nvGrpSpPr>
        <p:grpSpPr>
          <a:xfrm>
            <a:off x="6601989" y="1737507"/>
            <a:ext cx="665157" cy="1839641"/>
            <a:chOff x="6601989" y="1737507"/>
            <a:chExt cx="665157" cy="1839641"/>
          </a:xfrm>
        </p:grpSpPr>
        <p:sp>
          <p:nvSpPr>
            <p:cNvPr id="146" name="Rectangle 145"/>
            <p:cNvSpPr/>
            <p:nvPr/>
          </p:nvSpPr>
          <p:spPr>
            <a:xfrm>
              <a:off x="67046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TextBox 148"/>
            <p:cNvSpPr txBox="1"/>
            <p:nvPr/>
          </p:nvSpPr>
          <p:spPr>
            <a:xfrm rot="16200000">
              <a:off x="6482486" y="1927422"/>
              <a:ext cx="779940" cy="400110"/>
            </a:xfrm>
            <a:prstGeom prst="rect">
              <a:avLst/>
            </a:prstGeom>
            <a:noFill/>
          </p:spPr>
          <p:txBody>
            <a:bodyPr wrap="square" rtlCol="0">
              <a:spAutoFit/>
            </a:bodyPr>
            <a:lstStyle/>
            <a:p>
              <a:r>
                <a:rPr lang="en-US" sz="2000" dirty="0"/>
                <a:t>769</a:t>
              </a:r>
            </a:p>
          </p:txBody>
        </p:sp>
        <p:sp>
          <p:nvSpPr>
            <p:cNvPr id="152" name="TextBox 151"/>
            <p:cNvSpPr txBox="1"/>
            <p:nvPr/>
          </p:nvSpPr>
          <p:spPr>
            <a:xfrm rot="18938398">
              <a:off x="6601989" y="3177038"/>
              <a:ext cx="665157" cy="400110"/>
            </a:xfrm>
            <a:prstGeom prst="rect">
              <a:avLst/>
            </a:prstGeom>
            <a:noFill/>
          </p:spPr>
          <p:txBody>
            <a:bodyPr wrap="square" rtlCol="0">
              <a:spAutoFit/>
            </a:bodyPr>
            <a:lstStyle/>
            <a:p>
              <a:r>
                <a:rPr lang="en-US" sz="2000" b="1" dirty="0"/>
                <a:t>SJF</a:t>
              </a:r>
            </a:p>
          </p:txBody>
        </p:sp>
      </p:gr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grpSp>
        <p:nvGrpSpPr>
          <p:cNvPr id="160" name="Group 159"/>
          <p:cNvGrpSpPr/>
          <p:nvPr/>
        </p:nvGrpSpPr>
        <p:grpSpPr>
          <a:xfrm>
            <a:off x="8181416" y="1331920"/>
            <a:ext cx="1804858" cy="1828800"/>
            <a:chOff x="318805" y="1201783"/>
            <a:chExt cx="2066176" cy="1828800"/>
          </a:xfrm>
        </p:grpSpPr>
        <p:cxnSp>
          <p:nvCxnSpPr>
            <p:cNvPr id="177" name="Straight Connector 176"/>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rot="16200000">
            <a:off x="625947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795988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57096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57113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56503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558717" y="1215702"/>
            <a:ext cx="724096" cy="400110"/>
          </a:xfrm>
          <a:prstGeom prst="rect">
            <a:avLst/>
          </a:prstGeom>
          <a:noFill/>
        </p:spPr>
        <p:txBody>
          <a:bodyPr wrap="square" rtlCol="0">
            <a:spAutoFit/>
          </a:bodyPr>
          <a:lstStyle/>
          <a:p>
            <a:r>
              <a:rPr lang="en-US" sz="2000" dirty="0"/>
              <a:t>8000</a:t>
            </a:r>
          </a:p>
        </p:txBody>
      </p:sp>
      <p:sp>
        <p:nvSpPr>
          <p:cNvPr id="168" name="Rectangle 167"/>
          <p:cNvSpPr/>
          <p:nvPr/>
        </p:nvSpPr>
        <p:spPr>
          <a:xfrm>
            <a:off x="897654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rot="16200000">
            <a:off x="8751202" y="1914864"/>
            <a:ext cx="779940" cy="400110"/>
          </a:xfrm>
          <a:prstGeom prst="rect">
            <a:avLst/>
          </a:prstGeom>
          <a:noFill/>
        </p:spPr>
        <p:txBody>
          <a:bodyPr wrap="square" rtlCol="0">
            <a:spAutoFit/>
          </a:bodyPr>
          <a:lstStyle/>
          <a:p>
            <a:r>
              <a:rPr lang="en-US" sz="2000" dirty="0">
                <a:solidFill>
                  <a:schemeClr val="bg1"/>
                </a:solidFill>
              </a:rPr>
              <a:t>5478</a:t>
            </a:r>
          </a:p>
        </p:txBody>
      </p:sp>
      <p:grpSp>
        <p:nvGrpSpPr>
          <p:cNvPr id="6" name="Group 5"/>
          <p:cNvGrpSpPr/>
          <p:nvPr/>
        </p:nvGrpSpPr>
        <p:grpSpPr>
          <a:xfrm>
            <a:off x="9478736" y="1537984"/>
            <a:ext cx="665157" cy="2031308"/>
            <a:chOff x="9478736" y="1537984"/>
            <a:chExt cx="665157" cy="2031308"/>
          </a:xfrm>
        </p:grpSpPr>
        <p:sp>
          <p:nvSpPr>
            <p:cNvPr id="158" name="TextBox 157"/>
            <p:cNvSpPr txBox="1"/>
            <p:nvPr/>
          </p:nvSpPr>
          <p:spPr>
            <a:xfrm rot="18938398">
              <a:off x="9478736" y="3169182"/>
              <a:ext cx="665157" cy="400110"/>
            </a:xfrm>
            <a:prstGeom prst="rect">
              <a:avLst/>
            </a:prstGeom>
            <a:noFill/>
          </p:spPr>
          <p:txBody>
            <a:bodyPr wrap="square" rtlCol="0">
              <a:spAutoFit/>
            </a:bodyPr>
            <a:lstStyle/>
            <a:p>
              <a:r>
                <a:rPr lang="en-US" sz="2000" b="1" dirty="0"/>
                <a:t>SJF</a:t>
              </a:r>
            </a:p>
          </p:txBody>
        </p:sp>
        <p:sp>
          <p:nvSpPr>
            <p:cNvPr id="169" name="Rectangle 168"/>
            <p:cNvSpPr/>
            <p:nvPr/>
          </p:nvSpPr>
          <p:spPr>
            <a:xfrm>
              <a:off x="957200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Box 171"/>
            <p:cNvSpPr txBox="1"/>
            <p:nvPr/>
          </p:nvSpPr>
          <p:spPr>
            <a:xfrm rot="16200000">
              <a:off x="9346663" y="1727899"/>
              <a:ext cx="779940" cy="400110"/>
            </a:xfrm>
            <a:prstGeom prst="rect">
              <a:avLst/>
            </a:prstGeom>
            <a:noFill/>
          </p:spPr>
          <p:txBody>
            <a:bodyPr wrap="square" rtlCol="0">
              <a:spAutoFit/>
            </a:bodyPr>
            <a:lstStyle/>
            <a:p>
              <a:r>
                <a:rPr lang="en-US" sz="2000" dirty="0"/>
                <a:t>6210</a:t>
              </a:r>
            </a:p>
          </p:txBody>
        </p:sp>
      </p:grpSp>
      <p:sp>
        <p:nvSpPr>
          <p:cNvPr id="174" name="TextBox 173"/>
          <p:cNvSpPr txBox="1"/>
          <p:nvPr/>
        </p:nvSpPr>
        <p:spPr>
          <a:xfrm rot="18938398">
            <a:off x="8824604" y="3129885"/>
            <a:ext cx="746111" cy="400110"/>
          </a:xfrm>
          <a:prstGeom prst="rect">
            <a:avLst/>
          </a:prstGeom>
          <a:noFill/>
        </p:spPr>
        <p:txBody>
          <a:bodyPr wrap="square" rtlCol="0">
            <a:spAutoFit/>
          </a:bodyPr>
          <a:lstStyle/>
          <a:p>
            <a:r>
              <a:rPr lang="en-US" sz="2000" b="1" dirty="0"/>
              <a:t>DRF</a:t>
            </a:r>
          </a:p>
        </p:txBody>
      </p:sp>
      <p:sp>
        <p:nvSpPr>
          <p:cNvPr id="175" name="TextBox 174"/>
          <p:cNvSpPr txBox="1"/>
          <p:nvPr/>
        </p:nvSpPr>
        <p:spPr>
          <a:xfrm>
            <a:off x="8054201" y="3943410"/>
            <a:ext cx="2025669" cy="400110"/>
          </a:xfrm>
          <a:prstGeom prst="rect">
            <a:avLst/>
          </a:prstGeom>
          <a:noFill/>
        </p:spPr>
        <p:txBody>
          <a:bodyPr wrap="square" rtlCol="0">
            <a:spAutoFit/>
          </a:bodyPr>
          <a:lstStyle/>
          <a:p>
            <a:r>
              <a:rPr lang="en-US" sz="2000" b="1" dirty="0"/>
              <a:t>Cluster efficiency</a:t>
            </a:r>
          </a:p>
        </p:txBody>
      </p:sp>
      <p:sp>
        <p:nvSpPr>
          <p:cNvPr id="179" name="Rectangle 178"/>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sp>
        <p:nvSpPr>
          <p:cNvPr id="89" name="Rectangle 88"/>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sp>
        <p:nvSpPr>
          <p:cNvPr id="74" name="Slide Number Placeholder 6"/>
          <p:cNvSpPr>
            <a:spLocks noGrp="1"/>
          </p:cNvSpPr>
          <p:nvPr>
            <p:ph type="sldNum" sz="quarter" idx="12"/>
          </p:nvPr>
        </p:nvSpPr>
        <p:spPr>
          <a:xfrm>
            <a:off x="11214100" y="6356350"/>
            <a:ext cx="533400" cy="365125"/>
          </a:xfrm>
        </p:spPr>
        <p:txBody>
          <a:bodyPr/>
          <a:lstStyle/>
          <a:p>
            <a:r>
              <a:rPr lang="en-US" b="1" dirty="0"/>
              <a:t>4</a:t>
            </a:r>
          </a:p>
        </p:txBody>
      </p:sp>
      <p:sp>
        <p:nvSpPr>
          <p:cNvPr id="77" name="Rectangle 76"/>
          <p:cNvSpPr/>
          <p:nvPr/>
        </p:nvSpPr>
        <p:spPr>
          <a:xfrm>
            <a:off x="3066414" y="5555086"/>
            <a:ext cx="4179367" cy="375727"/>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039951" y="5560893"/>
            <a:ext cx="4205830" cy="400110"/>
          </a:xfrm>
          <a:prstGeom prst="rect">
            <a:avLst/>
          </a:prstGeom>
        </p:spPr>
        <p:txBody>
          <a:bodyPr wrap="none">
            <a:spAutoFit/>
          </a:bodyPr>
          <a:lstStyle/>
          <a:p>
            <a:pPr marL="342900" indent="-342900" algn="ctr">
              <a:buFont typeface="Wingdings" panose="05000000000000000000" pitchFamily="2" charset="2"/>
              <a:buChar char="§"/>
            </a:pPr>
            <a:r>
              <a:rPr lang="en-US" sz="2000" dirty="0">
                <a:solidFill>
                  <a:schemeClr val="bg1"/>
                </a:solidFill>
              </a:rPr>
              <a:t>Schedule jobs near completion first</a:t>
            </a:r>
          </a:p>
        </p:txBody>
      </p:sp>
    </p:spTree>
    <p:extLst>
      <p:ext uri="{BB962C8B-B14F-4D97-AF65-F5344CB8AC3E}">
        <p14:creationId xmlns:p14="http://schemas.microsoft.com/office/powerpoint/2010/main" val="2952795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75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75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75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sp>
        <p:nvSpPr>
          <p:cNvPr id="78" name="Rectangle 77"/>
          <p:cNvSpPr/>
          <p:nvPr/>
        </p:nvSpPr>
        <p:spPr>
          <a:xfrm>
            <a:off x="2936790" y="5161663"/>
            <a:ext cx="27947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Shortest Job First (SJF)</a:t>
            </a:r>
          </a:p>
        </p:txBody>
      </p:sp>
      <p:sp>
        <p:nvSpPr>
          <p:cNvPr id="79" name="Rectangle 78"/>
          <p:cNvSpPr/>
          <p:nvPr/>
        </p:nvSpPr>
        <p:spPr>
          <a:xfrm>
            <a:off x="6764929" y="5160475"/>
            <a:ext cx="2665410"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Tetris [SIGCOMM’14]</a:t>
            </a:r>
          </a:p>
        </p:txBody>
      </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113" name="Rectangle 112"/>
          <p:cNvSpPr/>
          <p:nvPr/>
        </p:nvSpPr>
        <p:spPr>
          <a:xfrm>
            <a:off x="40765" y="5155450"/>
            <a:ext cx="19319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DRF [NSDI’11]</a:t>
            </a:r>
          </a:p>
        </p:txBody>
      </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09"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sp>
        <p:nvSpPr>
          <p:cNvPr id="63" name="Plus 62"/>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9044" y="6531901"/>
            <a:ext cx="3371856" cy="307777"/>
          </a:xfrm>
          <a:prstGeom prst="rect">
            <a:avLst/>
          </a:prstGeom>
          <a:noFill/>
        </p:spPr>
        <p:txBody>
          <a:bodyPr wrap="square" rtlCol="0">
            <a:spAutoFit/>
          </a:bodyPr>
          <a:lstStyle/>
          <a:p>
            <a:r>
              <a:rPr lang="en-US" sz="1400" b="1" i="1" dirty="0">
                <a:solidFill>
                  <a:schemeClr val="bg1"/>
                </a:solidFill>
              </a:rPr>
              <a:t>TPC-DS workload on a 100-machine cluster</a:t>
            </a:r>
          </a:p>
        </p:txBody>
      </p:sp>
      <p:grpSp>
        <p:nvGrpSpPr>
          <p:cNvPr id="69" name="Group 68"/>
          <p:cNvGrpSpPr/>
          <p:nvPr/>
        </p:nvGrpSpPr>
        <p:grpSpPr>
          <a:xfrm>
            <a:off x="2484485" y="1328783"/>
            <a:ext cx="1804858" cy="1828800"/>
            <a:chOff x="318805" y="1201783"/>
            <a:chExt cx="2066176" cy="1828800"/>
          </a:xfrm>
        </p:grpSpPr>
        <p:cxnSp>
          <p:nvCxnSpPr>
            <p:cNvPr id="136" name="Straight Connector 135"/>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rot="16200000">
            <a:off x="8092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22441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20720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2174096" y="1209366"/>
            <a:ext cx="366252" cy="400110"/>
          </a:xfrm>
          <a:prstGeom prst="rect">
            <a:avLst/>
          </a:prstGeom>
          <a:noFill/>
        </p:spPr>
        <p:txBody>
          <a:bodyPr wrap="square" rtlCol="0">
            <a:spAutoFit/>
          </a:bodyPr>
          <a:lstStyle/>
          <a:p>
            <a:r>
              <a:rPr lang="en-US" sz="2000" dirty="0"/>
              <a:t>1</a:t>
            </a:r>
          </a:p>
        </p:txBody>
      </p:sp>
      <p:sp>
        <p:nvSpPr>
          <p:cNvPr id="90" name="Rectangle 89"/>
          <p:cNvSpPr/>
          <p:nvPr/>
        </p:nvSpPr>
        <p:spPr>
          <a:xfrm>
            <a:off x="32701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38656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rot="16200000">
            <a:off x="3041699" y="2191384"/>
            <a:ext cx="779940" cy="400110"/>
          </a:xfrm>
          <a:prstGeom prst="rect">
            <a:avLst/>
          </a:prstGeom>
          <a:noFill/>
        </p:spPr>
        <p:txBody>
          <a:bodyPr wrap="square" rtlCol="0">
            <a:spAutoFit/>
          </a:bodyPr>
          <a:lstStyle/>
          <a:p>
            <a:r>
              <a:rPr lang="en-US" sz="2000" dirty="0">
                <a:solidFill>
                  <a:schemeClr val="bg1"/>
                </a:solidFill>
              </a:rPr>
              <a:t>0.86</a:t>
            </a:r>
          </a:p>
        </p:txBody>
      </p:sp>
      <p:sp>
        <p:nvSpPr>
          <p:cNvPr id="112" name="TextBox 111"/>
          <p:cNvSpPr txBox="1"/>
          <p:nvPr/>
        </p:nvSpPr>
        <p:spPr>
          <a:xfrm rot="16200000">
            <a:off x="3646584" y="2343784"/>
            <a:ext cx="779940" cy="400110"/>
          </a:xfrm>
          <a:prstGeom prst="rect">
            <a:avLst/>
          </a:prstGeom>
          <a:noFill/>
        </p:spPr>
        <p:txBody>
          <a:bodyPr wrap="square" rtlCol="0">
            <a:spAutoFit/>
          </a:bodyPr>
          <a:lstStyle/>
          <a:p>
            <a:r>
              <a:rPr lang="en-US" sz="2000" dirty="0"/>
              <a:t>0.64</a:t>
            </a:r>
          </a:p>
        </p:txBody>
      </p:sp>
      <p:grpSp>
        <p:nvGrpSpPr>
          <p:cNvPr id="117" name="Group 116"/>
          <p:cNvGrpSpPr/>
          <p:nvPr/>
        </p:nvGrpSpPr>
        <p:grpSpPr>
          <a:xfrm rot="5400000">
            <a:off x="3276796" y="1505449"/>
            <a:ext cx="297859" cy="166262"/>
            <a:chOff x="1377883" y="565606"/>
            <a:chExt cx="595460" cy="190106"/>
          </a:xfrm>
        </p:grpSpPr>
        <p:cxnSp>
          <p:nvCxnSpPr>
            <p:cNvPr id="130" name="Straight Arrow Connector 12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8" name="Group 117"/>
          <p:cNvGrpSpPr/>
          <p:nvPr/>
        </p:nvGrpSpPr>
        <p:grpSpPr>
          <a:xfrm rot="5400000">
            <a:off x="3843375" y="1844152"/>
            <a:ext cx="391025" cy="251440"/>
            <a:chOff x="1377883" y="565606"/>
            <a:chExt cx="595460" cy="190106"/>
          </a:xfrm>
        </p:grpSpPr>
        <p:cxnSp>
          <p:nvCxnSpPr>
            <p:cNvPr id="126" name="Straight Arrow Connector 125"/>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6" name="Group 5"/>
          <p:cNvGrpSpPr/>
          <p:nvPr/>
        </p:nvGrpSpPr>
        <p:grpSpPr>
          <a:xfrm>
            <a:off x="2403113" y="1617189"/>
            <a:ext cx="924347" cy="1940059"/>
            <a:chOff x="2403113" y="1617189"/>
            <a:chExt cx="924347" cy="1940059"/>
          </a:xfrm>
        </p:grpSpPr>
        <p:sp>
          <p:nvSpPr>
            <p:cNvPr id="86" name="Rectangle 85"/>
            <p:cNvSpPr/>
            <p:nvPr/>
          </p:nvSpPr>
          <p:spPr>
            <a:xfrm>
              <a:off x="2655870" y="1790370"/>
              <a:ext cx="329938" cy="13532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rot="16200000">
              <a:off x="2436812" y="2038984"/>
              <a:ext cx="779940" cy="400110"/>
            </a:xfrm>
            <a:prstGeom prst="rect">
              <a:avLst/>
            </a:prstGeom>
            <a:noFill/>
          </p:spPr>
          <p:txBody>
            <a:bodyPr wrap="square" rtlCol="0">
              <a:spAutoFit/>
            </a:bodyPr>
            <a:lstStyle/>
            <a:p>
              <a:r>
                <a:rPr lang="en-US" sz="2000" dirty="0">
                  <a:solidFill>
                    <a:schemeClr val="bg1"/>
                  </a:solidFill>
                </a:rPr>
                <a:t>0.74</a:t>
              </a:r>
            </a:p>
          </p:txBody>
        </p:sp>
        <p:grpSp>
          <p:nvGrpSpPr>
            <p:cNvPr id="115" name="Group 114"/>
            <p:cNvGrpSpPr/>
            <p:nvPr/>
          </p:nvGrpSpPr>
          <p:grpSpPr>
            <a:xfrm rot="5400000">
              <a:off x="2657209" y="1722543"/>
              <a:ext cx="361542" cy="150833"/>
              <a:chOff x="1377883" y="565606"/>
              <a:chExt cx="595460" cy="190106"/>
            </a:xfrm>
          </p:grpSpPr>
          <p:cxnSp>
            <p:nvCxnSpPr>
              <p:cNvPr id="133" name="Straight Arrow Connector 132"/>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4" name="Straight Connector 133"/>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5" name="Straight Connector 134"/>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rot="18938398">
              <a:off x="2403113" y="3157138"/>
              <a:ext cx="924347" cy="400110"/>
            </a:xfrm>
            <a:prstGeom prst="rect">
              <a:avLst/>
            </a:prstGeom>
            <a:noFill/>
          </p:spPr>
          <p:txBody>
            <a:bodyPr wrap="square" rtlCol="0">
              <a:spAutoFit/>
            </a:bodyPr>
            <a:lstStyle/>
            <a:p>
              <a:r>
                <a:rPr lang="en-US" sz="2000" b="1" dirty="0"/>
                <a:t>Tetris</a:t>
              </a:r>
            </a:p>
          </p:txBody>
        </p:sp>
      </p:grpSp>
      <p:sp>
        <p:nvSpPr>
          <p:cNvPr id="121" name="TextBox 120"/>
          <p:cNvSpPr txBox="1"/>
          <p:nvPr/>
        </p:nvSpPr>
        <p:spPr>
          <a:xfrm rot="18938398">
            <a:off x="3042832" y="3145600"/>
            <a:ext cx="746111" cy="400110"/>
          </a:xfrm>
          <a:prstGeom prst="rect">
            <a:avLst/>
          </a:prstGeom>
          <a:noFill/>
        </p:spPr>
        <p:txBody>
          <a:bodyPr wrap="square" rtlCol="0">
            <a:spAutoFit/>
          </a:bodyPr>
          <a:lstStyle/>
          <a:p>
            <a:r>
              <a:rPr lang="en-US" sz="2000" b="1" dirty="0"/>
              <a:t>DRF</a:t>
            </a:r>
          </a:p>
        </p:txBody>
      </p:sp>
      <p:sp>
        <p:nvSpPr>
          <p:cNvPr id="122" name="TextBox 121"/>
          <p:cNvSpPr txBox="1"/>
          <p:nvPr/>
        </p:nvSpPr>
        <p:spPr>
          <a:xfrm rot="18938398">
            <a:off x="3696964" y="3184897"/>
            <a:ext cx="665157" cy="400110"/>
          </a:xfrm>
          <a:prstGeom prst="rect">
            <a:avLst/>
          </a:prstGeom>
          <a:noFill/>
        </p:spPr>
        <p:txBody>
          <a:bodyPr wrap="square" rtlCol="0">
            <a:spAutoFit/>
          </a:bodyPr>
          <a:lstStyle/>
          <a:p>
            <a:r>
              <a:rPr lang="en-US" sz="2000" b="1" dirty="0"/>
              <a:t>SJF</a:t>
            </a:r>
          </a:p>
        </p:txBody>
      </p:sp>
      <p:sp>
        <p:nvSpPr>
          <p:cNvPr id="123" name="TextBox 122"/>
          <p:cNvSpPr txBox="1"/>
          <p:nvPr/>
        </p:nvSpPr>
        <p:spPr>
          <a:xfrm>
            <a:off x="2385552" y="3949697"/>
            <a:ext cx="2025669" cy="400110"/>
          </a:xfrm>
          <a:prstGeom prst="rect">
            <a:avLst/>
          </a:prstGeom>
          <a:noFill/>
        </p:spPr>
        <p:txBody>
          <a:bodyPr wrap="square" rtlCol="0">
            <a:spAutoFit/>
          </a:bodyPr>
          <a:lstStyle/>
          <a:p>
            <a:r>
              <a:rPr lang="en-US" sz="2000" b="1" dirty="0"/>
              <a:t>Inter-job fairness</a:t>
            </a:r>
          </a:p>
        </p:txBody>
      </p:sp>
      <p:grpSp>
        <p:nvGrpSpPr>
          <p:cNvPr id="139" name="Group 138"/>
          <p:cNvGrpSpPr/>
          <p:nvPr/>
        </p:nvGrpSpPr>
        <p:grpSpPr>
          <a:xfrm>
            <a:off x="5314094" y="1330352"/>
            <a:ext cx="1804858" cy="1828800"/>
            <a:chOff x="318805" y="1201783"/>
            <a:chExt cx="2066176" cy="1828800"/>
          </a:xfrm>
        </p:grpSpPr>
        <p:cxnSp>
          <p:nvCxnSpPr>
            <p:cNvPr id="155" name="Straight Connector 154"/>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rot="16200000">
            <a:off x="3624480" y="2024249"/>
            <a:ext cx="2105292" cy="400110"/>
          </a:xfrm>
          <a:prstGeom prst="rect">
            <a:avLst/>
          </a:prstGeom>
          <a:noFill/>
        </p:spPr>
        <p:txBody>
          <a:bodyPr wrap="square" rtlCol="0">
            <a:spAutoFit/>
          </a:bodyPr>
          <a:lstStyle/>
          <a:p>
            <a:r>
              <a:rPr lang="en-US" sz="2000" b="1" dirty="0"/>
              <a:t>Avg. JCT (seconds)</a:t>
            </a:r>
          </a:p>
        </p:txBody>
      </p:sp>
      <p:sp>
        <p:nvSpPr>
          <p:cNvPr id="141" name="TextBox 140"/>
          <p:cNvSpPr txBox="1"/>
          <p:nvPr/>
        </p:nvSpPr>
        <p:spPr>
          <a:xfrm>
            <a:off x="5073710" y="2888764"/>
            <a:ext cx="320511" cy="400110"/>
          </a:xfrm>
          <a:prstGeom prst="rect">
            <a:avLst/>
          </a:prstGeom>
          <a:noFill/>
        </p:spPr>
        <p:txBody>
          <a:bodyPr wrap="square" rtlCol="0">
            <a:spAutoFit/>
          </a:bodyPr>
          <a:lstStyle/>
          <a:p>
            <a:r>
              <a:rPr lang="en-US" sz="2000" dirty="0"/>
              <a:t>0</a:t>
            </a:r>
          </a:p>
        </p:txBody>
      </p:sp>
      <p:sp>
        <p:nvSpPr>
          <p:cNvPr id="142" name="TextBox 141"/>
          <p:cNvSpPr txBox="1"/>
          <p:nvPr/>
        </p:nvSpPr>
        <p:spPr>
          <a:xfrm>
            <a:off x="48167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683190" y="1361767"/>
            <a:ext cx="763724" cy="400110"/>
          </a:xfrm>
          <a:prstGeom prst="rect">
            <a:avLst/>
          </a:prstGeom>
          <a:noFill/>
        </p:spPr>
        <p:txBody>
          <a:bodyPr wrap="square" rtlCol="0">
            <a:spAutoFit/>
          </a:bodyPr>
          <a:lstStyle/>
          <a:p>
            <a:r>
              <a:rPr lang="en-US" sz="2000" dirty="0"/>
              <a:t>1000</a:t>
            </a:r>
          </a:p>
        </p:txBody>
      </p:sp>
      <p:sp>
        <p:nvSpPr>
          <p:cNvPr id="145" name="Rectangle 144"/>
          <p:cNvSpPr/>
          <p:nvPr/>
        </p:nvSpPr>
        <p:spPr>
          <a:xfrm>
            <a:off x="61092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67046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p:cNvSpPr txBox="1"/>
          <p:nvPr/>
        </p:nvSpPr>
        <p:spPr>
          <a:xfrm rot="16200000">
            <a:off x="58775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49" name="TextBox 148"/>
          <p:cNvSpPr txBox="1"/>
          <p:nvPr/>
        </p:nvSpPr>
        <p:spPr>
          <a:xfrm rot="16200000">
            <a:off x="6482486" y="1927422"/>
            <a:ext cx="779940" cy="400110"/>
          </a:xfrm>
          <a:prstGeom prst="rect">
            <a:avLst/>
          </a:prstGeom>
          <a:noFill/>
        </p:spPr>
        <p:txBody>
          <a:bodyPr wrap="square" rtlCol="0">
            <a:spAutoFit/>
          </a:bodyPr>
          <a:lstStyle/>
          <a:p>
            <a:r>
              <a:rPr lang="en-US" sz="2000" dirty="0"/>
              <a:t>769</a:t>
            </a:r>
          </a:p>
        </p:txBody>
      </p:sp>
      <p:grpSp>
        <p:nvGrpSpPr>
          <p:cNvPr id="3" name="Group 2"/>
          <p:cNvGrpSpPr/>
          <p:nvPr/>
        </p:nvGrpSpPr>
        <p:grpSpPr>
          <a:xfrm>
            <a:off x="5308138" y="1329019"/>
            <a:ext cx="924347" cy="2220370"/>
            <a:chOff x="5308138" y="1329019"/>
            <a:chExt cx="924347" cy="2220370"/>
          </a:xfrm>
        </p:grpSpPr>
        <p:sp>
          <p:nvSpPr>
            <p:cNvPr id="144" name="Rectangle 143"/>
            <p:cNvSpPr/>
            <p:nvPr/>
          </p:nvSpPr>
          <p:spPr>
            <a:xfrm>
              <a:off x="5494905" y="1446752"/>
              <a:ext cx="329938" cy="17099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TextBox 146"/>
            <p:cNvSpPr txBox="1"/>
            <p:nvPr/>
          </p:nvSpPr>
          <p:spPr>
            <a:xfrm rot="16200000">
              <a:off x="5272712" y="1518934"/>
              <a:ext cx="779940" cy="400110"/>
            </a:xfrm>
            <a:prstGeom prst="rect">
              <a:avLst/>
            </a:prstGeom>
            <a:noFill/>
          </p:spPr>
          <p:txBody>
            <a:bodyPr wrap="square" rtlCol="0">
              <a:spAutoFit/>
            </a:bodyPr>
            <a:lstStyle/>
            <a:p>
              <a:r>
                <a:rPr lang="en-US" sz="2000" dirty="0">
                  <a:solidFill>
                    <a:schemeClr val="bg1"/>
                  </a:solidFill>
                </a:rPr>
                <a:t>1123</a:t>
              </a:r>
            </a:p>
          </p:txBody>
        </p:sp>
        <p:sp>
          <p:nvSpPr>
            <p:cNvPr id="150" name="TextBox 149"/>
            <p:cNvSpPr txBox="1"/>
            <p:nvPr/>
          </p:nvSpPr>
          <p:spPr>
            <a:xfrm rot="18938398">
              <a:off x="5308138" y="3149279"/>
              <a:ext cx="924347" cy="400110"/>
            </a:xfrm>
            <a:prstGeom prst="rect">
              <a:avLst/>
            </a:prstGeom>
            <a:noFill/>
          </p:spPr>
          <p:txBody>
            <a:bodyPr wrap="square" rtlCol="0">
              <a:spAutoFit/>
            </a:bodyPr>
            <a:lstStyle/>
            <a:p>
              <a:r>
                <a:rPr lang="en-US" sz="2000" b="1" dirty="0"/>
                <a:t>Tetris</a:t>
              </a:r>
            </a:p>
          </p:txBody>
        </p:sp>
      </p:grpSp>
      <p:sp>
        <p:nvSpPr>
          <p:cNvPr id="151" name="TextBox 150"/>
          <p:cNvSpPr txBox="1"/>
          <p:nvPr/>
        </p:nvSpPr>
        <p:spPr>
          <a:xfrm rot="18938398">
            <a:off x="5947857" y="3137741"/>
            <a:ext cx="746111" cy="400110"/>
          </a:xfrm>
          <a:prstGeom prst="rect">
            <a:avLst/>
          </a:prstGeom>
          <a:noFill/>
        </p:spPr>
        <p:txBody>
          <a:bodyPr wrap="square" rtlCol="0">
            <a:spAutoFit/>
          </a:bodyPr>
          <a:lstStyle/>
          <a:p>
            <a:r>
              <a:rPr lang="en-US" sz="2000" b="1" dirty="0"/>
              <a:t>DRF</a:t>
            </a:r>
          </a:p>
        </p:txBody>
      </p:sp>
      <p:sp>
        <p:nvSpPr>
          <p:cNvPr id="152" name="TextBox 151"/>
          <p:cNvSpPr txBox="1"/>
          <p:nvPr/>
        </p:nvSpPr>
        <p:spPr>
          <a:xfrm rot="18938398">
            <a:off x="6601989" y="3177038"/>
            <a:ext cx="665157" cy="400110"/>
          </a:xfrm>
          <a:prstGeom prst="rect">
            <a:avLst/>
          </a:prstGeom>
          <a:noFill/>
        </p:spPr>
        <p:txBody>
          <a:bodyPr wrap="square" rtlCol="0">
            <a:spAutoFit/>
          </a:bodyPr>
          <a:lstStyle/>
          <a:p>
            <a:r>
              <a:rPr lang="en-US" sz="2000" b="1" dirty="0"/>
              <a:t>SJF</a:t>
            </a:r>
          </a:p>
        </p:txBody>
      </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sp>
        <p:nvSpPr>
          <p:cNvPr id="158" name="TextBox 157"/>
          <p:cNvSpPr txBox="1"/>
          <p:nvPr/>
        </p:nvSpPr>
        <p:spPr>
          <a:xfrm rot="18938398">
            <a:off x="9478736" y="3169182"/>
            <a:ext cx="665157" cy="400110"/>
          </a:xfrm>
          <a:prstGeom prst="rect">
            <a:avLst/>
          </a:prstGeom>
          <a:noFill/>
        </p:spPr>
        <p:txBody>
          <a:bodyPr wrap="square" rtlCol="0">
            <a:spAutoFit/>
          </a:bodyPr>
          <a:lstStyle/>
          <a:p>
            <a:r>
              <a:rPr lang="en-US" sz="2000" b="1" dirty="0"/>
              <a:t>SJF</a:t>
            </a:r>
          </a:p>
        </p:txBody>
      </p:sp>
      <p:grpSp>
        <p:nvGrpSpPr>
          <p:cNvPr id="160" name="Group 159"/>
          <p:cNvGrpSpPr/>
          <p:nvPr/>
        </p:nvGrpSpPr>
        <p:grpSpPr>
          <a:xfrm>
            <a:off x="8181416" y="1331920"/>
            <a:ext cx="1804858" cy="1828800"/>
            <a:chOff x="318805" y="1201783"/>
            <a:chExt cx="2066176" cy="1828800"/>
          </a:xfrm>
        </p:grpSpPr>
        <p:cxnSp>
          <p:nvCxnSpPr>
            <p:cNvPr id="177" name="Straight Connector 176"/>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rot="16200000">
            <a:off x="625947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795988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57096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57113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56503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558717" y="1215702"/>
            <a:ext cx="724096" cy="400110"/>
          </a:xfrm>
          <a:prstGeom prst="rect">
            <a:avLst/>
          </a:prstGeom>
          <a:noFill/>
        </p:spPr>
        <p:txBody>
          <a:bodyPr wrap="square" rtlCol="0">
            <a:spAutoFit/>
          </a:bodyPr>
          <a:lstStyle/>
          <a:p>
            <a:r>
              <a:rPr lang="en-US" sz="2000" dirty="0"/>
              <a:t>8000</a:t>
            </a:r>
          </a:p>
        </p:txBody>
      </p:sp>
      <p:sp>
        <p:nvSpPr>
          <p:cNvPr id="168" name="Rectangle 167"/>
          <p:cNvSpPr/>
          <p:nvPr/>
        </p:nvSpPr>
        <p:spPr>
          <a:xfrm>
            <a:off x="897654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957200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rot="16200000">
            <a:off x="875120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72" name="TextBox 171"/>
          <p:cNvSpPr txBox="1"/>
          <p:nvPr/>
        </p:nvSpPr>
        <p:spPr>
          <a:xfrm rot="16200000">
            <a:off x="9346663" y="1727899"/>
            <a:ext cx="779940" cy="400110"/>
          </a:xfrm>
          <a:prstGeom prst="rect">
            <a:avLst/>
          </a:prstGeom>
          <a:noFill/>
        </p:spPr>
        <p:txBody>
          <a:bodyPr wrap="square" rtlCol="0">
            <a:spAutoFit/>
          </a:bodyPr>
          <a:lstStyle/>
          <a:p>
            <a:r>
              <a:rPr lang="en-US" sz="2000" dirty="0"/>
              <a:t>6210</a:t>
            </a:r>
          </a:p>
        </p:txBody>
      </p:sp>
      <p:grpSp>
        <p:nvGrpSpPr>
          <p:cNvPr id="4" name="Group 3"/>
          <p:cNvGrpSpPr/>
          <p:nvPr/>
        </p:nvGrpSpPr>
        <p:grpSpPr>
          <a:xfrm>
            <a:off x="8184885" y="1996754"/>
            <a:ext cx="924347" cy="1544779"/>
            <a:chOff x="8184885" y="1996754"/>
            <a:chExt cx="924347" cy="1544779"/>
          </a:xfrm>
        </p:grpSpPr>
        <p:sp>
          <p:nvSpPr>
            <p:cNvPr id="167" name="Rectangle 166"/>
            <p:cNvSpPr/>
            <p:nvPr/>
          </p:nvSpPr>
          <p:spPr>
            <a:xfrm>
              <a:off x="8362227" y="2097759"/>
              <a:ext cx="329938" cy="10510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rot="16200000">
              <a:off x="8136891" y="2186669"/>
              <a:ext cx="779940" cy="400110"/>
            </a:xfrm>
            <a:prstGeom prst="rect">
              <a:avLst/>
            </a:prstGeom>
            <a:noFill/>
          </p:spPr>
          <p:txBody>
            <a:bodyPr wrap="square" rtlCol="0">
              <a:spAutoFit/>
            </a:bodyPr>
            <a:lstStyle/>
            <a:p>
              <a:r>
                <a:rPr lang="en-US" sz="2000" dirty="0">
                  <a:solidFill>
                    <a:schemeClr val="bg1"/>
                  </a:solidFill>
                </a:rPr>
                <a:t>4356</a:t>
              </a:r>
            </a:p>
          </p:txBody>
        </p:sp>
        <p:sp>
          <p:nvSpPr>
            <p:cNvPr id="173" name="TextBox 172"/>
            <p:cNvSpPr txBox="1"/>
            <p:nvPr/>
          </p:nvSpPr>
          <p:spPr>
            <a:xfrm rot="18938398">
              <a:off x="8184885" y="3141423"/>
              <a:ext cx="924347" cy="400110"/>
            </a:xfrm>
            <a:prstGeom prst="rect">
              <a:avLst/>
            </a:prstGeom>
            <a:noFill/>
          </p:spPr>
          <p:txBody>
            <a:bodyPr wrap="square" rtlCol="0">
              <a:spAutoFit/>
            </a:bodyPr>
            <a:lstStyle/>
            <a:p>
              <a:r>
                <a:rPr lang="en-US" sz="2000" b="1" dirty="0"/>
                <a:t>Tetris</a:t>
              </a:r>
            </a:p>
          </p:txBody>
        </p:sp>
      </p:grpSp>
      <p:sp>
        <p:nvSpPr>
          <p:cNvPr id="174" name="TextBox 173"/>
          <p:cNvSpPr txBox="1"/>
          <p:nvPr/>
        </p:nvSpPr>
        <p:spPr>
          <a:xfrm rot="18938398">
            <a:off x="8824604" y="3129885"/>
            <a:ext cx="746111" cy="400110"/>
          </a:xfrm>
          <a:prstGeom prst="rect">
            <a:avLst/>
          </a:prstGeom>
          <a:noFill/>
        </p:spPr>
        <p:txBody>
          <a:bodyPr wrap="square" rtlCol="0">
            <a:spAutoFit/>
          </a:bodyPr>
          <a:lstStyle/>
          <a:p>
            <a:r>
              <a:rPr lang="en-US" sz="2000" b="1" dirty="0"/>
              <a:t>DRF</a:t>
            </a:r>
          </a:p>
        </p:txBody>
      </p:sp>
      <p:sp>
        <p:nvSpPr>
          <p:cNvPr id="175" name="TextBox 174"/>
          <p:cNvSpPr txBox="1"/>
          <p:nvPr/>
        </p:nvSpPr>
        <p:spPr>
          <a:xfrm>
            <a:off x="8054201" y="3943410"/>
            <a:ext cx="2025669" cy="400110"/>
          </a:xfrm>
          <a:prstGeom prst="rect">
            <a:avLst/>
          </a:prstGeom>
          <a:noFill/>
        </p:spPr>
        <p:txBody>
          <a:bodyPr wrap="square" rtlCol="0">
            <a:spAutoFit/>
          </a:bodyPr>
          <a:lstStyle/>
          <a:p>
            <a:r>
              <a:rPr lang="en-US" sz="2000" b="1" dirty="0"/>
              <a:t>Cluster efficiency</a:t>
            </a:r>
          </a:p>
        </p:txBody>
      </p:sp>
      <p:sp>
        <p:nvSpPr>
          <p:cNvPr id="179" name="Rectangle 178"/>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sp>
        <p:nvSpPr>
          <p:cNvPr id="81" name="Rectangle 80"/>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sp>
        <p:nvSpPr>
          <p:cNvPr id="83" name="Slide Number Placeholder 6"/>
          <p:cNvSpPr>
            <a:spLocks noGrp="1"/>
          </p:cNvSpPr>
          <p:nvPr>
            <p:ph type="sldNum" sz="quarter" idx="12"/>
          </p:nvPr>
        </p:nvSpPr>
        <p:spPr>
          <a:xfrm>
            <a:off x="11214100" y="6356350"/>
            <a:ext cx="533400" cy="365125"/>
          </a:xfrm>
        </p:spPr>
        <p:txBody>
          <a:bodyPr/>
          <a:lstStyle/>
          <a:p>
            <a:r>
              <a:rPr lang="en-US" b="1" dirty="0"/>
              <a:t>4</a:t>
            </a:r>
          </a:p>
        </p:txBody>
      </p:sp>
      <p:sp>
        <p:nvSpPr>
          <p:cNvPr id="84" name="Rectangle 83"/>
          <p:cNvSpPr/>
          <p:nvPr/>
        </p:nvSpPr>
        <p:spPr>
          <a:xfrm>
            <a:off x="6889115" y="5615178"/>
            <a:ext cx="3097160" cy="376106"/>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6864559" y="5598993"/>
            <a:ext cx="3160609" cy="400110"/>
          </a:xfrm>
          <a:prstGeom prst="rect">
            <a:avLst/>
          </a:prstGeom>
        </p:spPr>
        <p:txBody>
          <a:bodyPr wrap="none">
            <a:spAutoFit/>
          </a:bodyPr>
          <a:lstStyle/>
          <a:p>
            <a:pPr marL="342900" indent="-342900" algn="ctr">
              <a:buFont typeface="Wingdings" panose="05000000000000000000" pitchFamily="2" charset="2"/>
              <a:buChar char="§"/>
            </a:pPr>
            <a:r>
              <a:rPr lang="en-US" sz="2000" dirty="0">
                <a:solidFill>
                  <a:schemeClr val="bg1"/>
                </a:solidFill>
              </a:rPr>
              <a:t>Efficiently pack resources</a:t>
            </a:r>
          </a:p>
        </p:txBody>
      </p:sp>
    </p:spTree>
    <p:extLst>
      <p:ext uri="{BB962C8B-B14F-4D97-AF65-F5344CB8AC3E}">
        <p14:creationId xmlns:p14="http://schemas.microsoft.com/office/powerpoint/2010/main" val="2905696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75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75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75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sp>
        <p:nvSpPr>
          <p:cNvPr id="78" name="Rectangle 77"/>
          <p:cNvSpPr/>
          <p:nvPr/>
        </p:nvSpPr>
        <p:spPr>
          <a:xfrm>
            <a:off x="2936790" y="5161663"/>
            <a:ext cx="27947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Shortest Job First (SJF)</a:t>
            </a:r>
          </a:p>
        </p:txBody>
      </p:sp>
      <p:sp>
        <p:nvSpPr>
          <p:cNvPr id="79" name="Rectangle 78"/>
          <p:cNvSpPr/>
          <p:nvPr/>
        </p:nvSpPr>
        <p:spPr>
          <a:xfrm>
            <a:off x="6764929" y="5160475"/>
            <a:ext cx="2665410"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Tetris [SIGCOMM’14]</a:t>
            </a:r>
          </a:p>
        </p:txBody>
      </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113" name="Rectangle 112"/>
          <p:cNvSpPr/>
          <p:nvPr/>
        </p:nvSpPr>
        <p:spPr>
          <a:xfrm>
            <a:off x="40765" y="5155450"/>
            <a:ext cx="19319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DRF [NSDI’11]</a:t>
            </a:r>
          </a:p>
        </p:txBody>
      </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09"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sp>
        <p:nvSpPr>
          <p:cNvPr id="63" name="Plus 62"/>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9044" y="6531901"/>
            <a:ext cx="3371856" cy="307777"/>
          </a:xfrm>
          <a:prstGeom prst="rect">
            <a:avLst/>
          </a:prstGeom>
          <a:noFill/>
        </p:spPr>
        <p:txBody>
          <a:bodyPr wrap="square" rtlCol="0">
            <a:spAutoFit/>
          </a:bodyPr>
          <a:lstStyle/>
          <a:p>
            <a:r>
              <a:rPr lang="en-US" sz="1400" b="1" i="1" dirty="0">
                <a:solidFill>
                  <a:schemeClr val="bg1"/>
                </a:solidFill>
              </a:rPr>
              <a:t>TPC-DS workload on a 100-machine cluster</a:t>
            </a:r>
          </a:p>
        </p:txBody>
      </p:sp>
      <p:grpSp>
        <p:nvGrpSpPr>
          <p:cNvPr id="69" name="Group 68"/>
          <p:cNvGrpSpPr/>
          <p:nvPr/>
        </p:nvGrpSpPr>
        <p:grpSpPr>
          <a:xfrm>
            <a:off x="2484485" y="1328783"/>
            <a:ext cx="1804858" cy="1828800"/>
            <a:chOff x="318805" y="1201783"/>
            <a:chExt cx="2066176" cy="1828800"/>
          </a:xfrm>
        </p:grpSpPr>
        <p:cxnSp>
          <p:nvCxnSpPr>
            <p:cNvPr id="136" name="Straight Connector 135"/>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rot="16200000">
            <a:off x="8092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22441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20720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2174096" y="1209366"/>
            <a:ext cx="366252" cy="400110"/>
          </a:xfrm>
          <a:prstGeom prst="rect">
            <a:avLst/>
          </a:prstGeom>
          <a:noFill/>
        </p:spPr>
        <p:txBody>
          <a:bodyPr wrap="square" rtlCol="0">
            <a:spAutoFit/>
          </a:bodyPr>
          <a:lstStyle/>
          <a:p>
            <a:r>
              <a:rPr lang="en-US" sz="2000" dirty="0"/>
              <a:t>1</a:t>
            </a:r>
          </a:p>
        </p:txBody>
      </p:sp>
      <p:sp>
        <p:nvSpPr>
          <p:cNvPr id="90" name="Rectangle 89"/>
          <p:cNvSpPr/>
          <p:nvPr/>
        </p:nvSpPr>
        <p:spPr>
          <a:xfrm>
            <a:off x="32701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38656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TextBox 95"/>
          <p:cNvSpPr txBox="1"/>
          <p:nvPr/>
        </p:nvSpPr>
        <p:spPr>
          <a:xfrm rot="16200000">
            <a:off x="3041699" y="2191384"/>
            <a:ext cx="779940" cy="400110"/>
          </a:xfrm>
          <a:prstGeom prst="rect">
            <a:avLst/>
          </a:prstGeom>
          <a:noFill/>
        </p:spPr>
        <p:txBody>
          <a:bodyPr wrap="square" rtlCol="0">
            <a:spAutoFit/>
          </a:bodyPr>
          <a:lstStyle/>
          <a:p>
            <a:r>
              <a:rPr lang="en-US" sz="2000" dirty="0">
                <a:solidFill>
                  <a:schemeClr val="bg1"/>
                </a:solidFill>
              </a:rPr>
              <a:t>0.86</a:t>
            </a:r>
          </a:p>
        </p:txBody>
      </p:sp>
      <p:sp>
        <p:nvSpPr>
          <p:cNvPr id="112" name="TextBox 111"/>
          <p:cNvSpPr txBox="1"/>
          <p:nvPr/>
        </p:nvSpPr>
        <p:spPr>
          <a:xfrm rot="16200000">
            <a:off x="3646584" y="2343784"/>
            <a:ext cx="779940" cy="400110"/>
          </a:xfrm>
          <a:prstGeom prst="rect">
            <a:avLst/>
          </a:prstGeom>
          <a:noFill/>
        </p:spPr>
        <p:txBody>
          <a:bodyPr wrap="square" rtlCol="0">
            <a:spAutoFit/>
          </a:bodyPr>
          <a:lstStyle/>
          <a:p>
            <a:r>
              <a:rPr lang="en-US" sz="2000" dirty="0"/>
              <a:t>0.64</a:t>
            </a:r>
          </a:p>
        </p:txBody>
      </p:sp>
      <p:grpSp>
        <p:nvGrpSpPr>
          <p:cNvPr id="117" name="Group 116"/>
          <p:cNvGrpSpPr/>
          <p:nvPr/>
        </p:nvGrpSpPr>
        <p:grpSpPr>
          <a:xfrm rot="5400000">
            <a:off x="3276796" y="1505449"/>
            <a:ext cx="297859" cy="166262"/>
            <a:chOff x="1377883" y="565606"/>
            <a:chExt cx="595460" cy="190106"/>
          </a:xfrm>
        </p:grpSpPr>
        <p:cxnSp>
          <p:nvCxnSpPr>
            <p:cNvPr id="130" name="Straight Arrow Connector 12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8" name="Group 117"/>
          <p:cNvGrpSpPr/>
          <p:nvPr/>
        </p:nvGrpSpPr>
        <p:grpSpPr>
          <a:xfrm rot="5400000">
            <a:off x="3843375" y="1844152"/>
            <a:ext cx="391025" cy="251440"/>
            <a:chOff x="1377883" y="565606"/>
            <a:chExt cx="595460" cy="190106"/>
          </a:xfrm>
        </p:grpSpPr>
        <p:cxnSp>
          <p:nvCxnSpPr>
            <p:cNvPr id="126" name="Straight Arrow Connector 125"/>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6" name="Group 5"/>
          <p:cNvGrpSpPr/>
          <p:nvPr/>
        </p:nvGrpSpPr>
        <p:grpSpPr>
          <a:xfrm>
            <a:off x="2403113" y="1617189"/>
            <a:ext cx="924347" cy="1940059"/>
            <a:chOff x="2403113" y="1617189"/>
            <a:chExt cx="924347" cy="1940059"/>
          </a:xfrm>
        </p:grpSpPr>
        <p:sp>
          <p:nvSpPr>
            <p:cNvPr id="86" name="Rectangle 85"/>
            <p:cNvSpPr/>
            <p:nvPr/>
          </p:nvSpPr>
          <p:spPr>
            <a:xfrm>
              <a:off x="2655870" y="1790370"/>
              <a:ext cx="329938" cy="13532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TextBox 94"/>
            <p:cNvSpPr txBox="1"/>
            <p:nvPr/>
          </p:nvSpPr>
          <p:spPr>
            <a:xfrm rot="16200000">
              <a:off x="2436812" y="2038984"/>
              <a:ext cx="779940" cy="400110"/>
            </a:xfrm>
            <a:prstGeom prst="rect">
              <a:avLst/>
            </a:prstGeom>
            <a:noFill/>
          </p:spPr>
          <p:txBody>
            <a:bodyPr wrap="square" rtlCol="0">
              <a:spAutoFit/>
            </a:bodyPr>
            <a:lstStyle/>
            <a:p>
              <a:r>
                <a:rPr lang="en-US" sz="2000" dirty="0">
                  <a:solidFill>
                    <a:schemeClr val="bg1"/>
                  </a:solidFill>
                </a:rPr>
                <a:t>0.74</a:t>
              </a:r>
            </a:p>
          </p:txBody>
        </p:sp>
        <p:grpSp>
          <p:nvGrpSpPr>
            <p:cNvPr id="115" name="Group 114"/>
            <p:cNvGrpSpPr/>
            <p:nvPr/>
          </p:nvGrpSpPr>
          <p:grpSpPr>
            <a:xfrm rot="5400000">
              <a:off x="2657209" y="1722543"/>
              <a:ext cx="361542" cy="150833"/>
              <a:chOff x="1377883" y="565606"/>
              <a:chExt cx="595460" cy="190106"/>
            </a:xfrm>
          </p:grpSpPr>
          <p:cxnSp>
            <p:nvCxnSpPr>
              <p:cNvPr id="133" name="Straight Arrow Connector 132"/>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4" name="Straight Connector 133"/>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5" name="Straight Connector 134"/>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rot="18938398">
              <a:off x="2403113" y="3157138"/>
              <a:ext cx="924347" cy="400110"/>
            </a:xfrm>
            <a:prstGeom prst="rect">
              <a:avLst/>
            </a:prstGeom>
            <a:noFill/>
          </p:spPr>
          <p:txBody>
            <a:bodyPr wrap="square" rtlCol="0">
              <a:spAutoFit/>
            </a:bodyPr>
            <a:lstStyle/>
            <a:p>
              <a:r>
                <a:rPr lang="en-US" sz="2000" b="1" dirty="0"/>
                <a:t>Tetris</a:t>
              </a:r>
            </a:p>
          </p:txBody>
        </p:sp>
      </p:grpSp>
      <p:sp>
        <p:nvSpPr>
          <p:cNvPr id="121" name="TextBox 120"/>
          <p:cNvSpPr txBox="1"/>
          <p:nvPr/>
        </p:nvSpPr>
        <p:spPr>
          <a:xfrm rot="18938398">
            <a:off x="3042832" y="3145600"/>
            <a:ext cx="746111" cy="400110"/>
          </a:xfrm>
          <a:prstGeom prst="rect">
            <a:avLst/>
          </a:prstGeom>
          <a:noFill/>
        </p:spPr>
        <p:txBody>
          <a:bodyPr wrap="square" rtlCol="0">
            <a:spAutoFit/>
          </a:bodyPr>
          <a:lstStyle/>
          <a:p>
            <a:r>
              <a:rPr lang="en-US" sz="2000" b="1" dirty="0"/>
              <a:t>DRF</a:t>
            </a:r>
          </a:p>
        </p:txBody>
      </p:sp>
      <p:sp>
        <p:nvSpPr>
          <p:cNvPr id="122" name="TextBox 121"/>
          <p:cNvSpPr txBox="1"/>
          <p:nvPr/>
        </p:nvSpPr>
        <p:spPr>
          <a:xfrm rot="18938398">
            <a:off x="3696964" y="3184897"/>
            <a:ext cx="665157" cy="400110"/>
          </a:xfrm>
          <a:prstGeom prst="rect">
            <a:avLst/>
          </a:prstGeom>
          <a:noFill/>
        </p:spPr>
        <p:txBody>
          <a:bodyPr wrap="square" rtlCol="0">
            <a:spAutoFit/>
          </a:bodyPr>
          <a:lstStyle/>
          <a:p>
            <a:r>
              <a:rPr lang="en-US" sz="2000" b="1" dirty="0"/>
              <a:t>SJF</a:t>
            </a:r>
          </a:p>
        </p:txBody>
      </p:sp>
      <p:sp>
        <p:nvSpPr>
          <p:cNvPr id="123" name="TextBox 122"/>
          <p:cNvSpPr txBox="1"/>
          <p:nvPr/>
        </p:nvSpPr>
        <p:spPr>
          <a:xfrm>
            <a:off x="2385552" y="3949697"/>
            <a:ext cx="2025669" cy="400110"/>
          </a:xfrm>
          <a:prstGeom prst="rect">
            <a:avLst/>
          </a:prstGeom>
          <a:noFill/>
        </p:spPr>
        <p:txBody>
          <a:bodyPr wrap="square" rtlCol="0">
            <a:spAutoFit/>
          </a:bodyPr>
          <a:lstStyle/>
          <a:p>
            <a:r>
              <a:rPr lang="en-US" sz="2000" b="1" dirty="0"/>
              <a:t>Inter-job fairness</a:t>
            </a:r>
          </a:p>
        </p:txBody>
      </p:sp>
      <p:grpSp>
        <p:nvGrpSpPr>
          <p:cNvPr id="139" name="Group 138"/>
          <p:cNvGrpSpPr/>
          <p:nvPr/>
        </p:nvGrpSpPr>
        <p:grpSpPr>
          <a:xfrm>
            <a:off x="5314094" y="1330352"/>
            <a:ext cx="1804858" cy="1828800"/>
            <a:chOff x="318805" y="1201783"/>
            <a:chExt cx="2066176" cy="1828800"/>
          </a:xfrm>
        </p:grpSpPr>
        <p:cxnSp>
          <p:nvCxnSpPr>
            <p:cNvPr id="155" name="Straight Connector 154"/>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rot="16200000">
            <a:off x="3624480" y="2024249"/>
            <a:ext cx="2105292" cy="400110"/>
          </a:xfrm>
          <a:prstGeom prst="rect">
            <a:avLst/>
          </a:prstGeom>
          <a:noFill/>
        </p:spPr>
        <p:txBody>
          <a:bodyPr wrap="square" rtlCol="0">
            <a:spAutoFit/>
          </a:bodyPr>
          <a:lstStyle/>
          <a:p>
            <a:r>
              <a:rPr lang="en-US" sz="2000" b="1" dirty="0"/>
              <a:t>Avg. JCT (seconds)</a:t>
            </a:r>
          </a:p>
        </p:txBody>
      </p:sp>
      <p:sp>
        <p:nvSpPr>
          <p:cNvPr id="141" name="TextBox 140"/>
          <p:cNvSpPr txBox="1"/>
          <p:nvPr/>
        </p:nvSpPr>
        <p:spPr>
          <a:xfrm>
            <a:off x="5073710" y="2888764"/>
            <a:ext cx="320511" cy="400110"/>
          </a:xfrm>
          <a:prstGeom prst="rect">
            <a:avLst/>
          </a:prstGeom>
          <a:noFill/>
        </p:spPr>
        <p:txBody>
          <a:bodyPr wrap="square" rtlCol="0">
            <a:spAutoFit/>
          </a:bodyPr>
          <a:lstStyle/>
          <a:p>
            <a:r>
              <a:rPr lang="en-US" sz="2000" dirty="0"/>
              <a:t>0</a:t>
            </a:r>
          </a:p>
        </p:txBody>
      </p:sp>
      <p:sp>
        <p:nvSpPr>
          <p:cNvPr id="142" name="TextBox 141"/>
          <p:cNvSpPr txBox="1"/>
          <p:nvPr/>
        </p:nvSpPr>
        <p:spPr>
          <a:xfrm>
            <a:off x="48167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683190" y="1361767"/>
            <a:ext cx="763724" cy="400110"/>
          </a:xfrm>
          <a:prstGeom prst="rect">
            <a:avLst/>
          </a:prstGeom>
          <a:noFill/>
        </p:spPr>
        <p:txBody>
          <a:bodyPr wrap="square" rtlCol="0">
            <a:spAutoFit/>
          </a:bodyPr>
          <a:lstStyle/>
          <a:p>
            <a:r>
              <a:rPr lang="en-US" sz="2000" dirty="0"/>
              <a:t>1000</a:t>
            </a:r>
          </a:p>
        </p:txBody>
      </p:sp>
      <p:sp>
        <p:nvSpPr>
          <p:cNvPr id="145" name="Rectangle 144"/>
          <p:cNvSpPr/>
          <p:nvPr/>
        </p:nvSpPr>
        <p:spPr>
          <a:xfrm>
            <a:off x="61092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67046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TextBox 147"/>
          <p:cNvSpPr txBox="1"/>
          <p:nvPr/>
        </p:nvSpPr>
        <p:spPr>
          <a:xfrm rot="16200000">
            <a:off x="58775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49" name="TextBox 148"/>
          <p:cNvSpPr txBox="1"/>
          <p:nvPr/>
        </p:nvSpPr>
        <p:spPr>
          <a:xfrm rot="16200000">
            <a:off x="6482486" y="1927422"/>
            <a:ext cx="779940" cy="400110"/>
          </a:xfrm>
          <a:prstGeom prst="rect">
            <a:avLst/>
          </a:prstGeom>
          <a:noFill/>
        </p:spPr>
        <p:txBody>
          <a:bodyPr wrap="square" rtlCol="0">
            <a:spAutoFit/>
          </a:bodyPr>
          <a:lstStyle/>
          <a:p>
            <a:r>
              <a:rPr lang="en-US" sz="2000" dirty="0"/>
              <a:t>769</a:t>
            </a:r>
          </a:p>
        </p:txBody>
      </p:sp>
      <p:grpSp>
        <p:nvGrpSpPr>
          <p:cNvPr id="3" name="Group 2"/>
          <p:cNvGrpSpPr/>
          <p:nvPr/>
        </p:nvGrpSpPr>
        <p:grpSpPr>
          <a:xfrm>
            <a:off x="5308138" y="1329019"/>
            <a:ext cx="924347" cy="2220370"/>
            <a:chOff x="5308138" y="1329019"/>
            <a:chExt cx="924347" cy="2220370"/>
          </a:xfrm>
        </p:grpSpPr>
        <p:sp>
          <p:nvSpPr>
            <p:cNvPr id="144" name="Rectangle 143"/>
            <p:cNvSpPr/>
            <p:nvPr/>
          </p:nvSpPr>
          <p:spPr>
            <a:xfrm>
              <a:off x="5494905" y="1446752"/>
              <a:ext cx="329938" cy="17099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7" name="TextBox 146"/>
            <p:cNvSpPr txBox="1"/>
            <p:nvPr/>
          </p:nvSpPr>
          <p:spPr>
            <a:xfrm rot="16200000">
              <a:off x="5272712" y="1518934"/>
              <a:ext cx="779940" cy="400110"/>
            </a:xfrm>
            <a:prstGeom prst="rect">
              <a:avLst/>
            </a:prstGeom>
            <a:noFill/>
          </p:spPr>
          <p:txBody>
            <a:bodyPr wrap="square" rtlCol="0">
              <a:spAutoFit/>
            </a:bodyPr>
            <a:lstStyle/>
            <a:p>
              <a:r>
                <a:rPr lang="en-US" sz="2000" dirty="0">
                  <a:solidFill>
                    <a:schemeClr val="bg1"/>
                  </a:solidFill>
                </a:rPr>
                <a:t>1123</a:t>
              </a:r>
            </a:p>
          </p:txBody>
        </p:sp>
        <p:sp>
          <p:nvSpPr>
            <p:cNvPr id="150" name="TextBox 149"/>
            <p:cNvSpPr txBox="1"/>
            <p:nvPr/>
          </p:nvSpPr>
          <p:spPr>
            <a:xfrm rot="18938398">
              <a:off x="5308138" y="3149279"/>
              <a:ext cx="924347" cy="400110"/>
            </a:xfrm>
            <a:prstGeom prst="rect">
              <a:avLst/>
            </a:prstGeom>
            <a:noFill/>
          </p:spPr>
          <p:txBody>
            <a:bodyPr wrap="square" rtlCol="0">
              <a:spAutoFit/>
            </a:bodyPr>
            <a:lstStyle/>
            <a:p>
              <a:r>
                <a:rPr lang="en-US" sz="2000" b="1" dirty="0"/>
                <a:t>Tetris</a:t>
              </a:r>
            </a:p>
          </p:txBody>
        </p:sp>
      </p:grpSp>
      <p:sp>
        <p:nvSpPr>
          <p:cNvPr id="151" name="TextBox 150"/>
          <p:cNvSpPr txBox="1"/>
          <p:nvPr/>
        </p:nvSpPr>
        <p:spPr>
          <a:xfrm rot="18938398">
            <a:off x="5947857" y="3137741"/>
            <a:ext cx="746111" cy="400110"/>
          </a:xfrm>
          <a:prstGeom prst="rect">
            <a:avLst/>
          </a:prstGeom>
          <a:noFill/>
        </p:spPr>
        <p:txBody>
          <a:bodyPr wrap="square" rtlCol="0">
            <a:spAutoFit/>
          </a:bodyPr>
          <a:lstStyle/>
          <a:p>
            <a:r>
              <a:rPr lang="en-US" sz="2000" b="1" dirty="0"/>
              <a:t>DRF</a:t>
            </a:r>
          </a:p>
        </p:txBody>
      </p:sp>
      <p:sp>
        <p:nvSpPr>
          <p:cNvPr id="152" name="TextBox 151"/>
          <p:cNvSpPr txBox="1"/>
          <p:nvPr/>
        </p:nvSpPr>
        <p:spPr>
          <a:xfrm rot="18938398">
            <a:off x="6601989" y="3177038"/>
            <a:ext cx="665157" cy="400110"/>
          </a:xfrm>
          <a:prstGeom prst="rect">
            <a:avLst/>
          </a:prstGeom>
          <a:noFill/>
        </p:spPr>
        <p:txBody>
          <a:bodyPr wrap="square" rtlCol="0">
            <a:spAutoFit/>
          </a:bodyPr>
          <a:lstStyle/>
          <a:p>
            <a:r>
              <a:rPr lang="en-US" sz="2000" b="1" dirty="0"/>
              <a:t>SJF</a:t>
            </a:r>
          </a:p>
        </p:txBody>
      </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sp>
        <p:nvSpPr>
          <p:cNvPr id="158" name="TextBox 157"/>
          <p:cNvSpPr txBox="1"/>
          <p:nvPr/>
        </p:nvSpPr>
        <p:spPr>
          <a:xfrm rot="18938398">
            <a:off x="9478736" y="3169182"/>
            <a:ext cx="665157" cy="400110"/>
          </a:xfrm>
          <a:prstGeom prst="rect">
            <a:avLst/>
          </a:prstGeom>
          <a:noFill/>
        </p:spPr>
        <p:txBody>
          <a:bodyPr wrap="square" rtlCol="0">
            <a:spAutoFit/>
          </a:bodyPr>
          <a:lstStyle/>
          <a:p>
            <a:r>
              <a:rPr lang="en-US" sz="2000" b="1" dirty="0"/>
              <a:t>SJF</a:t>
            </a:r>
          </a:p>
        </p:txBody>
      </p:sp>
      <p:grpSp>
        <p:nvGrpSpPr>
          <p:cNvPr id="160" name="Group 159"/>
          <p:cNvGrpSpPr/>
          <p:nvPr/>
        </p:nvGrpSpPr>
        <p:grpSpPr>
          <a:xfrm>
            <a:off x="8181416" y="1331920"/>
            <a:ext cx="1804858" cy="1828800"/>
            <a:chOff x="318805" y="1201783"/>
            <a:chExt cx="2066176" cy="1828800"/>
          </a:xfrm>
        </p:grpSpPr>
        <p:cxnSp>
          <p:nvCxnSpPr>
            <p:cNvPr id="177" name="Straight Connector 176"/>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rot="16200000">
            <a:off x="625947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795988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57096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57113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56503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558717" y="1215702"/>
            <a:ext cx="724096" cy="400110"/>
          </a:xfrm>
          <a:prstGeom prst="rect">
            <a:avLst/>
          </a:prstGeom>
          <a:noFill/>
        </p:spPr>
        <p:txBody>
          <a:bodyPr wrap="square" rtlCol="0">
            <a:spAutoFit/>
          </a:bodyPr>
          <a:lstStyle/>
          <a:p>
            <a:r>
              <a:rPr lang="en-US" sz="2000" dirty="0"/>
              <a:t>8000</a:t>
            </a:r>
          </a:p>
        </p:txBody>
      </p:sp>
      <p:sp>
        <p:nvSpPr>
          <p:cNvPr id="168" name="Rectangle 167"/>
          <p:cNvSpPr/>
          <p:nvPr/>
        </p:nvSpPr>
        <p:spPr>
          <a:xfrm>
            <a:off x="897654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957200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1" name="TextBox 170"/>
          <p:cNvSpPr txBox="1"/>
          <p:nvPr/>
        </p:nvSpPr>
        <p:spPr>
          <a:xfrm rot="16200000">
            <a:off x="875120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72" name="TextBox 171"/>
          <p:cNvSpPr txBox="1"/>
          <p:nvPr/>
        </p:nvSpPr>
        <p:spPr>
          <a:xfrm rot="16200000">
            <a:off x="9346663" y="1727899"/>
            <a:ext cx="779940" cy="400110"/>
          </a:xfrm>
          <a:prstGeom prst="rect">
            <a:avLst/>
          </a:prstGeom>
          <a:noFill/>
        </p:spPr>
        <p:txBody>
          <a:bodyPr wrap="square" rtlCol="0">
            <a:spAutoFit/>
          </a:bodyPr>
          <a:lstStyle/>
          <a:p>
            <a:r>
              <a:rPr lang="en-US" sz="2000" dirty="0"/>
              <a:t>6210</a:t>
            </a:r>
          </a:p>
        </p:txBody>
      </p:sp>
      <p:grpSp>
        <p:nvGrpSpPr>
          <p:cNvPr id="4" name="Group 3"/>
          <p:cNvGrpSpPr/>
          <p:nvPr/>
        </p:nvGrpSpPr>
        <p:grpSpPr>
          <a:xfrm>
            <a:off x="8184885" y="1996754"/>
            <a:ext cx="924347" cy="1544779"/>
            <a:chOff x="8184885" y="1996754"/>
            <a:chExt cx="924347" cy="1544779"/>
          </a:xfrm>
        </p:grpSpPr>
        <p:sp>
          <p:nvSpPr>
            <p:cNvPr id="167" name="Rectangle 166"/>
            <p:cNvSpPr/>
            <p:nvPr/>
          </p:nvSpPr>
          <p:spPr>
            <a:xfrm>
              <a:off x="8362227" y="2097759"/>
              <a:ext cx="329938" cy="10510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rot="16200000">
              <a:off x="8136891" y="2186669"/>
              <a:ext cx="779940" cy="400110"/>
            </a:xfrm>
            <a:prstGeom prst="rect">
              <a:avLst/>
            </a:prstGeom>
            <a:noFill/>
          </p:spPr>
          <p:txBody>
            <a:bodyPr wrap="square" rtlCol="0">
              <a:spAutoFit/>
            </a:bodyPr>
            <a:lstStyle/>
            <a:p>
              <a:r>
                <a:rPr lang="en-US" sz="2000" dirty="0">
                  <a:solidFill>
                    <a:schemeClr val="bg1"/>
                  </a:solidFill>
                </a:rPr>
                <a:t>4356</a:t>
              </a:r>
            </a:p>
          </p:txBody>
        </p:sp>
        <p:sp>
          <p:nvSpPr>
            <p:cNvPr id="173" name="TextBox 172"/>
            <p:cNvSpPr txBox="1"/>
            <p:nvPr/>
          </p:nvSpPr>
          <p:spPr>
            <a:xfrm rot="18938398">
              <a:off x="8184885" y="3141423"/>
              <a:ext cx="924347" cy="400110"/>
            </a:xfrm>
            <a:prstGeom prst="rect">
              <a:avLst/>
            </a:prstGeom>
            <a:noFill/>
          </p:spPr>
          <p:txBody>
            <a:bodyPr wrap="square" rtlCol="0">
              <a:spAutoFit/>
            </a:bodyPr>
            <a:lstStyle/>
            <a:p>
              <a:r>
                <a:rPr lang="en-US" sz="2000" b="1" dirty="0"/>
                <a:t>Tetris</a:t>
              </a:r>
            </a:p>
          </p:txBody>
        </p:sp>
      </p:grpSp>
      <p:sp>
        <p:nvSpPr>
          <p:cNvPr id="174" name="TextBox 173"/>
          <p:cNvSpPr txBox="1"/>
          <p:nvPr/>
        </p:nvSpPr>
        <p:spPr>
          <a:xfrm rot="18938398">
            <a:off x="8824604" y="3129885"/>
            <a:ext cx="746111" cy="400110"/>
          </a:xfrm>
          <a:prstGeom prst="rect">
            <a:avLst/>
          </a:prstGeom>
          <a:noFill/>
        </p:spPr>
        <p:txBody>
          <a:bodyPr wrap="square" rtlCol="0">
            <a:spAutoFit/>
          </a:bodyPr>
          <a:lstStyle/>
          <a:p>
            <a:r>
              <a:rPr lang="en-US" sz="2000" b="1" dirty="0"/>
              <a:t>DRF</a:t>
            </a:r>
          </a:p>
        </p:txBody>
      </p:sp>
      <p:sp>
        <p:nvSpPr>
          <p:cNvPr id="175" name="TextBox 174"/>
          <p:cNvSpPr txBox="1"/>
          <p:nvPr/>
        </p:nvSpPr>
        <p:spPr>
          <a:xfrm>
            <a:off x="8054201" y="3943410"/>
            <a:ext cx="2025669" cy="400110"/>
          </a:xfrm>
          <a:prstGeom prst="rect">
            <a:avLst/>
          </a:prstGeom>
          <a:noFill/>
        </p:spPr>
        <p:txBody>
          <a:bodyPr wrap="square" rtlCol="0">
            <a:spAutoFit/>
          </a:bodyPr>
          <a:lstStyle/>
          <a:p>
            <a:r>
              <a:rPr lang="en-US" sz="2000" b="1" dirty="0"/>
              <a:t>Cluster efficiency</a:t>
            </a:r>
          </a:p>
        </p:txBody>
      </p:sp>
      <p:sp>
        <p:nvSpPr>
          <p:cNvPr id="179" name="Rectangle 178"/>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sp>
        <p:nvSpPr>
          <p:cNvPr id="81" name="Rectangle 80"/>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sp>
        <p:nvSpPr>
          <p:cNvPr id="83" name="Slide Number Placeholder 6"/>
          <p:cNvSpPr>
            <a:spLocks noGrp="1"/>
          </p:cNvSpPr>
          <p:nvPr>
            <p:ph type="sldNum" sz="quarter" idx="12"/>
          </p:nvPr>
        </p:nvSpPr>
        <p:spPr>
          <a:xfrm>
            <a:off x="11214100" y="6356350"/>
            <a:ext cx="533400" cy="365125"/>
          </a:xfrm>
        </p:spPr>
        <p:txBody>
          <a:bodyPr/>
          <a:lstStyle/>
          <a:p>
            <a:r>
              <a:rPr lang="en-US" b="1" dirty="0"/>
              <a:t>4</a:t>
            </a:r>
          </a:p>
        </p:txBody>
      </p:sp>
      <p:sp>
        <p:nvSpPr>
          <p:cNvPr id="87" name="Rectangle 86"/>
          <p:cNvSpPr/>
          <p:nvPr/>
        </p:nvSpPr>
        <p:spPr>
          <a:xfrm>
            <a:off x="2049720" y="5815142"/>
            <a:ext cx="5935958" cy="698508"/>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1993434" y="5758303"/>
            <a:ext cx="1903021" cy="477054"/>
          </a:xfrm>
          <a:prstGeom prst="rect">
            <a:avLst/>
          </a:prstGeom>
        </p:spPr>
        <p:txBody>
          <a:bodyPr wrap="none">
            <a:spAutoFit/>
          </a:bodyPr>
          <a:lstStyle/>
          <a:p>
            <a:pPr algn="ctr"/>
            <a:r>
              <a:rPr lang="en-US" sz="2500" dirty="0">
                <a:solidFill>
                  <a:schemeClr val="bg1"/>
                </a:solidFill>
              </a:rPr>
              <a:t>Outperforms</a:t>
            </a:r>
          </a:p>
        </p:txBody>
      </p:sp>
      <p:sp>
        <p:nvSpPr>
          <p:cNvPr id="91" name="Rectangle 90"/>
          <p:cNvSpPr/>
          <p:nvPr/>
        </p:nvSpPr>
        <p:spPr>
          <a:xfrm>
            <a:off x="5084269" y="5760802"/>
            <a:ext cx="2233240" cy="477054"/>
          </a:xfrm>
          <a:prstGeom prst="rect">
            <a:avLst/>
          </a:prstGeom>
        </p:spPr>
        <p:txBody>
          <a:bodyPr wrap="none">
            <a:spAutoFit/>
          </a:bodyPr>
          <a:lstStyle/>
          <a:p>
            <a:pPr algn="ctr"/>
            <a:r>
              <a:rPr lang="en-US" sz="2500" dirty="0">
                <a:solidFill>
                  <a:schemeClr val="bg1"/>
                </a:solidFill>
              </a:rPr>
              <a:t>Underperforms</a:t>
            </a:r>
          </a:p>
        </p:txBody>
      </p:sp>
      <p:sp>
        <p:nvSpPr>
          <p:cNvPr id="93" name="Rectangle 92"/>
          <p:cNvSpPr/>
          <p:nvPr/>
        </p:nvSpPr>
        <p:spPr>
          <a:xfrm>
            <a:off x="2006866" y="6077501"/>
            <a:ext cx="2817349" cy="400110"/>
          </a:xfrm>
          <a:prstGeom prst="rect">
            <a:avLst/>
          </a:prstGeom>
        </p:spPr>
        <p:txBody>
          <a:bodyPr wrap="square">
            <a:spAutoFit/>
          </a:bodyPr>
          <a:lstStyle/>
          <a:p>
            <a:pPr marL="342900" indent="-342900">
              <a:buFont typeface="Wingdings" panose="05000000000000000000" pitchFamily="2" charset="2"/>
              <a:buChar char="§"/>
            </a:pPr>
            <a:r>
              <a:rPr lang="en-US" sz="2000" dirty="0">
                <a:solidFill>
                  <a:schemeClr val="bg1"/>
                </a:solidFill>
              </a:rPr>
              <a:t>Preferred metric</a:t>
            </a:r>
          </a:p>
        </p:txBody>
      </p:sp>
      <p:sp>
        <p:nvSpPr>
          <p:cNvPr id="94" name="Rectangle 93"/>
          <p:cNvSpPr/>
          <p:nvPr/>
        </p:nvSpPr>
        <p:spPr>
          <a:xfrm>
            <a:off x="5122743" y="6062590"/>
            <a:ext cx="2992504" cy="400110"/>
          </a:xfrm>
          <a:prstGeom prst="rect">
            <a:avLst/>
          </a:prstGeom>
        </p:spPr>
        <p:txBody>
          <a:bodyPr wrap="square">
            <a:spAutoFit/>
          </a:bodyPr>
          <a:lstStyle/>
          <a:p>
            <a:pPr marL="342900" indent="-342900">
              <a:buFont typeface="Wingdings" panose="05000000000000000000" pitchFamily="2" charset="2"/>
              <a:buChar char="§"/>
            </a:pPr>
            <a:r>
              <a:rPr lang="en-US" sz="2000" dirty="0">
                <a:solidFill>
                  <a:schemeClr val="bg1"/>
                </a:solidFill>
              </a:rPr>
              <a:t>Secondary metrics</a:t>
            </a:r>
          </a:p>
        </p:txBody>
      </p:sp>
      <p:sp>
        <p:nvSpPr>
          <p:cNvPr id="97" name="Left Brace 96"/>
          <p:cNvSpPr/>
          <p:nvPr/>
        </p:nvSpPr>
        <p:spPr>
          <a:xfrm rot="16200000">
            <a:off x="4763912" y="800599"/>
            <a:ext cx="212791" cy="9595712"/>
          </a:xfrm>
          <a:prstGeom prst="leftBrace">
            <a:avLst>
              <a:gd name="adj1" fmla="val 8333"/>
              <a:gd name="adj2" fmla="val 49868"/>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39322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Rectangle 110"/>
          <p:cNvSpPr/>
          <p:nvPr/>
        </p:nvSpPr>
        <p:spPr>
          <a:xfrm>
            <a:off x="0" y="4792623"/>
            <a:ext cx="12192000" cy="2065377"/>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o-RO" sz="3500" b="1" dirty="0">
              <a:solidFill>
                <a:schemeClr val="accent2"/>
              </a:solidFill>
            </a:endParaRPr>
          </a:p>
        </p:txBody>
      </p:sp>
      <p:sp>
        <p:nvSpPr>
          <p:cNvPr id="5" name="Rectangle 4"/>
          <p:cNvSpPr/>
          <p:nvPr/>
        </p:nvSpPr>
        <p:spPr>
          <a:xfrm>
            <a:off x="0" y="1"/>
            <a:ext cx="12192000" cy="951722"/>
          </a:xfrm>
          <a:prstGeom prst="rect">
            <a:avLst/>
          </a:prstGeom>
          <a:solidFill>
            <a:schemeClr val="bg2">
              <a:lumMod val="25000"/>
            </a:schemeClr>
          </a:solidFill>
          <a:ln>
            <a:solidFill>
              <a:schemeClr val="bg2">
                <a:lumMod val="25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3500" dirty="0"/>
              <a:t>Scheduling in Data Analytics Clusters</a:t>
            </a:r>
          </a:p>
        </p:txBody>
      </p:sp>
      <p:sp>
        <p:nvSpPr>
          <p:cNvPr id="78" name="Rectangle 77"/>
          <p:cNvSpPr/>
          <p:nvPr/>
        </p:nvSpPr>
        <p:spPr>
          <a:xfrm>
            <a:off x="2936790" y="5161663"/>
            <a:ext cx="27947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Shortest Job First (SJF)</a:t>
            </a:r>
          </a:p>
        </p:txBody>
      </p:sp>
      <p:sp>
        <p:nvSpPr>
          <p:cNvPr id="79" name="Rectangle 78"/>
          <p:cNvSpPr/>
          <p:nvPr/>
        </p:nvSpPr>
        <p:spPr>
          <a:xfrm>
            <a:off x="6764929" y="5160475"/>
            <a:ext cx="2665410"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Tetris [SIGCOMM’14]</a:t>
            </a:r>
          </a:p>
        </p:txBody>
      </p:sp>
      <p:sp>
        <p:nvSpPr>
          <p:cNvPr id="72" name="Rectangle 71"/>
          <p:cNvSpPr/>
          <p:nvPr/>
        </p:nvSpPr>
        <p:spPr>
          <a:xfrm>
            <a:off x="36257" y="4708655"/>
            <a:ext cx="1746161" cy="477054"/>
          </a:xfrm>
          <a:prstGeom prst="rect">
            <a:avLst/>
          </a:prstGeom>
        </p:spPr>
        <p:txBody>
          <a:bodyPr wrap="none">
            <a:spAutoFit/>
          </a:bodyPr>
          <a:lstStyle/>
          <a:p>
            <a:pPr algn="ctr"/>
            <a:r>
              <a:rPr lang="en-US" sz="2500" u="sng" dirty="0">
                <a:solidFill>
                  <a:schemeClr val="accent2"/>
                </a:solidFill>
              </a:rPr>
              <a:t>#1: Fairness</a:t>
            </a:r>
            <a:endParaRPr lang="ro-RO" sz="2500" u="sng" dirty="0">
              <a:solidFill>
                <a:schemeClr val="accent2"/>
              </a:solidFill>
            </a:endParaRPr>
          </a:p>
        </p:txBody>
      </p:sp>
      <p:sp>
        <p:nvSpPr>
          <p:cNvPr id="113" name="Rectangle 112"/>
          <p:cNvSpPr/>
          <p:nvPr/>
        </p:nvSpPr>
        <p:spPr>
          <a:xfrm>
            <a:off x="40765" y="5155450"/>
            <a:ext cx="1931939" cy="400110"/>
          </a:xfrm>
          <a:prstGeom prst="rect">
            <a:avLst/>
          </a:prstGeom>
        </p:spPr>
        <p:txBody>
          <a:bodyPr wrap="none">
            <a:spAutoFit/>
          </a:bodyPr>
          <a:lstStyle/>
          <a:p>
            <a:pPr marL="285750" indent="-285750">
              <a:buFont typeface="Wingdings" panose="05000000000000000000" pitchFamily="2" charset="2"/>
              <a:buChar char="q"/>
            </a:pPr>
            <a:r>
              <a:rPr lang="en-US" sz="2000" dirty="0">
                <a:solidFill>
                  <a:schemeClr val="accent2"/>
                </a:solidFill>
              </a:rPr>
              <a:t>DRF [NSDI’11]</a:t>
            </a:r>
          </a:p>
        </p:txBody>
      </p:sp>
      <p:sp>
        <p:nvSpPr>
          <p:cNvPr id="120" name="Rectangle 119"/>
          <p:cNvSpPr/>
          <p:nvPr/>
        </p:nvSpPr>
        <p:spPr>
          <a:xfrm>
            <a:off x="2937719" y="4739066"/>
            <a:ext cx="2898699" cy="477054"/>
          </a:xfrm>
          <a:prstGeom prst="rect">
            <a:avLst/>
          </a:prstGeom>
        </p:spPr>
        <p:txBody>
          <a:bodyPr wrap="none">
            <a:spAutoFit/>
          </a:bodyPr>
          <a:lstStyle/>
          <a:p>
            <a:pPr algn="ctr"/>
            <a:r>
              <a:rPr lang="en-US" sz="2500" u="sng" dirty="0">
                <a:solidFill>
                  <a:schemeClr val="bg1"/>
                </a:solidFill>
              </a:rPr>
              <a:t>#2: Job Performance</a:t>
            </a:r>
            <a:endParaRPr lang="ro-RO" sz="2500" u="sng" dirty="0">
              <a:solidFill>
                <a:schemeClr val="bg1"/>
              </a:solidFill>
            </a:endParaRPr>
          </a:p>
        </p:txBody>
      </p:sp>
      <p:sp>
        <p:nvSpPr>
          <p:cNvPr id="125" name="Rectangle 124"/>
          <p:cNvSpPr/>
          <p:nvPr/>
        </p:nvSpPr>
        <p:spPr>
          <a:xfrm>
            <a:off x="6762109" y="4733259"/>
            <a:ext cx="2883162" cy="477054"/>
          </a:xfrm>
          <a:prstGeom prst="rect">
            <a:avLst/>
          </a:prstGeom>
        </p:spPr>
        <p:txBody>
          <a:bodyPr wrap="none">
            <a:spAutoFit/>
          </a:bodyPr>
          <a:lstStyle/>
          <a:p>
            <a:pPr algn="ctr"/>
            <a:r>
              <a:rPr lang="en-US" sz="2500" u="sng" dirty="0">
                <a:solidFill>
                  <a:schemeClr val="bg1"/>
                </a:solidFill>
              </a:rPr>
              <a:t>#3: Cluster Efficiency</a:t>
            </a:r>
            <a:endParaRPr lang="ro-RO" sz="2500" u="sng" dirty="0">
              <a:solidFill>
                <a:schemeClr val="bg1"/>
              </a:solidFill>
            </a:endParaRPr>
          </a:p>
        </p:txBody>
      </p:sp>
      <p:sp>
        <p:nvSpPr>
          <p:cNvPr id="63" name="Plus 62"/>
          <p:cNvSpPr/>
          <p:nvPr/>
        </p:nvSpPr>
        <p:spPr>
          <a:xfrm>
            <a:off x="2086049" y="4749050"/>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Plus 63"/>
          <p:cNvSpPr/>
          <p:nvPr/>
        </p:nvSpPr>
        <p:spPr>
          <a:xfrm>
            <a:off x="6013301" y="4746621"/>
            <a:ext cx="632745" cy="602792"/>
          </a:xfrm>
          <a:prstGeom prst="mathPlus">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9044" y="6531901"/>
            <a:ext cx="3371856" cy="307777"/>
          </a:xfrm>
          <a:prstGeom prst="rect">
            <a:avLst/>
          </a:prstGeom>
          <a:noFill/>
        </p:spPr>
        <p:txBody>
          <a:bodyPr wrap="square" rtlCol="0">
            <a:spAutoFit/>
          </a:bodyPr>
          <a:lstStyle/>
          <a:p>
            <a:r>
              <a:rPr lang="en-US" sz="1400" b="1" i="1" dirty="0">
                <a:solidFill>
                  <a:schemeClr val="bg1"/>
                </a:solidFill>
              </a:rPr>
              <a:t>TPC-DS workload on a 100-machine cluster</a:t>
            </a:r>
          </a:p>
        </p:txBody>
      </p:sp>
      <p:grpSp>
        <p:nvGrpSpPr>
          <p:cNvPr id="69" name="Group 68"/>
          <p:cNvGrpSpPr/>
          <p:nvPr/>
        </p:nvGrpSpPr>
        <p:grpSpPr>
          <a:xfrm>
            <a:off x="2484485" y="1328783"/>
            <a:ext cx="1804858" cy="1828800"/>
            <a:chOff x="318805" y="1201783"/>
            <a:chExt cx="2066176" cy="1828800"/>
          </a:xfrm>
        </p:grpSpPr>
        <p:cxnSp>
          <p:nvCxnSpPr>
            <p:cNvPr id="136" name="Straight Connector 135"/>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37" name="Straight Connector 136"/>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0" name="TextBox 69"/>
          <p:cNvSpPr txBox="1"/>
          <p:nvPr/>
        </p:nvSpPr>
        <p:spPr>
          <a:xfrm rot="16200000">
            <a:off x="809218" y="1882922"/>
            <a:ext cx="2479078" cy="400110"/>
          </a:xfrm>
          <a:prstGeom prst="rect">
            <a:avLst/>
          </a:prstGeom>
          <a:noFill/>
        </p:spPr>
        <p:txBody>
          <a:bodyPr wrap="square" rtlCol="0">
            <a:spAutoFit/>
          </a:bodyPr>
          <a:lstStyle/>
          <a:p>
            <a:r>
              <a:rPr lang="en-US" sz="2000" b="1" dirty="0"/>
              <a:t>Jain’s Fairness Index</a:t>
            </a:r>
          </a:p>
        </p:txBody>
      </p:sp>
      <p:sp>
        <p:nvSpPr>
          <p:cNvPr id="73" name="TextBox 72"/>
          <p:cNvSpPr txBox="1"/>
          <p:nvPr/>
        </p:nvSpPr>
        <p:spPr>
          <a:xfrm>
            <a:off x="2244101" y="2887195"/>
            <a:ext cx="320511" cy="400110"/>
          </a:xfrm>
          <a:prstGeom prst="rect">
            <a:avLst/>
          </a:prstGeom>
          <a:noFill/>
        </p:spPr>
        <p:txBody>
          <a:bodyPr wrap="square" rtlCol="0">
            <a:spAutoFit/>
          </a:bodyPr>
          <a:lstStyle/>
          <a:p>
            <a:r>
              <a:rPr lang="en-US" sz="2000" dirty="0"/>
              <a:t>0</a:t>
            </a:r>
          </a:p>
        </p:txBody>
      </p:sp>
      <p:sp>
        <p:nvSpPr>
          <p:cNvPr id="75" name="TextBox 74"/>
          <p:cNvSpPr txBox="1"/>
          <p:nvPr/>
        </p:nvSpPr>
        <p:spPr>
          <a:xfrm>
            <a:off x="2072002" y="2030201"/>
            <a:ext cx="549115" cy="400110"/>
          </a:xfrm>
          <a:prstGeom prst="rect">
            <a:avLst/>
          </a:prstGeom>
          <a:noFill/>
        </p:spPr>
        <p:txBody>
          <a:bodyPr wrap="square" rtlCol="0">
            <a:spAutoFit/>
          </a:bodyPr>
          <a:lstStyle/>
          <a:p>
            <a:r>
              <a:rPr lang="en-US" sz="2000" dirty="0"/>
              <a:t>0.5</a:t>
            </a:r>
          </a:p>
        </p:txBody>
      </p:sp>
      <p:sp>
        <p:nvSpPr>
          <p:cNvPr id="76" name="TextBox 75"/>
          <p:cNvSpPr txBox="1"/>
          <p:nvPr/>
        </p:nvSpPr>
        <p:spPr>
          <a:xfrm>
            <a:off x="2174096" y="1209366"/>
            <a:ext cx="366252" cy="400110"/>
          </a:xfrm>
          <a:prstGeom prst="rect">
            <a:avLst/>
          </a:prstGeom>
          <a:noFill/>
        </p:spPr>
        <p:txBody>
          <a:bodyPr wrap="square" rtlCol="0">
            <a:spAutoFit/>
          </a:bodyPr>
          <a:lstStyle/>
          <a:p>
            <a:r>
              <a:rPr lang="en-US" sz="2000" dirty="0"/>
              <a:t>1</a:t>
            </a:r>
          </a:p>
        </p:txBody>
      </p:sp>
      <p:sp>
        <p:nvSpPr>
          <p:cNvPr id="86" name="Rectangle 85"/>
          <p:cNvSpPr/>
          <p:nvPr/>
        </p:nvSpPr>
        <p:spPr>
          <a:xfrm>
            <a:off x="2655870" y="1790370"/>
            <a:ext cx="329938" cy="135320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270183" y="1578724"/>
            <a:ext cx="329938" cy="1572768"/>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3865643" y="198048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p:cNvSpPr txBox="1"/>
          <p:nvPr/>
        </p:nvSpPr>
        <p:spPr>
          <a:xfrm rot="16200000">
            <a:off x="2436813" y="2054373"/>
            <a:ext cx="779940" cy="369332"/>
          </a:xfrm>
          <a:prstGeom prst="rect">
            <a:avLst/>
          </a:prstGeom>
          <a:noFill/>
        </p:spPr>
        <p:txBody>
          <a:bodyPr wrap="square" rtlCol="0">
            <a:spAutoFit/>
          </a:bodyPr>
          <a:lstStyle/>
          <a:p>
            <a:r>
              <a:rPr lang="en-US" dirty="0"/>
              <a:t>0.74</a:t>
            </a:r>
          </a:p>
        </p:txBody>
      </p:sp>
      <p:sp>
        <p:nvSpPr>
          <p:cNvPr id="95" name="TextBox 94"/>
          <p:cNvSpPr txBox="1"/>
          <p:nvPr/>
        </p:nvSpPr>
        <p:spPr>
          <a:xfrm rot="16200000">
            <a:off x="2436812" y="2038984"/>
            <a:ext cx="779940" cy="400110"/>
          </a:xfrm>
          <a:prstGeom prst="rect">
            <a:avLst/>
          </a:prstGeom>
          <a:noFill/>
        </p:spPr>
        <p:txBody>
          <a:bodyPr wrap="square" rtlCol="0">
            <a:spAutoFit/>
          </a:bodyPr>
          <a:lstStyle/>
          <a:p>
            <a:r>
              <a:rPr lang="en-US" sz="2000" dirty="0">
                <a:solidFill>
                  <a:schemeClr val="bg1"/>
                </a:solidFill>
              </a:rPr>
              <a:t>0.74</a:t>
            </a:r>
          </a:p>
        </p:txBody>
      </p:sp>
      <p:sp>
        <p:nvSpPr>
          <p:cNvPr id="96" name="TextBox 95"/>
          <p:cNvSpPr txBox="1"/>
          <p:nvPr/>
        </p:nvSpPr>
        <p:spPr>
          <a:xfrm rot="16200000">
            <a:off x="3041699" y="2191384"/>
            <a:ext cx="779940" cy="400110"/>
          </a:xfrm>
          <a:prstGeom prst="rect">
            <a:avLst/>
          </a:prstGeom>
          <a:noFill/>
        </p:spPr>
        <p:txBody>
          <a:bodyPr wrap="square" rtlCol="0">
            <a:spAutoFit/>
          </a:bodyPr>
          <a:lstStyle/>
          <a:p>
            <a:r>
              <a:rPr lang="en-US" sz="2000" dirty="0">
                <a:solidFill>
                  <a:schemeClr val="bg1"/>
                </a:solidFill>
              </a:rPr>
              <a:t>0.86</a:t>
            </a:r>
          </a:p>
        </p:txBody>
      </p:sp>
      <p:sp>
        <p:nvSpPr>
          <p:cNvPr id="112" name="TextBox 111"/>
          <p:cNvSpPr txBox="1"/>
          <p:nvPr/>
        </p:nvSpPr>
        <p:spPr>
          <a:xfrm rot="16200000">
            <a:off x="3646584" y="2343784"/>
            <a:ext cx="779940" cy="400110"/>
          </a:xfrm>
          <a:prstGeom prst="rect">
            <a:avLst/>
          </a:prstGeom>
          <a:noFill/>
        </p:spPr>
        <p:txBody>
          <a:bodyPr wrap="square" rtlCol="0">
            <a:spAutoFit/>
          </a:bodyPr>
          <a:lstStyle/>
          <a:p>
            <a:r>
              <a:rPr lang="en-US" sz="2000" dirty="0"/>
              <a:t>0.64</a:t>
            </a:r>
          </a:p>
        </p:txBody>
      </p:sp>
      <p:grpSp>
        <p:nvGrpSpPr>
          <p:cNvPr id="115" name="Group 114"/>
          <p:cNvGrpSpPr/>
          <p:nvPr/>
        </p:nvGrpSpPr>
        <p:grpSpPr>
          <a:xfrm rot="5400000">
            <a:off x="2657209" y="1722543"/>
            <a:ext cx="361542" cy="150833"/>
            <a:chOff x="1377883" y="565606"/>
            <a:chExt cx="595460" cy="190106"/>
          </a:xfrm>
        </p:grpSpPr>
        <p:cxnSp>
          <p:nvCxnSpPr>
            <p:cNvPr id="133" name="Straight Arrow Connector 132"/>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4" name="Straight Connector 133"/>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5" name="Straight Connector 134"/>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7" name="Group 116"/>
          <p:cNvGrpSpPr/>
          <p:nvPr/>
        </p:nvGrpSpPr>
        <p:grpSpPr>
          <a:xfrm rot="5400000">
            <a:off x="3276796" y="1505449"/>
            <a:ext cx="297859" cy="166262"/>
            <a:chOff x="1377883" y="565606"/>
            <a:chExt cx="595460" cy="190106"/>
          </a:xfrm>
        </p:grpSpPr>
        <p:cxnSp>
          <p:nvCxnSpPr>
            <p:cNvPr id="130" name="Straight Arrow Connector 129"/>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31" name="Straight Connector 130"/>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32" name="Straight Connector 131"/>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grpSp>
        <p:nvGrpSpPr>
          <p:cNvPr id="118" name="Group 117"/>
          <p:cNvGrpSpPr/>
          <p:nvPr/>
        </p:nvGrpSpPr>
        <p:grpSpPr>
          <a:xfrm rot="5400000">
            <a:off x="3843375" y="1844152"/>
            <a:ext cx="391025" cy="251440"/>
            <a:chOff x="1377883" y="565606"/>
            <a:chExt cx="595460" cy="190106"/>
          </a:xfrm>
        </p:grpSpPr>
        <p:cxnSp>
          <p:nvCxnSpPr>
            <p:cNvPr id="126" name="Straight Arrow Connector 125"/>
            <p:cNvCxnSpPr/>
            <p:nvPr/>
          </p:nvCxnSpPr>
          <p:spPr>
            <a:xfrm flipV="1">
              <a:off x="1377883" y="650449"/>
              <a:ext cx="595460" cy="1"/>
            </a:xfrm>
            <a:prstGeom prst="straightConnector1">
              <a:avLst/>
            </a:prstGeom>
            <a:ln w="38100">
              <a:headEnd type="none"/>
              <a:tailEnd type="none"/>
            </a:ln>
          </p:spPr>
          <p:style>
            <a:lnRef idx="1">
              <a:schemeClr val="dk1"/>
            </a:lnRef>
            <a:fillRef idx="0">
              <a:schemeClr val="dk1"/>
            </a:fillRef>
            <a:effectRef idx="0">
              <a:schemeClr val="dk1"/>
            </a:effectRef>
            <a:fontRef idx="minor">
              <a:schemeClr val="tx1"/>
            </a:fontRef>
          </p:style>
        </p:cxnSp>
        <p:cxnSp>
          <p:nvCxnSpPr>
            <p:cNvPr id="127" name="Straight Connector 126"/>
            <p:cNvCxnSpPr/>
            <p:nvPr/>
          </p:nvCxnSpPr>
          <p:spPr>
            <a:xfrm>
              <a:off x="1377883" y="565606"/>
              <a:ext cx="0" cy="188537"/>
            </a:xfrm>
            <a:prstGeom prst="line">
              <a:avLst/>
            </a:prstGeom>
            <a:ln w="38100"/>
          </p:spPr>
          <p:style>
            <a:lnRef idx="1">
              <a:schemeClr val="dk1"/>
            </a:lnRef>
            <a:fillRef idx="0">
              <a:schemeClr val="dk1"/>
            </a:fillRef>
            <a:effectRef idx="0">
              <a:schemeClr val="dk1"/>
            </a:effectRef>
            <a:fontRef idx="minor">
              <a:schemeClr val="tx1"/>
            </a:fontRef>
          </p:style>
        </p:cxnSp>
        <p:cxnSp>
          <p:nvCxnSpPr>
            <p:cNvPr id="128" name="Straight Connector 127"/>
            <p:cNvCxnSpPr/>
            <p:nvPr/>
          </p:nvCxnSpPr>
          <p:spPr>
            <a:xfrm>
              <a:off x="1973341" y="567175"/>
              <a:ext cx="0" cy="188537"/>
            </a:xfrm>
            <a:prstGeom prst="line">
              <a:avLst/>
            </a:prstGeom>
            <a:ln w="38100"/>
          </p:spPr>
          <p:style>
            <a:lnRef idx="1">
              <a:schemeClr val="dk1"/>
            </a:lnRef>
            <a:fillRef idx="0">
              <a:schemeClr val="dk1"/>
            </a:fillRef>
            <a:effectRef idx="0">
              <a:schemeClr val="dk1"/>
            </a:effectRef>
            <a:fontRef idx="minor">
              <a:schemeClr val="tx1"/>
            </a:fontRef>
          </p:style>
        </p:cxnSp>
      </p:grpSp>
      <p:sp>
        <p:nvSpPr>
          <p:cNvPr id="119" name="TextBox 118"/>
          <p:cNvSpPr txBox="1"/>
          <p:nvPr/>
        </p:nvSpPr>
        <p:spPr>
          <a:xfrm rot="18938398">
            <a:off x="2403113" y="3157138"/>
            <a:ext cx="924347" cy="400110"/>
          </a:xfrm>
          <a:prstGeom prst="rect">
            <a:avLst/>
          </a:prstGeom>
          <a:noFill/>
        </p:spPr>
        <p:txBody>
          <a:bodyPr wrap="square" rtlCol="0">
            <a:spAutoFit/>
          </a:bodyPr>
          <a:lstStyle/>
          <a:p>
            <a:r>
              <a:rPr lang="en-US" sz="2000" b="1" dirty="0"/>
              <a:t>Tetris</a:t>
            </a:r>
          </a:p>
        </p:txBody>
      </p:sp>
      <p:sp>
        <p:nvSpPr>
          <p:cNvPr id="121" name="TextBox 120"/>
          <p:cNvSpPr txBox="1"/>
          <p:nvPr/>
        </p:nvSpPr>
        <p:spPr>
          <a:xfrm rot="18938398">
            <a:off x="3042832" y="3145600"/>
            <a:ext cx="746111" cy="400110"/>
          </a:xfrm>
          <a:prstGeom prst="rect">
            <a:avLst/>
          </a:prstGeom>
          <a:noFill/>
        </p:spPr>
        <p:txBody>
          <a:bodyPr wrap="square" rtlCol="0">
            <a:spAutoFit/>
          </a:bodyPr>
          <a:lstStyle/>
          <a:p>
            <a:r>
              <a:rPr lang="en-US" sz="2000" b="1" dirty="0">
                <a:solidFill>
                  <a:schemeClr val="accent2"/>
                </a:solidFill>
              </a:rPr>
              <a:t>DRF</a:t>
            </a:r>
          </a:p>
        </p:txBody>
      </p:sp>
      <p:sp>
        <p:nvSpPr>
          <p:cNvPr id="122" name="TextBox 121"/>
          <p:cNvSpPr txBox="1"/>
          <p:nvPr/>
        </p:nvSpPr>
        <p:spPr>
          <a:xfrm rot="18938398">
            <a:off x="3696964" y="3184897"/>
            <a:ext cx="665157" cy="400110"/>
          </a:xfrm>
          <a:prstGeom prst="rect">
            <a:avLst/>
          </a:prstGeom>
          <a:noFill/>
        </p:spPr>
        <p:txBody>
          <a:bodyPr wrap="square" rtlCol="0">
            <a:spAutoFit/>
          </a:bodyPr>
          <a:lstStyle/>
          <a:p>
            <a:r>
              <a:rPr lang="en-US" sz="2000" b="1" dirty="0"/>
              <a:t>SJF</a:t>
            </a:r>
          </a:p>
        </p:txBody>
      </p:sp>
      <p:sp>
        <p:nvSpPr>
          <p:cNvPr id="123" name="TextBox 122"/>
          <p:cNvSpPr txBox="1"/>
          <p:nvPr/>
        </p:nvSpPr>
        <p:spPr>
          <a:xfrm>
            <a:off x="2385552" y="3949697"/>
            <a:ext cx="2025669" cy="400110"/>
          </a:xfrm>
          <a:prstGeom prst="rect">
            <a:avLst/>
          </a:prstGeom>
          <a:noFill/>
        </p:spPr>
        <p:txBody>
          <a:bodyPr wrap="square" rtlCol="0">
            <a:spAutoFit/>
          </a:bodyPr>
          <a:lstStyle/>
          <a:p>
            <a:r>
              <a:rPr lang="en-US" sz="2000" b="1" dirty="0"/>
              <a:t>Inter-job fairness</a:t>
            </a:r>
          </a:p>
        </p:txBody>
      </p:sp>
      <p:grpSp>
        <p:nvGrpSpPr>
          <p:cNvPr id="139" name="Group 138"/>
          <p:cNvGrpSpPr/>
          <p:nvPr/>
        </p:nvGrpSpPr>
        <p:grpSpPr>
          <a:xfrm>
            <a:off x="5314094" y="1330352"/>
            <a:ext cx="1804858" cy="1828800"/>
            <a:chOff x="318805" y="1201783"/>
            <a:chExt cx="2066176" cy="1828800"/>
          </a:xfrm>
        </p:grpSpPr>
        <p:cxnSp>
          <p:nvCxnSpPr>
            <p:cNvPr id="155" name="Straight Connector 154"/>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40" name="TextBox 139"/>
          <p:cNvSpPr txBox="1"/>
          <p:nvPr/>
        </p:nvSpPr>
        <p:spPr>
          <a:xfrm rot="16200000">
            <a:off x="3624480" y="2024249"/>
            <a:ext cx="2105292" cy="400110"/>
          </a:xfrm>
          <a:prstGeom prst="rect">
            <a:avLst/>
          </a:prstGeom>
          <a:noFill/>
        </p:spPr>
        <p:txBody>
          <a:bodyPr wrap="square" rtlCol="0">
            <a:spAutoFit/>
          </a:bodyPr>
          <a:lstStyle/>
          <a:p>
            <a:r>
              <a:rPr lang="en-US" sz="2000" b="1" dirty="0"/>
              <a:t>Avg. JCT (seconds)</a:t>
            </a:r>
          </a:p>
        </p:txBody>
      </p:sp>
      <p:sp>
        <p:nvSpPr>
          <p:cNvPr id="141" name="TextBox 140"/>
          <p:cNvSpPr txBox="1"/>
          <p:nvPr/>
        </p:nvSpPr>
        <p:spPr>
          <a:xfrm>
            <a:off x="5073710" y="2888764"/>
            <a:ext cx="320511" cy="400110"/>
          </a:xfrm>
          <a:prstGeom prst="rect">
            <a:avLst/>
          </a:prstGeom>
          <a:noFill/>
        </p:spPr>
        <p:txBody>
          <a:bodyPr wrap="square" rtlCol="0">
            <a:spAutoFit/>
          </a:bodyPr>
          <a:lstStyle/>
          <a:p>
            <a:r>
              <a:rPr lang="en-US" sz="2000" dirty="0"/>
              <a:t>0</a:t>
            </a:r>
          </a:p>
        </p:txBody>
      </p:sp>
      <p:sp>
        <p:nvSpPr>
          <p:cNvPr id="142" name="TextBox 141"/>
          <p:cNvSpPr txBox="1"/>
          <p:nvPr/>
        </p:nvSpPr>
        <p:spPr>
          <a:xfrm>
            <a:off x="4816768" y="2097759"/>
            <a:ext cx="601680" cy="400110"/>
          </a:xfrm>
          <a:prstGeom prst="rect">
            <a:avLst/>
          </a:prstGeom>
          <a:noFill/>
        </p:spPr>
        <p:txBody>
          <a:bodyPr wrap="square" rtlCol="0">
            <a:spAutoFit/>
          </a:bodyPr>
          <a:lstStyle/>
          <a:p>
            <a:r>
              <a:rPr lang="en-US" sz="2000" dirty="0"/>
              <a:t>500</a:t>
            </a:r>
          </a:p>
        </p:txBody>
      </p:sp>
      <p:sp>
        <p:nvSpPr>
          <p:cNvPr id="143" name="TextBox 142"/>
          <p:cNvSpPr txBox="1"/>
          <p:nvPr/>
        </p:nvSpPr>
        <p:spPr>
          <a:xfrm>
            <a:off x="4683190" y="1361767"/>
            <a:ext cx="763724" cy="400110"/>
          </a:xfrm>
          <a:prstGeom prst="rect">
            <a:avLst/>
          </a:prstGeom>
          <a:noFill/>
        </p:spPr>
        <p:txBody>
          <a:bodyPr wrap="square" rtlCol="0">
            <a:spAutoFit/>
          </a:bodyPr>
          <a:lstStyle/>
          <a:p>
            <a:r>
              <a:rPr lang="en-US" sz="2000" dirty="0"/>
              <a:t>1000</a:t>
            </a:r>
          </a:p>
        </p:txBody>
      </p:sp>
      <p:sp>
        <p:nvSpPr>
          <p:cNvPr id="144" name="Rectangle 143"/>
          <p:cNvSpPr/>
          <p:nvPr/>
        </p:nvSpPr>
        <p:spPr>
          <a:xfrm>
            <a:off x="5494905" y="1446752"/>
            <a:ext cx="329938" cy="170992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5" name="Rectangle 144"/>
          <p:cNvSpPr/>
          <p:nvPr/>
        </p:nvSpPr>
        <p:spPr>
          <a:xfrm>
            <a:off x="6109218" y="1314632"/>
            <a:ext cx="329938" cy="1838430"/>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6704678" y="1982051"/>
            <a:ext cx="329938" cy="117043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TextBox 146"/>
          <p:cNvSpPr txBox="1"/>
          <p:nvPr/>
        </p:nvSpPr>
        <p:spPr>
          <a:xfrm rot="16200000">
            <a:off x="5272712" y="1518934"/>
            <a:ext cx="779940" cy="400110"/>
          </a:xfrm>
          <a:prstGeom prst="rect">
            <a:avLst/>
          </a:prstGeom>
          <a:noFill/>
        </p:spPr>
        <p:txBody>
          <a:bodyPr wrap="square" rtlCol="0">
            <a:spAutoFit/>
          </a:bodyPr>
          <a:lstStyle/>
          <a:p>
            <a:r>
              <a:rPr lang="en-US" sz="2000" dirty="0">
                <a:solidFill>
                  <a:schemeClr val="bg1"/>
                </a:solidFill>
              </a:rPr>
              <a:t>1123</a:t>
            </a:r>
          </a:p>
        </p:txBody>
      </p:sp>
      <p:sp>
        <p:nvSpPr>
          <p:cNvPr id="148" name="TextBox 147"/>
          <p:cNvSpPr txBox="1"/>
          <p:nvPr/>
        </p:nvSpPr>
        <p:spPr>
          <a:xfrm rot="16200000">
            <a:off x="5877599" y="1379101"/>
            <a:ext cx="779940" cy="400110"/>
          </a:xfrm>
          <a:prstGeom prst="rect">
            <a:avLst/>
          </a:prstGeom>
          <a:noFill/>
        </p:spPr>
        <p:txBody>
          <a:bodyPr wrap="square" rtlCol="0">
            <a:spAutoFit/>
          </a:bodyPr>
          <a:lstStyle/>
          <a:p>
            <a:r>
              <a:rPr lang="en-US" sz="2000" dirty="0">
                <a:solidFill>
                  <a:schemeClr val="bg1"/>
                </a:solidFill>
              </a:rPr>
              <a:t>1224</a:t>
            </a:r>
          </a:p>
        </p:txBody>
      </p:sp>
      <p:sp>
        <p:nvSpPr>
          <p:cNvPr id="149" name="TextBox 148"/>
          <p:cNvSpPr txBox="1"/>
          <p:nvPr/>
        </p:nvSpPr>
        <p:spPr>
          <a:xfrm rot="16200000">
            <a:off x="6482486" y="1927422"/>
            <a:ext cx="779940" cy="400110"/>
          </a:xfrm>
          <a:prstGeom prst="rect">
            <a:avLst/>
          </a:prstGeom>
          <a:noFill/>
        </p:spPr>
        <p:txBody>
          <a:bodyPr wrap="square" rtlCol="0">
            <a:spAutoFit/>
          </a:bodyPr>
          <a:lstStyle/>
          <a:p>
            <a:r>
              <a:rPr lang="en-US" sz="2000" dirty="0"/>
              <a:t>769</a:t>
            </a:r>
          </a:p>
        </p:txBody>
      </p:sp>
      <p:sp>
        <p:nvSpPr>
          <p:cNvPr id="150" name="TextBox 149"/>
          <p:cNvSpPr txBox="1"/>
          <p:nvPr/>
        </p:nvSpPr>
        <p:spPr>
          <a:xfrm rot="18938398">
            <a:off x="5308138" y="3149279"/>
            <a:ext cx="924347" cy="400110"/>
          </a:xfrm>
          <a:prstGeom prst="rect">
            <a:avLst/>
          </a:prstGeom>
          <a:noFill/>
        </p:spPr>
        <p:txBody>
          <a:bodyPr wrap="square" rtlCol="0">
            <a:spAutoFit/>
          </a:bodyPr>
          <a:lstStyle/>
          <a:p>
            <a:r>
              <a:rPr lang="en-US" sz="2000" b="1" dirty="0"/>
              <a:t>Tetris</a:t>
            </a:r>
          </a:p>
        </p:txBody>
      </p:sp>
      <p:sp>
        <p:nvSpPr>
          <p:cNvPr id="151" name="TextBox 150"/>
          <p:cNvSpPr txBox="1"/>
          <p:nvPr/>
        </p:nvSpPr>
        <p:spPr>
          <a:xfrm rot="18938398">
            <a:off x="5947857" y="3137741"/>
            <a:ext cx="746111" cy="400110"/>
          </a:xfrm>
          <a:prstGeom prst="rect">
            <a:avLst/>
          </a:prstGeom>
          <a:noFill/>
        </p:spPr>
        <p:txBody>
          <a:bodyPr wrap="square" rtlCol="0">
            <a:spAutoFit/>
          </a:bodyPr>
          <a:lstStyle/>
          <a:p>
            <a:r>
              <a:rPr lang="en-US" sz="2000" b="1" dirty="0"/>
              <a:t>DRF</a:t>
            </a:r>
          </a:p>
        </p:txBody>
      </p:sp>
      <p:sp>
        <p:nvSpPr>
          <p:cNvPr id="152" name="TextBox 151"/>
          <p:cNvSpPr txBox="1"/>
          <p:nvPr/>
        </p:nvSpPr>
        <p:spPr>
          <a:xfrm rot="18938398">
            <a:off x="6601989" y="3177038"/>
            <a:ext cx="665157" cy="400110"/>
          </a:xfrm>
          <a:prstGeom prst="rect">
            <a:avLst/>
          </a:prstGeom>
          <a:noFill/>
        </p:spPr>
        <p:txBody>
          <a:bodyPr wrap="square" rtlCol="0">
            <a:spAutoFit/>
          </a:bodyPr>
          <a:lstStyle/>
          <a:p>
            <a:r>
              <a:rPr lang="en-US" sz="2000" b="1" dirty="0"/>
              <a:t>SJF</a:t>
            </a:r>
          </a:p>
        </p:txBody>
      </p:sp>
      <p:sp>
        <p:nvSpPr>
          <p:cNvPr id="153" name="TextBox 152"/>
          <p:cNvSpPr txBox="1"/>
          <p:nvPr/>
        </p:nvSpPr>
        <p:spPr>
          <a:xfrm>
            <a:off x="5375417" y="3941840"/>
            <a:ext cx="2025669" cy="400110"/>
          </a:xfrm>
          <a:prstGeom prst="rect">
            <a:avLst/>
          </a:prstGeom>
          <a:noFill/>
        </p:spPr>
        <p:txBody>
          <a:bodyPr wrap="square" rtlCol="0">
            <a:spAutoFit/>
          </a:bodyPr>
          <a:lstStyle/>
          <a:p>
            <a:r>
              <a:rPr lang="en-US" sz="2000" b="1" dirty="0"/>
              <a:t>Job Performance</a:t>
            </a:r>
          </a:p>
        </p:txBody>
      </p:sp>
      <p:sp>
        <p:nvSpPr>
          <p:cNvPr id="158" name="TextBox 157"/>
          <p:cNvSpPr txBox="1"/>
          <p:nvPr/>
        </p:nvSpPr>
        <p:spPr>
          <a:xfrm rot="18938398">
            <a:off x="9478736" y="3169182"/>
            <a:ext cx="665157" cy="400110"/>
          </a:xfrm>
          <a:prstGeom prst="rect">
            <a:avLst/>
          </a:prstGeom>
          <a:noFill/>
        </p:spPr>
        <p:txBody>
          <a:bodyPr wrap="square" rtlCol="0">
            <a:spAutoFit/>
          </a:bodyPr>
          <a:lstStyle/>
          <a:p>
            <a:r>
              <a:rPr lang="en-US" sz="2000" b="1" dirty="0"/>
              <a:t>SJF</a:t>
            </a:r>
          </a:p>
        </p:txBody>
      </p:sp>
      <p:grpSp>
        <p:nvGrpSpPr>
          <p:cNvPr id="160" name="Group 159"/>
          <p:cNvGrpSpPr/>
          <p:nvPr/>
        </p:nvGrpSpPr>
        <p:grpSpPr>
          <a:xfrm>
            <a:off x="8181416" y="1331920"/>
            <a:ext cx="1804858" cy="1828800"/>
            <a:chOff x="318805" y="1201783"/>
            <a:chExt cx="2066176" cy="1828800"/>
          </a:xfrm>
        </p:grpSpPr>
        <p:cxnSp>
          <p:nvCxnSpPr>
            <p:cNvPr id="177" name="Straight Connector 176"/>
            <p:cNvCxnSpPr/>
            <p:nvPr/>
          </p:nvCxnSpPr>
          <p:spPr>
            <a:xfrm>
              <a:off x="318805" y="1201783"/>
              <a:ext cx="17417" cy="1828800"/>
            </a:xfrm>
            <a:prstGeom prst="line">
              <a:avLst/>
            </a:prstGeom>
          </p:spPr>
          <p:style>
            <a:lnRef idx="1">
              <a:schemeClr val="dk1"/>
            </a:lnRef>
            <a:fillRef idx="0">
              <a:schemeClr val="dk1"/>
            </a:fillRef>
            <a:effectRef idx="0">
              <a:schemeClr val="dk1"/>
            </a:effectRef>
            <a:fontRef idx="minor">
              <a:schemeClr val="tx1"/>
            </a:fontRef>
          </p:style>
        </p:cxnSp>
        <p:cxnSp>
          <p:nvCxnSpPr>
            <p:cNvPr id="178" name="Straight Connector 177"/>
            <p:cNvCxnSpPr/>
            <p:nvPr/>
          </p:nvCxnSpPr>
          <p:spPr>
            <a:xfrm flipH="1" flipV="1">
              <a:off x="336223" y="3023327"/>
              <a:ext cx="2048758" cy="72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61" name="TextBox 160"/>
          <p:cNvSpPr txBox="1"/>
          <p:nvPr/>
        </p:nvSpPr>
        <p:spPr>
          <a:xfrm rot="16200000">
            <a:off x="6259478" y="1884491"/>
            <a:ext cx="2482215" cy="400110"/>
          </a:xfrm>
          <a:prstGeom prst="rect">
            <a:avLst/>
          </a:prstGeom>
          <a:noFill/>
        </p:spPr>
        <p:txBody>
          <a:bodyPr wrap="square" rtlCol="0">
            <a:spAutoFit/>
          </a:bodyPr>
          <a:lstStyle/>
          <a:p>
            <a:r>
              <a:rPr lang="en-US" sz="2000" b="1" dirty="0"/>
              <a:t>Makespan (seconds)</a:t>
            </a:r>
          </a:p>
        </p:txBody>
      </p:sp>
      <p:sp>
        <p:nvSpPr>
          <p:cNvPr id="162" name="TextBox 161"/>
          <p:cNvSpPr txBox="1"/>
          <p:nvPr/>
        </p:nvSpPr>
        <p:spPr>
          <a:xfrm>
            <a:off x="7959886" y="2862051"/>
            <a:ext cx="320511" cy="400110"/>
          </a:xfrm>
          <a:prstGeom prst="rect">
            <a:avLst/>
          </a:prstGeom>
          <a:noFill/>
        </p:spPr>
        <p:txBody>
          <a:bodyPr wrap="square" rtlCol="0">
            <a:spAutoFit/>
          </a:bodyPr>
          <a:lstStyle/>
          <a:p>
            <a:r>
              <a:rPr lang="en-US" sz="2000" dirty="0"/>
              <a:t>0</a:t>
            </a:r>
          </a:p>
        </p:txBody>
      </p:sp>
      <p:sp>
        <p:nvSpPr>
          <p:cNvPr id="163" name="TextBox 162"/>
          <p:cNvSpPr txBox="1"/>
          <p:nvPr/>
        </p:nvSpPr>
        <p:spPr>
          <a:xfrm>
            <a:off x="7570967" y="2551812"/>
            <a:ext cx="736868" cy="400110"/>
          </a:xfrm>
          <a:prstGeom prst="rect">
            <a:avLst/>
          </a:prstGeom>
          <a:noFill/>
        </p:spPr>
        <p:txBody>
          <a:bodyPr wrap="square" rtlCol="0">
            <a:spAutoFit/>
          </a:bodyPr>
          <a:lstStyle/>
          <a:p>
            <a:r>
              <a:rPr lang="en-US" sz="2000" dirty="0"/>
              <a:t>2000</a:t>
            </a:r>
          </a:p>
        </p:txBody>
      </p:sp>
      <p:sp>
        <p:nvSpPr>
          <p:cNvPr id="164" name="TextBox 163"/>
          <p:cNvSpPr txBox="1"/>
          <p:nvPr/>
        </p:nvSpPr>
        <p:spPr>
          <a:xfrm>
            <a:off x="7571133" y="2075692"/>
            <a:ext cx="699111" cy="400110"/>
          </a:xfrm>
          <a:prstGeom prst="rect">
            <a:avLst/>
          </a:prstGeom>
          <a:noFill/>
        </p:spPr>
        <p:txBody>
          <a:bodyPr wrap="square" rtlCol="0">
            <a:spAutoFit/>
          </a:bodyPr>
          <a:lstStyle/>
          <a:p>
            <a:r>
              <a:rPr lang="en-US" sz="2000" dirty="0"/>
              <a:t>4000</a:t>
            </a:r>
          </a:p>
        </p:txBody>
      </p:sp>
      <p:sp>
        <p:nvSpPr>
          <p:cNvPr id="165" name="TextBox 164"/>
          <p:cNvSpPr txBox="1"/>
          <p:nvPr/>
        </p:nvSpPr>
        <p:spPr>
          <a:xfrm>
            <a:off x="7565038" y="1618144"/>
            <a:ext cx="750054" cy="400110"/>
          </a:xfrm>
          <a:prstGeom prst="rect">
            <a:avLst/>
          </a:prstGeom>
          <a:noFill/>
        </p:spPr>
        <p:txBody>
          <a:bodyPr wrap="square" rtlCol="0">
            <a:spAutoFit/>
          </a:bodyPr>
          <a:lstStyle/>
          <a:p>
            <a:r>
              <a:rPr lang="en-US" sz="2000" dirty="0"/>
              <a:t>6000</a:t>
            </a:r>
          </a:p>
        </p:txBody>
      </p:sp>
      <p:sp>
        <p:nvSpPr>
          <p:cNvPr id="166" name="TextBox 165"/>
          <p:cNvSpPr txBox="1"/>
          <p:nvPr/>
        </p:nvSpPr>
        <p:spPr>
          <a:xfrm>
            <a:off x="7558717" y="1215702"/>
            <a:ext cx="724096" cy="400110"/>
          </a:xfrm>
          <a:prstGeom prst="rect">
            <a:avLst/>
          </a:prstGeom>
          <a:noFill/>
        </p:spPr>
        <p:txBody>
          <a:bodyPr wrap="square" rtlCol="0">
            <a:spAutoFit/>
          </a:bodyPr>
          <a:lstStyle/>
          <a:p>
            <a:r>
              <a:rPr lang="en-US" sz="2000" dirty="0"/>
              <a:t>8000</a:t>
            </a:r>
          </a:p>
        </p:txBody>
      </p:sp>
      <p:sp>
        <p:nvSpPr>
          <p:cNvPr id="167" name="Rectangle 166"/>
          <p:cNvSpPr/>
          <p:nvPr/>
        </p:nvSpPr>
        <p:spPr>
          <a:xfrm>
            <a:off x="8362227" y="2097759"/>
            <a:ext cx="329938" cy="105106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8976540" y="1834675"/>
            <a:ext cx="329938" cy="1316736"/>
          </a:xfrm>
          <a:prstGeom prst="rect">
            <a:avLst/>
          </a:prstGeom>
          <a:solidFill>
            <a:schemeClr val="accent1">
              <a:lumMod val="5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9572000" y="1663107"/>
            <a:ext cx="329938" cy="1490472"/>
          </a:xfrm>
          <a:prstGeom prst="rect">
            <a:avLst/>
          </a:prstGeom>
          <a:solidFill>
            <a:schemeClr val="accent3">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TextBox 169"/>
          <p:cNvSpPr txBox="1"/>
          <p:nvPr/>
        </p:nvSpPr>
        <p:spPr>
          <a:xfrm rot="16200000">
            <a:off x="8136891" y="2186669"/>
            <a:ext cx="779940" cy="400110"/>
          </a:xfrm>
          <a:prstGeom prst="rect">
            <a:avLst/>
          </a:prstGeom>
          <a:noFill/>
        </p:spPr>
        <p:txBody>
          <a:bodyPr wrap="square" rtlCol="0">
            <a:spAutoFit/>
          </a:bodyPr>
          <a:lstStyle/>
          <a:p>
            <a:r>
              <a:rPr lang="en-US" sz="2000" dirty="0">
                <a:solidFill>
                  <a:schemeClr val="bg1"/>
                </a:solidFill>
              </a:rPr>
              <a:t>4356</a:t>
            </a:r>
          </a:p>
        </p:txBody>
      </p:sp>
      <p:sp>
        <p:nvSpPr>
          <p:cNvPr id="171" name="TextBox 170"/>
          <p:cNvSpPr txBox="1"/>
          <p:nvPr/>
        </p:nvSpPr>
        <p:spPr>
          <a:xfrm rot="16200000">
            <a:off x="8751202" y="1914864"/>
            <a:ext cx="779940" cy="400110"/>
          </a:xfrm>
          <a:prstGeom prst="rect">
            <a:avLst/>
          </a:prstGeom>
          <a:noFill/>
        </p:spPr>
        <p:txBody>
          <a:bodyPr wrap="square" rtlCol="0">
            <a:spAutoFit/>
          </a:bodyPr>
          <a:lstStyle/>
          <a:p>
            <a:r>
              <a:rPr lang="en-US" sz="2000" dirty="0">
                <a:solidFill>
                  <a:schemeClr val="bg1"/>
                </a:solidFill>
              </a:rPr>
              <a:t>5478</a:t>
            </a:r>
          </a:p>
        </p:txBody>
      </p:sp>
      <p:sp>
        <p:nvSpPr>
          <p:cNvPr id="172" name="TextBox 171"/>
          <p:cNvSpPr txBox="1"/>
          <p:nvPr/>
        </p:nvSpPr>
        <p:spPr>
          <a:xfrm rot="16200000">
            <a:off x="9346663" y="1727899"/>
            <a:ext cx="779940" cy="400110"/>
          </a:xfrm>
          <a:prstGeom prst="rect">
            <a:avLst/>
          </a:prstGeom>
          <a:noFill/>
        </p:spPr>
        <p:txBody>
          <a:bodyPr wrap="square" rtlCol="0">
            <a:spAutoFit/>
          </a:bodyPr>
          <a:lstStyle/>
          <a:p>
            <a:r>
              <a:rPr lang="en-US" sz="2000" dirty="0"/>
              <a:t>6210</a:t>
            </a:r>
          </a:p>
        </p:txBody>
      </p:sp>
      <p:sp>
        <p:nvSpPr>
          <p:cNvPr id="173" name="TextBox 172"/>
          <p:cNvSpPr txBox="1"/>
          <p:nvPr/>
        </p:nvSpPr>
        <p:spPr>
          <a:xfrm rot="18938398">
            <a:off x="8184885" y="3141423"/>
            <a:ext cx="924347" cy="400110"/>
          </a:xfrm>
          <a:prstGeom prst="rect">
            <a:avLst/>
          </a:prstGeom>
          <a:noFill/>
        </p:spPr>
        <p:txBody>
          <a:bodyPr wrap="square" rtlCol="0">
            <a:spAutoFit/>
          </a:bodyPr>
          <a:lstStyle/>
          <a:p>
            <a:r>
              <a:rPr lang="en-US" sz="2000" b="1" dirty="0"/>
              <a:t>Tetris</a:t>
            </a:r>
          </a:p>
        </p:txBody>
      </p:sp>
      <p:sp>
        <p:nvSpPr>
          <p:cNvPr id="174" name="TextBox 173"/>
          <p:cNvSpPr txBox="1"/>
          <p:nvPr/>
        </p:nvSpPr>
        <p:spPr>
          <a:xfrm rot="18938398">
            <a:off x="8824604" y="3129885"/>
            <a:ext cx="746111" cy="400110"/>
          </a:xfrm>
          <a:prstGeom prst="rect">
            <a:avLst/>
          </a:prstGeom>
          <a:noFill/>
        </p:spPr>
        <p:txBody>
          <a:bodyPr wrap="square" rtlCol="0">
            <a:spAutoFit/>
          </a:bodyPr>
          <a:lstStyle/>
          <a:p>
            <a:r>
              <a:rPr lang="en-US" sz="2000" b="1" dirty="0"/>
              <a:t>DRF</a:t>
            </a:r>
          </a:p>
        </p:txBody>
      </p:sp>
      <p:sp>
        <p:nvSpPr>
          <p:cNvPr id="175" name="TextBox 174"/>
          <p:cNvSpPr txBox="1"/>
          <p:nvPr/>
        </p:nvSpPr>
        <p:spPr>
          <a:xfrm>
            <a:off x="8054201" y="3943410"/>
            <a:ext cx="2025669" cy="400110"/>
          </a:xfrm>
          <a:prstGeom prst="rect">
            <a:avLst/>
          </a:prstGeom>
          <a:noFill/>
        </p:spPr>
        <p:txBody>
          <a:bodyPr wrap="square" rtlCol="0">
            <a:spAutoFit/>
          </a:bodyPr>
          <a:lstStyle/>
          <a:p>
            <a:r>
              <a:rPr lang="en-US" sz="2000" b="1" dirty="0"/>
              <a:t>Cluster efficiency</a:t>
            </a:r>
          </a:p>
        </p:txBody>
      </p:sp>
      <p:sp>
        <p:nvSpPr>
          <p:cNvPr id="179" name="Rectangle 178"/>
          <p:cNvSpPr/>
          <p:nvPr/>
        </p:nvSpPr>
        <p:spPr>
          <a:xfrm>
            <a:off x="-13967" y="4079800"/>
            <a:ext cx="2562002" cy="707886"/>
          </a:xfrm>
          <a:prstGeom prst="rect">
            <a:avLst/>
          </a:prstGeom>
          <a:ln>
            <a:noFill/>
            <a:prstDash val="solid"/>
          </a:ln>
        </p:spPr>
        <p:txBody>
          <a:bodyPr wrap="square">
            <a:spAutoFit/>
          </a:bodyPr>
          <a:lstStyle/>
          <a:p>
            <a:r>
              <a:rPr lang="en-US" sz="4000" dirty="0"/>
              <a:t>Objectives</a:t>
            </a:r>
            <a:r>
              <a:rPr lang="en-US" sz="4000" b="1" dirty="0"/>
              <a:t>:</a:t>
            </a:r>
          </a:p>
        </p:txBody>
      </p:sp>
      <p:sp>
        <p:nvSpPr>
          <p:cNvPr id="81" name="Down Arrow 80"/>
          <p:cNvSpPr/>
          <p:nvPr/>
        </p:nvSpPr>
        <p:spPr>
          <a:xfrm>
            <a:off x="3365390" y="1000992"/>
            <a:ext cx="147162" cy="300839"/>
          </a:xfrm>
          <a:prstGeom prst="down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2049720" y="5815142"/>
            <a:ext cx="5935958" cy="698508"/>
          </a:xfrm>
          <a:prstGeom prst="rect">
            <a:avLst/>
          </a:prstGeom>
          <a:noFill/>
          <a:ln>
            <a:solidFill>
              <a:schemeClr val="bg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1993434" y="5758303"/>
            <a:ext cx="1903021" cy="477054"/>
          </a:xfrm>
          <a:prstGeom prst="rect">
            <a:avLst/>
          </a:prstGeom>
        </p:spPr>
        <p:txBody>
          <a:bodyPr wrap="none">
            <a:spAutoFit/>
          </a:bodyPr>
          <a:lstStyle/>
          <a:p>
            <a:pPr algn="ctr"/>
            <a:r>
              <a:rPr lang="en-US" sz="2500" dirty="0">
                <a:solidFill>
                  <a:schemeClr val="bg1"/>
                </a:solidFill>
              </a:rPr>
              <a:t>Outperforms</a:t>
            </a:r>
          </a:p>
        </p:txBody>
      </p:sp>
      <p:sp>
        <p:nvSpPr>
          <p:cNvPr id="87" name="Rectangle 86"/>
          <p:cNvSpPr/>
          <p:nvPr/>
        </p:nvSpPr>
        <p:spPr>
          <a:xfrm>
            <a:off x="5084269" y="5760802"/>
            <a:ext cx="2233240" cy="477054"/>
          </a:xfrm>
          <a:prstGeom prst="rect">
            <a:avLst/>
          </a:prstGeom>
        </p:spPr>
        <p:txBody>
          <a:bodyPr wrap="none">
            <a:spAutoFit/>
          </a:bodyPr>
          <a:lstStyle/>
          <a:p>
            <a:pPr algn="ctr"/>
            <a:r>
              <a:rPr lang="en-US" sz="2500" dirty="0">
                <a:solidFill>
                  <a:schemeClr val="bg1"/>
                </a:solidFill>
              </a:rPr>
              <a:t>Underperforms</a:t>
            </a:r>
          </a:p>
        </p:txBody>
      </p:sp>
      <p:sp>
        <p:nvSpPr>
          <p:cNvPr id="88" name="Rectangle 87"/>
          <p:cNvSpPr/>
          <p:nvPr/>
        </p:nvSpPr>
        <p:spPr>
          <a:xfrm>
            <a:off x="2006866" y="6077501"/>
            <a:ext cx="2817349" cy="400110"/>
          </a:xfrm>
          <a:prstGeom prst="rect">
            <a:avLst/>
          </a:prstGeom>
        </p:spPr>
        <p:txBody>
          <a:bodyPr wrap="square">
            <a:spAutoFit/>
          </a:bodyPr>
          <a:lstStyle/>
          <a:p>
            <a:pPr marL="342900" indent="-342900">
              <a:buFont typeface="Wingdings" panose="05000000000000000000" pitchFamily="2" charset="2"/>
              <a:buChar char="§"/>
            </a:pPr>
            <a:r>
              <a:rPr lang="en-US" sz="2000" dirty="0">
                <a:solidFill>
                  <a:schemeClr val="bg1"/>
                </a:solidFill>
              </a:rPr>
              <a:t>Preferred metric</a:t>
            </a:r>
          </a:p>
        </p:txBody>
      </p:sp>
      <p:sp>
        <p:nvSpPr>
          <p:cNvPr id="89" name="Rectangle 88"/>
          <p:cNvSpPr/>
          <p:nvPr/>
        </p:nvSpPr>
        <p:spPr>
          <a:xfrm>
            <a:off x="5122743" y="6062590"/>
            <a:ext cx="2992504" cy="400110"/>
          </a:xfrm>
          <a:prstGeom prst="rect">
            <a:avLst/>
          </a:prstGeom>
        </p:spPr>
        <p:txBody>
          <a:bodyPr wrap="square">
            <a:spAutoFit/>
          </a:bodyPr>
          <a:lstStyle/>
          <a:p>
            <a:pPr marL="342900" indent="-342900">
              <a:buFont typeface="Wingdings" panose="05000000000000000000" pitchFamily="2" charset="2"/>
              <a:buChar char="§"/>
            </a:pPr>
            <a:r>
              <a:rPr lang="en-US" sz="2000" dirty="0">
                <a:solidFill>
                  <a:schemeClr val="bg1"/>
                </a:solidFill>
              </a:rPr>
              <a:t>Secondary metrics</a:t>
            </a:r>
          </a:p>
        </p:txBody>
      </p:sp>
      <p:sp>
        <p:nvSpPr>
          <p:cNvPr id="91" name="Rectangle 90"/>
          <p:cNvSpPr/>
          <p:nvPr/>
        </p:nvSpPr>
        <p:spPr>
          <a:xfrm>
            <a:off x="9769849" y="4754774"/>
            <a:ext cx="2244525" cy="553998"/>
          </a:xfrm>
          <a:prstGeom prst="rect">
            <a:avLst/>
          </a:prstGeom>
        </p:spPr>
        <p:txBody>
          <a:bodyPr wrap="none">
            <a:spAutoFit/>
          </a:bodyPr>
          <a:lstStyle/>
          <a:p>
            <a:pPr algn="ctr"/>
            <a:r>
              <a:rPr lang="en-US" sz="3000" dirty="0">
                <a:solidFill>
                  <a:schemeClr val="accent2"/>
                </a:solidFill>
              </a:rPr>
              <a:t>=  is difficult!</a:t>
            </a:r>
          </a:p>
        </p:txBody>
      </p:sp>
      <p:sp>
        <p:nvSpPr>
          <p:cNvPr id="2" name="Left Brace 1"/>
          <p:cNvSpPr/>
          <p:nvPr/>
        </p:nvSpPr>
        <p:spPr>
          <a:xfrm rot="16200000">
            <a:off x="4763912" y="800599"/>
            <a:ext cx="212791" cy="9595712"/>
          </a:xfrm>
          <a:prstGeom prst="leftBrace">
            <a:avLst>
              <a:gd name="adj1" fmla="val 8333"/>
              <a:gd name="adj2" fmla="val 49868"/>
            </a:avLst>
          </a:prstGeom>
          <a:ln w="254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lide Number Placeholder 6"/>
          <p:cNvSpPr>
            <a:spLocks noGrp="1"/>
          </p:cNvSpPr>
          <p:nvPr>
            <p:ph type="sldNum" sz="quarter" idx="12"/>
          </p:nvPr>
        </p:nvSpPr>
        <p:spPr>
          <a:xfrm>
            <a:off x="11214100" y="6356350"/>
            <a:ext cx="533400" cy="365125"/>
          </a:xfrm>
        </p:spPr>
        <p:txBody>
          <a:bodyPr/>
          <a:lstStyle/>
          <a:p>
            <a:r>
              <a:rPr lang="en-US" b="1" dirty="0"/>
              <a:t>4</a:t>
            </a:r>
          </a:p>
        </p:txBody>
      </p:sp>
    </p:spTree>
    <p:extLst>
      <p:ext uri="{BB962C8B-B14F-4D97-AF65-F5344CB8AC3E}">
        <p14:creationId xmlns:p14="http://schemas.microsoft.com/office/powerpoint/2010/main" val="42467494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11161</TotalTime>
  <Words>6738</Words>
  <Application>Microsoft Office PowerPoint</Application>
  <PresentationFormat>Widescreen</PresentationFormat>
  <Paragraphs>1532</Paragraphs>
  <Slides>47</Slides>
  <Notes>46</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Arial</vt:lpstr>
      <vt:lpstr>Calibri</vt:lpstr>
      <vt:lpstr>Calibri Light</vt:lpstr>
      <vt:lpstr>Microsoft Sans Serif</vt:lpstr>
      <vt:lpstr>Times</vt:lpstr>
      <vt:lpstr>Times New Roman</vt:lpstr>
      <vt:lpstr>Wingdings</vt:lpstr>
      <vt:lpstr>Office Theme</vt:lpstr>
      <vt:lpstr>Altruistic Scheduling in Multi-Resource Clusters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Backup slides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Altruistic Scheduling in Multi-Resource Clusters</dc:title>
  <dc:creator>Robert Grandl</dc:creator>
  <cp:lastModifiedBy>Robert Grandl</cp:lastModifiedBy>
  <cp:revision>503</cp:revision>
  <dcterms:created xsi:type="dcterms:W3CDTF">2016-10-25T00:59:12Z</dcterms:created>
  <dcterms:modified xsi:type="dcterms:W3CDTF">2016-11-02T02:34:58Z</dcterms:modified>
</cp:coreProperties>
</file>