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36576000"/>
  <p:notesSz cx="26974800" cy="36118800"/>
  <p:embeddedFontLst>
    <p:embeddedFont>
      <p:font typeface="Ubuntu" panose="020B050403060203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 Math" panose="02040503050406030204" pitchFamily="18" charset="0"/>
      <p:regular r:id="rId9"/>
    </p:embeddedFont>
  </p:embeddedFontLst>
  <p:defaultTextStyle>
    <a:defPPr>
      <a:defRPr lang="en-US"/>
    </a:defPPr>
    <a:lvl1pPr algn="l" defTabSz="36576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1pPr>
    <a:lvl2pPr marL="1828800" indent="-1371600" algn="l" defTabSz="36576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2pPr>
    <a:lvl3pPr marL="3657600" indent="-2743200" algn="l" defTabSz="36576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3pPr>
    <a:lvl4pPr marL="5486400" indent="-4114800" algn="l" defTabSz="36576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4pPr>
    <a:lvl5pPr marL="7315200" indent="-5486400" algn="l" defTabSz="36576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Swift" initials="" lastIdx="3" clrIdx="0"/>
  <p:cmAuthor id="1" name="Matthew Renzelman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FF3300"/>
    <a:srgbClr val="4A7EBB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0" autoAdjust="0"/>
  </p:normalViewPr>
  <p:slideViewPr>
    <p:cSldViewPr>
      <p:cViewPr>
        <p:scale>
          <a:sx n="33" d="100"/>
          <a:sy n="33" d="100"/>
        </p:scale>
        <p:origin x="-1308" y="-72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1688763" cy="1806575"/>
          </a:xfrm>
          <a:prstGeom prst="rect">
            <a:avLst/>
          </a:prstGeom>
        </p:spPr>
        <p:txBody>
          <a:bodyPr vert="horz" lIns="360517" tIns="180260" rIns="360517" bIns="1802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4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279688" y="0"/>
            <a:ext cx="11688762" cy="1806575"/>
          </a:xfrm>
          <a:prstGeom prst="rect">
            <a:avLst/>
          </a:prstGeom>
        </p:spPr>
        <p:txBody>
          <a:bodyPr vert="horz" lIns="360517" tIns="180260" rIns="360517" bIns="1802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4800" smtClean="0">
                <a:latin typeface="+mn-lt"/>
              </a:defRPr>
            </a:lvl1pPr>
          </a:lstStyle>
          <a:p>
            <a:pPr>
              <a:defRPr/>
            </a:pPr>
            <a:fld id="{4DC06772-CF23-4042-B8A6-572F08156012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08988" y="2711450"/>
            <a:ext cx="10156825" cy="1354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60517" tIns="180260" rIns="360517" bIns="18026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97163" y="17156113"/>
            <a:ext cx="21580475" cy="16254412"/>
          </a:xfrm>
          <a:prstGeom prst="rect">
            <a:avLst/>
          </a:prstGeom>
        </p:spPr>
        <p:txBody>
          <a:bodyPr vert="horz" lIns="360517" tIns="180260" rIns="360517" bIns="18026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4305875"/>
            <a:ext cx="11688763" cy="1806575"/>
          </a:xfrm>
          <a:prstGeom prst="rect">
            <a:avLst/>
          </a:prstGeom>
        </p:spPr>
        <p:txBody>
          <a:bodyPr vert="horz" lIns="360517" tIns="180260" rIns="360517" bIns="1802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4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279688" y="34305875"/>
            <a:ext cx="11688762" cy="1806575"/>
          </a:xfrm>
          <a:prstGeom prst="rect">
            <a:avLst/>
          </a:prstGeom>
        </p:spPr>
        <p:txBody>
          <a:bodyPr vert="horz" lIns="360517" tIns="180260" rIns="360517" bIns="1802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4800" smtClean="0">
                <a:latin typeface="+mn-lt"/>
              </a:defRPr>
            </a:lvl1pPr>
          </a:lstStyle>
          <a:p>
            <a:pPr>
              <a:defRPr/>
            </a:pPr>
            <a:fld id="{AB849FD4-2C9D-40F1-8BA1-E7A3D2AB2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75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657600" rtl="0" fontAlgn="base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fontAlgn="base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fontAlgn="base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fontAlgn="base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fontAlgn="base">
      <a:spcBef>
        <a:spcPct val="30000"/>
      </a:spcBef>
      <a:spcAft>
        <a:spcPct val="0"/>
      </a:spcAft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07CE03-07F3-4F18-BB0B-7CD42D888A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2417-EBC3-44E6-BBF9-8C223E89BD36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5094-3785-476A-A87D-B1E650640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39B7-492E-4968-BE05-7AB5C0B8DF59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FFEC-07B2-43E0-93FD-2B236D4C7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7814739"/>
            <a:ext cx="18516600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7814739"/>
            <a:ext cx="55092600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AE70-5BD0-4090-A162-9F3F3078BD2F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9864-AA72-41F6-8C3D-3FDA1F310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9DE6-366D-467C-88FB-BC2C34068B6B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E938-4A5D-460A-AB46-55A2C85E9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6284-70DB-4DAE-8393-20A063683499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FEB9-240A-4341-B01F-8241DC0FA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DDBA-A438-403B-A6CB-B4188E8DF05F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D21C-F8F5-42A4-8DDA-AED84C931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FC32-DBA8-4D72-AA88-DB83F21EBA7E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7B0B-7052-4CC2-9781-31C97405B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7079-5E1F-437F-A424-E48AF3F5AC2D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941B-496A-4FE4-B4BE-496D6AB7B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2D91-BA03-44C9-AA97-7C4105D26F29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A892-A33E-40A6-9B42-FD86D1BC2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E94B-39E9-4663-BA21-3408703BEA8E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ADB8-367E-46C8-89F6-2925970690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6DFE-5B9F-406A-A246-74C39415A961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9757-E4FA-455A-8CDC-511297C78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465263"/>
            <a:ext cx="24688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8534400"/>
            <a:ext cx="24688800" cy="241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1063"/>
            <a:ext cx="6400800" cy="1946275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0C3336-1FF7-456F-8E02-916994C7135D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1063"/>
            <a:ext cx="8686800" cy="1946275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1063"/>
            <a:ext cx="6400800" cy="1946275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4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3DB534-A8DF-4F4E-834B-31B1102F4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657600" rtl="0" fontAlgn="base">
        <a:spcBef>
          <a:spcPct val="0"/>
        </a:spcBef>
        <a:spcAft>
          <a:spcPct val="0"/>
        </a:spcAft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2pPr>
      <a:lvl3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3pPr>
      <a:lvl4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4pPr>
      <a:lvl5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5pPr>
      <a:lvl6pPr marL="4572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6pPr>
      <a:lvl7pPr marL="9144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7pPr>
      <a:lvl8pPr marL="13716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8pPr>
      <a:lvl9pPr marL="18288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4" charset="0"/>
        </a:defRPr>
      </a:lvl9pPr>
    </p:titleStyle>
    <p:bodyStyle>
      <a:lvl1pPr marL="1371600" indent="-1371600" algn="l" defTabSz="3657600" rtl="0" fontAlgn="base">
        <a:spcBef>
          <a:spcPct val="20000"/>
        </a:spcBef>
        <a:spcAft>
          <a:spcPct val="0"/>
        </a:spcAft>
        <a:buFont typeface="Arial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fontAlgn="base">
        <a:spcBef>
          <a:spcPct val="20000"/>
        </a:spcBef>
        <a:spcAft>
          <a:spcPct val="0"/>
        </a:spcAft>
        <a:buFont typeface="Arial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fontAlgn="base">
        <a:spcBef>
          <a:spcPct val="20000"/>
        </a:spcBef>
        <a:spcAft>
          <a:spcPct val="0"/>
        </a:spcAft>
        <a:buFont typeface="Arial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fontAlgn="base">
        <a:spcBef>
          <a:spcPct val="20000"/>
        </a:spcBef>
        <a:spcAft>
          <a:spcPct val="0"/>
        </a:spcAft>
        <a:buFont typeface="Arial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fontAlgn="base">
        <a:spcBef>
          <a:spcPct val="20000"/>
        </a:spcBef>
        <a:spcAft>
          <a:spcPct val="0"/>
        </a:spcAft>
        <a:buFont typeface="Arial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0" y="0"/>
            <a:ext cx="2743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457200" rIns="457200" bIns="91440" anchor="ctr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CC1543"/>
                </a:solidFill>
                <a:latin typeface="Calibri" pitchFamily="34" charset="0"/>
              </a:rPr>
              <a:t>Adda</a:t>
            </a:r>
            <a:r>
              <a:rPr lang="en-US" sz="8000" b="1" dirty="0" smtClean="0">
                <a:solidFill>
                  <a:srgbClr val="CC1543"/>
                </a:solidFill>
                <a:latin typeface="Calibri" pitchFamily="34" charset="0"/>
              </a:rPr>
              <a:t>: Peer to Peer Group Chat</a:t>
            </a:r>
          </a:p>
          <a:p>
            <a:pPr algn="ctr"/>
            <a:r>
              <a:rPr lang="en-US" sz="4000" dirty="0" smtClean="0">
                <a:latin typeface="Calibri" pitchFamily="34" charset="0"/>
              </a:rPr>
              <a:t>Rahul Chatterjee, Brandon Davis, Saikat </a:t>
            </a:r>
            <a:r>
              <a:rPr lang="en-US" sz="4000" dirty="0" smtClean="0">
                <a:latin typeface="Calibri" pitchFamily="34" charset="0"/>
              </a:rPr>
              <a:t>Raphael </a:t>
            </a:r>
            <a:r>
              <a:rPr lang="en-US" sz="4000" dirty="0" smtClean="0">
                <a:latin typeface="Calibri" pitchFamily="34" charset="0"/>
              </a:rPr>
              <a:t>Gomes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457200" y="2971800"/>
            <a:ext cx="10972800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6000" dirty="0" smtClean="0">
                <a:latin typeface="Calibri" pitchFamily="34" charset="0"/>
              </a:rPr>
              <a:t>Introduction</a:t>
            </a:r>
          </a:p>
          <a:p>
            <a:r>
              <a:rPr lang="en-US" sz="2800" dirty="0" err="1" smtClean="0">
                <a:latin typeface="Calibri" pitchFamily="34" charset="0"/>
              </a:rPr>
              <a:t>Adda</a:t>
            </a:r>
            <a:r>
              <a:rPr lang="en-US" sz="2800" dirty="0" smtClean="0">
                <a:latin typeface="Calibri" pitchFamily="34" charset="0"/>
              </a:rPr>
              <a:t> is a secure, peer to peer replacement for messaging systems such as Google Chat, Facebook Chat, WhatsApp, </a:t>
            </a:r>
            <a:r>
              <a:rPr lang="en-US" sz="2800" dirty="0" err="1" smtClean="0">
                <a:latin typeface="Calibri" pitchFamily="34" charset="0"/>
              </a:rPr>
              <a:t>GroupMe</a:t>
            </a:r>
            <a:r>
              <a:rPr lang="en-US" sz="2800" dirty="0" smtClean="0">
                <a:latin typeface="Calibri" pitchFamily="34" charset="0"/>
              </a:rPr>
              <a:t>, etc. It is built on top of </a:t>
            </a:r>
            <a:r>
              <a:rPr lang="en-US" sz="2800" dirty="0" err="1" smtClean="0">
                <a:latin typeface="Calibri" pitchFamily="34" charset="0"/>
              </a:rPr>
              <a:t>Treffen</a:t>
            </a:r>
            <a:r>
              <a:rPr lang="en-US" sz="2800" dirty="0" smtClean="0">
                <a:latin typeface="Calibri" pitchFamily="34" charset="0"/>
              </a:rPr>
              <a:t>, our redesign of the </a:t>
            </a:r>
            <a:r>
              <a:rPr lang="en-US" sz="2800" dirty="0" err="1" smtClean="0">
                <a:latin typeface="Calibri" pitchFamily="34" charset="0"/>
              </a:rPr>
              <a:t>Kademlia</a:t>
            </a:r>
            <a:r>
              <a:rPr lang="en-US" sz="2800" dirty="0" smtClean="0">
                <a:latin typeface="Calibri" pitchFamily="34" charset="0"/>
              </a:rPr>
              <a:t> DHT used for finding peers.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4200" dirty="0" smtClean="0">
                <a:latin typeface="Calibri" pitchFamily="34" charset="0"/>
              </a:rPr>
              <a:t>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itchFamily="34" charset="0"/>
              </a:rPr>
              <a:t>Peer to </a:t>
            </a:r>
            <a:r>
              <a:rPr lang="en-US" sz="2800" b="1" dirty="0" smtClean="0">
                <a:latin typeface="Calibri" pitchFamily="34" charset="0"/>
              </a:rPr>
              <a:t>Peer</a:t>
            </a:r>
            <a:r>
              <a:rPr lang="en-US" sz="2800" dirty="0" smtClean="0">
                <a:latin typeface="Calibri" pitchFamily="34" charset="0"/>
              </a:rPr>
              <a:t> – Data/control decisions flow between peers with no third party interaction.</a:t>
            </a:r>
            <a:endParaRPr lang="en-US" sz="2800" b="1" dirty="0" smtClean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Decentralized</a:t>
            </a:r>
            <a:r>
              <a:rPr lang="en-US" sz="2800" dirty="0" smtClean="0">
                <a:latin typeface="Calibri" pitchFamily="34" charset="0"/>
              </a:rPr>
              <a:t> – No single point of failure for routing or group chat.</a:t>
            </a:r>
            <a:endParaRPr lang="en-US" sz="2800" b="1" dirty="0" smtClean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Quickly Consistent Transcripts</a:t>
            </a:r>
            <a:r>
              <a:rPr lang="en-US" sz="2800" dirty="0" smtClean="0">
                <a:latin typeface="Calibri" pitchFamily="34" charset="0"/>
              </a:rPr>
              <a:t> – All users have same view of chat proceedings, and client view becomes stable with low delay.</a:t>
            </a:r>
            <a:endParaRPr lang="en-US" sz="2800" b="1" dirty="0" smtClean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Confidentiality</a:t>
            </a:r>
            <a:r>
              <a:rPr lang="en-US" sz="2800" dirty="0" smtClean="0">
                <a:latin typeface="Calibri" pitchFamily="34" charset="0"/>
              </a:rPr>
              <a:t> – Message contents only recoverable by those who are group members at the time of its sending.</a:t>
            </a:r>
            <a:endParaRPr lang="en-US" sz="2800" b="1" dirty="0">
              <a:latin typeface="Calibri" pitchFamily="34" charset="0"/>
            </a:endParaRPr>
          </a:p>
          <a:p>
            <a:r>
              <a:rPr lang="en-US" sz="4200" dirty="0" smtClean="0">
                <a:latin typeface="Calibri" pitchFamily="34" charset="0"/>
              </a:rPr>
              <a:t>Non-Goals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Anonymity</a:t>
            </a:r>
            <a:r>
              <a:rPr lang="en-US" sz="2800" dirty="0" smtClean="0">
                <a:latin typeface="Calibri" pitchFamily="34" charset="0"/>
              </a:rPr>
              <a:t> – Message contents are secret, but group existence and membership is not.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57200" y="11887200"/>
            <a:ext cx="12787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6000" dirty="0" smtClean="0">
                <a:latin typeface="Calibri" pitchFamily="34" charset="0"/>
              </a:rPr>
              <a:t>Locating Peers</a:t>
            </a:r>
          </a:p>
        </p:txBody>
      </p:sp>
      <p:pic>
        <p:nvPicPr>
          <p:cNvPr id="14344" name="Picture 4" descr="I:\Documents\UW\research\sosp09\poster\UW_logo_4color_p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Box 40"/>
          <p:cNvSpPr txBox="1">
            <a:spLocks noChangeArrowheads="1"/>
          </p:cNvSpPr>
          <p:nvPr/>
        </p:nvSpPr>
        <p:spPr bwMode="auto">
          <a:xfrm>
            <a:off x="14601825" y="32175450"/>
            <a:ext cx="1173681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References</a:t>
            </a:r>
          </a:p>
          <a:p>
            <a:r>
              <a:rPr lang="fr-FR" sz="2400" dirty="0">
                <a:latin typeface="Calibri" pitchFamily="34" charset="0"/>
              </a:rPr>
              <a:t>[1] </a:t>
            </a:r>
            <a:r>
              <a:rPr lang="fr-FR" sz="2400" dirty="0" err="1">
                <a:latin typeface="Calibri" pitchFamily="34" charset="0"/>
              </a:rPr>
              <a:t>Saxena</a:t>
            </a:r>
            <a:r>
              <a:rPr lang="fr-FR" sz="2400" dirty="0">
                <a:latin typeface="Calibri" pitchFamily="34" charset="0"/>
              </a:rPr>
              <a:t> M., and Swift, M. M. </a:t>
            </a:r>
            <a:r>
              <a:rPr lang="fr-FR" sz="2400" dirty="0" err="1">
                <a:latin typeface="Calibri" pitchFamily="34" charset="0"/>
              </a:rPr>
              <a:t>FlashVM</a:t>
            </a:r>
            <a:r>
              <a:rPr lang="fr-FR" sz="2400" dirty="0">
                <a:latin typeface="Calibri" pitchFamily="34" charset="0"/>
              </a:rPr>
              <a:t>: </a:t>
            </a:r>
            <a:r>
              <a:rPr lang="fr-FR" sz="2400" dirty="0" err="1">
                <a:latin typeface="Calibri" pitchFamily="34" charset="0"/>
              </a:rPr>
              <a:t>Revisiting</a:t>
            </a:r>
            <a:r>
              <a:rPr lang="fr-FR" sz="2400" dirty="0">
                <a:latin typeface="Calibri" pitchFamily="34" charset="0"/>
              </a:rPr>
              <a:t> the Virtual Memory </a:t>
            </a:r>
            <a:r>
              <a:rPr lang="fr-FR" sz="2400" dirty="0" err="1">
                <a:latin typeface="Calibri" pitchFamily="34" charset="0"/>
              </a:rPr>
              <a:t>Hierarchy</a:t>
            </a:r>
            <a:r>
              <a:rPr lang="fr-FR" sz="2400" dirty="0">
                <a:latin typeface="Calibri" pitchFamily="34" charset="0"/>
              </a:rPr>
              <a:t>. In </a:t>
            </a:r>
            <a:r>
              <a:rPr lang="fr-FR" sz="2400" dirty="0" err="1">
                <a:latin typeface="Calibri" pitchFamily="34" charset="0"/>
              </a:rPr>
              <a:t>HotOS</a:t>
            </a:r>
            <a:r>
              <a:rPr lang="fr-FR" sz="2400" dirty="0">
                <a:latin typeface="Calibri" pitchFamily="34" charset="0"/>
              </a:rPr>
              <a:t>-XII (2009).</a:t>
            </a:r>
          </a:p>
          <a:p>
            <a:r>
              <a:rPr lang="fr-FR" sz="2400" dirty="0">
                <a:latin typeface="Calibri" pitchFamily="34" charset="0"/>
              </a:rPr>
              <a:t>[2] Agrawal N., </a:t>
            </a:r>
            <a:r>
              <a:rPr lang="fr-FR" sz="2400" dirty="0" err="1">
                <a:latin typeface="Calibri" pitchFamily="34" charset="0"/>
              </a:rPr>
              <a:t>Prabhakaran</a:t>
            </a:r>
            <a:r>
              <a:rPr lang="fr-FR" sz="2400" dirty="0">
                <a:latin typeface="Calibri" pitchFamily="34" charset="0"/>
              </a:rPr>
              <a:t> V., </a:t>
            </a:r>
            <a:r>
              <a:rPr lang="fr-FR" sz="2400" dirty="0" err="1">
                <a:latin typeface="Calibri" pitchFamily="34" charset="0"/>
              </a:rPr>
              <a:t>Wobber</a:t>
            </a:r>
            <a:r>
              <a:rPr lang="fr-FR" sz="2400" dirty="0">
                <a:latin typeface="Calibri" pitchFamily="34" charset="0"/>
              </a:rPr>
              <a:t> T., Davis J., </a:t>
            </a:r>
            <a:r>
              <a:rPr lang="fr-FR" sz="2400" dirty="0" err="1">
                <a:latin typeface="Calibri" pitchFamily="34" charset="0"/>
              </a:rPr>
              <a:t>Manasse</a:t>
            </a:r>
            <a:r>
              <a:rPr lang="fr-FR" sz="2400" dirty="0">
                <a:latin typeface="Calibri" pitchFamily="34" charset="0"/>
              </a:rPr>
              <a:t> M., and </a:t>
            </a:r>
            <a:r>
              <a:rPr lang="fr-FR" sz="2400" dirty="0" err="1">
                <a:latin typeface="Calibri" pitchFamily="34" charset="0"/>
              </a:rPr>
              <a:t>Panigraph</a:t>
            </a:r>
            <a:r>
              <a:rPr lang="fr-FR" sz="2400" dirty="0">
                <a:latin typeface="Calibri" pitchFamily="34" charset="0"/>
              </a:rPr>
              <a:t> R. Design </a:t>
            </a:r>
            <a:r>
              <a:rPr lang="fr-FR" sz="2400" dirty="0" err="1">
                <a:latin typeface="Calibri" pitchFamily="34" charset="0"/>
              </a:rPr>
              <a:t>Tradeoffs</a:t>
            </a:r>
            <a:r>
              <a:rPr lang="fr-FR" sz="2400" dirty="0">
                <a:latin typeface="Calibri" pitchFamily="34" charset="0"/>
              </a:rPr>
              <a:t> for SSD performance. In USENIX (2008).</a:t>
            </a:r>
          </a:p>
          <a:p>
            <a:r>
              <a:rPr lang="fr-FR" sz="2400" dirty="0">
                <a:latin typeface="Calibri" pitchFamily="34" charset="0"/>
              </a:rPr>
              <a:t>[3] Park S., Jung D., Kang J., Kim J., and Lee J., CFLRU: A replacement </a:t>
            </a:r>
            <a:r>
              <a:rPr lang="fr-FR" sz="2400" dirty="0" err="1">
                <a:latin typeface="Calibri" pitchFamily="34" charset="0"/>
              </a:rPr>
              <a:t>algorithm</a:t>
            </a:r>
            <a:r>
              <a:rPr lang="fr-FR" sz="2400" dirty="0">
                <a:latin typeface="Calibri" pitchFamily="34" charset="0"/>
              </a:rPr>
              <a:t> for flash memory, In CASES (2006).</a:t>
            </a:r>
          </a:p>
          <a:p>
            <a:r>
              <a:rPr lang="fr-FR" sz="2400" dirty="0">
                <a:latin typeface="Calibri" pitchFamily="34" charset="0"/>
              </a:rPr>
              <a:t>[4] </a:t>
            </a:r>
            <a:r>
              <a:rPr lang="fr-FR" sz="2400" dirty="0" err="1">
                <a:latin typeface="Calibri" pitchFamily="34" charset="0"/>
              </a:rPr>
              <a:t>Mogul</a:t>
            </a:r>
            <a:r>
              <a:rPr lang="fr-FR" sz="2400" dirty="0">
                <a:latin typeface="Calibri" pitchFamily="34" charset="0"/>
              </a:rPr>
              <a:t> J. C., </a:t>
            </a:r>
            <a:r>
              <a:rPr lang="fr-FR" sz="2400" dirty="0" err="1">
                <a:latin typeface="Calibri" pitchFamily="34" charset="0"/>
              </a:rPr>
              <a:t>Argollo</a:t>
            </a:r>
            <a:r>
              <a:rPr lang="fr-FR" sz="2400" dirty="0">
                <a:latin typeface="Calibri" pitchFamily="34" charset="0"/>
              </a:rPr>
              <a:t> E., Shah M., and </a:t>
            </a:r>
            <a:r>
              <a:rPr lang="fr-FR" sz="2400" dirty="0" err="1">
                <a:latin typeface="Calibri" pitchFamily="34" charset="0"/>
              </a:rPr>
              <a:t>Farboschi</a:t>
            </a:r>
            <a:r>
              <a:rPr lang="fr-FR" sz="2400" dirty="0">
                <a:latin typeface="Calibri" pitchFamily="34" charset="0"/>
              </a:rPr>
              <a:t> P., Operating System support for NVM+DRAM </a:t>
            </a:r>
            <a:r>
              <a:rPr lang="fr-FR" sz="2400" dirty="0" err="1">
                <a:latin typeface="Calibri" pitchFamily="34" charset="0"/>
              </a:rPr>
              <a:t>hybrid</a:t>
            </a:r>
            <a:r>
              <a:rPr lang="fr-FR" sz="2400" dirty="0">
                <a:latin typeface="Calibri" pitchFamily="34" charset="0"/>
              </a:rPr>
              <a:t> main memory. In </a:t>
            </a:r>
            <a:r>
              <a:rPr lang="fr-FR" sz="2400" dirty="0" err="1">
                <a:latin typeface="Calibri" pitchFamily="34" charset="0"/>
              </a:rPr>
              <a:t>HotOS</a:t>
            </a:r>
            <a:r>
              <a:rPr lang="fr-FR" sz="2400" dirty="0">
                <a:latin typeface="Calibri" pitchFamily="34" charset="0"/>
              </a:rPr>
              <a:t> (2009).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7200" y="11887200"/>
            <a:ext cx="12787313" cy="15773400"/>
          </a:xfrm>
          <a:prstGeom prst="roundRect">
            <a:avLst>
              <a:gd name="adj" fmla="val 7481"/>
            </a:avLst>
          </a:prstGeom>
          <a:noFill/>
          <a:ln w="762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57200" y="2971800"/>
            <a:ext cx="26517600" cy="8686800"/>
          </a:xfrm>
          <a:prstGeom prst="roundRect">
            <a:avLst>
              <a:gd name="adj" fmla="val 7481"/>
            </a:avLst>
          </a:prstGeom>
          <a:noFill/>
          <a:ln w="762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20" name="Rounded Rectangle 219"/>
          <p:cNvSpPr/>
          <p:nvPr/>
        </p:nvSpPr>
        <p:spPr>
          <a:xfrm>
            <a:off x="457200" y="28232100"/>
            <a:ext cx="12843669" cy="7886700"/>
          </a:xfrm>
          <a:prstGeom prst="roundRect">
            <a:avLst>
              <a:gd name="adj" fmla="val 7481"/>
            </a:avLst>
          </a:prstGeom>
          <a:noFill/>
          <a:ln w="762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21" name="TextBox 7"/>
          <p:cNvSpPr txBox="1">
            <a:spLocks noChangeArrowheads="1"/>
          </p:cNvSpPr>
          <p:nvPr/>
        </p:nvSpPr>
        <p:spPr bwMode="auto">
          <a:xfrm>
            <a:off x="457200" y="28232100"/>
            <a:ext cx="12787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6000" dirty="0" smtClean="0">
                <a:latin typeface="Calibri" pitchFamily="34" charset="0"/>
              </a:rPr>
              <a:t>Encryption</a:t>
            </a:r>
            <a:endParaRPr lang="en-US" sz="6000" dirty="0"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131131" y="11887200"/>
            <a:ext cx="12843669" cy="19659600"/>
          </a:xfrm>
          <a:prstGeom prst="roundRect">
            <a:avLst>
              <a:gd name="adj" fmla="val 7481"/>
            </a:avLst>
          </a:prstGeom>
          <a:noFill/>
          <a:ln w="762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131130" y="11887200"/>
            <a:ext cx="1284366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6000" dirty="0" smtClean="0">
                <a:latin typeface="Calibri" pitchFamily="34" charset="0"/>
              </a:rPr>
              <a:t>The Chat Service</a:t>
            </a:r>
            <a:endParaRPr lang="en-US" sz="60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14131129" y="13258800"/>
                <a:ext cx="12843669" cy="8970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28600" tIns="228600" rIns="228600" bIns="228600">
                <a:spAutoFit/>
              </a:bodyPr>
              <a:lstStyle/>
              <a:p>
                <a:r>
                  <a:rPr lang="en-US" sz="4200" dirty="0" smtClean="0">
                    <a:latin typeface="Calibri" pitchFamily="34" charset="0"/>
                  </a:rPr>
                  <a:t>Overview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Calibri" pitchFamily="34" charset="0"/>
                  </a:rPr>
                  <a:t> TLS connections among group members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libri" pitchFamily="34" charset="0"/>
                  </a:rPr>
                  <a:t>Anyone can </a:t>
                </a:r>
                <a:r>
                  <a:rPr lang="en-US" sz="2800" dirty="0" smtClean="0">
                    <a:latin typeface="Ubuntu" panose="020B0504030602030204" pitchFamily="34" charset="0"/>
                  </a:rPr>
                  <a:t>invite</a:t>
                </a:r>
                <a:r>
                  <a:rPr lang="en-US" sz="2800" dirty="0" smtClean="0">
                    <a:latin typeface="Calibri" pitchFamily="34" charset="0"/>
                  </a:rPr>
                  <a:t> anyone to a chat, invitee can chose to decline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libri" pitchFamily="34" charset="0"/>
                  </a:rPr>
                  <a:t>Anytime anyone can </a:t>
                </a:r>
                <a:r>
                  <a:rPr lang="en-US" sz="2800" dirty="0" smtClean="0">
                    <a:latin typeface="Ubuntu" panose="020B0504030602030204" pitchFamily="34" charset="0"/>
                  </a:rPr>
                  <a:t>leave</a:t>
                </a:r>
                <a:r>
                  <a:rPr lang="en-US" sz="2800" dirty="0" smtClean="0">
                    <a:latin typeface="Calibri" pitchFamily="34" charset="0"/>
                  </a:rPr>
                  <a:t> (might not be gracefully) the group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libri" pitchFamily="34" charset="0"/>
                  </a:rPr>
                  <a:t>Anyone in the group can be </a:t>
                </a:r>
                <a:r>
                  <a:rPr lang="en-US" sz="2800" dirty="0" smtClean="0">
                    <a:latin typeface="Ubuntu" panose="020B0504030602030204" pitchFamily="34" charset="0"/>
                  </a:rPr>
                  <a:t>kick</a:t>
                </a:r>
                <a:r>
                  <a:rPr lang="en-US" sz="2800" dirty="0" smtClean="0">
                    <a:latin typeface="Calibri" pitchFamily="34" charset="0"/>
                  </a:rPr>
                  <a:t>ed out by anyone!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libri" pitchFamily="34" charset="0"/>
                  </a:rPr>
                  <a:t>Anyone can </a:t>
                </a:r>
                <a:r>
                  <a:rPr lang="en-US" sz="2800" dirty="0" smtClean="0">
                    <a:latin typeface="Ubuntu" panose="020B0504030602030204" pitchFamily="34" charset="0"/>
                  </a:rPr>
                  <a:t>request</a:t>
                </a:r>
                <a:r>
                  <a:rPr lang="en-US" sz="2800" dirty="0" smtClean="0">
                    <a:latin typeface="Calibri" pitchFamily="34" charset="0"/>
                  </a:rPr>
                  <a:t> to join another group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200" dirty="0" smtClean="0">
                    <a:latin typeface="Calibri" pitchFamily="34" charset="0"/>
                  </a:rPr>
                  <a:t>Message Ordering</a:t>
                </a:r>
                <a:endParaRPr lang="en-US" sz="4200" dirty="0">
                  <a:latin typeface="Calibri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 smtClean="0">
                    <a:latin typeface="Calibri" pitchFamily="34" charset="0"/>
                  </a:rPr>
                  <a:t>Lamport’s</a:t>
                </a:r>
                <a:r>
                  <a:rPr lang="en-US" sz="2800" dirty="0" smtClean="0">
                    <a:latin typeface="Calibri" pitchFamily="34" charset="0"/>
                  </a:rPr>
                  <a:t> logical clock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libri" pitchFamily="34" charset="0"/>
                  </a:rPr>
                  <a:t>Everyone shares same message transcripts in the absence of membership change.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libri" pitchFamily="34" charset="0"/>
                  </a:rPr>
                  <a:t>Everyone maintains his view of the ‘global clock’ and increment accordingly with every network event.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libri" pitchFamily="34" charset="0"/>
                  </a:rPr>
                  <a:t>Messages are ordered based on the clock. Ties are broken by the order of public key.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>
                  <a:latin typeface="Calibri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4200" dirty="0" smtClean="0">
                    <a:latin typeface="Calibri" pitchFamily="34" charset="0"/>
                  </a:rPr>
                  <a:t>Membership Change</a:t>
                </a:r>
                <a:endParaRPr lang="en-US" sz="4200" dirty="0">
                  <a:latin typeface="Calibri" pitchFamily="34" charset="0"/>
                </a:endParaRPr>
              </a:p>
              <a:p>
                <a:endParaRPr lang="en-US" sz="2800" dirty="0" smtClean="0">
                  <a:latin typeface="Calibri" pitchFamily="34" charset="0"/>
                </a:endParaRPr>
              </a:p>
              <a:p>
                <a:endParaRPr lang="en-US" sz="2800" dirty="0" smtClean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31129" y="13258800"/>
                <a:ext cx="12843669" cy="8970854"/>
              </a:xfrm>
              <a:prstGeom prst="rect">
                <a:avLst/>
              </a:prstGeom>
              <a:blipFill rotWithShape="1">
                <a:blip r:embed="rId4"/>
                <a:stretch>
                  <a:fillRect l="-7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994" y="13258800"/>
            <a:ext cx="685720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r>
              <a:rPr lang="en-US" sz="4200" dirty="0" err="1" smtClean="0">
                <a:latin typeface="Calibri" pitchFamily="34" charset="0"/>
              </a:rPr>
              <a:t>Kademlia</a:t>
            </a:r>
            <a:endParaRPr lang="en-US" sz="4200" dirty="0" smtClean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Peer to peer distributed hash table similar to Chord or Pastry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Nodes get random ID in 160-bit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XOR distance metric is used between 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Each node knows about many nodes “close by” and fewer nodes further away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9021" y="20987028"/>
            <a:ext cx="12843669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r>
              <a:rPr lang="en-US" sz="4200" dirty="0" err="1" smtClean="0">
                <a:latin typeface="Calibri" pitchFamily="34" charset="0"/>
              </a:rPr>
              <a:t>Treffen</a:t>
            </a:r>
            <a:endParaRPr lang="en-US" sz="4200" dirty="0" smtClean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Node has no ID at startup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REGISTER(key, host, port) -&gt; Node will join network acting as ID=hash(key)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Multiple registrations exist at each node, and registrations expire after some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LOOKUP(key) -&gt; Node will search for hash(key) and retrieve saved &lt;host, port&gt;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30693" r="60983" b="27036"/>
          <a:stretch/>
        </p:blipFill>
        <p:spPr bwMode="auto">
          <a:xfrm>
            <a:off x="7352600" y="13695991"/>
            <a:ext cx="5677600" cy="281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362600" y="1657065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Figure from [???]</a:t>
            </a:r>
            <a:endParaRPr lang="en-US" sz="24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10922" y="17297951"/>
            <a:ext cx="5891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PUT/GET keys and values…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Nearest K…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Staleness, etc.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32669" y="24318293"/>
            <a:ext cx="5139531" cy="2112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83784" y="24299243"/>
            <a:ext cx="5139531" cy="2112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Results2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9578407" y="20071593"/>
            <a:ext cx="6654909" cy="6309021"/>
            <a:chOff x="16845583" y="22626185"/>
            <a:chExt cx="6654909" cy="6309021"/>
          </a:xfrm>
        </p:grpSpPr>
        <p:sp>
          <p:nvSpPr>
            <p:cNvPr id="24" name="Rounded Rectangle 23"/>
            <p:cNvSpPr/>
            <p:nvPr/>
          </p:nvSpPr>
          <p:spPr>
            <a:xfrm>
              <a:off x="21485079" y="22762946"/>
              <a:ext cx="1956198" cy="61613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16" descr="http://b.dryicons.com/images/icon_sets/shine_icon_set/png/256x256/female_business_us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1639" y="27203402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 descr="http://incosegmu.org/images/user_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5053" y="2390891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>
            <a:xfrm flipV="1">
              <a:off x="22245678" y="24498353"/>
              <a:ext cx="1389" cy="2009875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982314" y="22626185"/>
              <a:ext cx="2455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1.b</a:t>
              </a:r>
              <a:r>
                <a:rPr lang="en-US" sz="1200" b="1" dirty="0" smtClean="0"/>
                <a:t>]</a:t>
              </a:r>
              <a:r>
                <a:rPr lang="en-US" sz="1200" dirty="0" smtClean="0"/>
                <a:t> </a:t>
              </a:r>
              <a:endParaRPr lang="en-US" sz="1200" i="1" dirty="0"/>
            </a:p>
            <a:p>
              <a:r>
                <a:rPr lang="en-US" sz="1200" i="1" dirty="0" smtClean="0"/>
                <a:t>i</a:t>
              </a:r>
              <a:r>
                <a:rPr lang="en-US" sz="1200" i="1" dirty="0" smtClean="0">
                  <a:solidFill>
                    <a:srgbClr val="002060"/>
                  </a:solidFill>
                </a:rPr>
                <a:t>nvite(clock, secret</a:t>
              </a:r>
              <a:r>
                <a:rPr lang="en-US" sz="1200" i="1" dirty="0" smtClean="0">
                  <a:solidFill>
                    <a:srgbClr val="002060"/>
                  </a:solidFill>
                </a:rPr>
                <a:t>, memberList)</a:t>
              </a:r>
              <a:endParaRPr lang="en-US" sz="1200" i="1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238368" y="23313745"/>
              <a:ext cx="2021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2.a]</a:t>
              </a:r>
            </a:p>
            <a:p>
              <a:pPr algn="ctr"/>
              <a:r>
                <a:rPr lang="en-US" sz="1200" i="1" dirty="0" smtClean="0">
                  <a:solidFill>
                    <a:schemeClr val="accent4">
                      <a:lumMod val="75000"/>
                    </a:schemeClr>
                  </a:solidFill>
                </a:rPr>
                <a:t>joinRequest(clock, secret</a:t>
              </a:r>
              <a:r>
                <a:rPr lang="en-US" sz="1200" i="1" dirty="0" smtClean="0">
                  <a:solidFill>
                    <a:schemeClr val="accent4">
                      <a:lumMod val="75000"/>
                    </a:schemeClr>
                  </a:solidFill>
                </a:rPr>
                <a:t>)</a:t>
              </a:r>
              <a:endParaRPr lang="en-US" sz="1200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131519" y="24229440"/>
              <a:ext cx="2235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3.a]</a:t>
              </a:r>
              <a:endParaRPr lang="en-US" sz="1200" dirty="0"/>
            </a:p>
            <a:p>
              <a:pPr algn="ctr"/>
              <a:r>
                <a:rPr lang="en-US" sz="1200" i="1" dirty="0" smtClean="0">
                  <a:solidFill>
                    <a:schemeClr val="accent3">
                      <a:lumMod val="75000"/>
                    </a:schemeClr>
                  </a:solidFill>
                </a:rPr>
                <a:t>accept(clock, memberList’</a:t>
              </a:r>
              <a:r>
                <a:rPr lang="en-US" sz="1200" dirty="0" smtClean="0">
                  <a:solidFill>
                    <a:schemeClr val="accent3">
                      <a:lumMod val="75000"/>
                    </a:schemeClr>
                  </a:solidFill>
                </a:rPr>
                <a:t>) 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4" name="Picture 10" descr="http://files.softicons.com/download/internet-icons/user-icons-by-2shi/png/256/user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8767" y="23114131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Elbow Connector 34"/>
            <p:cNvCxnSpPr/>
            <p:nvPr/>
          </p:nvCxnSpPr>
          <p:spPr>
            <a:xfrm rot="10800000" flipV="1">
              <a:off x="18632845" y="23061088"/>
              <a:ext cx="3108325" cy="1191113"/>
            </a:xfrm>
            <a:prstGeom prst="bentConnector3">
              <a:avLst>
                <a:gd name="adj1" fmla="val 90756"/>
              </a:avLst>
            </a:prstGeom>
            <a:ln w="5715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 flipV="1">
              <a:off x="18670840" y="23545800"/>
              <a:ext cx="3046161" cy="1143000"/>
            </a:xfrm>
            <a:prstGeom prst="bentConnector3">
              <a:avLst>
                <a:gd name="adj1" fmla="val 12478"/>
              </a:avLst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flipV="1">
              <a:off x="18670838" y="23317200"/>
              <a:ext cx="3070332" cy="1168532"/>
            </a:xfrm>
            <a:prstGeom prst="bentConnector3">
              <a:avLst>
                <a:gd name="adj1" fmla="val 14634"/>
              </a:avLst>
            </a:prstGeom>
            <a:ln w="5715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>
              <a:off x="18640678" y="25355555"/>
              <a:ext cx="3076322" cy="2305708"/>
            </a:xfrm>
            <a:prstGeom prst="bentConnector3">
              <a:avLst>
                <a:gd name="adj1" fmla="val 82834"/>
              </a:avLst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>
              <a:off x="18670839" y="25124717"/>
              <a:ext cx="3046161" cy="2307283"/>
            </a:xfrm>
            <a:prstGeom prst="bentConnector3">
              <a:avLst>
                <a:gd name="adj1" fmla="val 86650"/>
              </a:avLst>
            </a:prstGeom>
            <a:ln w="5715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969267" y="22762946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User1</a:t>
              </a:r>
              <a:endParaRPr lang="en-US" sz="2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451639" y="25233943"/>
              <a:ext cx="1219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User3</a:t>
              </a:r>
              <a:endParaRPr lang="en-US" sz="2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20839882" y="25257278"/>
              <a:ext cx="2279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1.a]</a:t>
              </a:r>
              <a:endParaRPr lang="en-US" sz="1200" dirty="0"/>
            </a:p>
            <a:p>
              <a:pPr algn="ctr"/>
              <a:r>
                <a:rPr lang="en-US" sz="1200" i="1" dirty="0" smtClean="0">
                  <a:solidFill>
                    <a:srgbClr val="002060"/>
                  </a:solidFill>
                </a:rPr>
                <a:t>inviteNotification(clock, User3</a:t>
              </a:r>
              <a:r>
                <a:rPr lang="en-US" sz="1200" i="1" dirty="0" smtClean="0">
                  <a:solidFill>
                    <a:srgbClr val="002060"/>
                  </a:solidFill>
                </a:rPr>
                <a:t>)</a:t>
              </a:r>
              <a:endParaRPr lang="en-US" sz="1200" i="1" dirty="0">
                <a:solidFill>
                  <a:srgbClr val="00206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969267" y="28535096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User2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845583" y="23425812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3.b]</a:t>
              </a:r>
              <a:endParaRPr lang="en-US" sz="1200" dirty="0"/>
            </a:p>
            <a:p>
              <a:pPr algn="ctr"/>
              <a:r>
                <a:rPr lang="en-US" sz="1200" i="1" dirty="0" smtClean="0"/>
                <a:t>update(clock, memberList’</a:t>
              </a:r>
              <a:r>
                <a:rPr lang="en-US" sz="1200" dirty="0" smtClean="0"/>
                <a:t>) 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425863" y="26633737"/>
              <a:ext cx="2074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1.b]</a:t>
              </a:r>
              <a:endParaRPr lang="en-US" sz="1200" dirty="0"/>
            </a:p>
            <a:p>
              <a:pPr algn="ctr"/>
              <a:r>
                <a:rPr lang="en-US" sz="1200" i="1" dirty="0" smtClean="0"/>
                <a:t>update(clock, memberList</a:t>
              </a:r>
              <a:r>
                <a:rPr lang="en-US" sz="1200" dirty="0" smtClean="0"/>
                <a:t>) 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238368" y="25124717"/>
              <a:ext cx="2021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2.a]</a:t>
              </a:r>
            </a:p>
            <a:p>
              <a:pPr algn="ctr"/>
              <a:r>
                <a:rPr lang="en-US" sz="1200" i="1" dirty="0" smtClean="0">
                  <a:solidFill>
                    <a:schemeClr val="accent4">
                      <a:lumMod val="75000"/>
                    </a:schemeClr>
                  </a:solidFill>
                </a:rPr>
                <a:t>joinRequest(clock, secret</a:t>
              </a:r>
              <a:r>
                <a:rPr lang="en-US" sz="1200" i="1" dirty="0" smtClean="0">
                  <a:solidFill>
                    <a:schemeClr val="accent4">
                      <a:lumMod val="75000"/>
                    </a:schemeClr>
                  </a:solidFill>
                </a:rPr>
                <a:t>)</a:t>
              </a:r>
              <a:endParaRPr lang="en-US" sz="1200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31519" y="27198934"/>
              <a:ext cx="2235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3.a]</a:t>
              </a:r>
              <a:endParaRPr lang="en-US" sz="1200" dirty="0"/>
            </a:p>
            <a:p>
              <a:pPr algn="ctr"/>
              <a:r>
                <a:rPr lang="en-US" sz="1200" i="1" dirty="0" smtClean="0">
                  <a:solidFill>
                    <a:schemeClr val="accent3">
                      <a:lumMod val="75000"/>
                    </a:schemeClr>
                  </a:solidFill>
                </a:rPr>
                <a:t>accept(clock, memberList’</a:t>
              </a:r>
              <a:r>
                <a:rPr lang="en-US" sz="1200" dirty="0" smtClean="0">
                  <a:solidFill>
                    <a:schemeClr val="accent3">
                      <a:lumMod val="75000"/>
                    </a:schemeClr>
                  </a:solidFill>
                </a:rPr>
                <a:t>) 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 flipV="1">
              <a:off x="22667830" y="24460273"/>
              <a:ext cx="1389" cy="2009875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5400000">
              <a:off x="21819915" y="25234378"/>
              <a:ext cx="2279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1.a’]</a:t>
              </a:r>
              <a:endParaRPr lang="en-US" sz="1200" dirty="0"/>
            </a:p>
            <a:p>
              <a:pPr algn="ctr"/>
              <a:r>
                <a:rPr lang="en-US" sz="1200" i="1" dirty="0" smtClean="0">
                  <a:solidFill>
                    <a:srgbClr val="002060"/>
                  </a:solidFill>
                </a:rPr>
                <a:t>inviteNotification(clock, User4)</a:t>
              </a:r>
              <a:endParaRPr lang="en-US" sz="1200" i="1" dirty="0">
                <a:solidFill>
                  <a:srgbClr val="002060"/>
                </a:solidFill>
              </a:endParaRPr>
            </a:p>
          </p:txBody>
        </p:sp>
        <p:pic>
          <p:nvPicPr>
            <p:cNvPr id="79" name="Picture 4" descr="http://www.esmobileweb.com/img/user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7377" y="27203402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8" name="Straight Arrow Connector 87"/>
            <p:cNvCxnSpPr/>
            <p:nvPr/>
          </p:nvCxnSpPr>
          <p:spPr>
            <a:xfrm>
              <a:off x="18726653" y="28346400"/>
              <a:ext cx="3022348" cy="1389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9021476" y="27876929"/>
              <a:ext cx="2455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 smtClean="0"/>
                <a:t>1.b’]</a:t>
              </a:r>
              <a:r>
                <a:rPr lang="en-US" sz="1200" dirty="0" smtClean="0"/>
                <a:t> </a:t>
              </a:r>
              <a:endParaRPr lang="en-US" sz="1200" i="1" dirty="0"/>
            </a:p>
            <a:p>
              <a:r>
                <a:rPr lang="en-US" sz="1200" i="1" dirty="0" smtClean="0">
                  <a:solidFill>
                    <a:srgbClr val="002060"/>
                  </a:solidFill>
                </a:rPr>
                <a:t>invite(clock, </a:t>
              </a:r>
              <a:r>
                <a:rPr lang="en-US" sz="1200" i="1" dirty="0" smtClean="0">
                  <a:solidFill>
                    <a:schemeClr val="tx2">
                      <a:lumMod val="50000"/>
                    </a:schemeClr>
                  </a:solidFill>
                </a:rPr>
                <a:t>secret</a:t>
              </a:r>
              <a:r>
                <a:rPr lang="en-US" sz="1200" i="1" dirty="0" smtClean="0">
                  <a:solidFill>
                    <a:srgbClr val="002060"/>
                  </a:solidFill>
                </a:rPr>
                <a:t>, memberList)</a:t>
              </a:r>
              <a:endParaRPr lang="en-US" sz="1200" i="1" dirty="0">
                <a:solidFill>
                  <a:srgbClr val="002060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17625381" y="25634054"/>
              <a:ext cx="0" cy="1655019"/>
            </a:xfrm>
            <a:prstGeom prst="straightConnector1">
              <a:avLst/>
            </a:prstGeom>
            <a:ln w="57150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 rot="16200000">
              <a:off x="16362884" y="26277576"/>
              <a:ext cx="2021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[</a:t>
              </a:r>
              <a:r>
                <a:rPr lang="en-US" sz="1200" b="1" dirty="0"/>
                <a:t>4</a:t>
              </a:r>
              <a:r>
                <a:rPr lang="en-US" sz="1200" b="1" dirty="0" smtClean="0"/>
                <a:t>]</a:t>
              </a:r>
            </a:p>
            <a:p>
              <a:pPr algn="ctr"/>
              <a:r>
                <a:rPr lang="en-US" sz="1200" i="1" dirty="0" smtClean="0">
                  <a:solidFill>
                    <a:schemeClr val="accent4">
                      <a:lumMod val="75000"/>
                    </a:schemeClr>
                  </a:solidFill>
                </a:rPr>
                <a:t>joinRequest(clock, secret</a:t>
              </a:r>
              <a:r>
                <a:rPr lang="en-US" sz="1200" i="1" dirty="0" smtClean="0">
                  <a:solidFill>
                    <a:schemeClr val="accent4">
                      <a:lumMod val="75000"/>
                    </a:schemeClr>
                  </a:solidFill>
                </a:rPr>
                <a:t>)</a:t>
              </a:r>
              <a:endParaRPr lang="en-US" sz="1200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527839" y="28524140"/>
              <a:ext cx="1219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User4</a:t>
              </a:r>
              <a:endParaRPr lang="en-US" sz="2000" b="1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3716000" y="3609478"/>
            <a:ext cx="12330547" cy="6220322"/>
            <a:chOff x="13716000" y="3609478"/>
            <a:chExt cx="12330547" cy="6220322"/>
          </a:xfrm>
        </p:grpSpPr>
        <p:pic>
          <p:nvPicPr>
            <p:cNvPr id="101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1557" y="3609478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0838" y="554863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0107" y="415240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2642" y="415240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1400" y="551519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2147" y="665419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4136" y="8407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8400" y="665419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1700" y="8915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9592" y="74930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8480" y="8407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9157" y="3609478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8438" y="554863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7707" y="415240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242" y="415240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0" y="551519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9747" y="665419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736" y="8407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0" y="665419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9300" y="8915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192" y="74930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4" descr="http://www.clipartbest.com/cliparts/LTK/p6E/LTKp6EA5c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6080" y="8407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Straight Arrow Connector 61"/>
            <p:cNvCxnSpPr>
              <a:stCxn id="104" idx="0"/>
            </p:cNvCxnSpPr>
            <p:nvPr/>
          </p:nvCxnSpPr>
          <p:spPr>
            <a:xfrm flipV="1">
              <a:off x="22389842" y="3785194"/>
              <a:ext cx="879489" cy="36720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23748900" y="3785194"/>
              <a:ext cx="731245" cy="36721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V="1">
              <a:off x="24468480" y="5025851"/>
              <a:ext cx="216758" cy="94653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23278156" y="6277297"/>
              <a:ext cx="621202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22280985" y="5066803"/>
              <a:ext cx="480446" cy="85330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22941937" y="4343400"/>
              <a:ext cx="349763" cy="1205235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02" idx="0"/>
            </p:cNvCxnSpPr>
            <p:nvPr/>
          </p:nvCxnSpPr>
          <p:spPr>
            <a:xfrm flipH="1" flipV="1">
              <a:off x="23748900" y="4343400"/>
              <a:ext cx="479138" cy="1205235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22521208" y="4946017"/>
              <a:ext cx="1378150" cy="76898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V="1">
              <a:off x="22595671" y="4795340"/>
              <a:ext cx="1813593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23291700" y="4933318"/>
              <a:ext cx="1117564" cy="78168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H="1" flipV="1">
              <a:off x="21932642" y="7493001"/>
              <a:ext cx="588566" cy="965199"/>
            </a:xfrm>
            <a:prstGeom prst="straightConnector1">
              <a:avLst/>
            </a:prstGeom>
            <a:ln w="38100">
              <a:solidFill>
                <a:srgbClr val="009644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H="1" flipV="1">
              <a:off x="22160165" y="7085996"/>
              <a:ext cx="1131535" cy="482599"/>
            </a:xfrm>
            <a:prstGeom prst="straightConnector1">
              <a:avLst/>
            </a:prstGeom>
            <a:ln w="38100">
              <a:solidFill>
                <a:srgbClr val="009644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22847042" y="8229600"/>
              <a:ext cx="444658" cy="635000"/>
            </a:xfrm>
            <a:prstGeom prst="straightConnector1">
              <a:avLst/>
            </a:prstGeom>
            <a:ln w="38100">
              <a:solidFill>
                <a:srgbClr val="009644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V="1">
              <a:off x="25022450" y="7493002"/>
              <a:ext cx="403981" cy="96519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15359157" y="6419461"/>
              <a:ext cx="457200" cy="10634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endCxn id="142" idx="0"/>
            </p:cNvCxnSpPr>
            <p:nvPr/>
          </p:nvCxnSpPr>
          <p:spPr>
            <a:xfrm flipH="1">
              <a:off x="15904392" y="6389408"/>
              <a:ext cx="457200" cy="110359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15816357" y="4523878"/>
              <a:ext cx="457200" cy="10634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36" idx="2"/>
            </p:cNvCxnSpPr>
            <p:nvPr/>
          </p:nvCxnSpPr>
          <p:spPr>
            <a:xfrm>
              <a:off x="14617442" y="5066803"/>
              <a:ext cx="490632" cy="481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endCxn id="137" idx="0"/>
            </p:cNvCxnSpPr>
            <p:nvPr/>
          </p:nvCxnSpPr>
          <p:spPr>
            <a:xfrm flipH="1">
              <a:off x="15316200" y="4523878"/>
              <a:ext cx="345399" cy="9913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16044957" y="4152404"/>
              <a:ext cx="642843" cy="4571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16687800" y="6222002"/>
              <a:ext cx="914400" cy="43219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14401736" y="7315200"/>
              <a:ext cx="1186021" cy="635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endCxn id="143" idx="0"/>
            </p:cNvCxnSpPr>
            <p:nvPr/>
          </p:nvCxnSpPr>
          <p:spPr>
            <a:xfrm flipH="1">
              <a:off x="17153280" y="7505807"/>
              <a:ext cx="507428" cy="90159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140" idx="2"/>
            </p:cNvCxnSpPr>
            <p:nvPr/>
          </p:nvCxnSpPr>
          <p:spPr>
            <a:xfrm>
              <a:off x="14173200" y="7568595"/>
              <a:ext cx="457200" cy="8896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15074642" y="8915400"/>
              <a:ext cx="586957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16132992" y="8229600"/>
              <a:ext cx="783408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H="1">
              <a:off x="19090147" y="7058568"/>
              <a:ext cx="1556902" cy="0"/>
            </a:xfrm>
            <a:prstGeom prst="straightConnector1">
              <a:avLst/>
            </a:prstGeom>
            <a:ln w="1016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584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Ubuntu</vt:lpstr>
      <vt:lpstr>Calibri</vt:lpstr>
      <vt:lpstr>Cambria Math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Renzelmann</dc:creator>
  <cp:lastModifiedBy>Saikat R. Gomes</cp:lastModifiedBy>
  <cp:revision>275</cp:revision>
  <dcterms:created xsi:type="dcterms:W3CDTF">2010-06-16T20:29:25Z</dcterms:created>
  <dcterms:modified xsi:type="dcterms:W3CDTF">2014-12-09T23:17:01Z</dcterms:modified>
</cp:coreProperties>
</file>