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58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636" y="-19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B67780-7653-400D-B61B-9C0E0FC86372}" type="datetimeFigureOut">
              <a:rPr lang="en-US" smtClean="0"/>
              <a:t>12/9/2014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3AE8E4-43A3-4BFB-8C9D-BB8152AE162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90297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B67780-7653-400D-B61B-9C0E0FC86372}" type="datetimeFigureOut">
              <a:rPr lang="en-US" smtClean="0"/>
              <a:t>12/9/2014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3AE8E4-43A3-4BFB-8C9D-BB8152AE162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68545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B67780-7653-400D-B61B-9C0E0FC86372}" type="datetimeFigureOut">
              <a:rPr lang="en-US" smtClean="0"/>
              <a:t>12/9/2014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3AE8E4-43A3-4BFB-8C9D-BB8152AE162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01313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B67780-7653-400D-B61B-9C0E0FC86372}" type="datetimeFigureOut">
              <a:rPr lang="en-US" smtClean="0"/>
              <a:t>12/9/2014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3AE8E4-43A3-4BFB-8C9D-BB8152AE162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15182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B67780-7653-400D-B61B-9C0E0FC86372}" type="datetimeFigureOut">
              <a:rPr lang="en-US" smtClean="0"/>
              <a:t>12/9/2014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3AE8E4-43A3-4BFB-8C9D-BB8152AE162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66940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B67780-7653-400D-B61B-9C0E0FC86372}" type="datetimeFigureOut">
              <a:rPr lang="en-US" smtClean="0"/>
              <a:t>12/9/2014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3AE8E4-43A3-4BFB-8C9D-BB8152AE162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34637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B67780-7653-400D-B61B-9C0E0FC86372}" type="datetimeFigureOut">
              <a:rPr lang="en-US" smtClean="0"/>
              <a:t>12/9/2014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3AE8E4-43A3-4BFB-8C9D-BB8152AE162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3436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B67780-7653-400D-B61B-9C0E0FC86372}" type="datetimeFigureOut">
              <a:rPr lang="en-US" smtClean="0"/>
              <a:t>12/9/2014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3AE8E4-43A3-4BFB-8C9D-BB8152AE162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14974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B67780-7653-400D-B61B-9C0E0FC86372}" type="datetimeFigureOut">
              <a:rPr lang="en-US" smtClean="0"/>
              <a:t>12/9/2014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3AE8E4-43A3-4BFB-8C9D-BB8152AE162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79881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B67780-7653-400D-B61B-9C0E0FC86372}" type="datetimeFigureOut">
              <a:rPr lang="en-US" smtClean="0"/>
              <a:t>12/9/2014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3AE8E4-43A3-4BFB-8C9D-BB8152AE162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24232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B67780-7653-400D-B61B-9C0E0FC86372}" type="datetimeFigureOut">
              <a:rPr lang="en-US" smtClean="0"/>
              <a:t>12/9/2014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3AE8E4-43A3-4BFB-8C9D-BB8152AE162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57925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B67780-7653-400D-B61B-9C0E0FC86372}" type="datetimeFigureOut">
              <a:rPr lang="en-US" smtClean="0"/>
              <a:t>12/9/2014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3AE8E4-43A3-4BFB-8C9D-BB8152AE162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43405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image" Target="../media/image6.png"/><Relationship Id="rId7" Type="http://schemas.openxmlformats.org/officeDocument/2006/relationships/image" Target="../media/image1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openxmlformats.org/officeDocument/2006/relationships/image" Target="../media/image8.png"/><Relationship Id="rId4" Type="http://schemas.openxmlformats.org/officeDocument/2006/relationships/image" Target="../media/image7.png"/><Relationship Id="rId9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6" descr="http://b.dryicons.com/images/icon_sets/shine_icon_set/png/256x256/female_business_user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0700" y="804545"/>
            <a:ext cx="2178050" cy="2178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18" descr="http://incosegmu.org/images/user_icon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05500" y="804545"/>
            <a:ext cx="2178050" cy="2178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7" name="Straight Arrow Connector 6"/>
          <p:cNvCxnSpPr/>
          <p:nvPr/>
        </p:nvCxnSpPr>
        <p:spPr>
          <a:xfrm flipV="1">
            <a:off x="3771900" y="2859204"/>
            <a:ext cx="2362200" cy="2"/>
          </a:xfrm>
          <a:prstGeom prst="straightConnector1">
            <a:avLst/>
          </a:prstGeom>
          <a:ln w="76200">
            <a:headEnd type="triangle" w="med" len="med"/>
            <a:tailEnd type="none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 flipV="1">
            <a:off x="3778250" y="825729"/>
            <a:ext cx="2590800" cy="2"/>
          </a:xfrm>
          <a:prstGeom prst="straightConnector1">
            <a:avLst/>
          </a:prstGeom>
          <a:ln w="76200">
            <a:headEnd type="triangle" w="med" len="med"/>
            <a:tailEnd type="none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 flipH="1">
            <a:off x="3470148" y="1801891"/>
            <a:ext cx="2514600" cy="0"/>
          </a:xfrm>
          <a:prstGeom prst="straightConnector1">
            <a:avLst/>
          </a:prstGeom>
          <a:ln w="76200">
            <a:headEnd type="triangle" w="med" len="med"/>
            <a:tailEnd type="none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" name="TextBox 1"/>
          <p:cNvSpPr txBox="1"/>
          <p:nvPr/>
        </p:nvSpPr>
        <p:spPr>
          <a:xfrm>
            <a:off x="3975100" y="294213"/>
            <a:ext cx="24765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[1] ‘user1’ invites ‘user2’ with secret, and his/her view of the chat group</a:t>
            </a:r>
            <a:endParaRPr lang="en-US" sz="1200" dirty="0"/>
          </a:p>
        </p:txBody>
      </p:sp>
      <p:sp>
        <p:nvSpPr>
          <p:cNvPr id="8" name="TextBox 7"/>
          <p:cNvSpPr txBox="1"/>
          <p:nvPr/>
        </p:nvSpPr>
        <p:spPr>
          <a:xfrm>
            <a:off x="3470148" y="1444741"/>
            <a:ext cx="2514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[2’] ‘user2’ request to join with secret</a:t>
            </a:r>
            <a:endParaRPr lang="en-US" sz="1200" dirty="0"/>
          </a:p>
        </p:txBody>
      </p:sp>
      <p:sp>
        <p:nvSpPr>
          <p:cNvPr id="9" name="TextBox 8"/>
          <p:cNvSpPr txBox="1"/>
          <p:nvPr/>
        </p:nvSpPr>
        <p:spPr>
          <a:xfrm>
            <a:off x="3975100" y="2212875"/>
            <a:ext cx="2362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[3’] ‘user1’ responds with his/her current view of the chat group is the secret is valid.</a:t>
            </a:r>
            <a:endParaRPr lang="en-US" sz="1200" dirty="0"/>
          </a:p>
        </p:txBody>
      </p:sp>
      <p:sp>
        <p:nvSpPr>
          <p:cNvPr id="14" name="TextBox 13"/>
          <p:cNvSpPr txBox="1"/>
          <p:nvPr/>
        </p:nvSpPr>
        <p:spPr>
          <a:xfrm>
            <a:off x="419100" y="870096"/>
            <a:ext cx="1828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[2] ‘user2’ takes the group received from ‘user1’ and send a join request to all members.</a:t>
            </a:r>
            <a:endParaRPr lang="en-US" sz="1200" dirty="0"/>
          </a:p>
        </p:txBody>
      </p:sp>
      <p:sp>
        <p:nvSpPr>
          <p:cNvPr id="15" name="TextBox 14"/>
          <p:cNvSpPr txBox="1"/>
          <p:nvPr/>
        </p:nvSpPr>
        <p:spPr>
          <a:xfrm>
            <a:off x="647700" y="2136675"/>
            <a:ext cx="1371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[3] ‘user2’ updates his/her view.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26135051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6044802" y="391896"/>
            <a:ext cx="1956198" cy="6161304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4" name="Picture 16" descr="http://b.dryicons.com/images/icon_sets/shine_icon_set/png/256x256/female_business_user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38490" y="4800600"/>
            <a:ext cx="1371600" cy="1371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18" descr="http://incosegmu.org/images/user_icon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00" y="2724148"/>
            <a:ext cx="1371600" cy="1371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6" name="Straight Arrow Connector 5"/>
          <p:cNvCxnSpPr/>
          <p:nvPr/>
        </p:nvCxnSpPr>
        <p:spPr>
          <a:xfrm flipV="1">
            <a:off x="7024290" y="2313010"/>
            <a:ext cx="0" cy="2204493"/>
          </a:xfrm>
          <a:prstGeom prst="straightConnector1">
            <a:avLst/>
          </a:prstGeom>
          <a:ln w="57150">
            <a:solidFill>
              <a:schemeClr val="tx2">
                <a:lumMod val="50000"/>
              </a:schemeClr>
            </a:solidFill>
            <a:headEnd type="triangle" w="med" len="med"/>
            <a:tailEnd type="none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3821509" y="591951"/>
            <a:ext cx="219471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smtClean="0"/>
              <a:t>[</a:t>
            </a:r>
            <a:r>
              <a:rPr lang="en-US" sz="1200" b="1" dirty="0" smtClean="0"/>
              <a:t>1.b</a:t>
            </a:r>
            <a:r>
              <a:rPr lang="en-US" sz="1200" b="1" dirty="0" smtClean="0"/>
              <a:t>]</a:t>
            </a:r>
            <a:r>
              <a:rPr lang="en-US" sz="1200" dirty="0" smtClean="0"/>
              <a:t> </a:t>
            </a:r>
            <a:r>
              <a:rPr lang="en-US" sz="1200" i="1" dirty="0" smtClean="0"/>
              <a:t>invite(secret, memberList)</a:t>
            </a:r>
            <a:endParaRPr lang="en-US" sz="1200" i="1" dirty="0"/>
          </a:p>
        </p:txBody>
      </p:sp>
      <p:sp>
        <p:nvSpPr>
          <p:cNvPr id="10" name="TextBox 9"/>
          <p:cNvSpPr txBox="1"/>
          <p:nvPr/>
        </p:nvSpPr>
        <p:spPr>
          <a:xfrm>
            <a:off x="3962400" y="1318118"/>
            <a:ext cx="191293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smtClean="0"/>
              <a:t>[2.a]</a:t>
            </a:r>
            <a:r>
              <a:rPr lang="en-US" sz="1200" dirty="0" smtClean="0"/>
              <a:t> </a:t>
            </a:r>
            <a:r>
              <a:rPr lang="en-US" sz="1200" i="1" dirty="0" smtClean="0"/>
              <a:t>joinRequest(secret)</a:t>
            </a:r>
            <a:endParaRPr lang="en-US" sz="1200" i="1" dirty="0"/>
          </a:p>
        </p:txBody>
      </p:sp>
      <p:sp>
        <p:nvSpPr>
          <p:cNvPr id="11" name="TextBox 10"/>
          <p:cNvSpPr txBox="1"/>
          <p:nvPr/>
        </p:nvSpPr>
        <p:spPr>
          <a:xfrm>
            <a:off x="3860204" y="3032609"/>
            <a:ext cx="178871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smtClean="0"/>
              <a:t>[3.a]</a:t>
            </a:r>
            <a:r>
              <a:rPr lang="en-US" sz="1200" dirty="0" smtClean="0"/>
              <a:t> </a:t>
            </a:r>
            <a:r>
              <a:rPr lang="en-US" sz="1200" i="1" dirty="0" smtClean="0"/>
              <a:t>accept(memberList</a:t>
            </a:r>
            <a:r>
              <a:rPr lang="en-US" sz="1200" dirty="0" smtClean="0"/>
              <a:t>) </a:t>
            </a:r>
            <a:endParaRPr lang="en-US" sz="1200" dirty="0"/>
          </a:p>
        </p:txBody>
      </p:sp>
      <p:pic>
        <p:nvPicPr>
          <p:cNvPr id="14" name="Picture 10" descr="http://files.softicons.com/download/internet-icons/user-icons-by-2shi/png/256/user1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38490" y="743081"/>
            <a:ext cx="1371600" cy="1371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9" name="Elbow Connector 18"/>
          <p:cNvCxnSpPr/>
          <p:nvPr/>
        </p:nvCxnSpPr>
        <p:spPr>
          <a:xfrm rot="10800000" flipV="1">
            <a:off x="3200400" y="879620"/>
            <a:ext cx="3108324" cy="2015980"/>
          </a:xfrm>
          <a:prstGeom prst="bentConnector3">
            <a:avLst>
              <a:gd name="adj1" fmla="val 91982"/>
            </a:avLst>
          </a:prstGeom>
          <a:ln w="57150">
            <a:solidFill>
              <a:schemeClr val="tx2">
                <a:lumMod val="50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Elbow Connector 30"/>
          <p:cNvCxnSpPr/>
          <p:nvPr/>
        </p:nvCxnSpPr>
        <p:spPr>
          <a:xfrm rot="10800000" flipV="1">
            <a:off x="3230562" y="1595116"/>
            <a:ext cx="3078162" cy="1795782"/>
          </a:xfrm>
          <a:prstGeom prst="bentConnector3">
            <a:avLst>
              <a:gd name="adj1" fmla="val 18128"/>
            </a:avLst>
          </a:prstGeom>
          <a:ln w="57150">
            <a:solidFill>
              <a:schemeClr val="accent3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Elbow Connector 34"/>
          <p:cNvCxnSpPr/>
          <p:nvPr/>
        </p:nvCxnSpPr>
        <p:spPr>
          <a:xfrm flipV="1">
            <a:off x="3230562" y="1285595"/>
            <a:ext cx="3078163" cy="1885514"/>
          </a:xfrm>
          <a:prstGeom prst="bentConnector3">
            <a:avLst>
              <a:gd name="adj1" fmla="val 17509"/>
            </a:avLst>
          </a:prstGeom>
          <a:ln w="57150">
            <a:solidFill>
              <a:schemeClr val="accent4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Elbow Connector 40"/>
          <p:cNvCxnSpPr/>
          <p:nvPr/>
        </p:nvCxnSpPr>
        <p:spPr>
          <a:xfrm rot="10800000">
            <a:off x="3200400" y="3886200"/>
            <a:ext cx="3108326" cy="2051196"/>
          </a:xfrm>
          <a:prstGeom prst="bentConnector3">
            <a:avLst>
              <a:gd name="adj1" fmla="val 91369"/>
            </a:avLst>
          </a:prstGeom>
          <a:ln w="57150">
            <a:solidFill>
              <a:schemeClr val="accent3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Elbow Connector 47"/>
          <p:cNvCxnSpPr/>
          <p:nvPr/>
        </p:nvCxnSpPr>
        <p:spPr>
          <a:xfrm>
            <a:off x="3230562" y="3657600"/>
            <a:ext cx="3078164" cy="1752600"/>
          </a:xfrm>
          <a:prstGeom prst="bentConnector3">
            <a:avLst>
              <a:gd name="adj1" fmla="val 17509"/>
            </a:avLst>
          </a:prstGeom>
          <a:ln w="57150">
            <a:solidFill>
              <a:schemeClr val="accent4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Box 50"/>
          <p:cNvSpPr txBox="1"/>
          <p:nvPr/>
        </p:nvSpPr>
        <p:spPr>
          <a:xfrm>
            <a:off x="6528990" y="391896"/>
            <a:ext cx="990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/>
              <a:t>User1</a:t>
            </a:r>
            <a:endParaRPr lang="en-US" sz="2000" b="1" dirty="0"/>
          </a:p>
        </p:txBody>
      </p:sp>
      <p:sp>
        <p:nvSpPr>
          <p:cNvPr id="53" name="TextBox 52"/>
          <p:cNvSpPr txBox="1"/>
          <p:nvPr/>
        </p:nvSpPr>
        <p:spPr>
          <a:xfrm>
            <a:off x="1981200" y="4101155"/>
            <a:ext cx="121919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/>
              <a:t>User3</a:t>
            </a:r>
            <a:endParaRPr lang="en-US" sz="2000" b="1" dirty="0"/>
          </a:p>
        </p:txBody>
      </p:sp>
      <p:sp>
        <p:nvSpPr>
          <p:cNvPr id="54" name="TextBox 53"/>
          <p:cNvSpPr txBox="1"/>
          <p:nvPr/>
        </p:nvSpPr>
        <p:spPr>
          <a:xfrm rot="16200000">
            <a:off x="5745839" y="3138127"/>
            <a:ext cx="227990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smtClean="0"/>
              <a:t>[1.a]</a:t>
            </a:r>
            <a:r>
              <a:rPr lang="en-US" sz="1200" dirty="0" smtClean="0"/>
              <a:t> </a:t>
            </a:r>
            <a:r>
              <a:rPr lang="en-US" sz="1200" i="1" dirty="0"/>
              <a:t>i</a:t>
            </a:r>
            <a:r>
              <a:rPr lang="en-US" sz="1200" i="1" dirty="0" smtClean="0"/>
              <a:t>nviteNotification(User3)</a:t>
            </a:r>
            <a:endParaRPr lang="en-US" sz="1200" i="1" dirty="0"/>
          </a:p>
        </p:txBody>
      </p:sp>
      <p:sp>
        <p:nvSpPr>
          <p:cNvPr id="55" name="TextBox 54"/>
          <p:cNvSpPr txBox="1"/>
          <p:nvPr/>
        </p:nvSpPr>
        <p:spPr>
          <a:xfrm>
            <a:off x="4003276" y="5059233"/>
            <a:ext cx="183118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smtClean="0"/>
              <a:t>[2.a]</a:t>
            </a:r>
            <a:r>
              <a:rPr lang="en-US" sz="1200" dirty="0" smtClean="0"/>
              <a:t> </a:t>
            </a:r>
            <a:r>
              <a:rPr lang="en-US" sz="1200" i="1" dirty="0" smtClean="0"/>
              <a:t>joinRequest(secret)</a:t>
            </a:r>
            <a:endParaRPr lang="en-US" sz="1200" i="1" dirty="0"/>
          </a:p>
        </p:txBody>
      </p:sp>
      <p:sp>
        <p:nvSpPr>
          <p:cNvPr id="56" name="TextBox 55"/>
          <p:cNvSpPr txBox="1"/>
          <p:nvPr/>
        </p:nvSpPr>
        <p:spPr>
          <a:xfrm>
            <a:off x="3962400" y="5651387"/>
            <a:ext cx="178037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smtClean="0"/>
              <a:t>[3.a]</a:t>
            </a:r>
            <a:r>
              <a:rPr lang="en-US" sz="1200" dirty="0" smtClean="0"/>
              <a:t> </a:t>
            </a:r>
            <a:r>
              <a:rPr lang="en-US" sz="1200" i="1" dirty="0" smtClean="0"/>
              <a:t>accept(memberList)</a:t>
            </a:r>
            <a:r>
              <a:rPr lang="en-US" sz="1200" dirty="0" smtClean="0"/>
              <a:t> </a:t>
            </a:r>
            <a:endParaRPr lang="en-US" sz="1200" dirty="0"/>
          </a:p>
        </p:txBody>
      </p:sp>
      <p:sp>
        <p:nvSpPr>
          <p:cNvPr id="77" name="TextBox 76"/>
          <p:cNvSpPr txBox="1"/>
          <p:nvPr/>
        </p:nvSpPr>
        <p:spPr>
          <a:xfrm>
            <a:off x="6528990" y="6164046"/>
            <a:ext cx="990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/>
              <a:t>User2</a:t>
            </a:r>
            <a:endParaRPr lang="en-US" sz="2000" b="1" dirty="0"/>
          </a:p>
        </p:txBody>
      </p:sp>
      <p:sp>
        <p:nvSpPr>
          <p:cNvPr id="78" name="TextBox 77"/>
          <p:cNvSpPr txBox="1"/>
          <p:nvPr/>
        </p:nvSpPr>
        <p:spPr>
          <a:xfrm>
            <a:off x="1304925" y="4493521"/>
            <a:ext cx="197167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smtClean="0"/>
              <a:t>[3.b]</a:t>
            </a:r>
            <a:r>
              <a:rPr lang="en-US" sz="1200" dirty="0" smtClean="0"/>
              <a:t> </a:t>
            </a:r>
            <a:r>
              <a:rPr lang="en-US" sz="1200" i="1" dirty="0" smtClean="0"/>
              <a:t>update(memberList</a:t>
            </a:r>
            <a:r>
              <a:rPr lang="en-US" sz="1200" dirty="0" smtClean="0"/>
              <a:t>) </a:t>
            </a:r>
            <a:endParaRPr lang="en-US" sz="1200" dirty="0"/>
          </a:p>
        </p:txBody>
      </p:sp>
      <p:sp>
        <p:nvSpPr>
          <p:cNvPr id="79" name="TextBox 78"/>
          <p:cNvSpPr txBox="1"/>
          <p:nvPr/>
        </p:nvSpPr>
        <p:spPr>
          <a:xfrm>
            <a:off x="6122007" y="4493522"/>
            <a:ext cx="180456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smtClean="0"/>
              <a:t>[1.b]</a:t>
            </a:r>
            <a:r>
              <a:rPr lang="en-US" sz="1200" dirty="0" smtClean="0"/>
              <a:t> </a:t>
            </a:r>
            <a:r>
              <a:rPr lang="en-US" sz="1200" i="1" dirty="0" smtClean="0"/>
              <a:t>update(memberList</a:t>
            </a:r>
            <a:r>
              <a:rPr lang="en-US" sz="1200" dirty="0" smtClean="0"/>
              <a:t>) 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41519627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Rounded Rectangle 32"/>
          <p:cNvSpPr/>
          <p:nvPr/>
        </p:nvSpPr>
        <p:spPr>
          <a:xfrm>
            <a:off x="5843692" y="383946"/>
            <a:ext cx="1956198" cy="6161304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34" name="Picture 16" descr="http://b.dryicons.com/images/icon_sets/shine_icon_set/png/256x256/female_business_user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10252" y="4824402"/>
            <a:ext cx="1371600" cy="1371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5" name="Picture 18" descr="http://incosegmu.org/images/user_icon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13666" y="1529910"/>
            <a:ext cx="1371600" cy="1371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36" name="Straight Arrow Connector 35"/>
          <p:cNvCxnSpPr/>
          <p:nvPr/>
        </p:nvCxnSpPr>
        <p:spPr>
          <a:xfrm flipV="1">
            <a:off x="6604291" y="2119353"/>
            <a:ext cx="1389" cy="2009875"/>
          </a:xfrm>
          <a:prstGeom prst="straightConnector1">
            <a:avLst/>
          </a:prstGeom>
          <a:ln w="57150">
            <a:solidFill>
              <a:schemeClr val="tx2">
                <a:lumMod val="50000"/>
              </a:schemeClr>
            </a:solidFill>
            <a:headEnd type="triangle" w="med" len="med"/>
            <a:tailEnd type="none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7" name="TextBox 36"/>
          <p:cNvSpPr txBox="1"/>
          <p:nvPr/>
        </p:nvSpPr>
        <p:spPr>
          <a:xfrm>
            <a:off x="3340927" y="247185"/>
            <a:ext cx="245521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 smtClean="0"/>
              <a:t>[</a:t>
            </a:r>
            <a:r>
              <a:rPr lang="en-US" sz="1200" b="1" dirty="0" smtClean="0"/>
              <a:t>1.b</a:t>
            </a:r>
            <a:r>
              <a:rPr lang="en-US" sz="1200" b="1" dirty="0" smtClean="0"/>
              <a:t>]</a:t>
            </a:r>
            <a:r>
              <a:rPr lang="en-US" sz="1200" dirty="0" smtClean="0"/>
              <a:t> </a:t>
            </a:r>
            <a:endParaRPr lang="en-US" sz="1200" i="1" dirty="0"/>
          </a:p>
          <a:p>
            <a:r>
              <a:rPr lang="en-US" sz="1200" i="1" dirty="0" smtClean="0"/>
              <a:t>i</a:t>
            </a:r>
            <a:r>
              <a:rPr lang="en-US" sz="1200" i="1" dirty="0" smtClean="0">
                <a:solidFill>
                  <a:srgbClr val="002060"/>
                </a:solidFill>
              </a:rPr>
              <a:t>nvite(clock, secret</a:t>
            </a:r>
            <a:r>
              <a:rPr lang="en-US" sz="1200" i="1" dirty="0" smtClean="0">
                <a:solidFill>
                  <a:srgbClr val="002060"/>
                </a:solidFill>
              </a:rPr>
              <a:t>, memberList)</a:t>
            </a:r>
            <a:endParaRPr lang="en-US" sz="1200" i="1" dirty="0">
              <a:solidFill>
                <a:srgbClr val="002060"/>
              </a:solidFill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3596981" y="934745"/>
            <a:ext cx="202143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 smtClean="0"/>
              <a:t>[</a:t>
            </a:r>
            <a:r>
              <a:rPr lang="en-US" sz="1200" b="1" dirty="0" smtClean="0"/>
              <a:t>2.a]</a:t>
            </a:r>
          </a:p>
          <a:p>
            <a:pPr algn="ctr"/>
            <a:r>
              <a:rPr lang="en-US" sz="1200" i="1" dirty="0" smtClean="0">
                <a:solidFill>
                  <a:schemeClr val="accent4">
                    <a:lumMod val="75000"/>
                  </a:schemeClr>
                </a:solidFill>
              </a:rPr>
              <a:t>joinRequest(clock, secret</a:t>
            </a:r>
            <a:r>
              <a:rPr lang="en-US" sz="1200" i="1" dirty="0" smtClean="0">
                <a:solidFill>
                  <a:schemeClr val="accent4">
                    <a:lumMod val="75000"/>
                  </a:schemeClr>
                </a:solidFill>
              </a:rPr>
              <a:t>)</a:t>
            </a:r>
            <a:endParaRPr lang="en-US" sz="1200" i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3490132" y="1850440"/>
            <a:ext cx="22351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 smtClean="0"/>
              <a:t>[</a:t>
            </a:r>
            <a:r>
              <a:rPr lang="en-US" sz="1200" b="1" dirty="0" smtClean="0"/>
              <a:t>3.a]</a:t>
            </a:r>
            <a:endParaRPr lang="en-US" sz="1200" dirty="0"/>
          </a:p>
          <a:p>
            <a:pPr algn="ctr"/>
            <a:r>
              <a:rPr lang="en-US" sz="1200" i="1" dirty="0" smtClean="0">
                <a:solidFill>
                  <a:schemeClr val="accent3">
                    <a:lumMod val="75000"/>
                  </a:schemeClr>
                </a:solidFill>
              </a:rPr>
              <a:t>accept(clock, memberList’</a:t>
            </a:r>
            <a:r>
              <a:rPr lang="en-US" sz="1200" dirty="0" smtClean="0">
                <a:solidFill>
                  <a:schemeClr val="accent3">
                    <a:lumMod val="75000"/>
                  </a:schemeClr>
                </a:solidFill>
              </a:rPr>
              <a:t>) </a:t>
            </a:r>
            <a:endParaRPr lang="en-US" sz="1200" dirty="0">
              <a:solidFill>
                <a:schemeClr val="accent3">
                  <a:lumMod val="75000"/>
                </a:schemeClr>
              </a:solidFill>
            </a:endParaRPr>
          </a:p>
        </p:txBody>
      </p:sp>
      <p:pic>
        <p:nvPicPr>
          <p:cNvPr id="40" name="Picture 10" descr="http://files.softicons.com/download/internet-icons/user-icons-by-2shi/png/256/user1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37380" y="735131"/>
            <a:ext cx="1371600" cy="1371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41" name="Elbow Connector 40"/>
          <p:cNvCxnSpPr/>
          <p:nvPr/>
        </p:nvCxnSpPr>
        <p:spPr>
          <a:xfrm rot="10800000" flipV="1">
            <a:off x="2991458" y="682088"/>
            <a:ext cx="3108325" cy="1191113"/>
          </a:xfrm>
          <a:prstGeom prst="bentConnector3">
            <a:avLst>
              <a:gd name="adj1" fmla="val 90756"/>
            </a:avLst>
          </a:prstGeom>
          <a:ln w="57150">
            <a:solidFill>
              <a:schemeClr val="tx2">
                <a:lumMod val="50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Elbow Connector 41"/>
          <p:cNvCxnSpPr/>
          <p:nvPr/>
        </p:nvCxnSpPr>
        <p:spPr>
          <a:xfrm rot="10800000" flipV="1">
            <a:off x="3029453" y="1166800"/>
            <a:ext cx="3046161" cy="1143000"/>
          </a:xfrm>
          <a:prstGeom prst="bentConnector3">
            <a:avLst>
              <a:gd name="adj1" fmla="val 12478"/>
            </a:avLst>
          </a:prstGeom>
          <a:ln w="57150">
            <a:solidFill>
              <a:schemeClr val="accent3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Elbow Connector 42"/>
          <p:cNvCxnSpPr/>
          <p:nvPr/>
        </p:nvCxnSpPr>
        <p:spPr>
          <a:xfrm flipV="1">
            <a:off x="3029451" y="938200"/>
            <a:ext cx="3070332" cy="1168532"/>
          </a:xfrm>
          <a:prstGeom prst="bentConnector3">
            <a:avLst>
              <a:gd name="adj1" fmla="val 14634"/>
            </a:avLst>
          </a:prstGeom>
          <a:ln w="57150">
            <a:solidFill>
              <a:schemeClr val="accent4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Elbow Connector 43"/>
          <p:cNvCxnSpPr/>
          <p:nvPr/>
        </p:nvCxnSpPr>
        <p:spPr>
          <a:xfrm rot="10800000">
            <a:off x="2999291" y="2976555"/>
            <a:ext cx="3076322" cy="2305708"/>
          </a:xfrm>
          <a:prstGeom prst="bentConnector3">
            <a:avLst>
              <a:gd name="adj1" fmla="val 82834"/>
            </a:avLst>
          </a:prstGeom>
          <a:ln w="57150">
            <a:solidFill>
              <a:schemeClr val="accent3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Elbow Connector 44"/>
          <p:cNvCxnSpPr/>
          <p:nvPr/>
        </p:nvCxnSpPr>
        <p:spPr>
          <a:xfrm>
            <a:off x="3029452" y="2745717"/>
            <a:ext cx="3046161" cy="2307283"/>
          </a:xfrm>
          <a:prstGeom prst="bentConnector3">
            <a:avLst>
              <a:gd name="adj1" fmla="val 86650"/>
            </a:avLst>
          </a:prstGeom>
          <a:ln w="57150">
            <a:solidFill>
              <a:schemeClr val="accent4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TextBox 45"/>
          <p:cNvSpPr txBox="1"/>
          <p:nvPr/>
        </p:nvSpPr>
        <p:spPr>
          <a:xfrm>
            <a:off x="6327880" y="383946"/>
            <a:ext cx="990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/>
              <a:t>User1</a:t>
            </a:r>
            <a:endParaRPr lang="en-US" sz="2000" b="1" dirty="0"/>
          </a:p>
        </p:txBody>
      </p:sp>
      <p:sp>
        <p:nvSpPr>
          <p:cNvPr id="47" name="TextBox 46"/>
          <p:cNvSpPr txBox="1"/>
          <p:nvPr/>
        </p:nvSpPr>
        <p:spPr>
          <a:xfrm>
            <a:off x="1810252" y="2854943"/>
            <a:ext cx="121919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/>
              <a:t>User3</a:t>
            </a:r>
            <a:endParaRPr lang="en-US" sz="2000" b="1" dirty="0"/>
          </a:p>
        </p:txBody>
      </p:sp>
      <p:sp>
        <p:nvSpPr>
          <p:cNvPr id="48" name="TextBox 47"/>
          <p:cNvSpPr txBox="1"/>
          <p:nvPr/>
        </p:nvSpPr>
        <p:spPr>
          <a:xfrm rot="16200000">
            <a:off x="5198495" y="2878278"/>
            <a:ext cx="227990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 smtClean="0"/>
              <a:t>[</a:t>
            </a:r>
            <a:r>
              <a:rPr lang="en-US" sz="1200" b="1" dirty="0" smtClean="0"/>
              <a:t>1.a]</a:t>
            </a:r>
            <a:endParaRPr lang="en-US" sz="1200" dirty="0"/>
          </a:p>
          <a:p>
            <a:pPr algn="ctr"/>
            <a:r>
              <a:rPr lang="en-US" sz="1200" i="1" dirty="0" smtClean="0">
                <a:solidFill>
                  <a:srgbClr val="002060"/>
                </a:solidFill>
              </a:rPr>
              <a:t>inviteNotification(clock, User3</a:t>
            </a:r>
            <a:r>
              <a:rPr lang="en-US" sz="1200" i="1" dirty="0" smtClean="0">
                <a:solidFill>
                  <a:srgbClr val="002060"/>
                </a:solidFill>
              </a:rPr>
              <a:t>)</a:t>
            </a:r>
            <a:endParaRPr lang="en-US" sz="1200" i="1" dirty="0">
              <a:solidFill>
                <a:srgbClr val="002060"/>
              </a:solidFill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6327880" y="6156096"/>
            <a:ext cx="990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/>
              <a:t>User2</a:t>
            </a:r>
            <a:endParaRPr lang="en-US" sz="2000" b="1" dirty="0"/>
          </a:p>
        </p:txBody>
      </p:sp>
      <p:sp>
        <p:nvSpPr>
          <p:cNvPr id="50" name="TextBox 49"/>
          <p:cNvSpPr txBox="1"/>
          <p:nvPr/>
        </p:nvSpPr>
        <p:spPr>
          <a:xfrm>
            <a:off x="1204196" y="1046812"/>
            <a:ext cx="2057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 smtClean="0"/>
              <a:t>[</a:t>
            </a:r>
            <a:r>
              <a:rPr lang="en-US" sz="1200" b="1" dirty="0" smtClean="0"/>
              <a:t>3.b]</a:t>
            </a:r>
            <a:endParaRPr lang="en-US" sz="1200" dirty="0"/>
          </a:p>
          <a:p>
            <a:pPr algn="ctr"/>
            <a:r>
              <a:rPr lang="en-US" sz="1200" i="1" dirty="0" smtClean="0"/>
              <a:t>update(clock, memberList’</a:t>
            </a:r>
            <a:r>
              <a:rPr lang="en-US" sz="1200" dirty="0" smtClean="0"/>
              <a:t>) </a:t>
            </a:r>
            <a:endParaRPr lang="en-US" sz="1200" dirty="0"/>
          </a:p>
        </p:txBody>
      </p:sp>
      <p:sp>
        <p:nvSpPr>
          <p:cNvPr id="51" name="TextBox 50"/>
          <p:cNvSpPr txBox="1"/>
          <p:nvPr/>
        </p:nvSpPr>
        <p:spPr>
          <a:xfrm>
            <a:off x="5784476" y="4254737"/>
            <a:ext cx="207462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 smtClean="0"/>
              <a:t>[</a:t>
            </a:r>
            <a:r>
              <a:rPr lang="en-US" sz="1200" b="1" dirty="0" smtClean="0"/>
              <a:t>1.b]</a:t>
            </a:r>
            <a:endParaRPr lang="en-US" sz="1200" dirty="0"/>
          </a:p>
          <a:p>
            <a:pPr algn="ctr"/>
            <a:r>
              <a:rPr lang="en-US" sz="1200" i="1" dirty="0" smtClean="0"/>
              <a:t>update(clock, memberList</a:t>
            </a:r>
            <a:r>
              <a:rPr lang="en-US" sz="1200" dirty="0" smtClean="0"/>
              <a:t>) </a:t>
            </a:r>
            <a:endParaRPr lang="en-US" sz="1200" dirty="0"/>
          </a:p>
        </p:txBody>
      </p:sp>
      <p:sp>
        <p:nvSpPr>
          <p:cNvPr id="52" name="TextBox 51"/>
          <p:cNvSpPr txBox="1"/>
          <p:nvPr/>
        </p:nvSpPr>
        <p:spPr>
          <a:xfrm>
            <a:off x="3596981" y="2745717"/>
            <a:ext cx="202143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 smtClean="0"/>
              <a:t>[</a:t>
            </a:r>
            <a:r>
              <a:rPr lang="en-US" sz="1200" b="1" dirty="0" smtClean="0"/>
              <a:t>2.a]</a:t>
            </a:r>
          </a:p>
          <a:p>
            <a:pPr algn="ctr"/>
            <a:r>
              <a:rPr lang="en-US" sz="1200" i="1" dirty="0" smtClean="0">
                <a:solidFill>
                  <a:schemeClr val="accent4">
                    <a:lumMod val="75000"/>
                  </a:schemeClr>
                </a:solidFill>
              </a:rPr>
              <a:t>joinRequest(clock, secret</a:t>
            </a:r>
            <a:r>
              <a:rPr lang="en-US" sz="1200" i="1" dirty="0" smtClean="0">
                <a:solidFill>
                  <a:schemeClr val="accent4">
                    <a:lumMod val="75000"/>
                  </a:schemeClr>
                </a:solidFill>
              </a:rPr>
              <a:t>)</a:t>
            </a:r>
            <a:endParaRPr lang="en-US" sz="1200" i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53" name="TextBox 52"/>
          <p:cNvSpPr txBox="1"/>
          <p:nvPr/>
        </p:nvSpPr>
        <p:spPr>
          <a:xfrm>
            <a:off x="3490132" y="4819934"/>
            <a:ext cx="22351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 smtClean="0"/>
              <a:t>[</a:t>
            </a:r>
            <a:r>
              <a:rPr lang="en-US" sz="1200" b="1" dirty="0" smtClean="0"/>
              <a:t>3.a]</a:t>
            </a:r>
            <a:endParaRPr lang="en-US" sz="1200" dirty="0"/>
          </a:p>
          <a:p>
            <a:pPr algn="ctr"/>
            <a:r>
              <a:rPr lang="en-US" sz="1200" i="1" dirty="0" smtClean="0">
                <a:solidFill>
                  <a:schemeClr val="accent3">
                    <a:lumMod val="75000"/>
                  </a:schemeClr>
                </a:solidFill>
              </a:rPr>
              <a:t>accept(clock, memberList’</a:t>
            </a:r>
            <a:r>
              <a:rPr lang="en-US" sz="1200" dirty="0" smtClean="0">
                <a:solidFill>
                  <a:schemeClr val="accent3">
                    <a:lumMod val="75000"/>
                  </a:schemeClr>
                </a:solidFill>
              </a:rPr>
              <a:t>) </a:t>
            </a:r>
            <a:endParaRPr lang="en-US" sz="1200" dirty="0">
              <a:solidFill>
                <a:schemeClr val="accent3">
                  <a:lumMod val="75000"/>
                </a:schemeClr>
              </a:solidFill>
            </a:endParaRPr>
          </a:p>
        </p:txBody>
      </p:sp>
      <p:cxnSp>
        <p:nvCxnSpPr>
          <p:cNvPr id="54" name="Straight Arrow Connector 53"/>
          <p:cNvCxnSpPr/>
          <p:nvPr/>
        </p:nvCxnSpPr>
        <p:spPr>
          <a:xfrm rot="10800000" flipV="1">
            <a:off x="7026443" y="2081273"/>
            <a:ext cx="1389" cy="2009875"/>
          </a:xfrm>
          <a:prstGeom prst="straightConnector1">
            <a:avLst/>
          </a:prstGeom>
          <a:ln w="57150">
            <a:solidFill>
              <a:schemeClr val="tx2">
                <a:lumMod val="50000"/>
              </a:schemeClr>
            </a:solidFill>
            <a:headEnd type="triangle" w="med" len="med"/>
            <a:tailEnd type="none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55" name="TextBox 54"/>
          <p:cNvSpPr txBox="1"/>
          <p:nvPr/>
        </p:nvSpPr>
        <p:spPr>
          <a:xfrm rot="5400000">
            <a:off x="6178528" y="2855378"/>
            <a:ext cx="227990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 smtClean="0"/>
              <a:t>[</a:t>
            </a:r>
            <a:r>
              <a:rPr lang="en-US" sz="1200" b="1" dirty="0" smtClean="0"/>
              <a:t>1.a’]</a:t>
            </a:r>
            <a:endParaRPr lang="en-US" sz="1200" dirty="0"/>
          </a:p>
          <a:p>
            <a:pPr algn="ctr"/>
            <a:r>
              <a:rPr lang="en-US" sz="1200" i="1" dirty="0" smtClean="0">
                <a:solidFill>
                  <a:srgbClr val="002060"/>
                </a:solidFill>
              </a:rPr>
              <a:t>inviteNotification(clock, User4)</a:t>
            </a:r>
            <a:endParaRPr lang="en-US" sz="1200" i="1" dirty="0">
              <a:solidFill>
                <a:srgbClr val="002060"/>
              </a:solidFill>
            </a:endParaRPr>
          </a:p>
        </p:txBody>
      </p:sp>
      <p:pic>
        <p:nvPicPr>
          <p:cNvPr id="56" name="Picture 4" descr="http://www.esmobileweb.com/img/user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35990" y="4824402"/>
            <a:ext cx="1371600" cy="1371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57" name="Straight Arrow Connector 56"/>
          <p:cNvCxnSpPr/>
          <p:nvPr/>
        </p:nvCxnSpPr>
        <p:spPr>
          <a:xfrm>
            <a:off x="3085266" y="5967400"/>
            <a:ext cx="3022348" cy="1389"/>
          </a:xfrm>
          <a:prstGeom prst="straightConnector1">
            <a:avLst/>
          </a:prstGeom>
          <a:ln w="57150">
            <a:solidFill>
              <a:schemeClr val="tx2">
                <a:lumMod val="50000"/>
              </a:schemeClr>
            </a:solidFill>
            <a:headEnd type="triangle" w="med" len="med"/>
            <a:tailEnd type="none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58" name="TextBox 57"/>
          <p:cNvSpPr txBox="1"/>
          <p:nvPr/>
        </p:nvSpPr>
        <p:spPr>
          <a:xfrm>
            <a:off x="3380089" y="5497929"/>
            <a:ext cx="245521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 smtClean="0"/>
              <a:t>[</a:t>
            </a:r>
            <a:r>
              <a:rPr lang="en-US" sz="1200" b="1" dirty="0" smtClean="0"/>
              <a:t>1.b’]</a:t>
            </a:r>
            <a:r>
              <a:rPr lang="en-US" sz="1200" dirty="0" smtClean="0"/>
              <a:t> </a:t>
            </a:r>
            <a:endParaRPr lang="en-US" sz="1200" i="1" dirty="0"/>
          </a:p>
          <a:p>
            <a:r>
              <a:rPr lang="en-US" sz="1200" i="1" dirty="0" smtClean="0">
                <a:solidFill>
                  <a:srgbClr val="002060"/>
                </a:solidFill>
              </a:rPr>
              <a:t>invite(clock, </a:t>
            </a:r>
            <a:r>
              <a:rPr lang="en-US" sz="1200" i="1" dirty="0" smtClean="0">
                <a:solidFill>
                  <a:schemeClr val="tx2">
                    <a:lumMod val="50000"/>
                  </a:schemeClr>
                </a:solidFill>
              </a:rPr>
              <a:t>secret</a:t>
            </a:r>
            <a:r>
              <a:rPr lang="en-US" sz="1200" i="1" dirty="0" smtClean="0">
                <a:solidFill>
                  <a:srgbClr val="002060"/>
                </a:solidFill>
              </a:rPr>
              <a:t>, memberList)</a:t>
            </a:r>
            <a:endParaRPr lang="en-US" sz="1200" i="1" dirty="0">
              <a:solidFill>
                <a:srgbClr val="002060"/>
              </a:solidFill>
            </a:endParaRPr>
          </a:p>
        </p:txBody>
      </p:sp>
      <p:cxnSp>
        <p:nvCxnSpPr>
          <p:cNvPr id="59" name="Straight Arrow Connector 58"/>
          <p:cNvCxnSpPr/>
          <p:nvPr/>
        </p:nvCxnSpPr>
        <p:spPr>
          <a:xfrm flipV="1">
            <a:off x="1983994" y="3255054"/>
            <a:ext cx="0" cy="1655019"/>
          </a:xfrm>
          <a:prstGeom prst="straightConnector1">
            <a:avLst/>
          </a:prstGeom>
          <a:ln w="57150">
            <a:solidFill>
              <a:schemeClr val="accent4"/>
            </a:solidFill>
            <a:headEnd type="triangle" w="med" len="med"/>
            <a:tailEnd type="none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60" name="TextBox 59"/>
          <p:cNvSpPr txBox="1"/>
          <p:nvPr/>
        </p:nvSpPr>
        <p:spPr>
          <a:xfrm rot="16200000">
            <a:off x="721497" y="3898576"/>
            <a:ext cx="202143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 smtClean="0"/>
              <a:t>[</a:t>
            </a:r>
            <a:r>
              <a:rPr lang="en-US" sz="1200" b="1" dirty="0"/>
              <a:t>4</a:t>
            </a:r>
            <a:r>
              <a:rPr lang="en-US" sz="1200" b="1" dirty="0" smtClean="0"/>
              <a:t>]</a:t>
            </a:r>
          </a:p>
          <a:p>
            <a:pPr algn="ctr"/>
            <a:r>
              <a:rPr lang="en-US" sz="1200" i="1" dirty="0" smtClean="0">
                <a:solidFill>
                  <a:schemeClr val="accent4">
                    <a:lumMod val="75000"/>
                  </a:schemeClr>
                </a:solidFill>
              </a:rPr>
              <a:t>joinRequest(clock, secret</a:t>
            </a:r>
            <a:r>
              <a:rPr lang="en-US" sz="1200" i="1" dirty="0" smtClean="0">
                <a:solidFill>
                  <a:schemeClr val="accent4">
                    <a:lumMod val="75000"/>
                  </a:schemeClr>
                </a:solidFill>
              </a:rPr>
              <a:t>)</a:t>
            </a:r>
            <a:endParaRPr lang="en-US" sz="1200" i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61" name="TextBox 60"/>
          <p:cNvSpPr txBox="1"/>
          <p:nvPr/>
        </p:nvSpPr>
        <p:spPr>
          <a:xfrm>
            <a:off x="1886452" y="6145140"/>
            <a:ext cx="121919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/>
              <a:t>User4</a:t>
            </a:r>
            <a:endParaRPr lang="en-US" sz="2000" b="1" dirty="0"/>
          </a:p>
        </p:txBody>
      </p:sp>
    </p:spTree>
    <p:extLst>
      <p:ext uri="{BB962C8B-B14F-4D97-AF65-F5344CB8AC3E}">
        <p14:creationId xmlns:p14="http://schemas.microsoft.com/office/powerpoint/2010/main" val="30874059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www2.psd100.com/ppp/2013/11/2801/Users-chat-1128053558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4702" y="299728"/>
            <a:ext cx="2438400" cy="2438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ttp://icons.iconarchive.com/icons/hopstarter/soft-scraps/256/User-Chat-icon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0" y="292372"/>
            <a:ext cx="2438400" cy="2438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http://4vector.com/i/free-vector-female-user-icon-clip-art_125659_female-user-icon-clip-art/Female_User_Icon_clip_art_hight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53000" y="3241443"/>
            <a:ext cx="1369318" cy="1371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http://images.onlinelabels.com/images/clip-art/acspike/acspike_male_user_icon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3200" y="3250581"/>
            <a:ext cx="1524000" cy="1524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http://files.softicons.com/download/internet-icons/user-icons-by-2shi/png/256/user1.pn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75859" y="609600"/>
            <a:ext cx="1981200" cy="1981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AutoShape 12" descr="http://files.softicons.com/download/web-icons/free-icon-set-by-eclipse-saitex/ico/User.ico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6" name="AutoShape 14" descr="http://files.softicons.com/download/web-icons/free-icon-set-by-eclipse-saitex/ico/User.ico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pic>
        <p:nvPicPr>
          <p:cNvPr id="1040" name="Picture 16" descr="http://b.dryicons.com/images/icon_sets/shine_icon_set/png/256x256/female_business_user.pn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4702" y="3241443"/>
            <a:ext cx="2178050" cy="2178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2" name="Picture 18" descr="http://incosegmu.org/images/user_icon.png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30975" y="3241443"/>
            <a:ext cx="2178050" cy="2178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AutoShape 2" descr="http://files.softicons.com/download/internet-icons/user-icons-by-2shi/ico/user5.ico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3" name="Picture 4" descr="http://www.esmobileweb.com/img/user.png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8884" y="4012581"/>
            <a:ext cx="1371600" cy="1371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987714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AutoShape 2" descr="https://encrypted-tbn1.gstatic.com/images?q=tbn:ANd9GcSM_1gkjz2rimV31zm05HwCFZrMQYJTW8Nn87ZV_rHOTqEKSr9s9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2052" name="Picture 4" descr="http://www.clipartbest.com/cliparts/LTK/p6E/LTKp6EA5c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1828800"/>
            <a:ext cx="914400" cy="914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6758770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248</TotalTime>
  <Words>215</Words>
  <Application>Microsoft Office PowerPoint</Application>
  <PresentationFormat>On-screen Show (4:3)</PresentationFormat>
  <Paragraphs>42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Computer Sciences Department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Saikat R. Gomes</dc:creator>
  <cp:lastModifiedBy>Saikat R. Gomes</cp:lastModifiedBy>
  <cp:revision>20</cp:revision>
  <dcterms:created xsi:type="dcterms:W3CDTF">2014-12-09T18:22:56Z</dcterms:created>
  <dcterms:modified xsi:type="dcterms:W3CDTF">2014-12-09T23:38:51Z</dcterms:modified>
</cp:coreProperties>
</file>