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80" r:id="rId3"/>
    <p:sldId id="281" r:id="rId4"/>
    <p:sldId id="258" r:id="rId5"/>
    <p:sldId id="259" r:id="rId6"/>
    <p:sldId id="260" r:id="rId7"/>
    <p:sldId id="261" r:id="rId8"/>
    <p:sldId id="262" r:id="rId9"/>
    <p:sldId id="263" r:id="rId10"/>
    <p:sldId id="265" r:id="rId11"/>
    <p:sldId id="264" r:id="rId12"/>
    <p:sldId id="273" r:id="rId13"/>
    <p:sldId id="275" r:id="rId14"/>
    <p:sldId id="276" r:id="rId15"/>
    <p:sldId id="270" r:id="rId16"/>
    <p:sldId id="271" r:id="rId17"/>
    <p:sldId id="272" r:id="rId18"/>
    <p:sldId id="279" r:id="rId19"/>
    <p:sldId id="277" r:id="rId20"/>
    <p:sldId id="293" r:id="rId21"/>
    <p:sldId id="282" r:id="rId22"/>
    <p:sldId id="283" r:id="rId23"/>
    <p:sldId id="284" r:id="rId24"/>
    <p:sldId id="285" r:id="rId25"/>
    <p:sldId id="286" r:id="rId26"/>
    <p:sldId id="287" r:id="rId27"/>
    <p:sldId id="288" r:id="rId28"/>
    <p:sldId id="289" r:id="rId29"/>
    <p:sldId id="290" r:id="rId30"/>
    <p:sldId id="291" r:id="rId31"/>
    <p:sldId id="292" r:id="rId32"/>
    <p:sldId id="27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21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printerSettings" Target="printerSettings/printerSettings1.bin"/><Relationship Id="rId31" Type="http://schemas.openxmlformats.org/officeDocument/2006/relationships/slide" Target="slides/slide30.xml"/><Relationship Id="rId34" Type="http://schemas.openxmlformats.org/officeDocument/2006/relationships/notesMaster" Target="notesMasters/notesMaster1.xml"/><Relationship Id="rId39" Type="http://schemas.openxmlformats.org/officeDocument/2006/relationships/tableStyles" Target="tableStyles.xml"/><Relationship Id="rId7" Type="http://schemas.openxmlformats.org/officeDocument/2006/relationships/slide" Target="slides/slide6.xml"/><Relationship Id="rId36"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heme" Target="theme/theme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ent:Dropbox:research:prelim: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v>Hop by hop RE</c:v>
          </c:tx>
          <c:invertIfNegative val="0"/>
          <c:cat>
            <c:numRef>
              <c:f>Sheet1!$A$2:$A$3</c:f>
              <c:numCache>
                <c:formatCode>General</c:formatCode>
                <c:ptCount val="2"/>
                <c:pt idx="0">
                  <c:v>100.0</c:v>
                </c:pt>
                <c:pt idx="1">
                  <c:v>1000.0</c:v>
                </c:pt>
              </c:numCache>
            </c:numRef>
          </c:cat>
          <c:val>
            <c:numRef>
              <c:f>Sheet1!$B$2:$B$3</c:f>
              <c:numCache>
                <c:formatCode>General</c:formatCode>
                <c:ptCount val="2"/>
                <c:pt idx="0">
                  <c:v>2.6</c:v>
                </c:pt>
                <c:pt idx="1">
                  <c:v>5.7</c:v>
                </c:pt>
              </c:numCache>
            </c:numRef>
          </c:val>
        </c:ser>
        <c:ser>
          <c:idx val="1"/>
          <c:order val="1"/>
          <c:tx>
            <c:v>Edge-based RE</c:v>
          </c:tx>
          <c:invertIfNegative val="0"/>
          <c:cat>
            <c:numRef>
              <c:f>Sheet1!$A$2:$A$3</c:f>
              <c:numCache>
                <c:formatCode>General</c:formatCode>
                <c:ptCount val="2"/>
                <c:pt idx="0">
                  <c:v>100.0</c:v>
                </c:pt>
                <c:pt idx="1">
                  <c:v>1000.0</c:v>
                </c:pt>
              </c:numCache>
            </c:numRef>
          </c:cat>
          <c:val>
            <c:numRef>
              <c:f>Sheet1!$C$2:$C$3</c:f>
              <c:numCache>
                <c:formatCode>General</c:formatCode>
                <c:ptCount val="2"/>
                <c:pt idx="0">
                  <c:v>14.4</c:v>
                </c:pt>
                <c:pt idx="1">
                  <c:v>17.5</c:v>
                </c:pt>
              </c:numCache>
            </c:numRef>
          </c:val>
        </c:ser>
        <c:ser>
          <c:idx val="2"/>
          <c:order val="2"/>
          <c:tx>
            <c:v>Centralized SmartRE</c:v>
          </c:tx>
          <c:invertIfNegative val="0"/>
          <c:cat>
            <c:numRef>
              <c:f>Sheet1!$A$2:$A$3</c:f>
              <c:numCache>
                <c:formatCode>General</c:formatCode>
                <c:ptCount val="2"/>
                <c:pt idx="0">
                  <c:v>100.0</c:v>
                </c:pt>
                <c:pt idx="1">
                  <c:v>1000.0</c:v>
                </c:pt>
              </c:numCache>
            </c:numRef>
          </c:cat>
          <c:val>
            <c:numRef>
              <c:f>Sheet1!$D$2:$D$3</c:f>
              <c:numCache>
                <c:formatCode>General</c:formatCode>
                <c:ptCount val="2"/>
                <c:pt idx="0">
                  <c:v>14.4</c:v>
                </c:pt>
                <c:pt idx="1">
                  <c:v>23.4</c:v>
                </c:pt>
              </c:numCache>
            </c:numRef>
          </c:val>
        </c:ser>
        <c:ser>
          <c:idx val="3"/>
          <c:order val="3"/>
          <c:tx>
            <c:v>Distributed SmartRE</c:v>
          </c:tx>
          <c:invertIfNegative val="0"/>
          <c:cat>
            <c:numRef>
              <c:f>Sheet1!$A$2:$A$3</c:f>
              <c:numCache>
                <c:formatCode>General</c:formatCode>
                <c:ptCount val="2"/>
                <c:pt idx="0">
                  <c:v>100.0</c:v>
                </c:pt>
                <c:pt idx="1">
                  <c:v>1000.0</c:v>
                </c:pt>
              </c:numCache>
            </c:numRef>
          </c:cat>
          <c:val>
            <c:numRef>
              <c:f>Sheet1!$E$2:$E$3</c:f>
              <c:numCache>
                <c:formatCode>General</c:formatCode>
                <c:ptCount val="2"/>
                <c:pt idx="0">
                  <c:v>14.7</c:v>
                </c:pt>
                <c:pt idx="1">
                  <c:v>23.8</c:v>
                </c:pt>
              </c:numCache>
            </c:numRef>
          </c:val>
        </c:ser>
        <c:ser>
          <c:idx val="4"/>
          <c:order val="4"/>
          <c:tx>
            <c:v>Ideal RE</c:v>
          </c:tx>
          <c:invertIfNegative val="0"/>
          <c:cat>
            <c:numRef>
              <c:f>Sheet1!$A$2:$A$3</c:f>
              <c:numCache>
                <c:formatCode>General</c:formatCode>
                <c:ptCount val="2"/>
                <c:pt idx="0">
                  <c:v>100.0</c:v>
                </c:pt>
                <c:pt idx="1">
                  <c:v>1000.0</c:v>
                </c:pt>
              </c:numCache>
            </c:numRef>
          </c:cat>
          <c:val>
            <c:numRef>
              <c:f>Sheet1!$F$2:$F$3</c:f>
              <c:numCache>
                <c:formatCode>General</c:formatCode>
                <c:ptCount val="2"/>
                <c:pt idx="0">
                  <c:v>47.5</c:v>
                </c:pt>
                <c:pt idx="1">
                  <c:v>47.5</c:v>
                </c:pt>
              </c:numCache>
            </c:numRef>
          </c:val>
        </c:ser>
        <c:dLbls>
          <c:showLegendKey val="0"/>
          <c:showVal val="0"/>
          <c:showCatName val="0"/>
          <c:showSerName val="0"/>
          <c:showPercent val="0"/>
          <c:showBubbleSize val="0"/>
        </c:dLbls>
        <c:gapWidth val="300"/>
        <c:axId val="471873480"/>
        <c:axId val="464415752"/>
      </c:barChart>
      <c:catAx>
        <c:axId val="471873480"/>
        <c:scaling>
          <c:orientation val="minMax"/>
        </c:scaling>
        <c:delete val="0"/>
        <c:axPos val="b"/>
        <c:title>
          <c:tx>
            <c:rich>
              <a:bodyPr/>
              <a:lstStyle/>
              <a:p>
                <a:pPr>
                  <a:defRPr/>
                </a:pPr>
                <a:r>
                  <a:rPr lang="en-US"/>
                  <a:t>Available strage size in each interior node (MB)</a:t>
                </a:r>
              </a:p>
            </c:rich>
          </c:tx>
          <c:layout/>
          <c:overlay val="0"/>
        </c:title>
        <c:numFmt formatCode="General" sourceLinked="1"/>
        <c:majorTickMark val="none"/>
        <c:minorTickMark val="none"/>
        <c:tickLblPos val="nextTo"/>
        <c:crossAx val="464415752"/>
        <c:crosses val="autoZero"/>
        <c:auto val="1"/>
        <c:lblAlgn val="ctr"/>
        <c:lblOffset val="100"/>
        <c:noMultiLvlLbl val="0"/>
      </c:catAx>
      <c:valAx>
        <c:axId val="464415752"/>
        <c:scaling>
          <c:orientation val="minMax"/>
        </c:scaling>
        <c:delete val="0"/>
        <c:axPos val="l"/>
        <c:majorGridlines/>
        <c:minorGridlines/>
        <c:title>
          <c:tx>
            <c:rich>
              <a:bodyPr/>
              <a:lstStyle/>
              <a:p>
                <a:pPr>
                  <a:defRPr/>
                </a:pPr>
                <a:r>
                  <a:rPr lang="en-US"/>
                  <a:t>Traffic reduction (%)</a:t>
                </a:r>
              </a:p>
            </c:rich>
          </c:tx>
          <c:layout/>
          <c:overlay val="0"/>
        </c:title>
        <c:numFmt formatCode="General" sourceLinked="1"/>
        <c:majorTickMark val="out"/>
        <c:minorTickMark val="none"/>
        <c:tickLblPos val="nextTo"/>
        <c:crossAx val="471873480"/>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v>DECOR-based CSAMP</c:v>
          </c:tx>
          <c:invertIfNegative val="0"/>
          <c:cat>
            <c:strRef>
              <c:f>Sheet1!$A$1:$A$5</c:f>
              <c:strCache>
                <c:ptCount val="5"/>
                <c:pt idx="0">
                  <c:v>NTT</c:v>
                </c:pt>
                <c:pt idx="1">
                  <c:v>Level3</c:v>
                </c:pt>
                <c:pt idx="2">
                  <c:v>Sprint</c:v>
                </c:pt>
                <c:pt idx="3">
                  <c:v>GEANT</c:v>
                </c:pt>
                <c:pt idx="4">
                  <c:v>Internet2</c:v>
                </c:pt>
              </c:strCache>
            </c:strRef>
          </c:cat>
          <c:val>
            <c:numRef>
              <c:f>Sheet1!$B$1:$B$5</c:f>
              <c:numCache>
                <c:formatCode>General</c:formatCode>
                <c:ptCount val="5"/>
                <c:pt idx="0">
                  <c:v>0.6414897843</c:v>
                </c:pt>
                <c:pt idx="1">
                  <c:v>0.6778556304</c:v>
                </c:pt>
                <c:pt idx="2">
                  <c:v>0.7564855405</c:v>
                </c:pt>
                <c:pt idx="3">
                  <c:v>0.9328805625</c:v>
                </c:pt>
                <c:pt idx="4">
                  <c:v>0.998740375</c:v>
                </c:pt>
              </c:numCache>
            </c:numRef>
          </c:val>
        </c:ser>
        <c:ser>
          <c:idx val="1"/>
          <c:order val="1"/>
          <c:tx>
            <c:v>Flow sampling</c:v>
          </c:tx>
          <c:invertIfNegative val="0"/>
          <c:cat>
            <c:strRef>
              <c:f>Sheet1!$A$1:$A$5</c:f>
              <c:strCache>
                <c:ptCount val="5"/>
                <c:pt idx="0">
                  <c:v>NTT</c:v>
                </c:pt>
                <c:pt idx="1">
                  <c:v>Level3</c:v>
                </c:pt>
                <c:pt idx="2">
                  <c:v>Sprint</c:v>
                </c:pt>
                <c:pt idx="3">
                  <c:v>GEANT</c:v>
                </c:pt>
                <c:pt idx="4">
                  <c:v>Internet2</c:v>
                </c:pt>
              </c:strCache>
            </c:strRef>
          </c:cat>
          <c:val>
            <c:numRef>
              <c:f>Sheet1!$C$1:$C$5</c:f>
              <c:numCache>
                <c:formatCode>General</c:formatCode>
                <c:ptCount val="5"/>
                <c:pt idx="0">
                  <c:v>0.0288242353</c:v>
                </c:pt>
                <c:pt idx="1">
                  <c:v>0.0482042174</c:v>
                </c:pt>
                <c:pt idx="2">
                  <c:v>0.0229834324</c:v>
                </c:pt>
                <c:pt idx="3">
                  <c:v>0.0386048125</c:v>
                </c:pt>
                <c:pt idx="4">
                  <c:v>0.0299625</c:v>
                </c:pt>
              </c:numCache>
            </c:numRef>
          </c:val>
        </c:ser>
        <c:ser>
          <c:idx val="2"/>
          <c:order val="2"/>
          <c:tx>
            <c:v>Packet sampling</c:v>
          </c:tx>
          <c:invertIfNegative val="0"/>
          <c:cat>
            <c:strRef>
              <c:f>Sheet1!$A$1:$A$5</c:f>
              <c:strCache>
                <c:ptCount val="5"/>
                <c:pt idx="0">
                  <c:v>NTT</c:v>
                </c:pt>
                <c:pt idx="1">
                  <c:v>Level3</c:v>
                </c:pt>
                <c:pt idx="2">
                  <c:v>Sprint</c:v>
                </c:pt>
                <c:pt idx="3">
                  <c:v>GEANT</c:v>
                </c:pt>
                <c:pt idx="4">
                  <c:v>Internet2</c:v>
                </c:pt>
              </c:strCache>
            </c:strRef>
          </c:cat>
          <c:val>
            <c:numRef>
              <c:f>Sheet1!$D$1:$D$5</c:f>
              <c:numCache>
                <c:formatCode>General</c:formatCode>
                <c:ptCount val="5"/>
                <c:pt idx="0">
                  <c:v>0.0476223529</c:v>
                </c:pt>
                <c:pt idx="1">
                  <c:v>0.0528996957</c:v>
                </c:pt>
                <c:pt idx="2">
                  <c:v>0.062998973</c:v>
                </c:pt>
                <c:pt idx="3">
                  <c:v>0.1104855625</c:v>
                </c:pt>
                <c:pt idx="4">
                  <c:v>0.153135375</c:v>
                </c:pt>
              </c:numCache>
            </c:numRef>
          </c:val>
        </c:ser>
        <c:ser>
          <c:idx val="3"/>
          <c:order val="3"/>
          <c:tx>
            <c:v>Edge packet sampling</c:v>
          </c:tx>
          <c:invertIfNegative val="0"/>
          <c:cat>
            <c:strRef>
              <c:f>Sheet1!$A$1:$A$5</c:f>
              <c:strCache>
                <c:ptCount val="5"/>
                <c:pt idx="0">
                  <c:v>NTT</c:v>
                </c:pt>
                <c:pt idx="1">
                  <c:v>Level3</c:v>
                </c:pt>
                <c:pt idx="2">
                  <c:v>Sprint</c:v>
                </c:pt>
                <c:pt idx="3">
                  <c:v>GEANT</c:v>
                </c:pt>
                <c:pt idx="4">
                  <c:v>Internet2</c:v>
                </c:pt>
              </c:strCache>
            </c:strRef>
          </c:cat>
          <c:val>
            <c:numRef>
              <c:f>Sheet1!$E$1:$E$5</c:f>
              <c:numCache>
                <c:formatCode>General</c:formatCode>
                <c:ptCount val="5"/>
                <c:pt idx="0">
                  <c:v>0.0412491961</c:v>
                </c:pt>
                <c:pt idx="1">
                  <c:v>0.045631</c:v>
                </c:pt>
                <c:pt idx="2">
                  <c:v>0.0563413243</c:v>
                </c:pt>
                <c:pt idx="3">
                  <c:v>0.115481625</c:v>
                </c:pt>
                <c:pt idx="4">
                  <c:v>0.235466875</c:v>
                </c:pt>
              </c:numCache>
            </c:numRef>
          </c:val>
        </c:ser>
        <c:ser>
          <c:idx val="4"/>
          <c:order val="4"/>
          <c:tx>
            <c:v>Max sampling</c:v>
          </c:tx>
          <c:invertIfNegative val="0"/>
          <c:cat>
            <c:strRef>
              <c:f>Sheet1!$A$1:$A$5</c:f>
              <c:strCache>
                <c:ptCount val="5"/>
                <c:pt idx="0">
                  <c:v>NTT</c:v>
                </c:pt>
                <c:pt idx="1">
                  <c:v>Level3</c:v>
                </c:pt>
                <c:pt idx="2">
                  <c:v>Sprint</c:v>
                </c:pt>
                <c:pt idx="3">
                  <c:v>GEANT</c:v>
                </c:pt>
                <c:pt idx="4">
                  <c:v>Internet2</c:v>
                </c:pt>
              </c:strCache>
            </c:strRef>
          </c:cat>
          <c:val>
            <c:numRef>
              <c:f>Sheet1!$F$1:$F$5</c:f>
              <c:numCache>
                <c:formatCode>General</c:formatCode>
                <c:ptCount val="5"/>
                <c:pt idx="0">
                  <c:v>0.5225305686</c:v>
                </c:pt>
                <c:pt idx="1">
                  <c:v>0.5138864783</c:v>
                </c:pt>
                <c:pt idx="2">
                  <c:v>0.5606146216</c:v>
                </c:pt>
                <c:pt idx="3">
                  <c:v>0.9471725625</c:v>
                </c:pt>
                <c:pt idx="4">
                  <c:v>0.998683625</c:v>
                </c:pt>
              </c:numCache>
            </c:numRef>
          </c:val>
        </c:ser>
        <c:dLbls>
          <c:showLegendKey val="0"/>
          <c:showVal val="0"/>
          <c:showCatName val="0"/>
          <c:showSerName val="0"/>
          <c:showPercent val="0"/>
          <c:showBubbleSize val="0"/>
        </c:dLbls>
        <c:gapWidth val="150"/>
        <c:axId val="418841384"/>
        <c:axId val="419018808"/>
      </c:barChart>
      <c:catAx>
        <c:axId val="418841384"/>
        <c:scaling>
          <c:orientation val="minMax"/>
        </c:scaling>
        <c:delete val="0"/>
        <c:axPos val="b"/>
        <c:majorTickMark val="out"/>
        <c:minorTickMark val="none"/>
        <c:tickLblPos val="nextTo"/>
        <c:crossAx val="419018808"/>
        <c:crosses val="autoZero"/>
        <c:auto val="1"/>
        <c:lblAlgn val="ctr"/>
        <c:lblOffset val="100"/>
        <c:noMultiLvlLbl val="0"/>
      </c:catAx>
      <c:valAx>
        <c:axId val="419018808"/>
        <c:scaling>
          <c:orientation val="minMax"/>
        </c:scaling>
        <c:delete val="0"/>
        <c:axPos val="l"/>
        <c:majorGridlines/>
        <c:numFmt formatCode="General" sourceLinked="1"/>
        <c:majorTickMark val="out"/>
        <c:minorTickMark val="none"/>
        <c:tickLblPos val="nextTo"/>
        <c:crossAx val="4188413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524DB-512D-4A45-B74B-770258CEE693}" type="datetimeFigureOut">
              <a:rPr lang="en-US" smtClean="0"/>
              <a:t>6/1/12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9BB5B-7D23-6145-BAF5-74CAB1936919}" type="slidenum">
              <a:rPr lang="en-US" smtClean="0"/>
              <a:t>‹#›</a:t>
            </a:fld>
            <a:endParaRPr lang="en-US"/>
          </a:p>
        </p:txBody>
      </p:sp>
    </p:spTree>
    <p:extLst>
      <p:ext uri="{BB962C8B-B14F-4D97-AF65-F5344CB8AC3E}">
        <p14:creationId xmlns:p14="http://schemas.microsoft.com/office/powerpoint/2010/main" val="31676625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sz="1200" kern="1200" dirty="0" smtClean="0">
                <a:solidFill>
                  <a:schemeClr val="tx1"/>
                </a:solidFill>
                <a:latin typeface="+mn-lt"/>
                <a:ea typeface="+mn-ea"/>
                <a:cs typeface="+mn-cs"/>
              </a:rPr>
              <a:t>	Then, what is content-aware communication? Networks try to look into the content of traffic and try to do some optimization. For example, networks can look into the content of a request, and according to the type of request, we can redirect it to a suitable server.</a:t>
            </a:r>
            <a:endParaRPr lang="zh-TW" altLang="zh-TW" sz="1200" kern="1200" dirty="0" smtClean="0">
              <a:solidFill>
                <a:schemeClr val="tx1"/>
              </a:solidFill>
              <a:latin typeface="+mn-lt"/>
              <a:ea typeface="+mn-ea"/>
              <a:cs typeface="+mn-cs"/>
            </a:endParaRPr>
          </a:p>
          <a:p>
            <a:r>
              <a:rPr lang="en-US" altLang="zh-TW" sz="1200" kern="1200" dirty="0" smtClean="0">
                <a:solidFill>
                  <a:schemeClr val="tx1"/>
                </a:solidFill>
                <a:latin typeface="+mn-lt"/>
                <a:ea typeface="+mn-ea"/>
                <a:cs typeface="+mn-cs"/>
              </a:rPr>
              <a:t>	Another interesting idea is redundancy elimination. We can look into the content of traffic and locate the redundancy content that already appear in previous traffic. We can remove this redundancy to improve throughput. We take </a:t>
            </a:r>
            <a:r>
              <a:rPr lang="en-US" altLang="zh-TW" sz="1200" kern="1200" dirty="0" err="1" smtClean="0">
                <a:solidFill>
                  <a:schemeClr val="tx1"/>
                </a:solidFill>
                <a:latin typeface="+mn-lt"/>
                <a:ea typeface="+mn-ea"/>
                <a:cs typeface="+mn-cs"/>
              </a:rPr>
              <a:t>EndRE</a:t>
            </a:r>
            <a:r>
              <a:rPr lang="en-US" altLang="zh-TW" sz="1200" kern="1200" dirty="0" smtClean="0">
                <a:solidFill>
                  <a:schemeClr val="tx1"/>
                </a:solidFill>
                <a:latin typeface="+mn-lt"/>
                <a:ea typeface="+mn-ea"/>
                <a:cs typeface="+mn-cs"/>
              </a:rPr>
              <a:t> for example.</a:t>
            </a:r>
            <a:endParaRPr lang="zh-TW" altLang="zh-TW" sz="1200" kern="1200" dirty="0" smtClean="0">
              <a:solidFill>
                <a:schemeClr val="tx1"/>
              </a:solidFill>
              <a:latin typeface="+mn-lt"/>
              <a:ea typeface="+mn-ea"/>
              <a:cs typeface="+mn-cs"/>
            </a:endParaRPr>
          </a:p>
          <a:p>
            <a:r>
              <a:rPr lang="en-US" altLang="zh-TW" sz="1200" kern="1200" dirty="0" smtClean="0">
                <a:solidFill>
                  <a:schemeClr val="tx1"/>
                </a:solidFill>
                <a:latin typeface="+mn-lt"/>
                <a:ea typeface="+mn-ea"/>
                <a:cs typeface="+mn-cs"/>
              </a:rPr>
              <a:t>	</a:t>
            </a:r>
            <a:r>
              <a:rPr lang="en-US" altLang="zh-TW" sz="1200" kern="1200" dirty="0" err="1" smtClean="0">
                <a:solidFill>
                  <a:schemeClr val="tx1"/>
                </a:solidFill>
                <a:latin typeface="+mn-lt"/>
                <a:ea typeface="+mn-ea"/>
                <a:cs typeface="+mn-cs"/>
              </a:rPr>
              <a:t>EndRE</a:t>
            </a:r>
            <a:r>
              <a:rPr lang="en-US" altLang="zh-TW" sz="1200" kern="1200" dirty="0" smtClean="0">
                <a:solidFill>
                  <a:schemeClr val="tx1"/>
                </a:solidFill>
                <a:latin typeface="+mn-lt"/>
                <a:ea typeface="+mn-ea"/>
                <a:cs typeface="+mn-cs"/>
              </a:rPr>
              <a:t> use end hosts to do encoding and decoding. The sender keeps monitoring traffic and removes redundancy from traffic. Receiver recovers the removed content to decode packets. So </a:t>
            </a:r>
            <a:r>
              <a:rPr lang="en-US" altLang="zh-TW" sz="1200" kern="1200" dirty="0" err="1" smtClean="0">
                <a:solidFill>
                  <a:schemeClr val="tx1"/>
                </a:solidFill>
                <a:latin typeface="+mn-lt"/>
                <a:ea typeface="+mn-ea"/>
                <a:cs typeface="+mn-cs"/>
              </a:rPr>
              <a:t>EndRE</a:t>
            </a:r>
            <a:r>
              <a:rPr lang="en-US" altLang="zh-TW" sz="1200" kern="1200" dirty="0" smtClean="0">
                <a:solidFill>
                  <a:schemeClr val="tx1"/>
                </a:solidFill>
                <a:latin typeface="+mn-lt"/>
                <a:ea typeface="+mn-ea"/>
                <a:cs typeface="+mn-cs"/>
              </a:rPr>
              <a:t> can reduce traffic along the path.</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4</a:t>
            </a:fld>
            <a:endParaRPr lang="en-US"/>
          </a:p>
        </p:txBody>
      </p:sp>
    </p:spTree>
    <p:extLst>
      <p:ext uri="{BB962C8B-B14F-4D97-AF65-F5344CB8AC3E}">
        <p14:creationId xmlns:p14="http://schemas.microsoft.com/office/powerpoint/2010/main" val="450575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sz="1200" kern="1200" dirty="0" smtClean="0">
                <a:solidFill>
                  <a:schemeClr val="tx1"/>
                </a:solidFill>
                <a:latin typeface="+mn-lt"/>
                <a:ea typeface="+mn-ea"/>
                <a:cs typeface="+mn-cs"/>
              </a:rPr>
              <a:t>	Here is an example called </a:t>
            </a:r>
            <a:r>
              <a:rPr lang="en-US" altLang="zh-TW" sz="1200" kern="1200" dirty="0" err="1" smtClean="0">
                <a:solidFill>
                  <a:schemeClr val="tx1"/>
                </a:solidFill>
                <a:latin typeface="+mn-lt"/>
                <a:ea typeface="+mn-ea"/>
                <a:cs typeface="+mn-cs"/>
              </a:rPr>
              <a:t>SmartRE</a:t>
            </a:r>
            <a:r>
              <a:rPr lang="en-US" altLang="zh-TW" sz="1200" kern="1200" dirty="0" smtClean="0">
                <a:solidFill>
                  <a:schemeClr val="tx1"/>
                </a:solidFill>
                <a:latin typeface="+mn-lt"/>
                <a:ea typeface="+mn-ea"/>
                <a:cs typeface="+mn-cs"/>
              </a:rPr>
              <a:t>, but actually it works in wired networks. I just use it to explain a framework for coordinate framework. It uses an ingress node to monitor traffic and remove redundancy. Then, rely on a central controller. It uses the central controller to coordinate each node and use multiple nodes to recover the removed content to decode packets. So each node only need to cache and decode partial traffic. It can increase the overall traffic it can deal with.</a:t>
            </a:r>
            <a:endParaRPr lang="zh-TW" altLang="zh-TW" sz="1200" kern="1200" dirty="0" smtClean="0">
              <a:solidFill>
                <a:schemeClr val="tx1"/>
              </a:solidFill>
              <a:latin typeface="+mn-lt"/>
              <a:ea typeface="+mn-ea"/>
              <a:cs typeface="+mn-cs"/>
            </a:endParaRPr>
          </a:p>
          <a:p>
            <a:r>
              <a:rPr lang="en-US" altLang="zh-TW" sz="1200" kern="1200" dirty="0" smtClean="0">
                <a:solidFill>
                  <a:schemeClr val="tx1"/>
                </a:solidFill>
                <a:latin typeface="+mn-lt"/>
                <a:ea typeface="+mn-ea"/>
                <a:cs typeface="+mn-cs"/>
              </a:rPr>
              <a:t>	However,  the central controller can  be a bottleneck and single point of failure especially in large networks. So we want a distributed framework.</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5</a:t>
            </a:fld>
            <a:endParaRPr lang="en-US"/>
          </a:p>
        </p:txBody>
      </p:sp>
    </p:spTree>
    <p:extLst>
      <p:ext uri="{BB962C8B-B14F-4D97-AF65-F5344CB8AC3E}">
        <p14:creationId xmlns:p14="http://schemas.microsoft.com/office/powerpoint/2010/main" val="3777551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the challenge is that. Because we want to have a distributed framework and we don’t have a central controller to get </a:t>
            </a:r>
            <a:r>
              <a:rPr lang="en-US" b="1" baseline="0" dirty="0" smtClean="0"/>
              <a:t>whole picture of networks</a:t>
            </a:r>
            <a:r>
              <a:rPr lang="en-US" baseline="0" dirty="0" smtClean="0"/>
              <a:t>. We only can get local information and optimize system locally. So the challenge is how do we extend </a:t>
            </a:r>
            <a:r>
              <a:rPr lang="en-US" b="1" baseline="0" dirty="0" smtClean="0"/>
              <a:t>this local optimization to global optimization </a:t>
            </a:r>
            <a:r>
              <a:rPr lang="en-US" baseline="0" dirty="0" smtClean="0"/>
              <a:t>without the help from a central controller.</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6</a:t>
            </a:fld>
            <a:endParaRPr lang="en-US"/>
          </a:p>
        </p:txBody>
      </p:sp>
    </p:spTree>
    <p:extLst>
      <p:ext uri="{BB962C8B-B14F-4D97-AF65-F5344CB8AC3E}">
        <p14:creationId xmlns:p14="http://schemas.microsoft.com/office/powerpoint/2010/main" val="1614988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basic</a:t>
            </a:r>
            <a:r>
              <a:rPr lang="en-US" baseline="0" dirty="0" smtClean="0"/>
              <a:t> ideal of DÉCOR. A network can be divided into multiple paths. </a:t>
            </a:r>
            <a:r>
              <a:rPr lang="en-US" dirty="0" smtClean="0"/>
              <a:t>Path</a:t>
            </a:r>
            <a:r>
              <a:rPr lang="en-US" baseline="0" dirty="0" smtClean="0"/>
              <a:t> is defined as ingress and egress node pair. Each path tries to optimize its own benefit (the amount of traffic can be reduced in RE). However, the available resources is limited in each node. When multiple paths want to optimize their benefit. resources in each node may conflict. Thus, nodes should arrange its resources and assign them to each path according to how much benefit each path can contribute. Each node also need to maximize the benefit inside it.</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7</a:t>
            </a:fld>
            <a:endParaRPr lang="en-US"/>
          </a:p>
        </p:txBody>
      </p:sp>
    </p:spTree>
    <p:extLst>
      <p:ext uri="{BB962C8B-B14F-4D97-AF65-F5344CB8AC3E}">
        <p14:creationId xmlns:p14="http://schemas.microsoft.com/office/powerpoint/2010/main" val="188748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basic</a:t>
            </a:r>
            <a:r>
              <a:rPr lang="en-US" baseline="0" dirty="0" smtClean="0"/>
              <a:t> ideal of DÉCOR. A network can be divided into multiple paths. </a:t>
            </a:r>
            <a:r>
              <a:rPr lang="en-US" dirty="0" smtClean="0"/>
              <a:t>Path</a:t>
            </a:r>
            <a:r>
              <a:rPr lang="en-US" baseline="0" dirty="0" smtClean="0"/>
              <a:t> is defined as ingress and egress node pair. Each path tries to optimize its own benefit (the amount of traffic can be reduced in RE). However, the available resources is limited in each node. When multiple paths want to optimize their benefit. resources in each node may conflict. Thus, nodes should arrange its resources and assign them to each path according to how much benefit each path can contribute. Each node also need to maximize the benefit inside it.</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8</a:t>
            </a:fld>
            <a:endParaRPr lang="en-US"/>
          </a:p>
        </p:txBody>
      </p:sp>
    </p:spTree>
    <p:extLst>
      <p:ext uri="{BB962C8B-B14F-4D97-AF65-F5344CB8AC3E}">
        <p14:creationId xmlns:p14="http://schemas.microsoft.com/office/powerpoint/2010/main" val="1887484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two kinds</a:t>
            </a:r>
            <a:r>
              <a:rPr lang="en-US" baseline="0" dirty="0" smtClean="0"/>
              <a:t> of control packets to realize it. HELLO packets and ACK packets. </a:t>
            </a:r>
            <a:r>
              <a:rPr lang="en-US" dirty="0" smtClean="0"/>
              <a:t>As </a:t>
            </a:r>
            <a:r>
              <a:rPr lang="en-US" dirty="0" err="1" smtClean="0"/>
              <a:t>SmartRE</a:t>
            </a:r>
            <a:r>
              <a:rPr lang="en-US" dirty="0" smtClean="0"/>
              <a:t>, an</a:t>
            </a:r>
            <a:r>
              <a:rPr lang="en-US" baseline="0" dirty="0" smtClean="0"/>
              <a:t> ingress node remove redundancy in traffic and monitor traffic features such as redundancy and the amount of traffic. These traffic features will be put into HELLO packets. The HELLO packets go along the path they belong to. Each node can get traffic feature from HELLO packets and calculate the benefit each path can provide. Then, put accepted resources into HELLO packets. After HELLO packets reach an egress node, the egress calculate optimized solution for job assignment and use ACK packets to tell nodes about this assignment. </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9</a:t>
            </a:fld>
            <a:endParaRPr lang="en-US"/>
          </a:p>
        </p:txBody>
      </p:sp>
    </p:spTree>
    <p:extLst>
      <p:ext uri="{BB962C8B-B14F-4D97-AF65-F5344CB8AC3E}">
        <p14:creationId xmlns:p14="http://schemas.microsoft.com/office/powerpoint/2010/main" val="1109777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optimize the job assignment using</a:t>
            </a:r>
            <a:r>
              <a:rPr lang="en-US" baseline="0" dirty="0" smtClean="0"/>
              <a:t> linear programming. The target is to maximize total benefit along the path. The constraint is that the path cannot use out the accept resources in each node. Finally, the determined variables are job assignments for every node along the path.</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11</a:t>
            </a:fld>
            <a:endParaRPr lang="en-US"/>
          </a:p>
        </p:txBody>
      </p:sp>
    </p:spTree>
    <p:extLst>
      <p:ext uri="{BB962C8B-B14F-4D97-AF65-F5344CB8AC3E}">
        <p14:creationId xmlns:p14="http://schemas.microsoft.com/office/powerpoint/2010/main" val="70419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44FD29-E960-C343-9193-9C0CC01FBC19}" type="datetimeFigureOut">
              <a:rPr lang="en-US" smtClean="0"/>
              <a:t>6/1/12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56111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4FD29-E960-C343-9193-9C0CC01FBC19}" type="datetimeFigureOut">
              <a:rPr lang="en-US" smtClean="0"/>
              <a:t>6/1/12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367646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4FD29-E960-C343-9193-9C0CC01FBC19}" type="datetimeFigureOut">
              <a:rPr lang="en-US" smtClean="0"/>
              <a:t>6/1/12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291262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4FD29-E960-C343-9193-9C0CC01FBC19}" type="datetimeFigureOut">
              <a:rPr lang="en-US" smtClean="0"/>
              <a:t>6/1/12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318488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44FD29-E960-C343-9193-9C0CC01FBC19}" type="datetimeFigureOut">
              <a:rPr lang="en-US" smtClean="0"/>
              <a:t>6/1/12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264412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4FD29-E960-C343-9193-9C0CC01FBC19}" type="datetimeFigureOut">
              <a:rPr lang="en-US" smtClean="0"/>
              <a:t>6/1/12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2362354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4FD29-E960-C343-9193-9C0CC01FBC19}" type="datetimeFigureOut">
              <a:rPr lang="en-US" smtClean="0"/>
              <a:t>6/1/12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109660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4FD29-E960-C343-9193-9C0CC01FBC19}" type="datetimeFigureOut">
              <a:rPr lang="en-US" smtClean="0"/>
              <a:t>6/1/12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38798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4FD29-E960-C343-9193-9C0CC01FBC19}" type="datetimeFigureOut">
              <a:rPr lang="en-US" smtClean="0"/>
              <a:t>6/1/12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250291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4FD29-E960-C343-9193-9C0CC01FBC19}" type="datetimeFigureOut">
              <a:rPr lang="en-US" smtClean="0"/>
              <a:t>6/1/12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427179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4FD29-E960-C343-9193-9C0CC01FBC19}" type="datetimeFigureOut">
              <a:rPr lang="en-US" smtClean="0"/>
              <a:t>6/1/12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8A565-40F0-544F-9F1A-EC029A310C74}" type="slidenum">
              <a:rPr lang="en-US" smtClean="0"/>
              <a:t>‹#›</a:t>
            </a:fld>
            <a:endParaRPr lang="en-US"/>
          </a:p>
        </p:txBody>
      </p:sp>
    </p:spTree>
    <p:extLst>
      <p:ext uri="{BB962C8B-B14F-4D97-AF65-F5344CB8AC3E}">
        <p14:creationId xmlns:p14="http://schemas.microsoft.com/office/powerpoint/2010/main" val="280696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4FD29-E960-C343-9193-9C0CC01FBC19}" type="datetimeFigureOut">
              <a:rPr lang="en-US" smtClean="0"/>
              <a:t>6/1/12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8A565-40F0-544F-9F1A-EC029A310C74}" type="slidenum">
              <a:rPr lang="en-US" smtClean="0"/>
              <a:t>‹#›</a:t>
            </a:fld>
            <a:endParaRPr lang="en-US"/>
          </a:p>
        </p:txBody>
      </p:sp>
    </p:spTree>
    <p:extLst>
      <p:ext uri="{BB962C8B-B14F-4D97-AF65-F5344CB8AC3E}">
        <p14:creationId xmlns:p14="http://schemas.microsoft.com/office/powerpoint/2010/main" val="2182179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4" Type="http://schemas.openxmlformats.org/officeDocument/2006/relationships/image" Target="../media/image7.png"/><Relationship Id="rId5" Type="http://schemas.openxmlformats.org/officeDocument/2006/relationships/image" Target="../media/image8.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 Id="rId6"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DECOR: A Distributed Coordinated Resource Monitoring System</a:t>
            </a:r>
            <a:endParaRPr lang="en-US" dirty="0"/>
          </a:p>
        </p:txBody>
      </p:sp>
      <p:sp>
        <p:nvSpPr>
          <p:cNvPr id="3" name="Subtitle 2"/>
          <p:cNvSpPr>
            <a:spLocks noGrp="1"/>
          </p:cNvSpPr>
          <p:nvPr>
            <p:ph type="subTitle" idx="1"/>
          </p:nvPr>
        </p:nvSpPr>
        <p:spPr>
          <a:xfrm>
            <a:off x="0" y="3911600"/>
            <a:ext cx="6400800" cy="1752600"/>
          </a:xfrm>
        </p:spPr>
        <p:txBody>
          <a:bodyPr/>
          <a:lstStyle/>
          <a:p>
            <a:r>
              <a:rPr lang="en-US" u="sng" dirty="0" smtClean="0"/>
              <a:t>Shan-Hsiang </a:t>
            </a:r>
            <a:r>
              <a:rPr lang="en-US" u="sng" dirty="0" err="1" smtClean="0"/>
              <a:t>Shen</a:t>
            </a:r>
            <a:endParaRPr lang="en-US" u="sng" dirty="0" smtClean="0"/>
          </a:p>
          <a:p>
            <a:r>
              <a:rPr lang="en-US" dirty="0" err="1" smtClean="0"/>
              <a:t>Aditya</a:t>
            </a:r>
            <a:r>
              <a:rPr lang="en-US" dirty="0" smtClean="0"/>
              <a:t> </a:t>
            </a:r>
            <a:r>
              <a:rPr lang="en-US" dirty="0" err="1" smtClean="0"/>
              <a:t>Akella</a:t>
            </a:r>
            <a:endParaRPr lang="en-US" dirty="0"/>
          </a:p>
        </p:txBody>
      </p:sp>
      <p:pic>
        <p:nvPicPr>
          <p:cNvPr id="4" name="Picture 3" descr="uwlogo.png"/>
          <p:cNvPicPr>
            <a:picLocks noChangeAspect="1"/>
          </p:cNvPicPr>
          <p:nvPr/>
        </p:nvPicPr>
        <p:blipFill>
          <a:blip r:embed="rId2" cstate="print"/>
          <a:stretch>
            <a:fillRect/>
          </a:stretch>
        </p:blipFill>
        <p:spPr>
          <a:xfrm>
            <a:off x="4876800" y="3886200"/>
            <a:ext cx="2819400" cy="1885824"/>
          </a:xfrm>
          <a:prstGeom prst="rect">
            <a:avLst/>
          </a:prstGeom>
        </p:spPr>
      </p:pic>
    </p:spTree>
    <p:extLst>
      <p:ext uri="{BB962C8B-B14F-4D97-AF65-F5344CB8AC3E}">
        <p14:creationId xmlns:p14="http://schemas.microsoft.com/office/powerpoint/2010/main" val="24551589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Arrangement</a:t>
            </a:r>
            <a:endParaRPr lang="en-US" dirty="0"/>
          </a:p>
        </p:txBody>
      </p:sp>
      <p:sp>
        <p:nvSpPr>
          <p:cNvPr id="3" name="Content Placeholder 2"/>
          <p:cNvSpPr>
            <a:spLocks noGrp="1"/>
          </p:cNvSpPr>
          <p:nvPr>
            <p:ph idx="1"/>
          </p:nvPr>
        </p:nvSpPr>
        <p:spPr/>
        <p:txBody>
          <a:bodyPr/>
          <a:lstStyle/>
          <a:p>
            <a:r>
              <a:rPr lang="en-US" dirty="0" smtClean="0"/>
              <a:t>Interior nodes assign resources to different paths</a:t>
            </a:r>
            <a:r>
              <a:rPr lang="en-US" dirty="0" smtClean="0"/>
              <a:t>.</a:t>
            </a:r>
            <a:endParaRPr lang="en-US" dirty="0" smtClean="0"/>
          </a:p>
          <a:p>
            <a:r>
              <a:rPr lang="en-US" dirty="0" smtClean="0"/>
              <a:t>Calculate                          for each path</a:t>
            </a:r>
            <a:r>
              <a:rPr lang="en-US" dirty="0" smtClean="0"/>
              <a:t>.</a:t>
            </a:r>
            <a:endParaRPr lang="en-US" dirty="0"/>
          </a:p>
          <a:p>
            <a:r>
              <a:rPr lang="en-US" dirty="0" smtClean="0"/>
              <a:t>Assign more resources to the path that can contribute more benefit. </a:t>
            </a:r>
            <a:endParaRPr lang="en-US" dirty="0"/>
          </a:p>
        </p:txBody>
      </p:sp>
      <p:grpSp>
        <p:nvGrpSpPr>
          <p:cNvPr id="6" name="Group 5"/>
          <p:cNvGrpSpPr/>
          <p:nvPr/>
        </p:nvGrpSpPr>
        <p:grpSpPr>
          <a:xfrm>
            <a:off x="2573866" y="2516585"/>
            <a:ext cx="2032001" cy="980362"/>
            <a:chOff x="2573866" y="2624656"/>
            <a:chExt cx="2032001" cy="980362"/>
          </a:xfrm>
        </p:grpSpPr>
        <p:sp>
          <p:nvSpPr>
            <p:cNvPr id="4" name="TextBox 3"/>
            <p:cNvSpPr txBox="1"/>
            <p:nvPr/>
          </p:nvSpPr>
          <p:spPr>
            <a:xfrm>
              <a:off x="3014134" y="2624656"/>
              <a:ext cx="1080344" cy="461665"/>
            </a:xfrm>
            <a:prstGeom prst="rect">
              <a:avLst/>
            </a:prstGeom>
            <a:noFill/>
          </p:spPr>
          <p:txBody>
            <a:bodyPr wrap="none" rtlCol="0">
              <a:spAutoFit/>
            </a:bodyPr>
            <a:lstStyle/>
            <a:p>
              <a:r>
                <a:rPr lang="en-US" sz="2400" dirty="0" smtClean="0"/>
                <a:t>benefit</a:t>
              </a:r>
              <a:endParaRPr lang="en-US" dirty="0"/>
            </a:p>
          </p:txBody>
        </p:sp>
        <p:sp>
          <p:nvSpPr>
            <p:cNvPr id="5" name="TextBox 4"/>
            <p:cNvSpPr txBox="1"/>
            <p:nvPr/>
          </p:nvSpPr>
          <p:spPr>
            <a:xfrm>
              <a:off x="2587411" y="3143353"/>
              <a:ext cx="1882547" cy="461665"/>
            </a:xfrm>
            <a:prstGeom prst="rect">
              <a:avLst/>
            </a:prstGeom>
            <a:noFill/>
          </p:spPr>
          <p:txBody>
            <a:bodyPr wrap="none" rtlCol="0">
              <a:spAutoFit/>
            </a:bodyPr>
            <a:lstStyle/>
            <a:p>
              <a:r>
                <a:rPr lang="en-US" sz="2400" dirty="0" smtClean="0"/>
                <a:t>Unit resource</a:t>
              </a:r>
              <a:endParaRPr lang="en-US" sz="2400" dirty="0"/>
            </a:p>
          </p:txBody>
        </p:sp>
        <p:cxnSp>
          <p:nvCxnSpPr>
            <p:cNvPr id="7" name="Straight Connector 6"/>
            <p:cNvCxnSpPr/>
            <p:nvPr/>
          </p:nvCxnSpPr>
          <p:spPr>
            <a:xfrm>
              <a:off x="2573866" y="3120187"/>
              <a:ext cx="20320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898083" y="4573751"/>
            <a:ext cx="6925333" cy="1930086"/>
            <a:chOff x="898083" y="4573751"/>
            <a:chExt cx="6925333" cy="1930086"/>
          </a:xfrm>
        </p:grpSpPr>
        <p:grpSp>
          <p:nvGrpSpPr>
            <p:cNvPr id="8" name="Group 7"/>
            <p:cNvGrpSpPr/>
            <p:nvPr/>
          </p:nvGrpSpPr>
          <p:grpSpPr>
            <a:xfrm>
              <a:off x="898083" y="4573751"/>
              <a:ext cx="6925333" cy="1524277"/>
              <a:chOff x="238125" y="2689828"/>
              <a:chExt cx="6925333" cy="1524277"/>
            </a:xfrm>
          </p:grpSpPr>
          <p:pic>
            <p:nvPicPr>
              <p:cNvPr id="9" name="Picture 8"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10" name="Picture 9"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11" name="Picture 10"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12" name="Picture 11"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cxnSp>
            <p:nvCxnSpPr>
              <p:cNvPr id="13" name="Straight Connector 12"/>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9"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1552750" y="6123481"/>
              <a:ext cx="1379968" cy="369332"/>
            </a:xfrm>
            <a:prstGeom prst="rect">
              <a:avLst/>
            </a:prstGeom>
            <a:noFill/>
          </p:spPr>
          <p:txBody>
            <a:bodyPr wrap="none" rtlCol="0">
              <a:spAutoFit/>
            </a:bodyPr>
            <a:lstStyle/>
            <a:p>
              <a:r>
                <a:rPr lang="en-US" dirty="0" smtClean="0"/>
                <a:t>Ingress node</a:t>
              </a:r>
              <a:endParaRPr lang="en-US" dirty="0"/>
            </a:p>
          </p:txBody>
        </p:sp>
        <p:sp>
          <p:nvSpPr>
            <p:cNvPr id="20" name="TextBox 19"/>
            <p:cNvSpPr txBox="1"/>
            <p:nvPr/>
          </p:nvSpPr>
          <p:spPr>
            <a:xfrm>
              <a:off x="3662257" y="6134505"/>
              <a:ext cx="1423249" cy="369332"/>
            </a:xfrm>
            <a:prstGeom prst="rect">
              <a:avLst/>
            </a:prstGeom>
            <a:noFill/>
          </p:spPr>
          <p:txBody>
            <a:bodyPr wrap="none" rtlCol="0">
              <a:spAutoFit/>
            </a:bodyPr>
            <a:lstStyle/>
            <a:p>
              <a:r>
                <a:rPr lang="en-US" dirty="0" smtClean="0"/>
                <a:t>Interior </a:t>
              </a:r>
              <a:r>
                <a:rPr lang="en-US" dirty="0" smtClean="0"/>
                <a:t>node</a:t>
              </a:r>
              <a:endParaRPr lang="en-US" dirty="0"/>
            </a:p>
          </p:txBody>
        </p:sp>
        <p:sp>
          <p:nvSpPr>
            <p:cNvPr id="21" name="TextBox 20"/>
            <p:cNvSpPr txBox="1"/>
            <p:nvPr/>
          </p:nvSpPr>
          <p:spPr>
            <a:xfrm>
              <a:off x="5888162" y="5147696"/>
              <a:ext cx="1313243" cy="369332"/>
            </a:xfrm>
            <a:prstGeom prst="rect">
              <a:avLst/>
            </a:prstGeom>
            <a:noFill/>
          </p:spPr>
          <p:txBody>
            <a:bodyPr wrap="none" rtlCol="0">
              <a:spAutoFit/>
            </a:bodyPr>
            <a:lstStyle/>
            <a:p>
              <a:r>
                <a:rPr lang="en-US" dirty="0"/>
                <a:t>E</a:t>
              </a:r>
              <a:r>
                <a:rPr lang="en-US" dirty="0" smtClean="0"/>
                <a:t>gress </a:t>
              </a:r>
              <a:r>
                <a:rPr lang="en-US" dirty="0" smtClean="0"/>
                <a:t>node</a:t>
              </a:r>
              <a:endParaRPr lang="en-US" dirty="0"/>
            </a:p>
          </p:txBody>
        </p:sp>
      </p:grpSp>
      <p:sp>
        <p:nvSpPr>
          <p:cNvPr id="22" name="Rectangle 21"/>
          <p:cNvSpPr/>
          <p:nvPr/>
        </p:nvSpPr>
        <p:spPr>
          <a:xfrm>
            <a:off x="3305391" y="4925573"/>
            <a:ext cx="2101349" cy="1763094"/>
          </a:xfrm>
          <a:prstGeom prst="rect">
            <a:avLst/>
          </a:prstGeom>
          <a:noFill/>
          <a:ln w="38100"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03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assignment optimization</a:t>
            </a:r>
            <a:endParaRPr lang="en-US" dirty="0"/>
          </a:p>
        </p:txBody>
      </p:sp>
      <p:sp>
        <p:nvSpPr>
          <p:cNvPr id="3" name="Content Placeholder 2"/>
          <p:cNvSpPr>
            <a:spLocks noGrp="1"/>
          </p:cNvSpPr>
          <p:nvPr>
            <p:ph idx="1"/>
          </p:nvPr>
        </p:nvSpPr>
        <p:spPr>
          <a:xfrm>
            <a:off x="457200" y="1600199"/>
            <a:ext cx="8229600" cy="4580057"/>
          </a:xfrm>
        </p:spPr>
        <p:txBody>
          <a:bodyPr>
            <a:normAutofit/>
          </a:bodyPr>
          <a:lstStyle/>
          <a:p>
            <a:r>
              <a:rPr lang="en-US" dirty="0" smtClean="0"/>
              <a:t>Optimize job assignment by </a:t>
            </a:r>
            <a:r>
              <a:rPr lang="en-US" dirty="0"/>
              <a:t>l</a:t>
            </a:r>
            <a:r>
              <a:rPr lang="en-US" dirty="0" smtClean="0"/>
              <a:t>inear programming</a:t>
            </a:r>
          </a:p>
          <a:p>
            <a:pPr lvl="1"/>
            <a:r>
              <a:rPr lang="en-US" dirty="0" smtClean="0"/>
              <a:t>Maximize: total benefit along the path.</a:t>
            </a:r>
          </a:p>
          <a:p>
            <a:pPr lvl="1"/>
            <a:r>
              <a:rPr lang="en-US" dirty="0" smtClean="0"/>
              <a:t>Subject to: resources needed cannot surpass accepted resources</a:t>
            </a:r>
          </a:p>
          <a:p>
            <a:pPr lvl="1"/>
            <a:r>
              <a:rPr lang="en-US" dirty="0" smtClean="0"/>
              <a:t>Variable to be determined: the fraction of traffic each node needs to process</a:t>
            </a:r>
          </a:p>
        </p:txBody>
      </p:sp>
      <p:sp>
        <p:nvSpPr>
          <p:cNvPr id="4" name="Slide Number Placeholder 3"/>
          <p:cNvSpPr>
            <a:spLocks noGrp="1"/>
          </p:cNvSpPr>
          <p:nvPr>
            <p:ph type="sldNum" sz="quarter" idx="12"/>
          </p:nvPr>
        </p:nvSpPr>
        <p:spPr/>
        <p:txBody>
          <a:bodyPr/>
          <a:lstStyle/>
          <a:p>
            <a:fld id="{EBA30F13-C6E3-9649-BD9F-210AF821E85B}" type="slidenum">
              <a:rPr lang="en-US" smtClean="0"/>
              <a:pPr/>
              <a:t>11</a:t>
            </a:fld>
            <a:endParaRPr lang="en-US"/>
          </a:p>
        </p:txBody>
      </p:sp>
      <p:grpSp>
        <p:nvGrpSpPr>
          <p:cNvPr id="5" name="Group 4"/>
          <p:cNvGrpSpPr/>
          <p:nvPr/>
        </p:nvGrpSpPr>
        <p:grpSpPr>
          <a:xfrm>
            <a:off x="898083" y="4791389"/>
            <a:ext cx="6925333" cy="1930086"/>
            <a:chOff x="898083" y="4573751"/>
            <a:chExt cx="6925333" cy="1930086"/>
          </a:xfrm>
        </p:grpSpPr>
        <p:grpSp>
          <p:nvGrpSpPr>
            <p:cNvPr id="6" name="Group 5"/>
            <p:cNvGrpSpPr/>
            <p:nvPr/>
          </p:nvGrpSpPr>
          <p:grpSpPr>
            <a:xfrm>
              <a:off x="898083" y="4573751"/>
              <a:ext cx="6925333" cy="1524277"/>
              <a:chOff x="238125" y="2689828"/>
              <a:chExt cx="6925333" cy="1524277"/>
            </a:xfrm>
          </p:grpSpPr>
          <p:pic>
            <p:nvPicPr>
              <p:cNvPr id="10" name="Picture 9"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11" name="Picture 10"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12" name="Picture 11"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13" name="Picture 12"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cxnSp>
            <p:nvCxnSpPr>
              <p:cNvPr id="14" name="Straight Connector 13"/>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10"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7" name="TextBox 6"/>
            <p:cNvSpPr txBox="1"/>
            <p:nvPr/>
          </p:nvSpPr>
          <p:spPr>
            <a:xfrm>
              <a:off x="1552750" y="6123481"/>
              <a:ext cx="1379968" cy="369332"/>
            </a:xfrm>
            <a:prstGeom prst="rect">
              <a:avLst/>
            </a:prstGeom>
            <a:noFill/>
          </p:spPr>
          <p:txBody>
            <a:bodyPr wrap="none" rtlCol="0">
              <a:spAutoFit/>
            </a:bodyPr>
            <a:lstStyle/>
            <a:p>
              <a:r>
                <a:rPr lang="en-US" dirty="0" smtClean="0"/>
                <a:t>Ingress node</a:t>
              </a:r>
              <a:endParaRPr lang="en-US" dirty="0"/>
            </a:p>
          </p:txBody>
        </p:sp>
        <p:sp>
          <p:nvSpPr>
            <p:cNvPr id="8" name="TextBox 7"/>
            <p:cNvSpPr txBox="1"/>
            <p:nvPr/>
          </p:nvSpPr>
          <p:spPr>
            <a:xfrm>
              <a:off x="3662257" y="6134505"/>
              <a:ext cx="1423249" cy="369332"/>
            </a:xfrm>
            <a:prstGeom prst="rect">
              <a:avLst/>
            </a:prstGeom>
            <a:noFill/>
          </p:spPr>
          <p:txBody>
            <a:bodyPr wrap="none" rtlCol="0">
              <a:spAutoFit/>
            </a:bodyPr>
            <a:lstStyle/>
            <a:p>
              <a:r>
                <a:rPr lang="en-US" dirty="0" smtClean="0"/>
                <a:t>Interior </a:t>
              </a:r>
              <a:r>
                <a:rPr lang="en-US" dirty="0" smtClean="0"/>
                <a:t>node</a:t>
              </a:r>
              <a:endParaRPr lang="en-US" dirty="0"/>
            </a:p>
          </p:txBody>
        </p:sp>
        <p:sp>
          <p:nvSpPr>
            <p:cNvPr id="9" name="TextBox 8"/>
            <p:cNvSpPr txBox="1"/>
            <p:nvPr/>
          </p:nvSpPr>
          <p:spPr>
            <a:xfrm>
              <a:off x="5888162" y="5147696"/>
              <a:ext cx="1313243" cy="369332"/>
            </a:xfrm>
            <a:prstGeom prst="rect">
              <a:avLst/>
            </a:prstGeom>
            <a:noFill/>
          </p:spPr>
          <p:txBody>
            <a:bodyPr wrap="none" rtlCol="0">
              <a:spAutoFit/>
            </a:bodyPr>
            <a:lstStyle/>
            <a:p>
              <a:r>
                <a:rPr lang="en-US" dirty="0"/>
                <a:t>E</a:t>
              </a:r>
              <a:r>
                <a:rPr lang="en-US" dirty="0" smtClean="0"/>
                <a:t>gress </a:t>
              </a:r>
              <a:r>
                <a:rPr lang="en-US" dirty="0" smtClean="0"/>
                <a:t>node</a:t>
              </a:r>
              <a:endParaRPr lang="en-US" dirty="0"/>
            </a:p>
          </p:txBody>
        </p:sp>
      </p:grpSp>
      <p:sp>
        <p:nvSpPr>
          <p:cNvPr id="20" name="Rectangle 19"/>
          <p:cNvSpPr/>
          <p:nvPr/>
        </p:nvSpPr>
        <p:spPr>
          <a:xfrm>
            <a:off x="5502525" y="4608162"/>
            <a:ext cx="2101349" cy="1763094"/>
          </a:xfrm>
          <a:prstGeom prst="rect">
            <a:avLst/>
          </a:prstGeom>
          <a:noFill/>
          <a:ln w="38100"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1264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Implementation</a:t>
            </a:r>
            <a:endParaRPr lang="zh-TW" altLang="en-US" dirty="0"/>
          </a:p>
        </p:txBody>
      </p:sp>
      <p:sp>
        <p:nvSpPr>
          <p:cNvPr id="3" name="內容版面配置區 2"/>
          <p:cNvSpPr>
            <a:spLocks noGrp="1"/>
          </p:cNvSpPr>
          <p:nvPr>
            <p:ph idx="1"/>
          </p:nvPr>
        </p:nvSpPr>
        <p:spPr>
          <a:xfrm>
            <a:off x="457200" y="1600200"/>
            <a:ext cx="8229600" cy="3279371"/>
          </a:xfrm>
        </p:spPr>
        <p:txBody>
          <a:bodyPr/>
          <a:lstStyle/>
          <a:p>
            <a:r>
              <a:rPr lang="en-US" altLang="zh-TW" dirty="0" smtClean="0"/>
              <a:t>We implement distributed </a:t>
            </a:r>
            <a:r>
              <a:rPr lang="en-US" altLang="zh-TW" dirty="0" err="1" smtClean="0"/>
              <a:t>SmartRE</a:t>
            </a:r>
            <a:r>
              <a:rPr lang="en-US" altLang="zh-TW" dirty="0" smtClean="0"/>
              <a:t> (</a:t>
            </a:r>
            <a:r>
              <a:rPr lang="en-US" altLang="zh-TW" dirty="0" err="1" smtClean="0"/>
              <a:t>SmartRE</a:t>
            </a:r>
            <a:r>
              <a:rPr lang="en-US" altLang="zh-TW" dirty="0" smtClean="0"/>
              <a:t> + DÉCOR) in Click software router as modules.</a:t>
            </a:r>
          </a:p>
          <a:p>
            <a:r>
              <a:rPr lang="en-US" altLang="zh-TW" dirty="0" smtClean="0"/>
              <a:t>The Click modules is running in a desktop with Intel® Core™ 2 Quad CPU Q6700 and 3GB of memory.</a:t>
            </a:r>
          </a:p>
          <a:p>
            <a:endParaRPr lang="zh-TW" altLang="en-US" dirty="0"/>
          </a:p>
        </p:txBody>
      </p:sp>
      <p:sp>
        <p:nvSpPr>
          <p:cNvPr id="4" name="Slide Number Placeholder 3"/>
          <p:cNvSpPr>
            <a:spLocks noGrp="1"/>
          </p:cNvSpPr>
          <p:nvPr>
            <p:ph type="sldNum" sz="quarter" idx="12"/>
          </p:nvPr>
        </p:nvSpPr>
        <p:spPr/>
        <p:txBody>
          <a:bodyPr/>
          <a:lstStyle/>
          <a:p>
            <a:fld id="{EBA30F13-C6E3-9649-BD9F-210AF821E85B}" type="slidenum">
              <a:rPr lang="en-US" smtClean="0"/>
              <a:pPr/>
              <a:t>12</a:t>
            </a:fld>
            <a:endParaRPr lang="en-US"/>
          </a:p>
        </p:txBody>
      </p:sp>
    </p:spTree>
    <p:extLst>
      <p:ext uri="{BB962C8B-B14F-4D97-AF65-F5344CB8AC3E}">
        <p14:creationId xmlns:p14="http://schemas.microsoft.com/office/powerpoint/2010/main" val="4601237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implementation issue of distributed </a:t>
            </a:r>
            <a:r>
              <a:rPr lang="en-US" dirty="0" err="1" smtClean="0"/>
              <a:t>SmartRE</a:t>
            </a:r>
            <a:endParaRPr lang="en-US" dirty="0"/>
          </a:p>
        </p:txBody>
      </p:sp>
      <p:sp>
        <p:nvSpPr>
          <p:cNvPr id="3" name="Content Placeholder 2"/>
          <p:cNvSpPr>
            <a:spLocks noGrp="1"/>
          </p:cNvSpPr>
          <p:nvPr>
            <p:ph idx="1"/>
          </p:nvPr>
        </p:nvSpPr>
        <p:spPr>
          <a:xfrm>
            <a:off x="457200" y="1600201"/>
            <a:ext cx="8229600" cy="1352550"/>
          </a:xfrm>
        </p:spPr>
        <p:txBody>
          <a:bodyPr/>
          <a:lstStyle/>
          <a:p>
            <a:r>
              <a:rPr lang="en-US" dirty="0" smtClean="0"/>
              <a:t>An ingress node synchronizes cache with interior nodes by using buckets.</a:t>
            </a:r>
            <a:endParaRPr lang="en-US" dirty="0"/>
          </a:p>
        </p:txBody>
      </p:sp>
      <p:grpSp>
        <p:nvGrpSpPr>
          <p:cNvPr id="4" name="Group 3"/>
          <p:cNvGrpSpPr/>
          <p:nvPr/>
        </p:nvGrpSpPr>
        <p:grpSpPr>
          <a:xfrm>
            <a:off x="917690" y="3974842"/>
            <a:ext cx="7143750" cy="1816980"/>
            <a:chOff x="238125" y="2397125"/>
            <a:chExt cx="7143750" cy="1816980"/>
          </a:xfrm>
        </p:grpSpPr>
        <p:pic>
          <p:nvPicPr>
            <p:cNvPr id="5"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6"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7"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8"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cxnSp>
          <p:nvCxnSpPr>
            <p:cNvPr id="9" name="Straight Connector 8"/>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endCxn id="5"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Curved Connector 13"/>
            <p:cNvCxnSpPr/>
            <p:nvPr/>
          </p:nvCxnSpPr>
          <p:spPr>
            <a:xfrm flipV="1">
              <a:off x="968375" y="2397125"/>
              <a:ext cx="6413500" cy="880355"/>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1877470" y="5760072"/>
            <a:ext cx="876185" cy="646331"/>
          </a:xfrm>
          <a:prstGeom prst="rect">
            <a:avLst/>
          </a:prstGeom>
          <a:noFill/>
        </p:spPr>
        <p:txBody>
          <a:bodyPr wrap="square" rtlCol="0">
            <a:spAutoFit/>
          </a:bodyPr>
          <a:lstStyle/>
          <a:p>
            <a:r>
              <a:rPr lang="en-US" dirty="0" smtClean="0"/>
              <a:t>Ingress node</a:t>
            </a:r>
            <a:endParaRPr lang="en-US" dirty="0"/>
          </a:p>
        </p:txBody>
      </p:sp>
      <p:sp>
        <p:nvSpPr>
          <p:cNvPr id="16" name="TextBox 15"/>
          <p:cNvSpPr txBox="1"/>
          <p:nvPr/>
        </p:nvSpPr>
        <p:spPr>
          <a:xfrm>
            <a:off x="3198657" y="5774016"/>
            <a:ext cx="1008217" cy="646331"/>
          </a:xfrm>
          <a:prstGeom prst="rect">
            <a:avLst/>
          </a:prstGeom>
          <a:noFill/>
        </p:spPr>
        <p:txBody>
          <a:bodyPr wrap="square" rtlCol="0">
            <a:spAutoFit/>
          </a:bodyPr>
          <a:lstStyle/>
          <a:p>
            <a:r>
              <a:rPr lang="en-US" dirty="0" smtClean="0"/>
              <a:t>Interior node 1</a:t>
            </a:r>
            <a:endParaRPr lang="en-US" dirty="0"/>
          </a:p>
        </p:txBody>
      </p:sp>
      <p:sp>
        <p:nvSpPr>
          <p:cNvPr id="17" name="TextBox 16"/>
          <p:cNvSpPr txBox="1"/>
          <p:nvPr/>
        </p:nvSpPr>
        <p:spPr>
          <a:xfrm>
            <a:off x="4674373" y="5757519"/>
            <a:ext cx="1008217" cy="646331"/>
          </a:xfrm>
          <a:prstGeom prst="rect">
            <a:avLst/>
          </a:prstGeom>
          <a:noFill/>
        </p:spPr>
        <p:txBody>
          <a:bodyPr wrap="square" rtlCol="0">
            <a:spAutoFit/>
          </a:bodyPr>
          <a:lstStyle/>
          <a:p>
            <a:r>
              <a:rPr lang="en-US" dirty="0" smtClean="0"/>
              <a:t>Interior node 2</a:t>
            </a:r>
            <a:endParaRPr lang="en-US" dirty="0"/>
          </a:p>
        </p:txBody>
      </p:sp>
      <p:sp>
        <p:nvSpPr>
          <p:cNvPr id="18" name="TextBox 17"/>
          <p:cNvSpPr txBox="1"/>
          <p:nvPr/>
        </p:nvSpPr>
        <p:spPr>
          <a:xfrm>
            <a:off x="6204838" y="4881004"/>
            <a:ext cx="876185" cy="646331"/>
          </a:xfrm>
          <a:prstGeom prst="rect">
            <a:avLst/>
          </a:prstGeom>
          <a:noFill/>
        </p:spPr>
        <p:txBody>
          <a:bodyPr wrap="square" rtlCol="0">
            <a:spAutoFit/>
          </a:bodyPr>
          <a:lstStyle/>
          <a:p>
            <a:r>
              <a:rPr lang="en-US" dirty="0"/>
              <a:t>e</a:t>
            </a:r>
            <a:r>
              <a:rPr lang="en-US" dirty="0" smtClean="0"/>
              <a:t>gress node</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94535749"/>
              </p:ext>
            </p:extLst>
          </p:nvPr>
        </p:nvGraphicFramePr>
        <p:xfrm>
          <a:off x="498376" y="3711285"/>
          <a:ext cx="2922743" cy="1112520"/>
        </p:xfrm>
        <a:graphic>
          <a:graphicData uri="http://schemas.openxmlformats.org/drawingml/2006/table">
            <a:tbl>
              <a:tblPr firstRow="1" bandRow="1">
                <a:tableStyleId>{22838BEF-8BB2-4498-84A7-C5851F593DF1}</a:tableStyleId>
              </a:tblPr>
              <a:tblGrid>
                <a:gridCol w="2922743"/>
              </a:tblGrid>
              <a:tr h="370840">
                <a:tc>
                  <a:txBody>
                    <a:bodyPr/>
                    <a:lstStyle/>
                    <a:p>
                      <a:r>
                        <a:rPr lang="en-US" b="1" dirty="0" smtClean="0"/>
                        <a:t>Bucket 1 </a:t>
                      </a:r>
                      <a:r>
                        <a:rPr lang="en-US" b="1" dirty="0" smtClean="0">
                          <a:sym typeface="Wingdings"/>
                        </a:rPr>
                        <a:t> interior node 1</a:t>
                      </a:r>
                      <a:endParaRPr lang="en-US" b="1" dirty="0"/>
                    </a:p>
                  </a:txBody>
                  <a:tcPr/>
                </a:tc>
              </a:tr>
              <a:tr h="370840">
                <a:tc>
                  <a:txBody>
                    <a:bodyPr/>
                    <a:lstStyle/>
                    <a:p>
                      <a:r>
                        <a:rPr lang="en-US" b="1" dirty="0" smtClean="0"/>
                        <a:t>Bucket 2 </a:t>
                      </a:r>
                      <a:r>
                        <a:rPr lang="en-US" b="1" dirty="0" smtClean="0">
                          <a:sym typeface="Wingdings"/>
                        </a:rPr>
                        <a:t> interior node 2</a:t>
                      </a:r>
                      <a:endParaRPr lang="en-US" b="1"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Bucket 3 </a:t>
                      </a:r>
                      <a:r>
                        <a:rPr lang="en-US" b="1" dirty="0" smtClean="0">
                          <a:sym typeface="Wingdings"/>
                        </a:rPr>
                        <a:t> egress node</a:t>
                      </a:r>
                      <a:endParaRPr lang="en-US" b="1" dirty="0" smtClean="0"/>
                    </a:p>
                  </a:txBody>
                  <a:tcPr/>
                </a:tc>
              </a:tr>
            </a:tbl>
          </a:graphicData>
        </a:graphic>
      </p:graphicFrame>
      <p:sp>
        <p:nvSpPr>
          <p:cNvPr id="20" name="Slide Number Placeholder 19"/>
          <p:cNvSpPr>
            <a:spLocks noGrp="1"/>
          </p:cNvSpPr>
          <p:nvPr>
            <p:ph type="sldNum" sz="quarter" idx="12"/>
          </p:nvPr>
        </p:nvSpPr>
        <p:spPr/>
        <p:txBody>
          <a:bodyPr/>
          <a:lstStyle/>
          <a:p>
            <a:fld id="{EBA30F13-C6E3-9649-BD9F-210AF821E85B}" type="slidenum">
              <a:rPr lang="en-US" smtClean="0"/>
              <a:pPr/>
              <a:t>13</a:t>
            </a:fld>
            <a:endParaRPr lang="en-US"/>
          </a:p>
        </p:txBody>
      </p:sp>
    </p:spTree>
    <p:extLst>
      <p:ext uri="{BB962C8B-B14F-4D97-AF65-F5344CB8AC3E}">
        <p14:creationId xmlns:p14="http://schemas.microsoft.com/office/powerpoint/2010/main" val="38439762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9468" y="5188691"/>
            <a:ext cx="704349" cy="587652"/>
          </a:xfrm>
          <a:prstGeom prst="rect">
            <a:avLst/>
          </a:prstGeom>
        </p:spPr>
      </p:pic>
      <p:sp>
        <p:nvSpPr>
          <p:cNvPr id="2" name="Title 1"/>
          <p:cNvSpPr>
            <a:spLocks noGrp="1"/>
          </p:cNvSpPr>
          <p:nvPr>
            <p:ph type="title"/>
          </p:nvPr>
        </p:nvSpPr>
        <p:spPr/>
        <p:txBody>
          <a:bodyPr/>
          <a:lstStyle/>
          <a:p>
            <a:r>
              <a:rPr lang="en-US" dirty="0" smtClean="0"/>
              <a:t>Recovery from route failure</a:t>
            </a:r>
            <a:endParaRPr lang="en-US" dirty="0"/>
          </a:p>
        </p:txBody>
      </p:sp>
      <p:sp>
        <p:nvSpPr>
          <p:cNvPr id="3" name="Content Placeholder 2"/>
          <p:cNvSpPr>
            <a:spLocks noGrp="1"/>
          </p:cNvSpPr>
          <p:nvPr>
            <p:ph idx="1"/>
          </p:nvPr>
        </p:nvSpPr>
        <p:spPr>
          <a:xfrm>
            <a:off x="457200" y="1600201"/>
            <a:ext cx="8229600" cy="1130300"/>
          </a:xfrm>
        </p:spPr>
        <p:txBody>
          <a:bodyPr/>
          <a:lstStyle/>
          <a:p>
            <a:r>
              <a:rPr lang="en-US" dirty="0" smtClean="0"/>
              <a:t>Stop using invalid buckets.</a:t>
            </a:r>
            <a:endParaRPr lang="en-US" dirty="0"/>
          </a:p>
        </p:txBody>
      </p:sp>
      <p:pic>
        <p:nvPicPr>
          <p:cNvPr id="5"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037" y="4300601"/>
            <a:ext cx="704349" cy="587652"/>
          </a:xfrm>
          <a:prstGeom prst="rect">
            <a:avLst/>
          </a:prstGeom>
        </p:spPr>
      </p:pic>
      <p:pic>
        <p:nvPicPr>
          <p:cNvPr id="6"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87" y="4300601"/>
            <a:ext cx="704349" cy="587652"/>
          </a:xfrm>
          <a:prstGeom prst="rect">
            <a:avLst/>
          </a:prstGeom>
        </p:spPr>
      </p:pic>
      <p:pic>
        <p:nvPicPr>
          <p:cNvPr id="7"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9468" y="3363976"/>
            <a:ext cx="704349" cy="587652"/>
          </a:xfrm>
          <a:prstGeom prst="rect">
            <a:avLst/>
          </a:prstGeom>
        </p:spPr>
      </p:pic>
      <p:pic>
        <p:nvPicPr>
          <p:cNvPr id="8"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7804" y="4300601"/>
            <a:ext cx="704349" cy="587652"/>
          </a:xfrm>
          <a:prstGeom prst="rect">
            <a:avLst/>
          </a:prstGeom>
        </p:spPr>
      </p:pic>
      <p:cxnSp>
        <p:nvCxnSpPr>
          <p:cNvPr id="9" name="Straight Connector 8"/>
          <p:cNvCxnSpPr/>
          <p:nvPr/>
        </p:nvCxnSpPr>
        <p:spPr>
          <a:xfrm>
            <a:off x="3066479" y="4579398"/>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473004" y="3769773"/>
            <a:ext cx="936625" cy="787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473004" y="4669178"/>
            <a:ext cx="716464" cy="73426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endCxn id="5" idx="1"/>
          </p:cNvCxnSpPr>
          <p:nvPr/>
        </p:nvCxnSpPr>
        <p:spPr>
          <a:xfrm>
            <a:off x="1478979" y="4579398"/>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181028" y="4557173"/>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349201" y="4888253"/>
            <a:ext cx="876185" cy="646331"/>
          </a:xfrm>
          <a:prstGeom prst="rect">
            <a:avLst/>
          </a:prstGeom>
          <a:noFill/>
        </p:spPr>
        <p:txBody>
          <a:bodyPr wrap="square" rtlCol="0">
            <a:spAutoFit/>
          </a:bodyPr>
          <a:lstStyle/>
          <a:p>
            <a:r>
              <a:rPr lang="en-US" dirty="0" smtClean="0"/>
              <a:t>Ingress node</a:t>
            </a:r>
            <a:endParaRPr lang="en-US" dirty="0"/>
          </a:p>
        </p:txBody>
      </p:sp>
      <p:sp>
        <p:nvSpPr>
          <p:cNvPr id="16" name="TextBox 15"/>
          <p:cNvSpPr txBox="1"/>
          <p:nvPr/>
        </p:nvSpPr>
        <p:spPr>
          <a:xfrm>
            <a:off x="3721345" y="4888253"/>
            <a:ext cx="1008217" cy="646331"/>
          </a:xfrm>
          <a:prstGeom prst="rect">
            <a:avLst/>
          </a:prstGeom>
          <a:noFill/>
        </p:spPr>
        <p:txBody>
          <a:bodyPr wrap="square" rtlCol="0">
            <a:spAutoFit/>
          </a:bodyPr>
          <a:lstStyle/>
          <a:p>
            <a:r>
              <a:rPr lang="en-US" dirty="0" smtClean="0"/>
              <a:t>Interior node 1</a:t>
            </a:r>
            <a:endParaRPr lang="en-US" dirty="0"/>
          </a:p>
        </p:txBody>
      </p:sp>
      <p:sp>
        <p:nvSpPr>
          <p:cNvPr id="17" name="TextBox 16"/>
          <p:cNvSpPr txBox="1"/>
          <p:nvPr/>
        </p:nvSpPr>
        <p:spPr>
          <a:xfrm>
            <a:off x="4954576" y="2717645"/>
            <a:ext cx="1008217" cy="646331"/>
          </a:xfrm>
          <a:prstGeom prst="rect">
            <a:avLst/>
          </a:prstGeom>
          <a:noFill/>
        </p:spPr>
        <p:txBody>
          <a:bodyPr wrap="square" rtlCol="0">
            <a:spAutoFit/>
          </a:bodyPr>
          <a:lstStyle/>
          <a:p>
            <a:r>
              <a:rPr lang="en-US" dirty="0" smtClean="0"/>
              <a:t>Interior node 2</a:t>
            </a:r>
            <a:endParaRPr lang="en-US" dirty="0"/>
          </a:p>
        </p:txBody>
      </p:sp>
      <p:sp>
        <p:nvSpPr>
          <p:cNvPr id="18" name="TextBox 17"/>
          <p:cNvSpPr txBox="1"/>
          <p:nvPr/>
        </p:nvSpPr>
        <p:spPr>
          <a:xfrm>
            <a:off x="6514933" y="4865525"/>
            <a:ext cx="876185" cy="646331"/>
          </a:xfrm>
          <a:prstGeom prst="rect">
            <a:avLst/>
          </a:prstGeom>
          <a:noFill/>
        </p:spPr>
        <p:txBody>
          <a:bodyPr wrap="square" rtlCol="0">
            <a:spAutoFit/>
          </a:bodyPr>
          <a:lstStyle/>
          <a:p>
            <a:r>
              <a:rPr lang="en-US" dirty="0"/>
              <a:t>e</a:t>
            </a:r>
            <a:r>
              <a:rPr lang="en-US" dirty="0" smtClean="0"/>
              <a:t>gress node</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908754217"/>
              </p:ext>
            </p:extLst>
          </p:nvPr>
        </p:nvGraphicFramePr>
        <p:xfrm>
          <a:off x="887829" y="3053666"/>
          <a:ext cx="2922743" cy="1112520"/>
        </p:xfrm>
        <a:graphic>
          <a:graphicData uri="http://schemas.openxmlformats.org/drawingml/2006/table">
            <a:tbl>
              <a:tblPr firstRow="1" bandRow="1">
                <a:tableStyleId>{22838BEF-8BB2-4498-84A7-C5851F593DF1}</a:tableStyleId>
              </a:tblPr>
              <a:tblGrid>
                <a:gridCol w="2922743"/>
              </a:tblGrid>
              <a:tr h="370840">
                <a:tc>
                  <a:txBody>
                    <a:bodyPr/>
                    <a:lstStyle/>
                    <a:p>
                      <a:r>
                        <a:rPr lang="en-US" b="1" dirty="0" smtClean="0"/>
                        <a:t>Bucket 1 </a:t>
                      </a:r>
                      <a:r>
                        <a:rPr lang="en-US" b="1" dirty="0" smtClean="0">
                          <a:sym typeface="Wingdings"/>
                        </a:rPr>
                        <a:t> interior node 1</a:t>
                      </a:r>
                      <a:endParaRPr lang="en-US" b="1" dirty="0"/>
                    </a:p>
                  </a:txBody>
                  <a:tcPr/>
                </a:tc>
              </a:tr>
              <a:tr h="370840">
                <a:tc>
                  <a:txBody>
                    <a:bodyPr/>
                    <a:lstStyle/>
                    <a:p>
                      <a:r>
                        <a:rPr lang="en-US" b="1" dirty="0" smtClean="0"/>
                        <a:t>Bucket 2 </a:t>
                      </a:r>
                      <a:r>
                        <a:rPr lang="en-US" b="1" dirty="0" smtClean="0">
                          <a:sym typeface="Wingdings"/>
                        </a:rPr>
                        <a:t> interior node 2</a:t>
                      </a:r>
                      <a:endParaRPr lang="en-US" b="1"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Bucket 3 </a:t>
                      </a:r>
                      <a:r>
                        <a:rPr lang="en-US" b="1" dirty="0" smtClean="0">
                          <a:sym typeface="Wingdings"/>
                        </a:rPr>
                        <a:t> egress node</a:t>
                      </a:r>
                      <a:endParaRPr lang="en-US" b="1" dirty="0" smtClean="0"/>
                    </a:p>
                  </a:txBody>
                  <a:tcPr/>
                </a:tc>
              </a:tr>
            </a:tbl>
          </a:graphicData>
        </a:graphic>
      </p:graphicFrame>
      <p:cxnSp>
        <p:nvCxnSpPr>
          <p:cNvPr id="26" name="Straight Connector 25"/>
          <p:cNvCxnSpPr/>
          <p:nvPr/>
        </p:nvCxnSpPr>
        <p:spPr>
          <a:xfrm>
            <a:off x="5723297" y="3769773"/>
            <a:ext cx="1016000" cy="7874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5723297" y="4669178"/>
            <a:ext cx="1016000" cy="73426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954576" y="5776343"/>
            <a:ext cx="1008217" cy="646331"/>
          </a:xfrm>
          <a:prstGeom prst="rect">
            <a:avLst/>
          </a:prstGeom>
          <a:noFill/>
        </p:spPr>
        <p:txBody>
          <a:bodyPr wrap="square" rtlCol="0">
            <a:spAutoFit/>
          </a:bodyPr>
          <a:lstStyle/>
          <a:p>
            <a:r>
              <a:rPr lang="en-US" dirty="0" smtClean="0"/>
              <a:t>Interior node 3</a:t>
            </a:r>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val="3173304226"/>
              </p:ext>
            </p:extLst>
          </p:nvPr>
        </p:nvGraphicFramePr>
        <p:xfrm>
          <a:off x="899425" y="2682826"/>
          <a:ext cx="2922743" cy="1483360"/>
        </p:xfrm>
        <a:graphic>
          <a:graphicData uri="http://schemas.openxmlformats.org/drawingml/2006/table">
            <a:tbl>
              <a:tblPr firstRow="1" bandRow="1">
                <a:tableStyleId>{22838BEF-8BB2-4498-84A7-C5851F593DF1}</a:tableStyleId>
              </a:tblPr>
              <a:tblGrid>
                <a:gridCol w="2922743"/>
              </a:tblGrid>
              <a:tr h="370840">
                <a:tc>
                  <a:txBody>
                    <a:bodyPr/>
                    <a:lstStyle/>
                    <a:p>
                      <a:r>
                        <a:rPr lang="en-US" b="1" dirty="0" smtClean="0"/>
                        <a:t>Bucket 1 </a:t>
                      </a:r>
                      <a:r>
                        <a:rPr lang="en-US" b="1" dirty="0" smtClean="0">
                          <a:sym typeface="Wingdings"/>
                        </a:rPr>
                        <a:t> interior node 1</a:t>
                      </a:r>
                      <a:endParaRPr lang="en-US" b="1" dirty="0"/>
                    </a:p>
                  </a:txBody>
                  <a:tcPr/>
                </a:tc>
              </a:tr>
              <a:tr h="370840">
                <a:tc>
                  <a:txBody>
                    <a:bodyPr/>
                    <a:lstStyle/>
                    <a:p>
                      <a:r>
                        <a:rPr lang="en-US" b="1" strike="sngStrike" dirty="0" smtClean="0"/>
                        <a:t>Bucket 2 </a:t>
                      </a:r>
                      <a:r>
                        <a:rPr lang="en-US" b="1" strike="sngStrike" dirty="0" smtClean="0">
                          <a:sym typeface="Wingdings"/>
                        </a:rPr>
                        <a:t> interior node 2</a:t>
                      </a:r>
                      <a:endParaRPr lang="en-US" b="1" strike="sngStrike"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Bucket 3 </a:t>
                      </a:r>
                      <a:r>
                        <a:rPr lang="en-US" b="1" dirty="0" smtClean="0">
                          <a:sym typeface="Wingdings"/>
                        </a:rPr>
                        <a:t> egress node</a:t>
                      </a:r>
                      <a:endParaRPr lang="en-US" b="1"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Bucket 4 </a:t>
                      </a:r>
                      <a:r>
                        <a:rPr lang="en-US" b="1" dirty="0" smtClean="0">
                          <a:sym typeface="Wingdings"/>
                        </a:rPr>
                        <a:t> interior node 3</a:t>
                      </a:r>
                      <a:endParaRPr lang="en-US" b="1" dirty="0" smtClean="0"/>
                    </a:p>
                  </a:txBody>
                  <a:tcPr/>
                </a:tc>
              </a:tr>
            </a:tbl>
          </a:graphicData>
        </a:graphic>
      </p:graphicFrame>
      <p:grpSp>
        <p:nvGrpSpPr>
          <p:cNvPr id="34" name="Group 33"/>
          <p:cNvGrpSpPr/>
          <p:nvPr/>
        </p:nvGrpSpPr>
        <p:grpSpPr>
          <a:xfrm>
            <a:off x="4694383" y="3807411"/>
            <a:ext cx="520386" cy="717550"/>
            <a:chOff x="7292153" y="1600201"/>
            <a:chExt cx="740547" cy="1130300"/>
          </a:xfrm>
        </p:grpSpPr>
        <p:sp>
          <p:nvSpPr>
            <p:cNvPr id="32" name="Parallelogram 31"/>
            <p:cNvSpPr/>
            <p:nvPr/>
          </p:nvSpPr>
          <p:spPr>
            <a:xfrm>
              <a:off x="7292153" y="1600201"/>
              <a:ext cx="740547" cy="1117444"/>
            </a:xfrm>
            <a:prstGeom prst="parallelogram">
              <a:avLst>
                <a:gd name="adj" fmla="val 85138"/>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Parallelogram 32"/>
            <p:cNvSpPr/>
            <p:nvPr/>
          </p:nvSpPr>
          <p:spPr>
            <a:xfrm flipH="1">
              <a:off x="7292153" y="1613057"/>
              <a:ext cx="740547" cy="1117444"/>
            </a:xfrm>
            <a:prstGeom prst="parallelogram">
              <a:avLst>
                <a:gd name="adj" fmla="val 85138"/>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Slide Number Placeholder 3"/>
          <p:cNvSpPr>
            <a:spLocks noGrp="1"/>
          </p:cNvSpPr>
          <p:nvPr>
            <p:ph type="sldNum" sz="quarter" idx="12"/>
          </p:nvPr>
        </p:nvSpPr>
        <p:spPr/>
        <p:txBody>
          <a:bodyPr/>
          <a:lstStyle/>
          <a:p>
            <a:fld id="{EBA30F13-C6E3-9649-BD9F-210AF821E85B}" type="slidenum">
              <a:rPr lang="en-US" smtClean="0"/>
              <a:pPr/>
              <a:t>14</a:t>
            </a:fld>
            <a:endParaRPr lang="en-US"/>
          </a:p>
        </p:txBody>
      </p:sp>
    </p:spTree>
    <p:extLst>
      <p:ext uri="{BB962C8B-B14F-4D97-AF65-F5344CB8AC3E}">
        <p14:creationId xmlns:p14="http://schemas.microsoft.com/office/powerpoint/2010/main" val="2482871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setup</a:t>
            </a:r>
            <a:endParaRPr lang="zh-TW" altLang="en-US" dirty="0"/>
          </a:p>
        </p:txBody>
      </p:sp>
      <p:sp>
        <p:nvSpPr>
          <p:cNvPr id="3" name="內容版面配置區 2"/>
          <p:cNvSpPr>
            <a:spLocks noGrp="1"/>
          </p:cNvSpPr>
          <p:nvPr>
            <p:ph idx="1"/>
          </p:nvPr>
        </p:nvSpPr>
        <p:spPr/>
        <p:txBody>
          <a:bodyPr/>
          <a:lstStyle/>
          <a:p>
            <a:r>
              <a:rPr lang="en-US" altLang="zh-TW" dirty="0" smtClean="0"/>
              <a:t>Compare distributed </a:t>
            </a:r>
            <a:r>
              <a:rPr lang="en-US" altLang="zh-TW" dirty="0" err="1" smtClean="0"/>
              <a:t>SmartRE</a:t>
            </a:r>
            <a:r>
              <a:rPr lang="en-US" altLang="zh-TW" dirty="0" smtClean="0"/>
              <a:t> with the following approaches.</a:t>
            </a:r>
          </a:p>
          <a:p>
            <a:pPr lvl="1"/>
            <a:r>
              <a:rPr lang="en-US" altLang="zh-TW" dirty="0" smtClean="0"/>
              <a:t>Hop-by-hop RE.</a:t>
            </a:r>
          </a:p>
          <a:p>
            <a:pPr lvl="1"/>
            <a:r>
              <a:rPr lang="en-US" altLang="zh-TW" dirty="0" smtClean="0"/>
              <a:t>Centralized </a:t>
            </a:r>
            <a:r>
              <a:rPr lang="en-US" altLang="zh-TW" dirty="0" err="1" smtClean="0"/>
              <a:t>SmartRE</a:t>
            </a:r>
            <a:r>
              <a:rPr lang="en-US" altLang="zh-TW" dirty="0" smtClean="0"/>
              <a:t>.</a:t>
            </a:r>
          </a:p>
          <a:p>
            <a:pPr lvl="1"/>
            <a:r>
              <a:rPr lang="en-US" altLang="zh-TW" dirty="0" smtClean="0"/>
              <a:t>Edge-based RE.</a:t>
            </a:r>
          </a:p>
          <a:p>
            <a:pPr lvl="1"/>
            <a:r>
              <a:rPr lang="en-US" altLang="zh-TW" dirty="0" smtClean="0"/>
              <a:t>Ideal case.</a:t>
            </a:r>
          </a:p>
          <a:p>
            <a:r>
              <a:rPr lang="en-US" altLang="zh-TW" dirty="0" smtClean="0"/>
              <a:t>Use a real trace with 2GB traffic.</a:t>
            </a:r>
          </a:p>
        </p:txBody>
      </p:sp>
      <p:sp>
        <p:nvSpPr>
          <p:cNvPr id="4" name="Slide Number Placeholder 3"/>
          <p:cNvSpPr>
            <a:spLocks noGrp="1"/>
          </p:cNvSpPr>
          <p:nvPr>
            <p:ph type="sldNum" sz="quarter" idx="12"/>
          </p:nvPr>
        </p:nvSpPr>
        <p:spPr/>
        <p:txBody>
          <a:bodyPr/>
          <a:lstStyle/>
          <a:p>
            <a:fld id="{EBA30F13-C6E3-9649-BD9F-210AF821E85B}" type="slidenum">
              <a:rPr lang="en-US" smtClean="0"/>
              <a:pPr/>
              <a:t>15</a:t>
            </a:fld>
            <a:endParaRPr lang="en-US"/>
          </a:p>
        </p:txBody>
      </p:sp>
    </p:spTree>
    <p:extLst>
      <p:ext uri="{BB962C8B-B14F-4D97-AF65-F5344CB8AC3E}">
        <p14:creationId xmlns:p14="http://schemas.microsoft.com/office/powerpoint/2010/main" val="10850592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result</a:t>
            </a:r>
            <a:endParaRPr lang="en-US" dirty="0"/>
          </a:p>
        </p:txBody>
      </p:sp>
      <p:sp>
        <p:nvSpPr>
          <p:cNvPr id="3" name="Slide Number Placeholder 2"/>
          <p:cNvSpPr>
            <a:spLocks noGrp="1"/>
          </p:cNvSpPr>
          <p:nvPr>
            <p:ph type="sldNum" sz="quarter" idx="12"/>
          </p:nvPr>
        </p:nvSpPr>
        <p:spPr/>
        <p:txBody>
          <a:bodyPr/>
          <a:lstStyle/>
          <a:p>
            <a:fld id="{EBA30F13-C6E3-9649-BD9F-210AF821E85B}" type="slidenum">
              <a:rPr lang="en-US" smtClean="0"/>
              <a:pPr/>
              <a:t>16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200287897"/>
              </p:ext>
            </p:extLst>
          </p:nvPr>
        </p:nvGraphicFramePr>
        <p:xfrm>
          <a:off x="0" y="1417638"/>
          <a:ext cx="8911167" cy="51905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04954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time evaluation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5581073"/>
              </p:ext>
            </p:extLst>
          </p:nvPr>
        </p:nvGraphicFramePr>
        <p:xfrm>
          <a:off x="457200" y="2161046"/>
          <a:ext cx="8229600" cy="3108959"/>
        </p:xfrm>
        <a:graphic>
          <a:graphicData uri="http://schemas.openxmlformats.org/drawingml/2006/table">
            <a:tbl>
              <a:tblPr firstRow="1" bandRow="1">
                <a:tableStyleId>{5C22544A-7EE6-4342-B048-85BDC9FD1C3A}</a:tableStyleId>
              </a:tblPr>
              <a:tblGrid>
                <a:gridCol w="2792167"/>
                <a:gridCol w="1322633"/>
                <a:gridCol w="2057400"/>
                <a:gridCol w="2057400"/>
              </a:tblGrid>
              <a:tr h="370840">
                <a:tc>
                  <a:txBody>
                    <a:bodyPr/>
                    <a:lstStyle/>
                    <a:p>
                      <a:r>
                        <a:rPr lang="en-US" sz="2800" dirty="0" smtClean="0"/>
                        <a:t>Topology (AS#)</a:t>
                      </a:r>
                      <a:endParaRPr lang="en-US" sz="2800" dirty="0"/>
                    </a:p>
                  </a:txBody>
                  <a:tcPr/>
                </a:tc>
                <a:tc>
                  <a:txBody>
                    <a:bodyPr/>
                    <a:lstStyle/>
                    <a:p>
                      <a:r>
                        <a:rPr lang="en-US" sz="2800" dirty="0" err="1" smtClean="0"/>
                        <a:t>PoPs</a:t>
                      </a:r>
                      <a:endParaRPr lang="en-US" sz="2800" dirty="0"/>
                    </a:p>
                  </a:txBody>
                  <a:tcPr/>
                </a:tc>
                <a:tc>
                  <a:txBody>
                    <a:bodyPr/>
                    <a:lstStyle/>
                    <a:p>
                      <a:r>
                        <a:rPr lang="en-US" sz="2800" dirty="0" smtClean="0"/>
                        <a:t>#Test Flows</a:t>
                      </a:r>
                      <a:endParaRPr lang="en-US" sz="2800" dirty="0"/>
                    </a:p>
                  </a:txBody>
                  <a:tcPr/>
                </a:tc>
                <a:tc>
                  <a:txBody>
                    <a:bodyPr/>
                    <a:lstStyle/>
                    <a:p>
                      <a:r>
                        <a:rPr lang="en-US" sz="2800" dirty="0" smtClean="0"/>
                        <a:t>#Iterations</a:t>
                      </a:r>
                      <a:endParaRPr lang="en-US" sz="2800" dirty="0"/>
                    </a:p>
                  </a:txBody>
                  <a:tcPr/>
                </a:tc>
              </a:tr>
              <a:tr h="370840">
                <a:tc>
                  <a:txBody>
                    <a:bodyPr/>
                    <a:lstStyle/>
                    <a:p>
                      <a:r>
                        <a:rPr lang="en-US" sz="2800" dirty="0" smtClean="0"/>
                        <a:t>NTT (2914)</a:t>
                      </a:r>
                      <a:endParaRPr lang="en-US" sz="2800" dirty="0"/>
                    </a:p>
                  </a:txBody>
                  <a:tcPr/>
                </a:tc>
                <a:tc>
                  <a:txBody>
                    <a:bodyPr/>
                    <a:lstStyle/>
                    <a:p>
                      <a:r>
                        <a:rPr lang="en-US" sz="2800" dirty="0" smtClean="0"/>
                        <a:t>70</a:t>
                      </a:r>
                      <a:endParaRPr lang="en-US" sz="2800" dirty="0"/>
                    </a:p>
                  </a:txBody>
                  <a:tcPr/>
                </a:tc>
                <a:tc>
                  <a:txBody>
                    <a:bodyPr/>
                    <a:lstStyle/>
                    <a:p>
                      <a:r>
                        <a:rPr lang="en-US" sz="2800" dirty="0" smtClean="0"/>
                        <a:t>34</a:t>
                      </a:r>
                      <a:endParaRPr lang="en-US" sz="2800" dirty="0"/>
                    </a:p>
                  </a:txBody>
                  <a:tcPr/>
                </a:tc>
                <a:tc>
                  <a:txBody>
                    <a:bodyPr/>
                    <a:lstStyle/>
                    <a:p>
                      <a:r>
                        <a:rPr lang="en-US" sz="2800" dirty="0" smtClean="0"/>
                        <a:t>6</a:t>
                      </a:r>
                      <a:endParaRPr lang="en-US" sz="2800" dirty="0"/>
                    </a:p>
                  </a:txBody>
                  <a:tcPr/>
                </a:tc>
              </a:tr>
              <a:tr h="370840">
                <a:tc>
                  <a:txBody>
                    <a:bodyPr/>
                    <a:lstStyle/>
                    <a:p>
                      <a:r>
                        <a:rPr lang="en-US" sz="2800" dirty="0" smtClean="0"/>
                        <a:t>Level 3 (3356)</a:t>
                      </a:r>
                      <a:endParaRPr lang="en-US" sz="2800" dirty="0"/>
                    </a:p>
                  </a:txBody>
                  <a:tcPr/>
                </a:tc>
                <a:tc>
                  <a:txBody>
                    <a:bodyPr/>
                    <a:lstStyle/>
                    <a:p>
                      <a:r>
                        <a:rPr lang="en-US" sz="2800" dirty="0" smtClean="0"/>
                        <a:t>63</a:t>
                      </a:r>
                      <a:endParaRPr lang="en-US" sz="2800" dirty="0"/>
                    </a:p>
                  </a:txBody>
                  <a:tcPr/>
                </a:tc>
                <a:tc>
                  <a:txBody>
                    <a:bodyPr/>
                    <a:lstStyle/>
                    <a:p>
                      <a:r>
                        <a:rPr lang="en-US" sz="2800" dirty="0" smtClean="0"/>
                        <a:t>30</a:t>
                      </a:r>
                      <a:endParaRPr lang="en-US" sz="2800" dirty="0"/>
                    </a:p>
                  </a:txBody>
                  <a:tcPr/>
                </a:tc>
                <a:tc>
                  <a:txBody>
                    <a:bodyPr/>
                    <a:lstStyle/>
                    <a:p>
                      <a:r>
                        <a:rPr lang="en-US" sz="2800" dirty="0" smtClean="0"/>
                        <a:t>5</a:t>
                      </a:r>
                      <a:endParaRPr lang="en-US" sz="2800" dirty="0"/>
                    </a:p>
                  </a:txBody>
                  <a:tcPr/>
                </a:tc>
              </a:tr>
              <a:tr h="370840">
                <a:tc>
                  <a:txBody>
                    <a:bodyPr/>
                    <a:lstStyle/>
                    <a:p>
                      <a:r>
                        <a:rPr lang="en-US" sz="2800" dirty="0" smtClean="0"/>
                        <a:t>Sprint</a:t>
                      </a:r>
                      <a:r>
                        <a:rPr lang="en-US" sz="2800" baseline="0" dirty="0" smtClean="0"/>
                        <a:t> (1239)</a:t>
                      </a:r>
                      <a:endParaRPr lang="en-US" sz="2800" dirty="0"/>
                    </a:p>
                  </a:txBody>
                  <a:tcPr/>
                </a:tc>
                <a:tc>
                  <a:txBody>
                    <a:bodyPr/>
                    <a:lstStyle/>
                    <a:p>
                      <a:r>
                        <a:rPr lang="en-US" sz="2800" dirty="0" smtClean="0"/>
                        <a:t>52</a:t>
                      </a:r>
                      <a:endParaRPr lang="en-US" sz="2800" dirty="0"/>
                    </a:p>
                  </a:txBody>
                  <a:tcPr/>
                </a:tc>
                <a:tc>
                  <a:txBody>
                    <a:bodyPr/>
                    <a:lstStyle/>
                    <a:p>
                      <a:r>
                        <a:rPr lang="en-US" sz="2800" dirty="0" smtClean="0"/>
                        <a:t>26</a:t>
                      </a:r>
                      <a:endParaRPr lang="en-US" sz="2800" dirty="0"/>
                    </a:p>
                  </a:txBody>
                  <a:tcPr/>
                </a:tc>
                <a:tc>
                  <a:txBody>
                    <a:bodyPr/>
                    <a:lstStyle/>
                    <a:p>
                      <a:r>
                        <a:rPr lang="en-US" sz="2800" dirty="0" smtClean="0"/>
                        <a:t>4</a:t>
                      </a:r>
                      <a:endParaRPr lang="en-US" sz="2800" dirty="0"/>
                    </a:p>
                  </a:txBody>
                  <a:tcPr/>
                </a:tc>
              </a:tr>
              <a:tr h="370840">
                <a:tc>
                  <a:txBody>
                    <a:bodyPr/>
                    <a:lstStyle/>
                    <a:p>
                      <a:r>
                        <a:rPr lang="en-US" sz="2800" dirty="0" smtClean="0"/>
                        <a:t>GEANT</a:t>
                      </a:r>
                      <a:endParaRPr lang="en-US" sz="2800" dirty="0"/>
                    </a:p>
                  </a:txBody>
                  <a:tcPr/>
                </a:tc>
                <a:tc>
                  <a:txBody>
                    <a:bodyPr/>
                    <a:lstStyle/>
                    <a:p>
                      <a:r>
                        <a:rPr lang="en-US" sz="2800" dirty="0" smtClean="0"/>
                        <a:t>22</a:t>
                      </a:r>
                      <a:endParaRPr lang="en-US" sz="2800" dirty="0"/>
                    </a:p>
                  </a:txBody>
                  <a:tcPr/>
                </a:tc>
                <a:tc>
                  <a:txBody>
                    <a:bodyPr/>
                    <a:lstStyle/>
                    <a:p>
                      <a:r>
                        <a:rPr lang="en-US" sz="2800" dirty="0" smtClean="0"/>
                        <a:t>10</a:t>
                      </a:r>
                      <a:endParaRPr lang="en-US" sz="2800" dirty="0"/>
                    </a:p>
                  </a:txBody>
                  <a:tcPr/>
                </a:tc>
                <a:tc>
                  <a:txBody>
                    <a:bodyPr/>
                    <a:lstStyle/>
                    <a:p>
                      <a:r>
                        <a:rPr lang="en-US" sz="2800" dirty="0" smtClean="0"/>
                        <a:t>3</a:t>
                      </a:r>
                      <a:endParaRPr lang="en-US" sz="2800" dirty="0"/>
                    </a:p>
                  </a:txBody>
                  <a:tcPr/>
                </a:tc>
              </a:tr>
              <a:tr h="370840">
                <a:tc>
                  <a:txBody>
                    <a:bodyPr/>
                    <a:lstStyle/>
                    <a:p>
                      <a:r>
                        <a:rPr lang="en-US" sz="2800" dirty="0" smtClean="0"/>
                        <a:t>Internet2</a:t>
                      </a:r>
                      <a:endParaRPr lang="en-US" sz="2800" dirty="0"/>
                    </a:p>
                  </a:txBody>
                  <a:tcPr/>
                </a:tc>
                <a:tc>
                  <a:txBody>
                    <a:bodyPr/>
                    <a:lstStyle/>
                    <a:p>
                      <a:r>
                        <a:rPr lang="en-US" sz="2800" dirty="0" smtClean="0"/>
                        <a:t>11</a:t>
                      </a:r>
                      <a:endParaRPr lang="en-US" sz="2800" dirty="0"/>
                    </a:p>
                  </a:txBody>
                  <a:tcPr/>
                </a:tc>
                <a:tc>
                  <a:txBody>
                    <a:bodyPr/>
                    <a:lstStyle/>
                    <a:p>
                      <a:r>
                        <a:rPr lang="en-US" sz="2800" dirty="0" smtClean="0"/>
                        <a:t>4</a:t>
                      </a:r>
                      <a:endParaRPr lang="en-US" sz="2800" dirty="0"/>
                    </a:p>
                  </a:txBody>
                  <a:tcPr/>
                </a:tc>
                <a:tc>
                  <a:txBody>
                    <a:bodyPr/>
                    <a:lstStyle/>
                    <a:p>
                      <a:r>
                        <a:rPr lang="en-US" sz="2800" dirty="0" smtClean="0"/>
                        <a:t>3</a:t>
                      </a:r>
                      <a:endParaRPr lang="en-US" sz="2800" dirty="0"/>
                    </a:p>
                  </a:txBody>
                  <a:tcPr/>
                </a:tc>
              </a:tr>
            </a:tbl>
          </a:graphicData>
        </a:graphic>
      </p:graphicFrame>
      <p:sp>
        <p:nvSpPr>
          <p:cNvPr id="3" name="Slide Number Placeholder 2"/>
          <p:cNvSpPr>
            <a:spLocks noGrp="1"/>
          </p:cNvSpPr>
          <p:nvPr>
            <p:ph type="sldNum" sz="quarter" idx="12"/>
          </p:nvPr>
        </p:nvSpPr>
        <p:spPr/>
        <p:txBody>
          <a:bodyPr/>
          <a:lstStyle/>
          <a:p>
            <a:fld id="{EBA30F13-C6E3-9649-BD9F-210AF821E85B}" type="slidenum">
              <a:rPr lang="en-US" smtClean="0"/>
              <a:pPr/>
              <a:t>17</a:t>
            </a:fld>
            <a:endParaRPr lang="en-US"/>
          </a:p>
        </p:txBody>
      </p:sp>
    </p:spTree>
    <p:extLst>
      <p:ext uri="{BB962C8B-B14F-4D97-AF65-F5344CB8AC3E}">
        <p14:creationId xmlns:p14="http://schemas.microsoft.com/office/powerpoint/2010/main" val="35069610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Applications</a:t>
            </a:r>
            <a:endParaRPr lang="en-US" dirty="0"/>
          </a:p>
        </p:txBody>
      </p:sp>
      <p:sp>
        <p:nvSpPr>
          <p:cNvPr id="3" name="Content Placeholder 2"/>
          <p:cNvSpPr>
            <a:spLocks noGrp="1"/>
          </p:cNvSpPr>
          <p:nvPr>
            <p:ph idx="1"/>
          </p:nvPr>
        </p:nvSpPr>
        <p:spPr/>
        <p:txBody>
          <a:bodyPr/>
          <a:lstStyle/>
          <a:p>
            <a:r>
              <a:rPr lang="en-US" dirty="0" smtClean="0"/>
              <a:t>DECOR can apply to other path-based applications</a:t>
            </a:r>
          </a:p>
          <a:p>
            <a:r>
              <a:rPr lang="en-US" dirty="0" smtClean="0"/>
              <a:t>C</a:t>
            </a:r>
            <a:r>
              <a:rPr lang="en-US" sz="4000" dirty="0" smtClean="0"/>
              <a:t>S</a:t>
            </a:r>
            <a:r>
              <a:rPr lang="en-US" dirty="0" smtClean="0"/>
              <a:t>AMP [</a:t>
            </a:r>
            <a:r>
              <a:rPr lang="en-US" i="1" dirty="0" smtClean="0"/>
              <a:t>Sekar’08</a:t>
            </a:r>
            <a:r>
              <a:rPr lang="en-US" dirty="0" smtClean="0"/>
              <a:t>]</a:t>
            </a:r>
          </a:p>
          <a:p>
            <a:pPr lvl="1"/>
            <a:r>
              <a:rPr lang="en-US" dirty="0" smtClean="0"/>
              <a:t>Coordinate resources to sample traffic</a:t>
            </a:r>
          </a:p>
          <a:p>
            <a:pPr lvl="1"/>
            <a:r>
              <a:rPr lang="en-US" dirty="0" smtClean="0"/>
              <a:t>DECOR can provide a distributed solution</a:t>
            </a:r>
          </a:p>
        </p:txBody>
      </p:sp>
    </p:spTree>
    <p:extLst>
      <p:ext uri="{BB962C8B-B14F-4D97-AF65-F5344CB8AC3E}">
        <p14:creationId xmlns:p14="http://schemas.microsoft.com/office/powerpoint/2010/main" val="37625422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Resource coordination to use resource more efficiently</a:t>
            </a:r>
          </a:p>
          <a:p>
            <a:r>
              <a:rPr lang="en-US" dirty="0" smtClean="0"/>
              <a:t>Distributed solution to avoid bottleneck and single point of failure problems</a:t>
            </a:r>
          </a:p>
          <a:p>
            <a:r>
              <a:rPr lang="en-US" dirty="0" smtClean="0"/>
              <a:t>DECOR can apply to multiple applications</a:t>
            </a:r>
          </a:p>
          <a:p>
            <a:r>
              <a:rPr lang="en-US" dirty="0" smtClean="0"/>
              <a:t>The performance can be as good as centralized solution in </a:t>
            </a:r>
            <a:r>
              <a:rPr lang="en-US" dirty="0" err="1" smtClean="0"/>
              <a:t>SmartRE</a:t>
            </a:r>
            <a:r>
              <a:rPr lang="en-US" dirty="0" smtClean="0"/>
              <a:t> case</a:t>
            </a:r>
            <a:endParaRPr lang="en-US" dirty="0"/>
          </a:p>
        </p:txBody>
      </p:sp>
    </p:spTree>
    <p:extLst>
      <p:ext uri="{BB962C8B-B14F-4D97-AF65-F5344CB8AC3E}">
        <p14:creationId xmlns:p14="http://schemas.microsoft.com/office/powerpoint/2010/main" val="33895096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and </a:t>
            </a:r>
            <a:r>
              <a:rPr lang="en-US" dirty="0" err="1" smtClean="0"/>
              <a:t>movtivation</a:t>
            </a:r>
            <a:endParaRPr lang="en-US" dirty="0" smtClean="0"/>
          </a:p>
          <a:p>
            <a:r>
              <a:rPr lang="en-US" dirty="0" smtClean="0"/>
              <a:t>Challenge</a:t>
            </a:r>
          </a:p>
          <a:p>
            <a:r>
              <a:rPr lang="en-US" dirty="0" smtClean="0"/>
              <a:t>How DECOR works</a:t>
            </a:r>
          </a:p>
          <a:p>
            <a:r>
              <a:rPr lang="en-US" dirty="0" smtClean="0"/>
              <a:t>Implementation</a:t>
            </a:r>
          </a:p>
          <a:p>
            <a:r>
              <a:rPr lang="en-US" dirty="0" smtClean="0"/>
              <a:t>Evaluation results</a:t>
            </a:r>
            <a:endParaRPr lang="en-US" dirty="0"/>
          </a:p>
        </p:txBody>
      </p:sp>
    </p:spTree>
    <p:extLst>
      <p:ext uri="{BB962C8B-B14F-4D97-AF65-F5344CB8AC3E}">
        <p14:creationId xmlns:p14="http://schemas.microsoft.com/office/powerpoint/2010/main" val="1532749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798233"/>
            <a:ext cx="7772400" cy="1362075"/>
          </a:xfrm>
        </p:spPr>
        <p:txBody>
          <a:bodyPr/>
          <a:lstStyle/>
          <a:p>
            <a:r>
              <a:rPr lang="en-US" dirty="0" smtClean="0"/>
              <a:t>Thank you</a:t>
            </a:r>
            <a:br>
              <a:rPr lang="en-US" dirty="0" smtClean="0"/>
            </a:br>
            <a:r>
              <a:rPr lang="en-US" dirty="0" smtClean="0"/>
              <a:t>Question?</a:t>
            </a:r>
            <a:endParaRPr lang="en-US" dirty="0"/>
          </a:p>
        </p:txBody>
      </p:sp>
    </p:spTree>
    <p:extLst>
      <p:ext uri="{BB962C8B-B14F-4D97-AF65-F5344CB8AC3E}">
        <p14:creationId xmlns:p14="http://schemas.microsoft.com/office/powerpoint/2010/main" val="3742878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 slides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2460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CSAMP setup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002114"/>
              </p:ext>
            </p:extLst>
          </p:nvPr>
        </p:nvGraphicFramePr>
        <p:xfrm>
          <a:off x="457200" y="3124200"/>
          <a:ext cx="8229600" cy="7416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en-US" dirty="0"/>
                    </a:p>
                  </a:txBody>
                  <a:tcPr/>
                </a:tc>
                <a:tc>
                  <a:txBody>
                    <a:bodyPr/>
                    <a:lstStyle/>
                    <a:p>
                      <a:r>
                        <a:rPr lang="en-US" dirty="0" smtClean="0"/>
                        <a:t>NTT</a:t>
                      </a:r>
                      <a:endParaRPr lang="en-US" dirty="0"/>
                    </a:p>
                  </a:txBody>
                  <a:tcPr/>
                </a:tc>
                <a:tc>
                  <a:txBody>
                    <a:bodyPr/>
                    <a:lstStyle/>
                    <a:p>
                      <a:r>
                        <a:rPr lang="en-US" dirty="0" smtClean="0"/>
                        <a:t>Level3</a:t>
                      </a:r>
                      <a:endParaRPr lang="en-US" dirty="0"/>
                    </a:p>
                  </a:txBody>
                  <a:tcPr/>
                </a:tc>
                <a:tc>
                  <a:txBody>
                    <a:bodyPr/>
                    <a:lstStyle/>
                    <a:p>
                      <a:r>
                        <a:rPr lang="en-US" dirty="0" smtClean="0"/>
                        <a:t>Sprint</a:t>
                      </a:r>
                      <a:endParaRPr lang="en-US" dirty="0"/>
                    </a:p>
                  </a:txBody>
                  <a:tcPr/>
                </a:tc>
                <a:tc>
                  <a:txBody>
                    <a:bodyPr/>
                    <a:lstStyle/>
                    <a:p>
                      <a:r>
                        <a:rPr lang="en-US" dirty="0" smtClean="0"/>
                        <a:t>GEANT</a:t>
                      </a:r>
                      <a:endParaRPr lang="en-US" dirty="0"/>
                    </a:p>
                  </a:txBody>
                  <a:tcPr/>
                </a:tc>
                <a:tc>
                  <a:txBody>
                    <a:bodyPr/>
                    <a:lstStyle/>
                    <a:p>
                      <a:r>
                        <a:rPr lang="en-US" dirty="0" smtClean="0"/>
                        <a:t>Internet2</a:t>
                      </a:r>
                      <a:endParaRPr lang="en-US" dirty="0"/>
                    </a:p>
                  </a:txBody>
                  <a:tcPr/>
                </a:tc>
              </a:tr>
              <a:tr h="370840">
                <a:tc>
                  <a:txBody>
                    <a:bodyPr/>
                    <a:lstStyle/>
                    <a:p>
                      <a:r>
                        <a:rPr lang="en-US" dirty="0" smtClean="0"/>
                        <a:t>Flows(x</a:t>
                      </a:r>
                      <a:r>
                        <a:rPr lang="en-US" baseline="0" dirty="0" smtClean="0"/>
                        <a:t> 10</a:t>
                      </a:r>
                      <a:r>
                        <a:rPr lang="en-US" baseline="30000" dirty="0" smtClean="0"/>
                        <a:t>6</a:t>
                      </a:r>
                      <a:r>
                        <a:rPr lang="en-US" baseline="0" dirty="0" smtClean="0"/>
                        <a:t>)</a:t>
                      </a:r>
                      <a:endParaRPr lang="en-US" dirty="0"/>
                    </a:p>
                  </a:txBody>
                  <a:tcPr/>
                </a:tc>
                <a:tc>
                  <a:txBody>
                    <a:bodyPr/>
                    <a:lstStyle/>
                    <a:p>
                      <a:r>
                        <a:rPr lang="en-US" dirty="0" smtClean="0"/>
                        <a:t>51</a:t>
                      </a:r>
                      <a:endParaRPr lang="en-US" dirty="0"/>
                    </a:p>
                  </a:txBody>
                  <a:tcPr/>
                </a:tc>
                <a:tc>
                  <a:txBody>
                    <a:bodyPr/>
                    <a:lstStyle/>
                    <a:p>
                      <a:r>
                        <a:rPr lang="en-US" dirty="0" smtClean="0"/>
                        <a:t>46</a:t>
                      </a:r>
                      <a:endParaRPr lang="en-US" dirty="0"/>
                    </a:p>
                  </a:txBody>
                  <a:tcPr/>
                </a:tc>
                <a:tc>
                  <a:txBody>
                    <a:bodyPr/>
                    <a:lstStyle/>
                    <a:p>
                      <a:r>
                        <a:rPr lang="en-US" dirty="0" smtClean="0"/>
                        <a:t>37</a:t>
                      </a:r>
                      <a:endParaRPr lang="en-US" dirty="0"/>
                    </a:p>
                  </a:txBody>
                  <a:tcPr/>
                </a:tc>
                <a:tc>
                  <a:txBody>
                    <a:bodyPr/>
                    <a:lstStyle/>
                    <a:p>
                      <a:r>
                        <a:rPr lang="en-US" dirty="0" smtClean="0"/>
                        <a:t>16</a:t>
                      </a:r>
                      <a:endParaRPr lang="en-US" dirty="0"/>
                    </a:p>
                  </a:txBody>
                  <a:tcPr/>
                </a:tc>
                <a:tc>
                  <a:txBody>
                    <a:bodyPr/>
                    <a:lstStyle/>
                    <a:p>
                      <a:r>
                        <a:rPr lang="en-US" dirty="0" smtClean="0"/>
                        <a:t>8</a:t>
                      </a:r>
                      <a:endParaRPr lang="en-US" dirty="0"/>
                    </a:p>
                  </a:txBody>
                  <a:tcPr/>
                </a:tc>
              </a:tr>
            </a:tbl>
          </a:graphicData>
        </a:graphic>
      </p:graphicFrame>
    </p:spTree>
    <p:extLst>
      <p:ext uri="{BB962C8B-B14F-4D97-AF65-F5344CB8AC3E}">
        <p14:creationId xmlns:p14="http://schemas.microsoft.com/office/powerpoint/2010/main" val="3952746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CSAMP setup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DECOR-based CSAMP: apply DECOR to coordinate resources</a:t>
            </a:r>
          </a:p>
          <a:p>
            <a:r>
              <a:rPr lang="en-US" dirty="0" smtClean="0"/>
              <a:t>Flow sampling: each node picks up one packet per 100 packets in each flow</a:t>
            </a:r>
          </a:p>
          <a:p>
            <a:r>
              <a:rPr lang="en-US" dirty="0" smtClean="0"/>
              <a:t>Packet sampling: each node picks up one packet per 100 packets of all traffic</a:t>
            </a:r>
          </a:p>
          <a:p>
            <a:r>
              <a:rPr lang="en-US" dirty="0" smtClean="0"/>
              <a:t>Edge packet sampling: edge nodes pick up one packet per 50 packets of all traffic</a:t>
            </a:r>
          </a:p>
          <a:p>
            <a:r>
              <a:rPr lang="en-US" dirty="0" smtClean="0"/>
              <a:t>Max sampling: each node samples as much as traffic as possible</a:t>
            </a:r>
          </a:p>
        </p:txBody>
      </p:sp>
    </p:spTree>
    <p:extLst>
      <p:ext uri="{BB962C8B-B14F-4D97-AF65-F5344CB8AC3E}">
        <p14:creationId xmlns:p14="http://schemas.microsoft.com/office/powerpoint/2010/main" val="3342590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results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115660036"/>
              </p:ext>
            </p:extLst>
          </p:nvPr>
        </p:nvGraphicFramePr>
        <p:xfrm>
          <a:off x="457199" y="1769533"/>
          <a:ext cx="7992533" cy="469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0886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Job assignment optimization</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sz="2800" dirty="0" err="1" smtClean="0">
                <a:latin typeface="CMMI10"/>
              </a:rPr>
              <a:t>B</a:t>
            </a:r>
            <a:r>
              <a:rPr lang="en-US" altLang="zh-TW" sz="1600" dirty="0" err="1" smtClean="0">
                <a:latin typeface="CMMI10"/>
              </a:rPr>
              <a:t>p,r</a:t>
            </a:r>
            <a:r>
              <a:rPr lang="en-US" altLang="zh-TW" sz="2800" dirty="0" smtClean="0">
                <a:latin typeface="CMMI10"/>
              </a:rPr>
              <a:t> is the maxima benefit </a:t>
            </a:r>
            <a:r>
              <a:rPr lang="en-US" altLang="zh-TW" sz="2800" i="1" dirty="0" smtClean="0">
                <a:latin typeface="CMMI10"/>
              </a:rPr>
              <a:t>path p</a:t>
            </a:r>
            <a:r>
              <a:rPr lang="en-US" altLang="zh-TW" sz="2800" dirty="0" smtClean="0">
                <a:latin typeface="CMMI10"/>
              </a:rPr>
              <a:t> can provide in </a:t>
            </a:r>
            <a:r>
              <a:rPr lang="en-US" altLang="zh-TW" sz="2800" i="1" dirty="0" smtClean="0">
                <a:latin typeface="CMMI10"/>
              </a:rPr>
              <a:t>node r</a:t>
            </a:r>
          </a:p>
          <a:p>
            <a:pPr lvl="1"/>
            <a:r>
              <a:rPr lang="en-US" altLang="zh-TW" sz="2400" dirty="0" smtClean="0">
                <a:latin typeface="CMMI10"/>
              </a:rPr>
              <a:t>Distributed </a:t>
            </a:r>
            <a:r>
              <a:rPr lang="en-US" altLang="zh-TW" sz="2400" dirty="0" err="1" smtClean="0">
                <a:latin typeface="CMMI10"/>
              </a:rPr>
              <a:t>SmartRE</a:t>
            </a:r>
            <a:r>
              <a:rPr lang="en-US" altLang="zh-TW" sz="2400" dirty="0" smtClean="0">
                <a:latin typeface="CMMI10"/>
              </a:rPr>
              <a:t>: </a:t>
            </a:r>
            <a:r>
              <a:rPr lang="en-US" altLang="zh-TW" sz="2400" dirty="0" err="1" smtClean="0">
                <a:latin typeface="CMMI10"/>
              </a:rPr>
              <a:t>B</a:t>
            </a:r>
            <a:r>
              <a:rPr lang="en-US" altLang="zh-TW" sz="1200" dirty="0" err="1" smtClean="0">
                <a:latin typeface="CMMI7"/>
              </a:rPr>
              <a:t>p,r</a:t>
            </a:r>
            <a:r>
              <a:rPr lang="en-US" altLang="zh-TW" sz="400" dirty="0" smtClean="0">
                <a:latin typeface="CMMI7"/>
              </a:rPr>
              <a:t> </a:t>
            </a:r>
            <a:r>
              <a:rPr lang="en-US" altLang="zh-TW" dirty="0" smtClean="0">
                <a:latin typeface="CMR10"/>
              </a:rPr>
              <a:t>= </a:t>
            </a:r>
            <a:r>
              <a:rPr lang="en-US" altLang="zh-TW" sz="2400" dirty="0" err="1" smtClean="0">
                <a:latin typeface="CMMI10"/>
              </a:rPr>
              <a:t>distance</a:t>
            </a:r>
            <a:r>
              <a:rPr lang="en-US" altLang="zh-TW" sz="1200" dirty="0" err="1" smtClean="0">
                <a:latin typeface="CMMI7"/>
              </a:rPr>
              <a:t>p,r</a:t>
            </a:r>
            <a:r>
              <a:rPr lang="en-US" altLang="zh-TW" sz="1200" dirty="0" smtClean="0">
                <a:latin typeface="CMMI7"/>
              </a:rPr>
              <a:t> </a:t>
            </a:r>
            <a:r>
              <a:rPr lang="en-US" altLang="zh-TW" dirty="0" smtClean="0">
                <a:latin typeface="CMSY10"/>
              </a:rPr>
              <a:t>× </a:t>
            </a:r>
            <a:r>
              <a:rPr lang="en-US" altLang="zh-TW" sz="2400" dirty="0" err="1" smtClean="0">
                <a:latin typeface="CMMI10"/>
              </a:rPr>
              <a:t>match</a:t>
            </a:r>
            <a:r>
              <a:rPr lang="en-US" altLang="zh-TW" sz="1200" dirty="0" err="1" smtClean="0">
                <a:latin typeface="CMMI7"/>
              </a:rPr>
              <a:t>p,q,r</a:t>
            </a:r>
            <a:r>
              <a:rPr lang="en-US" altLang="zh-TW" sz="1200" dirty="0" smtClean="0">
                <a:latin typeface="CMMI7"/>
              </a:rPr>
              <a:t> </a:t>
            </a:r>
            <a:r>
              <a:rPr lang="en-US" altLang="zh-TW" dirty="0" smtClean="0">
                <a:latin typeface="CMSY10"/>
              </a:rPr>
              <a:t>× </a:t>
            </a:r>
            <a:r>
              <a:rPr lang="en-US" altLang="zh-TW" sz="2400" dirty="0" err="1" smtClean="0">
                <a:latin typeface="CMMI10"/>
              </a:rPr>
              <a:t>matchlen</a:t>
            </a:r>
            <a:r>
              <a:rPr lang="en-US" altLang="zh-TW" sz="1200" dirty="0" err="1" smtClean="0">
                <a:latin typeface="CMMI7"/>
              </a:rPr>
              <a:t>p,q,r</a:t>
            </a:r>
            <a:endParaRPr lang="en-US" altLang="zh-TW" sz="1200" dirty="0" smtClean="0">
              <a:latin typeface="CMMI7"/>
            </a:endParaRPr>
          </a:p>
          <a:p>
            <a:r>
              <a:rPr lang="en-US" altLang="zh-TW" sz="2800" dirty="0" smtClean="0">
                <a:latin typeface="CMMI7"/>
              </a:rPr>
              <a:t>Constraint:</a:t>
            </a:r>
          </a:p>
          <a:p>
            <a:pPr lvl="1"/>
            <a:r>
              <a:rPr lang="en-US" altLang="zh-TW" sz="2400" dirty="0" smtClean="0">
                <a:latin typeface="CMSY10"/>
              </a:rPr>
              <a:t>                                  </a:t>
            </a:r>
          </a:p>
          <a:p>
            <a:pPr lvl="1"/>
            <a:r>
              <a:rPr lang="en-US" altLang="zh-TW" sz="2400" dirty="0" smtClean="0">
                <a:latin typeface="CMSY10"/>
              </a:rPr>
              <a:t> </a:t>
            </a:r>
          </a:p>
          <a:p>
            <a:pPr lvl="1"/>
            <a:r>
              <a:rPr lang="en-US" altLang="zh-TW" sz="2400" dirty="0" smtClean="0">
                <a:latin typeface="CMSY10"/>
              </a:rPr>
              <a:t>Distributed </a:t>
            </a:r>
            <a:r>
              <a:rPr lang="en-US" altLang="zh-TW" sz="2400" dirty="0" err="1" smtClean="0">
                <a:latin typeface="CMSY10"/>
              </a:rPr>
              <a:t>SmartRE</a:t>
            </a:r>
            <a:r>
              <a:rPr lang="en-US" altLang="zh-TW" sz="2400" dirty="0" smtClean="0">
                <a:latin typeface="CMSY10"/>
              </a:rPr>
              <a:t>:</a:t>
            </a:r>
            <a:endParaRPr lang="en-US" altLang="zh-TW" sz="1600" dirty="0" smtClean="0"/>
          </a:p>
          <a:p>
            <a:pPr lvl="1"/>
            <a:r>
              <a:rPr lang="en-US" altLang="zh-TW" sz="2400" dirty="0" smtClean="0">
                <a:latin typeface="CMSY10"/>
              </a:rPr>
              <a:t>Distributed </a:t>
            </a:r>
            <a:r>
              <a:rPr lang="en-US" altLang="zh-TW" sz="2400" dirty="0" err="1" smtClean="0">
                <a:latin typeface="CMSY10"/>
              </a:rPr>
              <a:t>SmartRE</a:t>
            </a:r>
            <a:r>
              <a:rPr lang="en-US" altLang="zh-TW" sz="2400" dirty="0" smtClean="0">
                <a:latin typeface="CMSY10"/>
              </a:rPr>
              <a:t>:</a:t>
            </a:r>
          </a:p>
          <a:p>
            <a:pPr lvl="1"/>
            <a:r>
              <a:rPr lang="en-US" altLang="zh-TW" sz="2400" dirty="0" smtClean="0">
                <a:latin typeface="CMSY10"/>
              </a:rPr>
              <a:t> </a:t>
            </a:r>
          </a:p>
          <a:p>
            <a:r>
              <a:rPr lang="en-US" altLang="zh-TW" dirty="0" smtClean="0">
                <a:latin typeface="CMSY10"/>
              </a:rPr>
              <a:t> Maximize</a:t>
            </a:r>
          </a:p>
          <a:p>
            <a:endParaRPr lang="zh-TW" altLang="en-US" dirty="0"/>
          </a:p>
        </p:txBody>
      </p:sp>
      <p:pic>
        <p:nvPicPr>
          <p:cNvPr id="1027" name="Picture 3"/>
          <p:cNvPicPr>
            <a:picLocks noChangeAspect="1" noChangeArrowheads="1"/>
          </p:cNvPicPr>
          <p:nvPr/>
        </p:nvPicPr>
        <p:blipFill>
          <a:blip r:embed="rId2"/>
          <a:srcRect/>
          <a:stretch>
            <a:fillRect/>
          </a:stretch>
        </p:blipFill>
        <p:spPr bwMode="auto">
          <a:xfrm>
            <a:off x="4092458" y="4738255"/>
            <a:ext cx="3297555" cy="366395"/>
          </a:xfrm>
          <a:prstGeom prst="rect">
            <a:avLst/>
          </a:prstGeom>
          <a:noFill/>
          <a:ln w="9525">
            <a:noFill/>
            <a:miter lim="800000"/>
            <a:headEnd/>
            <a:tailEnd/>
          </a:ln>
        </p:spPr>
      </p:pic>
      <p:pic>
        <p:nvPicPr>
          <p:cNvPr id="1030" name="Picture 6"/>
          <p:cNvPicPr>
            <a:picLocks noChangeAspect="1" noChangeArrowheads="1"/>
          </p:cNvPicPr>
          <p:nvPr/>
        </p:nvPicPr>
        <p:blipFill>
          <a:blip r:embed="rId3"/>
          <a:srcRect/>
          <a:stretch>
            <a:fillRect/>
          </a:stretch>
        </p:blipFill>
        <p:spPr bwMode="auto">
          <a:xfrm>
            <a:off x="1200673" y="5023158"/>
            <a:ext cx="1268211" cy="379121"/>
          </a:xfrm>
          <a:prstGeom prst="rect">
            <a:avLst/>
          </a:prstGeom>
          <a:noFill/>
          <a:ln w="9525">
            <a:noFill/>
            <a:miter lim="800000"/>
            <a:headEnd/>
            <a:tailEnd/>
          </a:ln>
        </p:spPr>
      </p:pic>
      <p:pic>
        <p:nvPicPr>
          <p:cNvPr id="1031" name="Picture 7"/>
          <p:cNvPicPr>
            <a:picLocks noChangeAspect="1" noChangeArrowheads="1"/>
          </p:cNvPicPr>
          <p:nvPr/>
        </p:nvPicPr>
        <p:blipFill>
          <a:blip r:embed="rId4"/>
          <a:srcRect/>
          <a:stretch>
            <a:fillRect/>
          </a:stretch>
        </p:blipFill>
        <p:spPr bwMode="auto">
          <a:xfrm>
            <a:off x="2775887" y="5444496"/>
            <a:ext cx="2398611" cy="482479"/>
          </a:xfrm>
          <a:prstGeom prst="rect">
            <a:avLst/>
          </a:prstGeom>
          <a:noFill/>
          <a:ln w="9525">
            <a:noFill/>
            <a:miter lim="800000"/>
            <a:headEnd/>
            <a:tailEnd/>
          </a:ln>
        </p:spPr>
      </p:pic>
      <p:pic>
        <p:nvPicPr>
          <p:cNvPr id="1032" name="Picture 8"/>
          <p:cNvPicPr>
            <a:picLocks noChangeAspect="1" noChangeArrowheads="1"/>
          </p:cNvPicPr>
          <p:nvPr/>
        </p:nvPicPr>
        <p:blipFill>
          <a:blip r:embed="rId5"/>
          <a:srcRect/>
          <a:stretch>
            <a:fillRect/>
          </a:stretch>
        </p:blipFill>
        <p:spPr bwMode="auto">
          <a:xfrm>
            <a:off x="1304406" y="3656982"/>
            <a:ext cx="2182437" cy="281173"/>
          </a:xfrm>
          <a:prstGeom prst="rect">
            <a:avLst/>
          </a:prstGeom>
          <a:noFill/>
          <a:ln w="9525">
            <a:noFill/>
            <a:miter lim="800000"/>
            <a:headEnd/>
            <a:tailEnd/>
          </a:ln>
        </p:spPr>
      </p:pic>
      <p:pic>
        <p:nvPicPr>
          <p:cNvPr id="1034" name="Picture 10"/>
          <p:cNvPicPr>
            <a:picLocks noChangeAspect="1" noChangeArrowheads="1"/>
          </p:cNvPicPr>
          <p:nvPr/>
        </p:nvPicPr>
        <p:blipFill>
          <a:blip r:embed="rId6"/>
          <a:srcRect/>
          <a:stretch>
            <a:fillRect/>
          </a:stretch>
        </p:blipFill>
        <p:spPr bwMode="auto">
          <a:xfrm>
            <a:off x="1296093" y="4021286"/>
            <a:ext cx="2182437" cy="252224"/>
          </a:xfrm>
          <a:prstGeom prst="rect">
            <a:avLst/>
          </a:prstGeom>
          <a:noFill/>
          <a:ln w="9525">
            <a:noFill/>
            <a:miter lim="800000"/>
            <a:headEnd/>
            <a:tailEnd/>
          </a:ln>
        </p:spPr>
      </p:pic>
      <p:pic>
        <p:nvPicPr>
          <p:cNvPr id="1036" name="Picture 12"/>
          <p:cNvPicPr>
            <a:picLocks noChangeAspect="1" noChangeArrowheads="1"/>
          </p:cNvPicPr>
          <p:nvPr/>
        </p:nvPicPr>
        <p:blipFill>
          <a:blip r:embed="rId7"/>
          <a:srcRect/>
          <a:stretch>
            <a:fillRect/>
          </a:stretch>
        </p:blipFill>
        <p:spPr bwMode="auto">
          <a:xfrm>
            <a:off x="4125709" y="4373266"/>
            <a:ext cx="1202749" cy="24884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BA30F13-C6E3-9649-BD9F-210AF821E85B}" type="slidenum">
              <a:rPr lang="en-US" smtClean="0"/>
              <a:pPr/>
              <a:t>25</a:t>
            </a:fld>
            <a:endParaRPr lang="en-US"/>
          </a:p>
        </p:txBody>
      </p:sp>
    </p:spTree>
    <p:extLst>
      <p:ext uri="{BB962C8B-B14F-4D97-AF65-F5344CB8AC3E}">
        <p14:creationId xmlns:p14="http://schemas.microsoft.com/office/powerpoint/2010/main" val="98550319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Quota distribution</a:t>
            </a:r>
            <a:endParaRPr lang="zh-TW" altLang="en-US" dirty="0"/>
          </a:p>
        </p:txBody>
      </p:sp>
      <p:sp>
        <p:nvSpPr>
          <p:cNvPr id="3" name="內容版面配置區 2"/>
          <p:cNvSpPr>
            <a:spLocks noGrp="1"/>
          </p:cNvSpPr>
          <p:nvPr>
            <p:ph idx="1"/>
          </p:nvPr>
        </p:nvSpPr>
        <p:spPr/>
        <p:txBody>
          <a:bodyPr/>
          <a:lstStyle/>
          <a:p>
            <a:r>
              <a:rPr lang="en-US" altLang="zh-TW" dirty="0" smtClean="0"/>
              <a:t>Limited resource quota in each node.</a:t>
            </a:r>
          </a:p>
          <a:p>
            <a:r>
              <a:rPr lang="en-US" altLang="zh-TW" dirty="0" smtClean="0"/>
              <a:t>Paths go through the node request resource quota with the node.</a:t>
            </a:r>
          </a:p>
          <a:p>
            <a:r>
              <a:rPr lang="en-US" altLang="zh-TW" dirty="0" smtClean="0"/>
              <a:t>The node arrange its resource according to the benefit each path can provide.</a:t>
            </a:r>
            <a:endParaRPr lang="zh-TW" altLang="en-US" dirty="0"/>
          </a:p>
        </p:txBody>
      </p:sp>
      <p:pic>
        <p:nvPicPr>
          <p:cNvPr id="2050" name="Picture 2"/>
          <p:cNvPicPr>
            <a:picLocks noChangeAspect="1" noChangeArrowheads="1"/>
          </p:cNvPicPr>
          <p:nvPr/>
        </p:nvPicPr>
        <p:blipFill>
          <a:blip r:embed="rId2"/>
          <a:srcRect/>
          <a:stretch>
            <a:fillRect/>
          </a:stretch>
        </p:blipFill>
        <p:spPr bwMode="auto">
          <a:xfrm>
            <a:off x="959168" y="4334136"/>
            <a:ext cx="3019425" cy="733425"/>
          </a:xfrm>
          <a:prstGeom prst="rect">
            <a:avLst/>
          </a:prstGeom>
          <a:noFill/>
          <a:ln w="9525">
            <a:noFill/>
            <a:miter lim="800000"/>
            <a:headEnd/>
            <a:tailEnd/>
          </a:ln>
        </p:spPr>
      </p:pic>
      <p:pic>
        <p:nvPicPr>
          <p:cNvPr id="2051" name="Picture 3"/>
          <p:cNvPicPr>
            <a:picLocks noChangeAspect="1" noChangeArrowheads="1"/>
          </p:cNvPicPr>
          <p:nvPr/>
        </p:nvPicPr>
        <p:blipFill>
          <a:blip r:embed="rId3"/>
          <a:srcRect/>
          <a:stretch>
            <a:fillRect/>
          </a:stretch>
        </p:blipFill>
        <p:spPr bwMode="auto">
          <a:xfrm>
            <a:off x="959168" y="5210521"/>
            <a:ext cx="2781300" cy="7429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BA30F13-C6E3-9649-BD9F-210AF821E85B}" type="slidenum">
              <a:rPr lang="en-US" smtClean="0"/>
              <a:pPr/>
              <a:t>26</a:t>
            </a:fld>
            <a:endParaRPr lang="en-US"/>
          </a:p>
        </p:txBody>
      </p:sp>
    </p:spTree>
    <p:extLst>
      <p:ext uri="{BB962C8B-B14F-4D97-AF65-F5344CB8AC3E}">
        <p14:creationId xmlns:p14="http://schemas.microsoft.com/office/powerpoint/2010/main" val="21653162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Job assignment</a:t>
            </a:r>
            <a:endParaRPr lang="zh-TW" altLang="en-US" dirty="0"/>
          </a:p>
        </p:txBody>
      </p:sp>
      <p:sp>
        <p:nvSpPr>
          <p:cNvPr id="3" name="內容版面配置區 2"/>
          <p:cNvSpPr>
            <a:spLocks noGrp="1"/>
          </p:cNvSpPr>
          <p:nvPr>
            <p:ph idx="1"/>
          </p:nvPr>
        </p:nvSpPr>
        <p:spPr>
          <a:xfrm>
            <a:off x="457200" y="1600201"/>
            <a:ext cx="8229600" cy="727364"/>
          </a:xfrm>
        </p:spPr>
        <p:txBody>
          <a:bodyPr/>
          <a:lstStyle/>
          <a:p>
            <a:r>
              <a:rPr lang="en-US" altLang="zh-TW" dirty="0" smtClean="0"/>
              <a:t>Multiple iterations are needed to converge.</a:t>
            </a:r>
          </a:p>
        </p:txBody>
      </p:sp>
      <p:grpSp>
        <p:nvGrpSpPr>
          <p:cNvPr id="5" name="Group 25"/>
          <p:cNvGrpSpPr/>
          <p:nvPr/>
        </p:nvGrpSpPr>
        <p:grpSpPr>
          <a:xfrm>
            <a:off x="834085" y="2974129"/>
            <a:ext cx="6925333" cy="2397402"/>
            <a:chOff x="238125" y="2689828"/>
            <a:chExt cx="6925333" cy="2397402"/>
          </a:xfrm>
        </p:grpSpPr>
        <p:pic>
          <p:nvPicPr>
            <p:cNvPr id="6" name="Picture 3"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7"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8"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10"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1" name="Straight Connector 11"/>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2"/>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3"/>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5"/>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Arrow Connector 18"/>
            <p:cNvCxnSpPr>
              <a:endCxn id="6"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20"/>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20" name="文字方塊 19"/>
          <p:cNvSpPr txBox="1"/>
          <p:nvPr/>
        </p:nvSpPr>
        <p:spPr>
          <a:xfrm>
            <a:off x="3077491" y="4414547"/>
            <a:ext cx="868251" cy="369332"/>
          </a:xfrm>
          <a:prstGeom prst="rect">
            <a:avLst/>
          </a:prstGeom>
          <a:noFill/>
        </p:spPr>
        <p:txBody>
          <a:bodyPr wrap="none" rtlCol="0">
            <a:spAutoFit/>
          </a:bodyPr>
          <a:lstStyle/>
          <a:p>
            <a:r>
              <a:rPr lang="en-US" altLang="zh-TW" dirty="0" smtClean="0"/>
              <a:t>Total: 5</a:t>
            </a:r>
            <a:endParaRPr lang="zh-TW" altLang="en-US" dirty="0"/>
          </a:p>
        </p:txBody>
      </p:sp>
      <p:sp>
        <p:nvSpPr>
          <p:cNvPr id="21" name="文字方塊 20"/>
          <p:cNvSpPr txBox="1"/>
          <p:nvPr/>
        </p:nvSpPr>
        <p:spPr>
          <a:xfrm>
            <a:off x="4474491" y="4414547"/>
            <a:ext cx="868251" cy="369332"/>
          </a:xfrm>
          <a:prstGeom prst="rect">
            <a:avLst/>
          </a:prstGeom>
          <a:noFill/>
        </p:spPr>
        <p:txBody>
          <a:bodyPr wrap="none" rtlCol="0">
            <a:spAutoFit/>
          </a:bodyPr>
          <a:lstStyle/>
          <a:p>
            <a:r>
              <a:rPr lang="en-US" altLang="zh-TW" dirty="0" smtClean="0"/>
              <a:t>Total: 5</a:t>
            </a:r>
            <a:endParaRPr lang="zh-TW" altLang="en-US" dirty="0"/>
          </a:p>
        </p:txBody>
      </p:sp>
      <p:sp>
        <p:nvSpPr>
          <p:cNvPr id="22" name="書卷 (水平) 21"/>
          <p:cNvSpPr/>
          <p:nvPr/>
        </p:nvSpPr>
        <p:spPr>
          <a:xfrm>
            <a:off x="1171794" y="3325951"/>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24" name="文字方塊 23"/>
          <p:cNvSpPr txBox="1"/>
          <p:nvPr/>
        </p:nvSpPr>
        <p:spPr>
          <a:xfrm>
            <a:off x="3077491" y="4412535"/>
            <a:ext cx="868251" cy="369332"/>
          </a:xfrm>
          <a:prstGeom prst="rect">
            <a:avLst/>
          </a:prstGeom>
          <a:noFill/>
        </p:spPr>
        <p:txBody>
          <a:bodyPr wrap="none" rtlCol="0">
            <a:spAutoFit/>
          </a:bodyPr>
          <a:lstStyle/>
          <a:p>
            <a:r>
              <a:rPr lang="en-US" altLang="zh-TW" dirty="0" smtClean="0"/>
              <a:t>Total: 0</a:t>
            </a:r>
            <a:endParaRPr lang="zh-TW" altLang="en-US" dirty="0"/>
          </a:p>
        </p:txBody>
      </p:sp>
      <p:sp>
        <p:nvSpPr>
          <p:cNvPr id="25" name="文字方塊 24"/>
          <p:cNvSpPr txBox="1"/>
          <p:nvPr/>
        </p:nvSpPr>
        <p:spPr>
          <a:xfrm>
            <a:off x="4474491" y="4413984"/>
            <a:ext cx="868251" cy="369332"/>
          </a:xfrm>
          <a:prstGeom prst="rect">
            <a:avLst/>
          </a:prstGeom>
          <a:noFill/>
        </p:spPr>
        <p:txBody>
          <a:bodyPr wrap="none" rtlCol="0">
            <a:spAutoFit/>
          </a:bodyPr>
          <a:lstStyle/>
          <a:p>
            <a:r>
              <a:rPr lang="en-US" altLang="zh-TW" dirty="0" smtClean="0"/>
              <a:t>Total: 0</a:t>
            </a:r>
            <a:endParaRPr lang="zh-TW" altLang="en-US" dirty="0"/>
          </a:p>
        </p:txBody>
      </p:sp>
      <p:grpSp>
        <p:nvGrpSpPr>
          <p:cNvPr id="18" name="Group 17"/>
          <p:cNvGrpSpPr/>
          <p:nvPr/>
        </p:nvGrpSpPr>
        <p:grpSpPr>
          <a:xfrm>
            <a:off x="3209643" y="3325951"/>
            <a:ext cx="704349" cy="533639"/>
            <a:chOff x="1324194" y="5907226"/>
            <a:chExt cx="704349" cy="533639"/>
          </a:xfrm>
        </p:grpSpPr>
        <p:sp>
          <p:nvSpPr>
            <p:cNvPr id="26"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4" name="TextBox 3"/>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grpSp>
        <p:nvGrpSpPr>
          <p:cNvPr id="31" name="Group 30"/>
          <p:cNvGrpSpPr/>
          <p:nvPr/>
        </p:nvGrpSpPr>
        <p:grpSpPr>
          <a:xfrm>
            <a:off x="4678070" y="3340980"/>
            <a:ext cx="704349" cy="533639"/>
            <a:chOff x="2857468" y="5653226"/>
            <a:chExt cx="704349" cy="533639"/>
          </a:xfrm>
        </p:grpSpPr>
        <p:grpSp>
          <p:nvGrpSpPr>
            <p:cNvPr id="28" name="Group 27"/>
            <p:cNvGrpSpPr/>
            <p:nvPr/>
          </p:nvGrpSpPr>
          <p:grpSpPr>
            <a:xfrm>
              <a:off x="2857468" y="5653226"/>
              <a:ext cx="704349" cy="533639"/>
              <a:chOff x="1324194" y="5907226"/>
              <a:chExt cx="704349" cy="533639"/>
            </a:xfrm>
          </p:grpSpPr>
          <p:sp>
            <p:nvSpPr>
              <p:cNvPr id="29"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30" name="TextBox 29"/>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sp>
          <p:nvSpPr>
            <p:cNvPr id="19" name="TextBox 18"/>
            <p:cNvSpPr txBox="1"/>
            <p:nvPr/>
          </p:nvSpPr>
          <p:spPr>
            <a:xfrm>
              <a:off x="3260157" y="5808941"/>
              <a:ext cx="301660" cy="369332"/>
            </a:xfrm>
            <a:prstGeom prst="rect">
              <a:avLst/>
            </a:prstGeom>
            <a:noFill/>
          </p:spPr>
          <p:txBody>
            <a:bodyPr wrap="none" rtlCol="0">
              <a:spAutoFit/>
            </a:bodyPr>
            <a:lstStyle/>
            <a:p>
              <a:r>
                <a:rPr lang="en-US" dirty="0" smtClean="0"/>
                <a:t>5</a:t>
              </a:r>
              <a:endParaRPr lang="en-US" dirty="0"/>
            </a:p>
          </p:txBody>
        </p:sp>
      </p:grpSp>
      <p:sp>
        <p:nvSpPr>
          <p:cNvPr id="32" name="書卷 (水平) 21"/>
          <p:cNvSpPr/>
          <p:nvPr/>
        </p:nvSpPr>
        <p:spPr>
          <a:xfrm>
            <a:off x="6146518" y="2468701"/>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ACK</a:t>
            </a:r>
            <a:endParaRPr lang="zh-TW" altLang="en-US" sz="1200" dirty="0"/>
          </a:p>
        </p:txBody>
      </p:sp>
      <p:grpSp>
        <p:nvGrpSpPr>
          <p:cNvPr id="34" name="Group 33"/>
          <p:cNvGrpSpPr/>
          <p:nvPr/>
        </p:nvGrpSpPr>
        <p:grpSpPr>
          <a:xfrm>
            <a:off x="0" y="3382562"/>
            <a:ext cx="4678070" cy="3441794"/>
            <a:chOff x="0" y="3382562"/>
            <a:chExt cx="4678070" cy="3441794"/>
          </a:xfrm>
        </p:grpSpPr>
        <p:sp>
          <p:nvSpPr>
            <p:cNvPr id="23" name="TextBox 22"/>
            <p:cNvSpPr txBox="1"/>
            <p:nvPr/>
          </p:nvSpPr>
          <p:spPr>
            <a:xfrm>
              <a:off x="60475" y="5624027"/>
              <a:ext cx="4617595" cy="1200329"/>
            </a:xfrm>
            <a:prstGeom prst="rect">
              <a:avLst/>
            </a:prstGeom>
            <a:noFill/>
          </p:spPr>
          <p:txBody>
            <a:bodyPr wrap="none" rtlCol="0">
              <a:spAutoFit/>
            </a:bodyPr>
            <a:lstStyle/>
            <a:p>
              <a:r>
                <a:rPr lang="en-US" dirty="0" smtClean="0"/>
                <a:t>Assumption:</a:t>
              </a:r>
            </a:p>
            <a:p>
              <a:r>
                <a:rPr lang="en-US" dirty="0" smtClean="0"/>
                <a:t>Both of paths need 5 unit resources in total</a:t>
              </a:r>
            </a:p>
            <a:p>
              <a:r>
                <a:rPr lang="en-US" dirty="0" smtClean="0"/>
                <a:t>Path 2 can create more benefit for the network</a:t>
              </a:r>
            </a:p>
            <a:p>
              <a:endParaRPr lang="en-US" dirty="0"/>
            </a:p>
          </p:txBody>
        </p:sp>
        <p:sp>
          <p:nvSpPr>
            <p:cNvPr id="27" name="TextBox 26"/>
            <p:cNvSpPr txBox="1"/>
            <p:nvPr/>
          </p:nvSpPr>
          <p:spPr>
            <a:xfrm>
              <a:off x="0" y="3382562"/>
              <a:ext cx="782260" cy="369332"/>
            </a:xfrm>
            <a:prstGeom prst="rect">
              <a:avLst/>
            </a:prstGeom>
            <a:noFill/>
          </p:spPr>
          <p:txBody>
            <a:bodyPr wrap="none" rtlCol="0">
              <a:spAutoFit/>
            </a:bodyPr>
            <a:lstStyle/>
            <a:p>
              <a:r>
                <a:rPr lang="en-US" dirty="0" smtClean="0"/>
                <a:t>Path 1</a:t>
              </a:r>
              <a:endParaRPr lang="en-US" dirty="0"/>
            </a:p>
          </p:txBody>
        </p:sp>
        <p:sp>
          <p:nvSpPr>
            <p:cNvPr id="33" name="TextBox 32"/>
            <p:cNvSpPr txBox="1"/>
            <p:nvPr/>
          </p:nvSpPr>
          <p:spPr>
            <a:xfrm>
              <a:off x="0" y="4775668"/>
              <a:ext cx="782260" cy="369332"/>
            </a:xfrm>
            <a:prstGeom prst="rect">
              <a:avLst/>
            </a:prstGeom>
            <a:noFill/>
          </p:spPr>
          <p:txBody>
            <a:bodyPr wrap="none" rtlCol="0">
              <a:spAutoFit/>
            </a:bodyPr>
            <a:lstStyle/>
            <a:p>
              <a:r>
                <a:rPr lang="en-US" dirty="0" smtClean="0"/>
                <a:t>Path 2</a:t>
              </a:r>
              <a:endParaRPr lang="en-US" dirty="0"/>
            </a:p>
          </p:txBody>
        </p:sp>
      </p:grpSp>
      <p:sp>
        <p:nvSpPr>
          <p:cNvPr id="35" name="Slide Number Placeholder 34"/>
          <p:cNvSpPr>
            <a:spLocks noGrp="1"/>
          </p:cNvSpPr>
          <p:nvPr>
            <p:ph type="sldNum" sz="quarter" idx="12"/>
          </p:nvPr>
        </p:nvSpPr>
        <p:spPr/>
        <p:txBody>
          <a:bodyPr/>
          <a:lstStyle/>
          <a:p>
            <a:fld id="{EBA30F13-C6E3-9649-BD9F-210AF821E85B}" type="slidenum">
              <a:rPr lang="en-US" smtClean="0"/>
              <a:pPr/>
              <a:t>27</a:t>
            </a:fld>
            <a:endParaRPr lang="en-US"/>
          </a:p>
        </p:txBody>
      </p:sp>
    </p:spTree>
    <p:extLst>
      <p:ext uri="{BB962C8B-B14F-4D97-AF65-F5344CB8AC3E}">
        <p14:creationId xmlns:p14="http://schemas.microsoft.com/office/powerpoint/2010/main" val="878845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3.33333E-6 L 0.22066 3.33333E-6 " pathEditMode="relative" rAng="0" ptsTypes="AA">
                                      <p:cBhvr>
                                        <p:cTn id="6" dur="2000" fill="hold"/>
                                        <p:tgtEl>
                                          <p:spTgt spid="22"/>
                                        </p:tgtEl>
                                        <p:attrNameLst>
                                          <p:attrName>ppt_x</p:attrName>
                                          <p:attrName>ppt_y</p:attrName>
                                        </p:attrNameLst>
                                      </p:cBhvr>
                                      <p:rCtr x="110" y="0"/>
                                    </p:animMotion>
                                  </p:childTnLst>
                                </p:cTn>
                              </p:par>
                            </p:childTnLst>
                          </p:cTn>
                        </p:par>
                        <p:par>
                          <p:cTn id="7" fill="hold">
                            <p:stCondLst>
                              <p:cond delay="2000"/>
                            </p:stCondLst>
                            <p:childTnLst>
                              <p:par>
                                <p:cTn id="8" presetID="1" presetClass="exit" presetSubtype="0" fill="hold" grpId="0" nodeType="afterEffect">
                                  <p:stCondLst>
                                    <p:cond delay="0"/>
                                  </p:stCondLst>
                                  <p:childTnLst>
                                    <p:set>
                                      <p:cBhvr>
                                        <p:cTn id="9" dur="1" fill="hold">
                                          <p:stCondLst>
                                            <p:cond delay="0"/>
                                          </p:stCondLst>
                                        </p:cTn>
                                        <p:tgtEl>
                                          <p:spTgt spid="20"/>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grpId="1" nodeType="afterEffect">
                                  <p:stCondLst>
                                    <p:cond delay="0"/>
                                  </p:stCondLst>
                                  <p:childTnLst>
                                    <p:set>
                                      <p:cBhvr>
                                        <p:cTn id="14" dur="1" fill="hold">
                                          <p:stCondLst>
                                            <p:cond delay="0"/>
                                          </p:stCondLst>
                                        </p:cTn>
                                        <p:tgtEl>
                                          <p:spTgt spid="2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3.33333E-6 4.44444E-6 L 0.15764 4.44444E-6 " pathEditMode="relative" ptsTypes="AA">
                                      <p:cBhvr>
                                        <p:cTn id="20" dur="2000" fill="hold"/>
                                        <p:tgtEl>
                                          <p:spTgt spid="18"/>
                                        </p:tgtEl>
                                        <p:attrNameLst>
                                          <p:attrName>ppt_x</p:attrName>
                                          <p:attrName>ppt_y</p:attrName>
                                        </p:attrNameLst>
                                      </p:cBhvr>
                                    </p:animMotion>
                                  </p:childTnLst>
                                </p:cTn>
                              </p:par>
                            </p:childTnLst>
                          </p:cTn>
                        </p:par>
                        <p:par>
                          <p:cTn id="21" fill="hold">
                            <p:stCondLst>
                              <p:cond delay="2000"/>
                            </p:stCondLst>
                            <p:childTnLst>
                              <p:par>
                                <p:cTn id="22" presetID="1" presetClass="exit" presetSubtype="0" fill="hold" nodeType="afterEffect">
                                  <p:stCondLst>
                                    <p:cond delay="0"/>
                                  </p:stCondLst>
                                  <p:childTnLst>
                                    <p:set>
                                      <p:cBhvr>
                                        <p:cTn id="23" dur="1" fill="hold">
                                          <p:stCondLst>
                                            <p:cond delay="0"/>
                                          </p:stCondLst>
                                        </p:cTn>
                                        <p:tgtEl>
                                          <p:spTgt spid="18"/>
                                        </p:tgtEl>
                                        <p:attrNameLst>
                                          <p:attrName>style.visibility</p:attrName>
                                        </p:attrNameLst>
                                      </p:cBhvr>
                                      <p:to>
                                        <p:strVal val="hidden"/>
                                      </p:to>
                                    </p:set>
                                  </p:childTnLst>
                                </p:cTn>
                              </p:par>
                              <p:par>
                                <p:cTn id="24" presetID="1" presetClass="entr" presetSubtype="0" fill="hold" nodeType="withEffect">
                                  <p:stCondLst>
                                    <p:cond delay="0"/>
                                  </p:stCondLst>
                                  <p:childTnLst>
                                    <p:set>
                                      <p:cBhvr>
                                        <p:cTn id="25" dur="1" fill="hold">
                                          <p:stCondLst>
                                            <p:cond delay="0"/>
                                          </p:stCondLst>
                                        </p:cTn>
                                        <p:tgtEl>
                                          <p:spTgt spid="31"/>
                                        </p:tgtEl>
                                        <p:attrNameLst>
                                          <p:attrName>style.visibility</p:attrName>
                                        </p:attrNameLst>
                                      </p:cBhvr>
                                      <p:to>
                                        <p:strVal val="visible"/>
                                      </p:to>
                                    </p:set>
                                  </p:childTnLst>
                                </p:cTn>
                              </p:par>
                            </p:childTnLst>
                          </p:cTn>
                        </p:par>
                        <p:par>
                          <p:cTn id="26" fill="hold">
                            <p:stCondLst>
                              <p:cond delay="2000"/>
                            </p:stCondLst>
                            <p:childTnLst>
                              <p:par>
                                <p:cTn id="27" presetID="1" presetClass="exit" presetSubtype="0" fill="hold" grpId="0" nodeType="afterEffect">
                                  <p:stCondLst>
                                    <p:cond delay="0"/>
                                  </p:stCondLst>
                                  <p:childTnLst>
                                    <p:set>
                                      <p:cBhvr>
                                        <p:cTn id="28" dur="1" fill="hold">
                                          <p:stCondLst>
                                            <p:cond delay="0"/>
                                          </p:stCondLst>
                                        </p:cTn>
                                        <p:tgtEl>
                                          <p:spTgt spid="21"/>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7.77778E-6 -5.18519E-6 L 0.15747 -0.14422 " pathEditMode="relative" ptsTypes="AA">
                                      <p:cBhvr>
                                        <p:cTn id="34" dur="2000" fill="hold"/>
                                        <p:tgtEl>
                                          <p:spTgt spid="31"/>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31"/>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par>
                          <p:cTn id="41" fill="hold">
                            <p:stCondLst>
                              <p:cond delay="0"/>
                            </p:stCondLst>
                            <p:childTnLst>
                              <p:par>
                                <p:cTn id="42" presetID="0" presetClass="path" presetSubtype="0" accel="50000" decel="50000" fill="hold" grpId="1" nodeType="afterEffect">
                                  <p:stCondLst>
                                    <p:cond delay="0"/>
                                  </p:stCondLst>
                                  <p:childTnLst>
                                    <p:animMotion origin="layout" path="M 0 0 L -0.16041 0.14445 " pathEditMode="relative" ptsTypes="AA">
                                      <p:cBhvr>
                                        <p:cTn id="43" dur="2000" fill="hold"/>
                                        <p:tgtEl>
                                          <p:spTgt spid="32"/>
                                        </p:tgtEl>
                                        <p:attrNameLst>
                                          <p:attrName>ppt_x</p:attrName>
                                          <p:attrName>ppt_y</p:attrName>
                                        </p:attrNameLst>
                                      </p:cBhvr>
                                    </p:animMotion>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2" nodeType="clickEffect">
                                  <p:stCondLst>
                                    <p:cond delay="0"/>
                                  </p:stCondLst>
                                  <p:childTnLst>
                                    <p:animMotion origin="layout" path="M -0.16354 0.13842 L -0.32343 0.13842 " pathEditMode="relative" rAng="0" ptsTypes="AA">
                                      <p:cBhvr>
                                        <p:cTn id="47" dur="2000" fill="hold"/>
                                        <p:tgtEl>
                                          <p:spTgt spid="32"/>
                                        </p:tgtEl>
                                        <p:attrNameLst>
                                          <p:attrName>ppt_x</p:attrName>
                                          <p:attrName>ppt_y</p:attrName>
                                        </p:attrNameLst>
                                      </p:cBhvr>
                                      <p:rCtr x="-8003" y="0"/>
                                    </p:animMotion>
                                  </p:childTnLst>
                                </p:cTn>
                              </p:par>
                            </p:childTnLst>
                          </p:cTn>
                        </p:par>
                        <p:par>
                          <p:cTn id="48" fill="hold">
                            <p:stCondLst>
                              <p:cond delay="2000"/>
                            </p:stCondLst>
                            <p:childTnLst>
                              <p:par>
                                <p:cTn id="49" presetID="1" presetClass="exit" presetSubtype="0" fill="hold" grpId="1" nodeType="afterEffect">
                                  <p:stCondLst>
                                    <p:cond delay="0"/>
                                  </p:stCondLst>
                                  <p:childTnLst>
                                    <p:set>
                                      <p:cBhvr>
                                        <p:cTn id="50" dur="1" fill="hold">
                                          <p:stCondLst>
                                            <p:cond delay="0"/>
                                          </p:stCondLst>
                                        </p:cTn>
                                        <p:tgtEl>
                                          <p:spTgt spid="24"/>
                                        </p:tgtEl>
                                        <p:attrNameLst>
                                          <p:attrName>style.visibility</p:attrName>
                                        </p:attrNameLst>
                                      </p:cBhvr>
                                      <p:to>
                                        <p:strVal val="hidden"/>
                                      </p:to>
                                    </p:set>
                                  </p:childTnLst>
                                </p:cTn>
                              </p:par>
                              <p:par>
                                <p:cTn id="51" presetID="1" presetClass="entr" presetSubtype="0" fill="hold" grpId="1"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3" nodeType="clickEffect">
                                  <p:stCondLst>
                                    <p:cond delay="0"/>
                                  </p:stCondLst>
                                  <p:childTnLst>
                                    <p:animMotion origin="layout" path="M -0.32344 0.125 L -0.47465 0.125 " pathEditMode="relative" rAng="0" ptsTypes="AA">
                                      <p:cBhvr>
                                        <p:cTn id="56" dur="2000" fill="hold"/>
                                        <p:tgtEl>
                                          <p:spTgt spid="32"/>
                                        </p:tgtEl>
                                        <p:attrNameLst>
                                          <p:attrName>ppt_x</p:attrName>
                                          <p:attrName>ppt_y</p:attrName>
                                        </p:attrNameLst>
                                      </p:cBhvr>
                                      <p:rCtr x="-7569" y="0"/>
                                    </p:animMotion>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4" nodeType="clickEffect">
                                  <p:stCondLst>
                                    <p:cond delay="0"/>
                                  </p:stCondLst>
                                  <p:childTnLst>
                                    <p:set>
                                      <p:cBhvr>
                                        <p:cTn id="60"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p:bldP spid="22" grpId="0" animBg="1"/>
      <p:bldP spid="22" grpId="1" animBg="1"/>
      <p:bldP spid="24" grpId="0"/>
      <p:bldP spid="24" grpId="1"/>
      <p:bldP spid="25" grpId="0"/>
      <p:bldP spid="32" grpId="0" animBg="1"/>
      <p:bldP spid="32" grpId="1" animBg="1"/>
      <p:bldP spid="32" grpId="2" animBg="1"/>
      <p:bldP spid="32" grpId="3" animBg="1"/>
      <p:bldP spid="32" grpId="4"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Job assignment</a:t>
            </a:r>
            <a:endParaRPr lang="zh-TW" altLang="en-US" dirty="0"/>
          </a:p>
        </p:txBody>
      </p:sp>
      <p:sp>
        <p:nvSpPr>
          <p:cNvPr id="3" name="內容版面配置區 2"/>
          <p:cNvSpPr>
            <a:spLocks noGrp="1"/>
          </p:cNvSpPr>
          <p:nvPr>
            <p:ph idx="1"/>
          </p:nvPr>
        </p:nvSpPr>
        <p:spPr>
          <a:xfrm>
            <a:off x="457200" y="1600201"/>
            <a:ext cx="8229600" cy="727364"/>
          </a:xfrm>
        </p:spPr>
        <p:txBody>
          <a:bodyPr/>
          <a:lstStyle/>
          <a:p>
            <a:r>
              <a:rPr lang="en-US" altLang="zh-TW" dirty="0" smtClean="0"/>
              <a:t>Multiple iterations are needed to converge.</a:t>
            </a:r>
          </a:p>
        </p:txBody>
      </p:sp>
      <p:grpSp>
        <p:nvGrpSpPr>
          <p:cNvPr id="5" name="Group 25"/>
          <p:cNvGrpSpPr/>
          <p:nvPr/>
        </p:nvGrpSpPr>
        <p:grpSpPr>
          <a:xfrm>
            <a:off x="834085" y="2974129"/>
            <a:ext cx="6925333" cy="2397402"/>
            <a:chOff x="238125" y="2689828"/>
            <a:chExt cx="6925333" cy="2397402"/>
          </a:xfrm>
        </p:grpSpPr>
        <p:pic>
          <p:nvPicPr>
            <p:cNvPr id="6" name="Picture 3"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7"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8"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10"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1" name="Straight Connector 11"/>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2"/>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3"/>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5"/>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Arrow Connector 18"/>
            <p:cNvCxnSpPr>
              <a:endCxn id="6"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20"/>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20" name="文字方塊 19"/>
          <p:cNvSpPr txBox="1"/>
          <p:nvPr/>
        </p:nvSpPr>
        <p:spPr>
          <a:xfrm>
            <a:off x="3077491" y="4414547"/>
            <a:ext cx="868251" cy="369332"/>
          </a:xfrm>
          <a:prstGeom prst="rect">
            <a:avLst/>
          </a:prstGeom>
          <a:noFill/>
        </p:spPr>
        <p:txBody>
          <a:bodyPr wrap="none" rtlCol="0">
            <a:spAutoFit/>
          </a:bodyPr>
          <a:lstStyle/>
          <a:p>
            <a:r>
              <a:rPr lang="en-US" altLang="zh-TW" dirty="0" smtClean="0"/>
              <a:t>Total: 5</a:t>
            </a:r>
            <a:endParaRPr lang="zh-TW" altLang="en-US" dirty="0"/>
          </a:p>
        </p:txBody>
      </p:sp>
      <p:sp>
        <p:nvSpPr>
          <p:cNvPr id="22" name="書卷 (水平) 21"/>
          <p:cNvSpPr/>
          <p:nvPr/>
        </p:nvSpPr>
        <p:spPr>
          <a:xfrm>
            <a:off x="1171794" y="4977089"/>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24" name="文字方塊 23"/>
          <p:cNvSpPr txBox="1"/>
          <p:nvPr/>
        </p:nvSpPr>
        <p:spPr>
          <a:xfrm>
            <a:off x="3077491" y="4412535"/>
            <a:ext cx="868251" cy="369332"/>
          </a:xfrm>
          <a:prstGeom prst="rect">
            <a:avLst/>
          </a:prstGeom>
          <a:noFill/>
        </p:spPr>
        <p:txBody>
          <a:bodyPr wrap="none" rtlCol="0">
            <a:spAutoFit/>
          </a:bodyPr>
          <a:lstStyle/>
          <a:p>
            <a:r>
              <a:rPr lang="en-US" altLang="zh-TW" dirty="0" smtClean="0"/>
              <a:t>Total: 0</a:t>
            </a:r>
            <a:endParaRPr lang="zh-TW" altLang="en-US" dirty="0"/>
          </a:p>
        </p:txBody>
      </p:sp>
      <p:sp>
        <p:nvSpPr>
          <p:cNvPr id="25" name="文字方塊 24"/>
          <p:cNvSpPr txBox="1"/>
          <p:nvPr/>
        </p:nvSpPr>
        <p:spPr>
          <a:xfrm>
            <a:off x="4515018" y="4420611"/>
            <a:ext cx="868251" cy="369332"/>
          </a:xfrm>
          <a:prstGeom prst="rect">
            <a:avLst/>
          </a:prstGeom>
          <a:noFill/>
        </p:spPr>
        <p:txBody>
          <a:bodyPr wrap="none" rtlCol="0">
            <a:spAutoFit/>
          </a:bodyPr>
          <a:lstStyle/>
          <a:p>
            <a:r>
              <a:rPr lang="en-US" altLang="zh-TW" dirty="0" smtClean="0"/>
              <a:t>Total: 0</a:t>
            </a:r>
            <a:endParaRPr lang="zh-TW" altLang="en-US" dirty="0"/>
          </a:p>
        </p:txBody>
      </p:sp>
      <p:grpSp>
        <p:nvGrpSpPr>
          <p:cNvPr id="18" name="Group 17"/>
          <p:cNvGrpSpPr/>
          <p:nvPr/>
        </p:nvGrpSpPr>
        <p:grpSpPr>
          <a:xfrm>
            <a:off x="3209643" y="4977089"/>
            <a:ext cx="704349" cy="533639"/>
            <a:chOff x="1324194" y="5907226"/>
            <a:chExt cx="704349" cy="533639"/>
          </a:xfrm>
        </p:grpSpPr>
        <p:sp>
          <p:nvSpPr>
            <p:cNvPr id="26"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4" name="TextBox 3"/>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grpSp>
        <p:nvGrpSpPr>
          <p:cNvPr id="28" name="Group 27"/>
          <p:cNvGrpSpPr/>
          <p:nvPr/>
        </p:nvGrpSpPr>
        <p:grpSpPr>
          <a:xfrm>
            <a:off x="4638393" y="4969290"/>
            <a:ext cx="704349" cy="533639"/>
            <a:chOff x="1324194" y="5907226"/>
            <a:chExt cx="704349" cy="533639"/>
          </a:xfrm>
        </p:grpSpPr>
        <p:sp>
          <p:nvSpPr>
            <p:cNvPr id="29"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30" name="TextBox 29"/>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sp>
        <p:nvSpPr>
          <p:cNvPr id="32" name="書卷 (水平) 21"/>
          <p:cNvSpPr/>
          <p:nvPr/>
        </p:nvSpPr>
        <p:spPr>
          <a:xfrm>
            <a:off x="6146518" y="591357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ACK</a:t>
            </a:r>
            <a:endParaRPr lang="zh-TW" altLang="en-US" sz="1200" dirty="0"/>
          </a:p>
        </p:txBody>
      </p:sp>
      <p:grpSp>
        <p:nvGrpSpPr>
          <p:cNvPr id="31" name="Group 30"/>
          <p:cNvGrpSpPr/>
          <p:nvPr/>
        </p:nvGrpSpPr>
        <p:grpSpPr>
          <a:xfrm>
            <a:off x="0" y="3382562"/>
            <a:ext cx="4678070" cy="3441794"/>
            <a:chOff x="0" y="3382562"/>
            <a:chExt cx="4678070" cy="3441794"/>
          </a:xfrm>
        </p:grpSpPr>
        <p:sp>
          <p:nvSpPr>
            <p:cNvPr id="33" name="TextBox 32"/>
            <p:cNvSpPr txBox="1"/>
            <p:nvPr/>
          </p:nvSpPr>
          <p:spPr>
            <a:xfrm>
              <a:off x="60475" y="5624027"/>
              <a:ext cx="4617595" cy="1200329"/>
            </a:xfrm>
            <a:prstGeom prst="rect">
              <a:avLst/>
            </a:prstGeom>
            <a:noFill/>
          </p:spPr>
          <p:txBody>
            <a:bodyPr wrap="none" rtlCol="0">
              <a:spAutoFit/>
            </a:bodyPr>
            <a:lstStyle/>
            <a:p>
              <a:r>
                <a:rPr lang="en-US" dirty="0" smtClean="0"/>
                <a:t>Assumption:</a:t>
              </a:r>
            </a:p>
            <a:p>
              <a:r>
                <a:rPr lang="en-US" dirty="0" smtClean="0"/>
                <a:t>Both of paths need 5 unit resources in total</a:t>
              </a:r>
            </a:p>
            <a:p>
              <a:r>
                <a:rPr lang="en-US" dirty="0" smtClean="0"/>
                <a:t>Path 2 can create more benefit for the network</a:t>
              </a:r>
            </a:p>
            <a:p>
              <a:endParaRPr lang="en-US" dirty="0"/>
            </a:p>
          </p:txBody>
        </p:sp>
        <p:sp>
          <p:nvSpPr>
            <p:cNvPr id="34" name="TextBox 33"/>
            <p:cNvSpPr txBox="1"/>
            <p:nvPr/>
          </p:nvSpPr>
          <p:spPr>
            <a:xfrm>
              <a:off x="0" y="3382562"/>
              <a:ext cx="782260" cy="369332"/>
            </a:xfrm>
            <a:prstGeom prst="rect">
              <a:avLst/>
            </a:prstGeom>
            <a:noFill/>
          </p:spPr>
          <p:txBody>
            <a:bodyPr wrap="none" rtlCol="0">
              <a:spAutoFit/>
            </a:bodyPr>
            <a:lstStyle/>
            <a:p>
              <a:r>
                <a:rPr lang="en-US" dirty="0" smtClean="0"/>
                <a:t>Path 1</a:t>
              </a:r>
              <a:endParaRPr lang="en-US" dirty="0"/>
            </a:p>
          </p:txBody>
        </p:sp>
        <p:sp>
          <p:nvSpPr>
            <p:cNvPr id="35" name="TextBox 34"/>
            <p:cNvSpPr txBox="1"/>
            <p:nvPr/>
          </p:nvSpPr>
          <p:spPr>
            <a:xfrm>
              <a:off x="0" y="4775668"/>
              <a:ext cx="782260" cy="369332"/>
            </a:xfrm>
            <a:prstGeom prst="rect">
              <a:avLst/>
            </a:prstGeom>
            <a:noFill/>
          </p:spPr>
          <p:txBody>
            <a:bodyPr wrap="none" rtlCol="0">
              <a:spAutoFit/>
            </a:bodyPr>
            <a:lstStyle/>
            <a:p>
              <a:r>
                <a:rPr lang="en-US" dirty="0" smtClean="0"/>
                <a:t>Path 2</a:t>
              </a:r>
              <a:endParaRPr lang="en-US" dirty="0"/>
            </a:p>
          </p:txBody>
        </p:sp>
      </p:grpSp>
      <p:sp>
        <p:nvSpPr>
          <p:cNvPr id="19" name="Slide Number Placeholder 18"/>
          <p:cNvSpPr>
            <a:spLocks noGrp="1"/>
          </p:cNvSpPr>
          <p:nvPr>
            <p:ph type="sldNum" sz="quarter" idx="12"/>
          </p:nvPr>
        </p:nvSpPr>
        <p:spPr/>
        <p:txBody>
          <a:bodyPr/>
          <a:lstStyle/>
          <a:p>
            <a:fld id="{EBA30F13-C6E3-9649-BD9F-210AF821E85B}" type="slidenum">
              <a:rPr lang="en-US" smtClean="0"/>
              <a:pPr/>
              <a:t>28</a:t>
            </a:fld>
            <a:endParaRPr lang="en-US"/>
          </a:p>
        </p:txBody>
      </p:sp>
    </p:spTree>
    <p:extLst>
      <p:ext uri="{BB962C8B-B14F-4D97-AF65-F5344CB8AC3E}">
        <p14:creationId xmlns:p14="http://schemas.microsoft.com/office/powerpoint/2010/main" val="317931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3.33333E-6 L 0.22066 3.33333E-6 " pathEditMode="relative" rAng="0" ptsTypes="AA">
                                      <p:cBhvr>
                                        <p:cTn id="6" dur="2000" fill="hold"/>
                                        <p:tgtEl>
                                          <p:spTgt spid="22"/>
                                        </p:tgtEl>
                                        <p:attrNameLst>
                                          <p:attrName>ppt_x</p:attrName>
                                          <p:attrName>ppt_y</p:attrName>
                                        </p:attrNameLst>
                                      </p:cBhvr>
                                      <p:rCtr x="110" y="0"/>
                                    </p:animMotion>
                                  </p:childTnLst>
                                </p:cTn>
                              </p:par>
                            </p:childTnLst>
                          </p:cTn>
                        </p:par>
                        <p:par>
                          <p:cTn id="7" fill="hold">
                            <p:stCondLst>
                              <p:cond delay="2000"/>
                            </p:stCondLst>
                            <p:childTnLst>
                              <p:par>
                                <p:cTn id="8" presetID="1" presetClass="exit" presetSubtype="0" fill="hold" grpId="0" nodeType="afterEffect">
                                  <p:stCondLst>
                                    <p:cond delay="0"/>
                                  </p:stCondLst>
                                  <p:childTnLst>
                                    <p:set>
                                      <p:cBhvr>
                                        <p:cTn id="9" dur="1" fill="hold">
                                          <p:stCondLst>
                                            <p:cond delay="0"/>
                                          </p:stCondLst>
                                        </p:cTn>
                                        <p:tgtEl>
                                          <p:spTgt spid="20"/>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grpId="1" nodeType="afterEffect">
                                  <p:stCondLst>
                                    <p:cond delay="0"/>
                                  </p:stCondLst>
                                  <p:childTnLst>
                                    <p:set>
                                      <p:cBhvr>
                                        <p:cTn id="14" dur="1" fill="hold">
                                          <p:stCondLst>
                                            <p:cond delay="0"/>
                                          </p:stCondLst>
                                        </p:cTn>
                                        <p:tgtEl>
                                          <p:spTgt spid="2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3.33333E-6 4.44444E-6 L 0.15764 4.44444E-6 " pathEditMode="relative" ptsTypes="AA">
                                      <p:cBhvr>
                                        <p:cTn id="20" dur="2000" fill="hold"/>
                                        <p:tgtEl>
                                          <p:spTgt spid="18"/>
                                        </p:tgtEl>
                                        <p:attrNameLst>
                                          <p:attrName>ppt_x</p:attrName>
                                          <p:attrName>ppt_y</p:attrName>
                                        </p:attrNameLst>
                                      </p:cBhvr>
                                    </p:animMotion>
                                  </p:childTnLst>
                                </p:cTn>
                              </p:par>
                            </p:childTnLst>
                          </p:cTn>
                        </p:par>
                        <p:par>
                          <p:cTn id="21" fill="hold">
                            <p:stCondLst>
                              <p:cond delay="2000"/>
                            </p:stCondLst>
                            <p:childTnLst>
                              <p:par>
                                <p:cTn id="22" presetID="1" presetClass="exit" presetSubtype="0" fill="hold" nodeType="afterEffect">
                                  <p:stCondLst>
                                    <p:cond delay="0"/>
                                  </p:stCondLst>
                                  <p:childTnLst>
                                    <p:set>
                                      <p:cBhvr>
                                        <p:cTn id="23" dur="1" fill="hold">
                                          <p:stCondLst>
                                            <p:cond delay="0"/>
                                          </p:stCondLst>
                                        </p:cTn>
                                        <p:tgtEl>
                                          <p:spTgt spid="18"/>
                                        </p:tgtEl>
                                        <p:attrNameLst>
                                          <p:attrName>style.visibility</p:attrName>
                                        </p:attrNameLst>
                                      </p:cBhvr>
                                      <p:to>
                                        <p:strVal val="hidden"/>
                                      </p:to>
                                    </p:set>
                                  </p:childTnLst>
                                </p:cTn>
                              </p:par>
                              <p:par>
                                <p:cTn id="24" presetID="1"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7.5E-6 -2.96296E-6 L 0.16355 0.13634 " pathEditMode="relative" ptsTypes="AA">
                                      <p:cBhvr>
                                        <p:cTn id="29" dur="2000" fill="hold"/>
                                        <p:tgtEl>
                                          <p:spTgt spid="28"/>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28"/>
                                        </p:tgtEl>
                                        <p:attrNameLst>
                                          <p:attrName>style.visibility</p:attrName>
                                        </p:attrNameLst>
                                      </p:cBhvr>
                                      <p:to>
                                        <p:strVal val="hidden"/>
                                      </p:to>
                                    </p:set>
                                  </p:childTnLst>
                                </p:cTn>
                              </p:par>
                              <p:par>
                                <p:cTn id="34" presetID="1"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childTnLst>
                          </p:cTn>
                        </p:par>
                        <p:par>
                          <p:cTn id="36" fill="hold">
                            <p:stCondLst>
                              <p:cond delay="0"/>
                            </p:stCondLst>
                            <p:childTnLst>
                              <p:par>
                                <p:cTn id="37" presetID="0" presetClass="path" presetSubtype="0" accel="50000" decel="50000" fill="hold" grpId="1" nodeType="afterEffect">
                                  <p:stCondLst>
                                    <p:cond delay="0"/>
                                  </p:stCondLst>
                                  <p:childTnLst>
                                    <p:animMotion origin="layout" path="M -3.88889E-6 -0.00023 L -0.15121 -0.12315 " pathEditMode="relative" rAng="0" ptsTypes="AA">
                                      <p:cBhvr>
                                        <p:cTn id="38" dur="2000" fill="hold"/>
                                        <p:tgtEl>
                                          <p:spTgt spid="32"/>
                                        </p:tgtEl>
                                        <p:attrNameLst>
                                          <p:attrName>ppt_x</p:attrName>
                                          <p:attrName>ppt_y</p:attrName>
                                        </p:attrNameLst>
                                      </p:cBhvr>
                                      <p:rCtr x="-7569" y="-6157"/>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2" nodeType="clickEffect">
                                  <p:stCondLst>
                                    <p:cond delay="0"/>
                                  </p:stCondLst>
                                  <p:childTnLst>
                                    <p:animMotion origin="layout" path="M -0.16354 -0.12315 L -0.32344 -0.12315 " pathEditMode="relative" rAng="0" ptsTypes="AA">
                                      <p:cBhvr>
                                        <p:cTn id="42" dur="2000" fill="hold"/>
                                        <p:tgtEl>
                                          <p:spTgt spid="32"/>
                                        </p:tgtEl>
                                        <p:attrNameLst>
                                          <p:attrName>ppt_x</p:attrName>
                                          <p:attrName>ppt_y</p:attrName>
                                        </p:attrNameLst>
                                      </p:cBhvr>
                                      <p:rCtr x="-8003" y="0"/>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3" nodeType="clickEffect">
                                  <p:stCondLst>
                                    <p:cond delay="0"/>
                                  </p:stCondLst>
                                  <p:childTnLst>
                                    <p:animMotion origin="layout" path="M -0.32344 -0.13658 L -0.47466 -0.13658 " pathEditMode="relative" rAng="0" ptsTypes="AA">
                                      <p:cBhvr>
                                        <p:cTn id="46" dur="2000" fill="hold"/>
                                        <p:tgtEl>
                                          <p:spTgt spid="32"/>
                                        </p:tgtEl>
                                        <p:attrNameLst>
                                          <p:attrName>ppt_x</p:attrName>
                                          <p:attrName>ppt_y</p:attrName>
                                        </p:attrNameLst>
                                      </p:cBhvr>
                                      <p:rCtr x="-7569" y="0"/>
                                    </p:animMotion>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4" nodeType="clickEffect">
                                  <p:stCondLst>
                                    <p:cond delay="0"/>
                                  </p:stCondLst>
                                  <p:childTnLst>
                                    <p:set>
                                      <p:cBhvr>
                                        <p:cTn id="50"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22" grpId="1" animBg="1"/>
      <p:bldP spid="24" grpId="0"/>
      <p:bldP spid="32" grpId="0" animBg="1"/>
      <p:bldP spid="32" grpId="1" animBg="1"/>
      <p:bldP spid="32" grpId="2" animBg="1"/>
      <p:bldP spid="32" grpId="3" animBg="1"/>
      <p:bldP spid="32" grpId="4"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Job assignment</a:t>
            </a:r>
            <a:endParaRPr lang="zh-TW" altLang="en-US" dirty="0"/>
          </a:p>
        </p:txBody>
      </p:sp>
      <p:sp>
        <p:nvSpPr>
          <p:cNvPr id="3" name="內容版面配置區 2"/>
          <p:cNvSpPr>
            <a:spLocks noGrp="1"/>
          </p:cNvSpPr>
          <p:nvPr>
            <p:ph idx="1"/>
          </p:nvPr>
        </p:nvSpPr>
        <p:spPr>
          <a:xfrm>
            <a:off x="457200" y="1600201"/>
            <a:ext cx="8229600" cy="727364"/>
          </a:xfrm>
        </p:spPr>
        <p:txBody>
          <a:bodyPr/>
          <a:lstStyle/>
          <a:p>
            <a:r>
              <a:rPr lang="en-US" altLang="zh-TW" dirty="0" smtClean="0"/>
              <a:t>Multiple iterations are needed to converge.</a:t>
            </a:r>
          </a:p>
        </p:txBody>
      </p:sp>
      <p:grpSp>
        <p:nvGrpSpPr>
          <p:cNvPr id="5" name="Group 25"/>
          <p:cNvGrpSpPr/>
          <p:nvPr/>
        </p:nvGrpSpPr>
        <p:grpSpPr>
          <a:xfrm>
            <a:off x="834085" y="2974129"/>
            <a:ext cx="6925333" cy="2397402"/>
            <a:chOff x="238125" y="2689828"/>
            <a:chExt cx="6925333" cy="2397402"/>
          </a:xfrm>
        </p:grpSpPr>
        <p:pic>
          <p:nvPicPr>
            <p:cNvPr id="6" name="Picture 3"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7"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8"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10"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1" name="Straight Connector 11"/>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2"/>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3"/>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5"/>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Arrow Connector 18"/>
            <p:cNvCxnSpPr>
              <a:endCxn id="6"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20"/>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22" name="書卷 (水平) 21"/>
          <p:cNvSpPr/>
          <p:nvPr/>
        </p:nvSpPr>
        <p:spPr>
          <a:xfrm>
            <a:off x="1171794" y="3325951"/>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24" name="文字方塊 23"/>
          <p:cNvSpPr txBox="1"/>
          <p:nvPr/>
        </p:nvSpPr>
        <p:spPr>
          <a:xfrm>
            <a:off x="3077491" y="4414547"/>
            <a:ext cx="868251" cy="369332"/>
          </a:xfrm>
          <a:prstGeom prst="rect">
            <a:avLst/>
          </a:prstGeom>
          <a:noFill/>
        </p:spPr>
        <p:txBody>
          <a:bodyPr wrap="none" rtlCol="0">
            <a:spAutoFit/>
          </a:bodyPr>
          <a:lstStyle/>
          <a:p>
            <a:r>
              <a:rPr lang="en-US" altLang="zh-TW" dirty="0" smtClean="0"/>
              <a:t>Total: 0</a:t>
            </a:r>
            <a:endParaRPr lang="zh-TW" altLang="en-US" dirty="0"/>
          </a:p>
        </p:txBody>
      </p:sp>
      <p:sp>
        <p:nvSpPr>
          <p:cNvPr id="25" name="文字方塊 24"/>
          <p:cNvSpPr txBox="1"/>
          <p:nvPr/>
        </p:nvSpPr>
        <p:spPr>
          <a:xfrm>
            <a:off x="4624753" y="4414547"/>
            <a:ext cx="890689" cy="369332"/>
          </a:xfrm>
          <a:prstGeom prst="rect">
            <a:avLst/>
          </a:prstGeom>
          <a:noFill/>
        </p:spPr>
        <p:txBody>
          <a:bodyPr wrap="none" rtlCol="0">
            <a:spAutoFit/>
          </a:bodyPr>
          <a:lstStyle/>
          <a:p>
            <a:r>
              <a:rPr lang="en-US" altLang="zh-TW" dirty="0" smtClean="0"/>
              <a:t>Total: 5</a:t>
            </a:r>
            <a:endParaRPr lang="zh-TW" altLang="en-US" dirty="0"/>
          </a:p>
        </p:txBody>
      </p:sp>
      <p:sp>
        <p:nvSpPr>
          <p:cNvPr id="32" name="書卷 (水平) 21"/>
          <p:cNvSpPr/>
          <p:nvPr/>
        </p:nvSpPr>
        <p:spPr>
          <a:xfrm>
            <a:off x="6146518" y="2468701"/>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ACK</a:t>
            </a:r>
            <a:endParaRPr lang="zh-TW" altLang="en-US" sz="1200" dirty="0"/>
          </a:p>
        </p:txBody>
      </p:sp>
      <p:grpSp>
        <p:nvGrpSpPr>
          <p:cNvPr id="21" name="Group 20"/>
          <p:cNvGrpSpPr/>
          <p:nvPr/>
        </p:nvGrpSpPr>
        <p:grpSpPr>
          <a:xfrm>
            <a:off x="0" y="3382562"/>
            <a:ext cx="4678070" cy="3441794"/>
            <a:chOff x="0" y="3382562"/>
            <a:chExt cx="4678070" cy="3441794"/>
          </a:xfrm>
        </p:grpSpPr>
        <p:sp>
          <p:nvSpPr>
            <p:cNvPr id="23" name="TextBox 22"/>
            <p:cNvSpPr txBox="1"/>
            <p:nvPr/>
          </p:nvSpPr>
          <p:spPr>
            <a:xfrm>
              <a:off x="60475" y="5624027"/>
              <a:ext cx="4617595" cy="1200329"/>
            </a:xfrm>
            <a:prstGeom prst="rect">
              <a:avLst/>
            </a:prstGeom>
            <a:noFill/>
          </p:spPr>
          <p:txBody>
            <a:bodyPr wrap="none" rtlCol="0">
              <a:spAutoFit/>
            </a:bodyPr>
            <a:lstStyle/>
            <a:p>
              <a:r>
                <a:rPr lang="en-US" dirty="0" smtClean="0"/>
                <a:t>Assumption:</a:t>
              </a:r>
            </a:p>
            <a:p>
              <a:r>
                <a:rPr lang="en-US" dirty="0" smtClean="0"/>
                <a:t>Both of paths need 5 unit resources in total</a:t>
              </a:r>
            </a:p>
            <a:p>
              <a:r>
                <a:rPr lang="en-US" dirty="0" smtClean="0"/>
                <a:t>Path 2 can create more benefit for the network</a:t>
              </a:r>
            </a:p>
            <a:p>
              <a:endParaRPr lang="en-US" dirty="0"/>
            </a:p>
          </p:txBody>
        </p:sp>
        <p:sp>
          <p:nvSpPr>
            <p:cNvPr id="26" name="TextBox 25"/>
            <p:cNvSpPr txBox="1"/>
            <p:nvPr/>
          </p:nvSpPr>
          <p:spPr>
            <a:xfrm>
              <a:off x="0" y="3382562"/>
              <a:ext cx="782260" cy="369332"/>
            </a:xfrm>
            <a:prstGeom prst="rect">
              <a:avLst/>
            </a:prstGeom>
            <a:noFill/>
          </p:spPr>
          <p:txBody>
            <a:bodyPr wrap="none" rtlCol="0">
              <a:spAutoFit/>
            </a:bodyPr>
            <a:lstStyle/>
            <a:p>
              <a:r>
                <a:rPr lang="en-US" dirty="0" smtClean="0"/>
                <a:t>Path 1</a:t>
              </a:r>
              <a:endParaRPr lang="en-US" dirty="0"/>
            </a:p>
          </p:txBody>
        </p:sp>
        <p:sp>
          <p:nvSpPr>
            <p:cNvPr id="27" name="TextBox 26"/>
            <p:cNvSpPr txBox="1"/>
            <p:nvPr/>
          </p:nvSpPr>
          <p:spPr>
            <a:xfrm>
              <a:off x="0" y="4775668"/>
              <a:ext cx="782260" cy="369332"/>
            </a:xfrm>
            <a:prstGeom prst="rect">
              <a:avLst/>
            </a:prstGeom>
            <a:noFill/>
          </p:spPr>
          <p:txBody>
            <a:bodyPr wrap="none" rtlCol="0">
              <a:spAutoFit/>
            </a:bodyPr>
            <a:lstStyle/>
            <a:p>
              <a:r>
                <a:rPr lang="en-US" dirty="0" smtClean="0"/>
                <a:t>Path 2</a:t>
              </a:r>
              <a:endParaRPr lang="en-US" dirty="0"/>
            </a:p>
          </p:txBody>
        </p:sp>
      </p:grpSp>
      <p:sp>
        <p:nvSpPr>
          <p:cNvPr id="4" name="Slide Number Placeholder 3"/>
          <p:cNvSpPr>
            <a:spLocks noGrp="1"/>
          </p:cNvSpPr>
          <p:nvPr>
            <p:ph type="sldNum" sz="quarter" idx="12"/>
          </p:nvPr>
        </p:nvSpPr>
        <p:spPr/>
        <p:txBody>
          <a:bodyPr/>
          <a:lstStyle/>
          <a:p>
            <a:fld id="{EBA30F13-C6E3-9649-BD9F-210AF821E85B}" type="slidenum">
              <a:rPr lang="en-US" smtClean="0"/>
              <a:pPr/>
              <a:t>29</a:t>
            </a:fld>
            <a:endParaRPr lang="en-US"/>
          </a:p>
        </p:txBody>
      </p:sp>
    </p:spTree>
    <p:extLst>
      <p:ext uri="{BB962C8B-B14F-4D97-AF65-F5344CB8AC3E}">
        <p14:creationId xmlns:p14="http://schemas.microsoft.com/office/powerpoint/2010/main" val="4246736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00312 0.0132 L 0.38056 0.01343 " pathEditMode="relative" rAng="0" ptsTypes="AA">
                                      <p:cBhvr>
                                        <p:cTn id="6" dur="2000" fill="hold"/>
                                        <p:tgtEl>
                                          <p:spTgt spid="22"/>
                                        </p:tgtEl>
                                        <p:attrNameLst>
                                          <p:attrName>ppt_x</p:attrName>
                                          <p:attrName>ppt_y</p:attrName>
                                        </p:attrNameLst>
                                      </p:cBhvr>
                                      <p:rCtr x="19184" y="0"/>
                                    </p:animMotion>
                                  </p:childTnLst>
                                </p:cTn>
                              </p:par>
                            </p:childTnLst>
                          </p:cTn>
                        </p:par>
                        <p:par>
                          <p:cTn id="7" fill="hold">
                            <p:stCondLst>
                              <p:cond delay="2000"/>
                            </p:stCondLst>
                            <p:childTnLst>
                              <p:par>
                                <p:cTn id="8" presetID="0" presetClass="path" presetSubtype="0" accel="50000" decel="50000" fill="hold" grpId="2" nodeType="afterEffect">
                                  <p:stCondLst>
                                    <p:cond delay="0"/>
                                  </p:stCondLst>
                                  <p:childTnLst>
                                    <p:animMotion origin="layout" path="M 0.38055 0.01342 L 0.54427 -0.125 " pathEditMode="relative" rAng="0" ptsTypes="AA">
                                      <p:cBhvr>
                                        <p:cTn id="9" dur="2000" fill="hold"/>
                                        <p:tgtEl>
                                          <p:spTgt spid="22"/>
                                        </p:tgtEl>
                                        <p:attrNameLst>
                                          <p:attrName>ppt_x</p:attrName>
                                          <p:attrName>ppt_y</p:attrName>
                                        </p:attrNameLst>
                                      </p:cBhvr>
                                      <p:rCtr x="8177" y="-6921"/>
                                    </p:animMotion>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22"/>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childTnLst>
                                </p:cTn>
                              </p:par>
                            </p:childTnLst>
                          </p:cTn>
                        </p:par>
                        <p:par>
                          <p:cTn id="16" fill="hold">
                            <p:stCondLst>
                              <p:cond delay="0"/>
                            </p:stCondLst>
                            <p:childTnLst>
                              <p:par>
                                <p:cTn id="17" presetID="0" presetClass="path" presetSubtype="0" accel="50000" decel="50000" fill="hold" grpId="1" nodeType="afterEffect">
                                  <p:stCondLst>
                                    <p:cond delay="0"/>
                                  </p:stCondLst>
                                  <p:childTnLst>
                                    <p:animMotion origin="layout" path="M 0 0 L -0.16041 0.14445 " pathEditMode="relative" ptsTypes="AA">
                                      <p:cBhvr>
                                        <p:cTn id="18" dur="2000" fill="hold"/>
                                        <p:tgtEl>
                                          <p:spTgt spid="32"/>
                                        </p:tgtEl>
                                        <p:attrNameLst>
                                          <p:attrName>ppt_x</p:attrName>
                                          <p:attrName>ppt_y</p:attrName>
                                        </p:attrNameLst>
                                      </p:cBhvr>
                                    </p:animMotion>
                                  </p:childTnLst>
                                </p:cTn>
                              </p:par>
                            </p:childTnLst>
                          </p:cTn>
                        </p:par>
                        <p:par>
                          <p:cTn id="19" fill="hold">
                            <p:stCondLst>
                              <p:cond delay="2000"/>
                            </p:stCondLst>
                            <p:childTnLst>
                              <p:par>
                                <p:cTn id="20" presetID="0" presetClass="path" presetSubtype="0" accel="50000" decel="50000" fill="hold" grpId="2" nodeType="afterEffect">
                                  <p:stCondLst>
                                    <p:cond delay="0"/>
                                  </p:stCondLst>
                                  <p:childTnLst>
                                    <p:animMotion origin="layout" path="M -0.16354 0.13842 L -0.32343 0.13842 " pathEditMode="relative" rAng="0" ptsTypes="AA">
                                      <p:cBhvr>
                                        <p:cTn id="21" dur="2000" fill="hold"/>
                                        <p:tgtEl>
                                          <p:spTgt spid="32"/>
                                        </p:tgtEl>
                                        <p:attrNameLst>
                                          <p:attrName>ppt_x</p:attrName>
                                          <p:attrName>ppt_y</p:attrName>
                                        </p:attrNameLst>
                                      </p:cBhvr>
                                      <p:rCtr x="-8003" y="0"/>
                                    </p:animMotion>
                                  </p:childTnLst>
                                </p:cTn>
                              </p:par>
                            </p:childTnLst>
                          </p:cTn>
                        </p:par>
                        <p:par>
                          <p:cTn id="22" fill="hold">
                            <p:stCondLst>
                              <p:cond delay="4000"/>
                            </p:stCondLst>
                            <p:childTnLst>
                              <p:par>
                                <p:cTn id="23" presetID="0" presetClass="path" presetSubtype="0" accel="50000" decel="50000" fill="hold" grpId="3" nodeType="afterEffect">
                                  <p:stCondLst>
                                    <p:cond delay="0"/>
                                  </p:stCondLst>
                                  <p:childTnLst>
                                    <p:animMotion origin="layout" path="M -0.32344 0.125 L -0.47465 0.125 " pathEditMode="relative" rAng="0" ptsTypes="AA">
                                      <p:cBhvr>
                                        <p:cTn id="24" dur="2000" fill="hold"/>
                                        <p:tgtEl>
                                          <p:spTgt spid="32"/>
                                        </p:tgtEl>
                                        <p:attrNameLst>
                                          <p:attrName>ppt_x</p:attrName>
                                          <p:attrName>ppt_y</p:attrName>
                                        </p:attrNameLst>
                                      </p:cBhvr>
                                      <p:rCtr x="-756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32" grpId="0" animBg="1"/>
      <p:bldP spid="32" grpId="1" animBg="1"/>
      <p:bldP spid="32" grpId="2" animBg="1"/>
      <p:bldP spid="32" grpId="3"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resource coordination?</a:t>
            </a:r>
          </a:p>
        </p:txBody>
      </p:sp>
      <p:sp>
        <p:nvSpPr>
          <p:cNvPr id="4" name="Rectangle 3"/>
          <p:cNvSpPr/>
          <p:nvPr/>
        </p:nvSpPr>
        <p:spPr>
          <a:xfrm>
            <a:off x="1210833" y="2021297"/>
            <a:ext cx="6497149" cy="8720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Optimize network traffic</a:t>
            </a:r>
            <a:endParaRPr lang="en-US" sz="2800" dirty="0"/>
          </a:p>
        </p:txBody>
      </p:sp>
      <p:sp>
        <p:nvSpPr>
          <p:cNvPr id="5" name="Rectangle 4"/>
          <p:cNvSpPr/>
          <p:nvPr/>
        </p:nvSpPr>
        <p:spPr>
          <a:xfrm>
            <a:off x="1210833" y="3714629"/>
            <a:ext cx="6497149" cy="8720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Resources is limited </a:t>
            </a:r>
            <a:r>
              <a:rPr lang="en-US" sz="2800" dirty="0" smtClean="0"/>
              <a:t>in different nodes</a:t>
            </a:r>
            <a:endParaRPr lang="en-US" sz="2800" dirty="0"/>
          </a:p>
        </p:txBody>
      </p:sp>
      <p:sp>
        <p:nvSpPr>
          <p:cNvPr id="6" name="Rectangle 5"/>
          <p:cNvSpPr/>
          <p:nvPr/>
        </p:nvSpPr>
        <p:spPr>
          <a:xfrm>
            <a:off x="1210833" y="5407961"/>
            <a:ext cx="6497149" cy="8720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Resource coordination</a:t>
            </a:r>
            <a:endParaRPr lang="en-US" sz="2800" dirty="0"/>
          </a:p>
        </p:txBody>
      </p:sp>
      <p:sp>
        <p:nvSpPr>
          <p:cNvPr id="7" name="Down Arrow 6"/>
          <p:cNvSpPr/>
          <p:nvPr/>
        </p:nvSpPr>
        <p:spPr>
          <a:xfrm>
            <a:off x="4165600" y="2893368"/>
            <a:ext cx="484632" cy="821261"/>
          </a:xfrm>
          <a:prstGeom prst="down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wn Arrow 7"/>
          <p:cNvSpPr/>
          <p:nvPr/>
        </p:nvSpPr>
        <p:spPr>
          <a:xfrm>
            <a:off x="4165600" y="4586700"/>
            <a:ext cx="484632" cy="821261"/>
          </a:xfrm>
          <a:prstGeom prst="down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931821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Job assignment</a:t>
            </a:r>
            <a:endParaRPr lang="zh-TW" altLang="en-US" dirty="0"/>
          </a:p>
        </p:txBody>
      </p:sp>
      <p:sp>
        <p:nvSpPr>
          <p:cNvPr id="3" name="內容版面配置區 2"/>
          <p:cNvSpPr>
            <a:spLocks noGrp="1"/>
          </p:cNvSpPr>
          <p:nvPr>
            <p:ph idx="1"/>
          </p:nvPr>
        </p:nvSpPr>
        <p:spPr>
          <a:xfrm>
            <a:off x="457200" y="1600201"/>
            <a:ext cx="8229600" cy="727364"/>
          </a:xfrm>
        </p:spPr>
        <p:txBody>
          <a:bodyPr/>
          <a:lstStyle/>
          <a:p>
            <a:r>
              <a:rPr lang="en-US" altLang="zh-TW" dirty="0" smtClean="0"/>
              <a:t>Multiple iterations are needed to converge.</a:t>
            </a:r>
          </a:p>
        </p:txBody>
      </p:sp>
      <p:grpSp>
        <p:nvGrpSpPr>
          <p:cNvPr id="5" name="Group 25"/>
          <p:cNvGrpSpPr/>
          <p:nvPr/>
        </p:nvGrpSpPr>
        <p:grpSpPr>
          <a:xfrm>
            <a:off x="834085" y="2974129"/>
            <a:ext cx="6925333" cy="2397402"/>
            <a:chOff x="238125" y="2689828"/>
            <a:chExt cx="6925333" cy="2397402"/>
          </a:xfrm>
        </p:grpSpPr>
        <p:pic>
          <p:nvPicPr>
            <p:cNvPr id="6" name="Picture 3"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7"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8"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10"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1" name="Straight Connector 11"/>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2"/>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3"/>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5"/>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Arrow Connector 18"/>
            <p:cNvCxnSpPr>
              <a:endCxn id="6"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20"/>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20" name="文字方塊 19"/>
          <p:cNvSpPr txBox="1"/>
          <p:nvPr/>
        </p:nvSpPr>
        <p:spPr>
          <a:xfrm>
            <a:off x="3077491" y="4414547"/>
            <a:ext cx="868251" cy="369332"/>
          </a:xfrm>
          <a:prstGeom prst="rect">
            <a:avLst/>
          </a:prstGeom>
          <a:noFill/>
        </p:spPr>
        <p:txBody>
          <a:bodyPr wrap="none" rtlCol="0">
            <a:spAutoFit/>
          </a:bodyPr>
          <a:lstStyle/>
          <a:p>
            <a:r>
              <a:rPr lang="en-US" altLang="zh-TW" dirty="0" smtClean="0"/>
              <a:t>Total: 5</a:t>
            </a:r>
            <a:endParaRPr lang="zh-TW" altLang="en-US" dirty="0"/>
          </a:p>
        </p:txBody>
      </p:sp>
      <p:sp>
        <p:nvSpPr>
          <p:cNvPr id="22" name="書卷 (水平) 21"/>
          <p:cNvSpPr/>
          <p:nvPr/>
        </p:nvSpPr>
        <p:spPr>
          <a:xfrm>
            <a:off x="1171794" y="4977089"/>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24" name="文字方塊 23"/>
          <p:cNvSpPr txBox="1"/>
          <p:nvPr/>
        </p:nvSpPr>
        <p:spPr>
          <a:xfrm>
            <a:off x="3077491" y="4414547"/>
            <a:ext cx="868251" cy="369332"/>
          </a:xfrm>
          <a:prstGeom prst="rect">
            <a:avLst/>
          </a:prstGeom>
          <a:noFill/>
        </p:spPr>
        <p:txBody>
          <a:bodyPr wrap="none" rtlCol="0">
            <a:spAutoFit/>
          </a:bodyPr>
          <a:lstStyle/>
          <a:p>
            <a:r>
              <a:rPr lang="en-US" altLang="zh-TW" dirty="0" smtClean="0"/>
              <a:t>Total: 0</a:t>
            </a:r>
            <a:endParaRPr lang="zh-TW" altLang="en-US" dirty="0"/>
          </a:p>
        </p:txBody>
      </p:sp>
      <p:sp>
        <p:nvSpPr>
          <p:cNvPr id="25" name="文字方塊 24"/>
          <p:cNvSpPr txBox="1"/>
          <p:nvPr/>
        </p:nvSpPr>
        <p:spPr>
          <a:xfrm>
            <a:off x="4515018" y="4420611"/>
            <a:ext cx="868251" cy="369332"/>
          </a:xfrm>
          <a:prstGeom prst="rect">
            <a:avLst/>
          </a:prstGeom>
          <a:noFill/>
        </p:spPr>
        <p:txBody>
          <a:bodyPr wrap="none" rtlCol="0">
            <a:spAutoFit/>
          </a:bodyPr>
          <a:lstStyle/>
          <a:p>
            <a:r>
              <a:rPr lang="en-US" altLang="zh-TW" dirty="0" smtClean="0"/>
              <a:t>Total: 0</a:t>
            </a:r>
            <a:endParaRPr lang="zh-TW" altLang="en-US" dirty="0"/>
          </a:p>
        </p:txBody>
      </p:sp>
      <p:grpSp>
        <p:nvGrpSpPr>
          <p:cNvPr id="18" name="Group 17"/>
          <p:cNvGrpSpPr/>
          <p:nvPr/>
        </p:nvGrpSpPr>
        <p:grpSpPr>
          <a:xfrm>
            <a:off x="3209643" y="4977089"/>
            <a:ext cx="704349" cy="533639"/>
            <a:chOff x="1324194" y="5907226"/>
            <a:chExt cx="704349" cy="533639"/>
          </a:xfrm>
        </p:grpSpPr>
        <p:sp>
          <p:nvSpPr>
            <p:cNvPr id="26"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4" name="TextBox 3"/>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sp>
        <p:nvSpPr>
          <p:cNvPr id="32" name="書卷 (水平) 21"/>
          <p:cNvSpPr/>
          <p:nvPr/>
        </p:nvSpPr>
        <p:spPr>
          <a:xfrm>
            <a:off x="6146518" y="591357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ACK</a:t>
            </a:r>
            <a:endParaRPr lang="zh-TW" altLang="en-US" sz="1200" dirty="0"/>
          </a:p>
        </p:txBody>
      </p:sp>
      <p:grpSp>
        <p:nvGrpSpPr>
          <p:cNvPr id="21" name="Group 20"/>
          <p:cNvGrpSpPr/>
          <p:nvPr/>
        </p:nvGrpSpPr>
        <p:grpSpPr>
          <a:xfrm>
            <a:off x="4678920" y="4977089"/>
            <a:ext cx="704349" cy="543164"/>
            <a:chOff x="4704852" y="2294366"/>
            <a:chExt cx="704349" cy="543164"/>
          </a:xfrm>
        </p:grpSpPr>
        <p:grpSp>
          <p:nvGrpSpPr>
            <p:cNvPr id="28" name="Group 27"/>
            <p:cNvGrpSpPr/>
            <p:nvPr/>
          </p:nvGrpSpPr>
          <p:grpSpPr>
            <a:xfrm>
              <a:off x="4704852" y="2294366"/>
              <a:ext cx="704349" cy="533639"/>
              <a:chOff x="1324194" y="5907226"/>
              <a:chExt cx="704349" cy="533639"/>
            </a:xfrm>
          </p:grpSpPr>
          <p:sp>
            <p:nvSpPr>
              <p:cNvPr id="29"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30" name="TextBox 29"/>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sp>
          <p:nvSpPr>
            <p:cNvPr id="31" name="TextBox 30"/>
            <p:cNvSpPr txBox="1"/>
            <p:nvPr/>
          </p:nvSpPr>
          <p:spPr>
            <a:xfrm>
              <a:off x="5101226" y="2468198"/>
              <a:ext cx="301660" cy="369332"/>
            </a:xfrm>
            <a:prstGeom prst="rect">
              <a:avLst/>
            </a:prstGeom>
            <a:noFill/>
          </p:spPr>
          <p:txBody>
            <a:bodyPr wrap="none" rtlCol="0">
              <a:spAutoFit/>
            </a:bodyPr>
            <a:lstStyle/>
            <a:p>
              <a:r>
                <a:rPr lang="en-US" dirty="0" smtClean="0"/>
                <a:t>5</a:t>
              </a:r>
              <a:endParaRPr lang="en-US" dirty="0"/>
            </a:p>
          </p:txBody>
        </p:sp>
      </p:grpSp>
      <p:sp>
        <p:nvSpPr>
          <p:cNvPr id="33" name="文字方塊 24"/>
          <p:cNvSpPr txBox="1"/>
          <p:nvPr/>
        </p:nvSpPr>
        <p:spPr>
          <a:xfrm>
            <a:off x="4518015" y="4417931"/>
            <a:ext cx="890689" cy="369332"/>
          </a:xfrm>
          <a:prstGeom prst="rect">
            <a:avLst/>
          </a:prstGeom>
          <a:noFill/>
        </p:spPr>
        <p:txBody>
          <a:bodyPr wrap="none" rtlCol="0">
            <a:spAutoFit/>
          </a:bodyPr>
          <a:lstStyle/>
          <a:p>
            <a:r>
              <a:rPr lang="en-US" altLang="zh-TW" dirty="0" smtClean="0"/>
              <a:t>Total: 5</a:t>
            </a:r>
            <a:endParaRPr lang="zh-TW" altLang="en-US" dirty="0"/>
          </a:p>
        </p:txBody>
      </p:sp>
      <p:grpSp>
        <p:nvGrpSpPr>
          <p:cNvPr id="34" name="Group 33"/>
          <p:cNvGrpSpPr/>
          <p:nvPr/>
        </p:nvGrpSpPr>
        <p:grpSpPr>
          <a:xfrm>
            <a:off x="0" y="3382562"/>
            <a:ext cx="4678070" cy="3441794"/>
            <a:chOff x="0" y="3382562"/>
            <a:chExt cx="4678070" cy="3441794"/>
          </a:xfrm>
        </p:grpSpPr>
        <p:sp>
          <p:nvSpPr>
            <p:cNvPr id="35" name="TextBox 34"/>
            <p:cNvSpPr txBox="1"/>
            <p:nvPr/>
          </p:nvSpPr>
          <p:spPr>
            <a:xfrm>
              <a:off x="60475" y="5624027"/>
              <a:ext cx="4617595" cy="1200329"/>
            </a:xfrm>
            <a:prstGeom prst="rect">
              <a:avLst/>
            </a:prstGeom>
            <a:noFill/>
          </p:spPr>
          <p:txBody>
            <a:bodyPr wrap="none" rtlCol="0">
              <a:spAutoFit/>
            </a:bodyPr>
            <a:lstStyle/>
            <a:p>
              <a:r>
                <a:rPr lang="en-US" dirty="0" smtClean="0"/>
                <a:t>Assumption:</a:t>
              </a:r>
            </a:p>
            <a:p>
              <a:r>
                <a:rPr lang="en-US" dirty="0" smtClean="0"/>
                <a:t>Both of paths need 5 unit resources in total</a:t>
              </a:r>
            </a:p>
            <a:p>
              <a:r>
                <a:rPr lang="en-US" dirty="0" smtClean="0"/>
                <a:t>Path 2 can create more benefit for the network</a:t>
              </a:r>
            </a:p>
            <a:p>
              <a:endParaRPr lang="en-US" dirty="0"/>
            </a:p>
          </p:txBody>
        </p:sp>
        <p:sp>
          <p:nvSpPr>
            <p:cNvPr id="36" name="TextBox 35"/>
            <p:cNvSpPr txBox="1"/>
            <p:nvPr/>
          </p:nvSpPr>
          <p:spPr>
            <a:xfrm>
              <a:off x="0" y="3382562"/>
              <a:ext cx="782260" cy="369332"/>
            </a:xfrm>
            <a:prstGeom prst="rect">
              <a:avLst/>
            </a:prstGeom>
            <a:noFill/>
          </p:spPr>
          <p:txBody>
            <a:bodyPr wrap="none" rtlCol="0">
              <a:spAutoFit/>
            </a:bodyPr>
            <a:lstStyle/>
            <a:p>
              <a:r>
                <a:rPr lang="en-US" dirty="0" smtClean="0"/>
                <a:t>Path 1</a:t>
              </a:r>
              <a:endParaRPr lang="en-US" dirty="0"/>
            </a:p>
          </p:txBody>
        </p:sp>
        <p:sp>
          <p:nvSpPr>
            <p:cNvPr id="37" name="TextBox 36"/>
            <p:cNvSpPr txBox="1"/>
            <p:nvPr/>
          </p:nvSpPr>
          <p:spPr>
            <a:xfrm>
              <a:off x="0" y="4775668"/>
              <a:ext cx="782260" cy="369332"/>
            </a:xfrm>
            <a:prstGeom prst="rect">
              <a:avLst/>
            </a:prstGeom>
            <a:noFill/>
          </p:spPr>
          <p:txBody>
            <a:bodyPr wrap="none" rtlCol="0">
              <a:spAutoFit/>
            </a:bodyPr>
            <a:lstStyle/>
            <a:p>
              <a:r>
                <a:rPr lang="en-US" dirty="0" smtClean="0"/>
                <a:t>Path 2</a:t>
              </a:r>
              <a:endParaRPr lang="en-US" dirty="0"/>
            </a:p>
          </p:txBody>
        </p:sp>
      </p:grpSp>
      <p:sp>
        <p:nvSpPr>
          <p:cNvPr id="19" name="Slide Number Placeholder 18"/>
          <p:cNvSpPr>
            <a:spLocks noGrp="1"/>
          </p:cNvSpPr>
          <p:nvPr>
            <p:ph type="sldNum" sz="quarter" idx="12"/>
          </p:nvPr>
        </p:nvSpPr>
        <p:spPr/>
        <p:txBody>
          <a:bodyPr/>
          <a:lstStyle/>
          <a:p>
            <a:fld id="{EBA30F13-C6E3-9649-BD9F-210AF821E85B}" type="slidenum">
              <a:rPr lang="en-US" smtClean="0"/>
              <a:pPr/>
              <a:t>30</a:t>
            </a:fld>
            <a:endParaRPr lang="en-US"/>
          </a:p>
        </p:txBody>
      </p:sp>
    </p:spTree>
    <p:extLst>
      <p:ext uri="{BB962C8B-B14F-4D97-AF65-F5344CB8AC3E}">
        <p14:creationId xmlns:p14="http://schemas.microsoft.com/office/powerpoint/2010/main" val="30779462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3.33333E-6 L 0.22066 3.33333E-6 " pathEditMode="relative" rAng="0" ptsTypes="AA">
                                      <p:cBhvr>
                                        <p:cTn id="6" dur="2000" fill="hold"/>
                                        <p:tgtEl>
                                          <p:spTgt spid="22"/>
                                        </p:tgtEl>
                                        <p:attrNameLst>
                                          <p:attrName>ppt_x</p:attrName>
                                          <p:attrName>ppt_y</p:attrName>
                                        </p:attrNameLst>
                                      </p:cBhvr>
                                      <p:rCtr x="110" y="0"/>
                                    </p:animMotion>
                                  </p:childTnLst>
                                </p:cTn>
                              </p:par>
                            </p:childTnLst>
                          </p:cTn>
                        </p:par>
                        <p:par>
                          <p:cTn id="7" fill="hold">
                            <p:stCondLst>
                              <p:cond delay="2000"/>
                            </p:stCondLst>
                            <p:childTnLst>
                              <p:par>
                                <p:cTn id="8" presetID="1" presetClass="exit" presetSubtype="0" fill="hold" grpId="0" nodeType="afterEffect">
                                  <p:stCondLst>
                                    <p:cond delay="0"/>
                                  </p:stCondLst>
                                  <p:childTnLst>
                                    <p:set>
                                      <p:cBhvr>
                                        <p:cTn id="9" dur="1" fill="hold">
                                          <p:stCondLst>
                                            <p:cond delay="0"/>
                                          </p:stCondLst>
                                        </p:cTn>
                                        <p:tgtEl>
                                          <p:spTgt spid="20"/>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grpId="1" nodeType="afterEffect">
                                  <p:stCondLst>
                                    <p:cond delay="0"/>
                                  </p:stCondLst>
                                  <p:childTnLst>
                                    <p:set>
                                      <p:cBhvr>
                                        <p:cTn id="14" dur="1" fill="hold">
                                          <p:stCondLst>
                                            <p:cond delay="0"/>
                                          </p:stCondLst>
                                        </p:cTn>
                                        <p:tgtEl>
                                          <p:spTgt spid="2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3.33333E-6 4.44444E-6 L 0.15764 4.44444E-6 " pathEditMode="relative" ptsTypes="AA">
                                      <p:cBhvr>
                                        <p:cTn id="20" dur="2000" fill="hold"/>
                                        <p:tgtEl>
                                          <p:spTgt spid="18"/>
                                        </p:tgtEl>
                                        <p:attrNameLst>
                                          <p:attrName>ppt_x</p:attrName>
                                          <p:attrName>ppt_y</p:attrName>
                                        </p:attrNameLst>
                                      </p:cBhvr>
                                    </p:animMotion>
                                  </p:childTnLst>
                                </p:cTn>
                              </p:par>
                            </p:childTnLst>
                          </p:cTn>
                        </p:par>
                        <p:par>
                          <p:cTn id="21" fill="hold">
                            <p:stCondLst>
                              <p:cond delay="2000"/>
                            </p:stCondLst>
                            <p:childTnLst>
                              <p:par>
                                <p:cTn id="22" presetID="1" presetClass="exit" presetSubtype="0" fill="hold" nodeType="afterEffect">
                                  <p:stCondLst>
                                    <p:cond delay="0"/>
                                  </p:stCondLst>
                                  <p:childTnLst>
                                    <p:set>
                                      <p:cBhvr>
                                        <p:cTn id="23" dur="1" fill="hold">
                                          <p:stCondLst>
                                            <p:cond delay="0"/>
                                          </p:stCondLst>
                                        </p:cTn>
                                        <p:tgtEl>
                                          <p:spTgt spid="18"/>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33"/>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nodeType="clickEffect">
                                  <p:stCondLst>
                                    <p:cond delay="0"/>
                                  </p:stCondLst>
                                  <p:childTnLst>
                                    <p:animMotion origin="layout" path="M 7.77778E-6 3.7037E-7 L 0.16355 0.13657 " pathEditMode="relative" ptsTypes="AA">
                                      <p:cBhvr>
                                        <p:cTn id="33" dur="2000" fill="hold"/>
                                        <p:tgtEl>
                                          <p:spTgt spid="21"/>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21"/>
                                        </p:tgtEl>
                                        <p:attrNameLst>
                                          <p:attrName>style.visibility</p:attrName>
                                        </p:attrNameLst>
                                      </p:cBhvr>
                                      <p:to>
                                        <p:strVal val="hidden"/>
                                      </p:to>
                                    </p:set>
                                  </p:childTnLst>
                                </p:cTn>
                              </p:par>
                              <p:par>
                                <p:cTn id="38" presetID="1"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childTnLst>
                                </p:cTn>
                              </p:par>
                            </p:childTnLst>
                          </p:cTn>
                        </p:par>
                        <p:par>
                          <p:cTn id="40" fill="hold">
                            <p:stCondLst>
                              <p:cond delay="0"/>
                            </p:stCondLst>
                            <p:childTnLst>
                              <p:par>
                                <p:cTn id="41" presetID="0" presetClass="path" presetSubtype="0" accel="50000" decel="50000" fill="hold" grpId="1" nodeType="afterEffect">
                                  <p:stCondLst>
                                    <p:cond delay="0"/>
                                  </p:stCondLst>
                                  <p:childTnLst>
                                    <p:animMotion origin="layout" path="M -3.88889E-6 -0.00023 L -0.15121 -0.12315 " pathEditMode="relative" rAng="0" ptsTypes="AA">
                                      <p:cBhvr>
                                        <p:cTn id="42" dur="2000" fill="hold"/>
                                        <p:tgtEl>
                                          <p:spTgt spid="32"/>
                                        </p:tgtEl>
                                        <p:attrNameLst>
                                          <p:attrName>ppt_x</p:attrName>
                                          <p:attrName>ppt_y</p:attrName>
                                        </p:attrNameLst>
                                      </p:cBhvr>
                                      <p:rCtr x="-7569" y="-6157"/>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2" nodeType="clickEffect">
                                  <p:stCondLst>
                                    <p:cond delay="0"/>
                                  </p:stCondLst>
                                  <p:childTnLst>
                                    <p:animMotion origin="layout" path="M -0.16354 -0.12315 L -0.32344 -0.12315 " pathEditMode="relative" rAng="0" ptsTypes="AA">
                                      <p:cBhvr>
                                        <p:cTn id="46" dur="2000" fill="hold"/>
                                        <p:tgtEl>
                                          <p:spTgt spid="32"/>
                                        </p:tgtEl>
                                        <p:attrNameLst>
                                          <p:attrName>ppt_x</p:attrName>
                                          <p:attrName>ppt_y</p:attrName>
                                        </p:attrNameLst>
                                      </p:cBhvr>
                                      <p:rCtr x="-8003" y="0"/>
                                    </p:animMotion>
                                  </p:childTnLst>
                                </p:cTn>
                              </p:par>
                            </p:childTnLst>
                          </p:cTn>
                        </p:par>
                        <p:par>
                          <p:cTn id="47" fill="hold">
                            <p:stCondLst>
                              <p:cond delay="2000"/>
                            </p:stCondLst>
                            <p:childTnLst>
                              <p:par>
                                <p:cTn id="48" presetID="1" presetClass="exit" presetSubtype="0" fill="hold" grpId="1" nodeType="afterEffect">
                                  <p:stCondLst>
                                    <p:cond delay="0"/>
                                  </p:stCondLst>
                                  <p:childTnLst>
                                    <p:set>
                                      <p:cBhvr>
                                        <p:cTn id="49" dur="1" fill="hold">
                                          <p:stCondLst>
                                            <p:cond delay="0"/>
                                          </p:stCondLst>
                                        </p:cTn>
                                        <p:tgtEl>
                                          <p:spTgt spid="24"/>
                                        </p:tgtEl>
                                        <p:attrNameLst>
                                          <p:attrName>style.visibility</p:attrName>
                                        </p:attrNameLst>
                                      </p:cBhvr>
                                      <p:to>
                                        <p:strVal val="hidden"/>
                                      </p:to>
                                    </p:set>
                                  </p:childTnLst>
                                </p:cTn>
                              </p:par>
                              <p:par>
                                <p:cTn id="50" presetID="1" presetClass="entr" presetSubtype="0" fill="hold" grpId="1" nodeType="with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grpId="3" nodeType="clickEffect">
                                  <p:stCondLst>
                                    <p:cond delay="0"/>
                                  </p:stCondLst>
                                  <p:childTnLst>
                                    <p:animMotion origin="layout" path="M -0.32344 -0.13658 L -0.47466 -0.13658 " pathEditMode="relative" rAng="0" ptsTypes="AA">
                                      <p:cBhvr>
                                        <p:cTn id="55" dur="2000" fill="hold"/>
                                        <p:tgtEl>
                                          <p:spTgt spid="32"/>
                                        </p:tgtEl>
                                        <p:attrNameLst>
                                          <p:attrName>ppt_x</p:attrName>
                                          <p:attrName>ppt_y</p:attrName>
                                        </p:attrNameLst>
                                      </p:cBhvr>
                                      <p:rCtr x="-756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2" grpId="0" animBg="1"/>
      <p:bldP spid="22" grpId="1" animBg="1"/>
      <p:bldP spid="24" grpId="0"/>
      <p:bldP spid="24" grpId="1"/>
      <p:bldP spid="25" grpId="0"/>
      <p:bldP spid="32" grpId="0" animBg="1"/>
      <p:bldP spid="32" grpId="1" animBg="1"/>
      <p:bldP spid="32" grpId="2" animBg="1"/>
      <p:bldP spid="32" grpId="3" animBg="1"/>
      <p:bldP spid="3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Job assignment</a:t>
            </a:r>
            <a:endParaRPr lang="zh-TW" altLang="en-US" dirty="0"/>
          </a:p>
        </p:txBody>
      </p:sp>
      <p:sp>
        <p:nvSpPr>
          <p:cNvPr id="3" name="內容版面配置區 2"/>
          <p:cNvSpPr>
            <a:spLocks noGrp="1"/>
          </p:cNvSpPr>
          <p:nvPr>
            <p:ph idx="1"/>
          </p:nvPr>
        </p:nvSpPr>
        <p:spPr>
          <a:xfrm>
            <a:off x="457200" y="1600201"/>
            <a:ext cx="8229600" cy="727364"/>
          </a:xfrm>
        </p:spPr>
        <p:txBody>
          <a:bodyPr/>
          <a:lstStyle/>
          <a:p>
            <a:r>
              <a:rPr lang="en-US" altLang="zh-TW" dirty="0" smtClean="0"/>
              <a:t>Multiple iterations are needed to converge.</a:t>
            </a:r>
          </a:p>
        </p:txBody>
      </p:sp>
      <p:grpSp>
        <p:nvGrpSpPr>
          <p:cNvPr id="5" name="Group 25"/>
          <p:cNvGrpSpPr/>
          <p:nvPr/>
        </p:nvGrpSpPr>
        <p:grpSpPr>
          <a:xfrm>
            <a:off x="834085" y="2974129"/>
            <a:ext cx="6925333" cy="2397402"/>
            <a:chOff x="238125" y="2689828"/>
            <a:chExt cx="6925333" cy="2397402"/>
          </a:xfrm>
        </p:grpSpPr>
        <p:pic>
          <p:nvPicPr>
            <p:cNvPr id="6" name="Picture 3"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7"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8"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10"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1" name="Straight Connector 11"/>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2"/>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3"/>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5"/>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Arrow Connector 18"/>
            <p:cNvCxnSpPr>
              <a:endCxn id="6"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20"/>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20" name="文字方塊 19"/>
          <p:cNvSpPr txBox="1"/>
          <p:nvPr/>
        </p:nvSpPr>
        <p:spPr>
          <a:xfrm>
            <a:off x="3077491" y="4414547"/>
            <a:ext cx="868251" cy="369332"/>
          </a:xfrm>
          <a:prstGeom prst="rect">
            <a:avLst/>
          </a:prstGeom>
          <a:noFill/>
        </p:spPr>
        <p:txBody>
          <a:bodyPr wrap="none" rtlCol="0">
            <a:spAutoFit/>
          </a:bodyPr>
          <a:lstStyle/>
          <a:p>
            <a:r>
              <a:rPr lang="en-US" altLang="zh-TW" dirty="0" smtClean="0"/>
              <a:t>Total: 5</a:t>
            </a:r>
            <a:endParaRPr lang="zh-TW" altLang="en-US" dirty="0"/>
          </a:p>
        </p:txBody>
      </p:sp>
      <p:sp>
        <p:nvSpPr>
          <p:cNvPr id="22" name="書卷 (水平) 21"/>
          <p:cNvSpPr/>
          <p:nvPr/>
        </p:nvSpPr>
        <p:spPr>
          <a:xfrm>
            <a:off x="1171794" y="3325951"/>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24" name="文字方塊 23"/>
          <p:cNvSpPr txBox="1"/>
          <p:nvPr/>
        </p:nvSpPr>
        <p:spPr>
          <a:xfrm>
            <a:off x="3077491" y="4412535"/>
            <a:ext cx="868251" cy="369332"/>
          </a:xfrm>
          <a:prstGeom prst="rect">
            <a:avLst/>
          </a:prstGeom>
          <a:noFill/>
        </p:spPr>
        <p:txBody>
          <a:bodyPr wrap="none" rtlCol="0">
            <a:spAutoFit/>
          </a:bodyPr>
          <a:lstStyle/>
          <a:p>
            <a:r>
              <a:rPr lang="en-US" altLang="zh-TW" dirty="0" smtClean="0"/>
              <a:t>Total: 0</a:t>
            </a:r>
            <a:endParaRPr lang="zh-TW" altLang="en-US" dirty="0"/>
          </a:p>
        </p:txBody>
      </p:sp>
      <p:sp>
        <p:nvSpPr>
          <p:cNvPr id="25" name="文字方塊 24"/>
          <p:cNvSpPr txBox="1"/>
          <p:nvPr/>
        </p:nvSpPr>
        <p:spPr>
          <a:xfrm>
            <a:off x="4514168" y="4412535"/>
            <a:ext cx="868251" cy="369332"/>
          </a:xfrm>
          <a:prstGeom prst="rect">
            <a:avLst/>
          </a:prstGeom>
          <a:noFill/>
        </p:spPr>
        <p:txBody>
          <a:bodyPr wrap="none" rtlCol="0">
            <a:spAutoFit/>
          </a:bodyPr>
          <a:lstStyle/>
          <a:p>
            <a:r>
              <a:rPr lang="en-US" altLang="zh-TW" dirty="0" smtClean="0"/>
              <a:t>Total: 0</a:t>
            </a:r>
            <a:endParaRPr lang="zh-TW" altLang="en-US" dirty="0"/>
          </a:p>
        </p:txBody>
      </p:sp>
      <p:grpSp>
        <p:nvGrpSpPr>
          <p:cNvPr id="18" name="Group 17"/>
          <p:cNvGrpSpPr/>
          <p:nvPr/>
        </p:nvGrpSpPr>
        <p:grpSpPr>
          <a:xfrm>
            <a:off x="3209643" y="3325951"/>
            <a:ext cx="704349" cy="533639"/>
            <a:chOff x="1324194" y="5907226"/>
            <a:chExt cx="704349" cy="533639"/>
          </a:xfrm>
        </p:grpSpPr>
        <p:sp>
          <p:nvSpPr>
            <p:cNvPr id="26" name="書卷 (水平) 21"/>
            <p:cNvSpPr/>
            <p:nvPr/>
          </p:nvSpPr>
          <p:spPr>
            <a:xfrm>
              <a:off x="1324194" y="5907226"/>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HELLO</a:t>
              </a:r>
              <a:endParaRPr lang="zh-TW" altLang="en-US" sz="1200" dirty="0"/>
            </a:p>
          </p:txBody>
        </p:sp>
        <p:sp>
          <p:nvSpPr>
            <p:cNvPr id="4" name="TextBox 3"/>
            <p:cNvSpPr txBox="1"/>
            <p:nvPr/>
          </p:nvSpPr>
          <p:spPr>
            <a:xfrm>
              <a:off x="1441168" y="6071533"/>
              <a:ext cx="301660" cy="369332"/>
            </a:xfrm>
            <a:prstGeom prst="rect">
              <a:avLst/>
            </a:prstGeom>
            <a:noFill/>
          </p:spPr>
          <p:txBody>
            <a:bodyPr wrap="none" rtlCol="0">
              <a:spAutoFit/>
            </a:bodyPr>
            <a:lstStyle/>
            <a:p>
              <a:r>
                <a:rPr lang="en-US" dirty="0" smtClean="0"/>
                <a:t>5</a:t>
              </a:r>
              <a:endParaRPr lang="en-US" dirty="0"/>
            </a:p>
          </p:txBody>
        </p:sp>
      </p:grpSp>
      <p:sp>
        <p:nvSpPr>
          <p:cNvPr id="32" name="書卷 (水平) 21"/>
          <p:cNvSpPr/>
          <p:nvPr/>
        </p:nvSpPr>
        <p:spPr>
          <a:xfrm>
            <a:off x="6146518" y="2468701"/>
            <a:ext cx="704349" cy="348973"/>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200" dirty="0" smtClean="0"/>
              <a:t>ACK</a:t>
            </a:r>
            <a:endParaRPr lang="zh-TW" altLang="en-US" sz="1200" dirty="0"/>
          </a:p>
        </p:txBody>
      </p:sp>
      <p:grpSp>
        <p:nvGrpSpPr>
          <p:cNvPr id="27" name="Group 26"/>
          <p:cNvGrpSpPr/>
          <p:nvPr/>
        </p:nvGrpSpPr>
        <p:grpSpPr>
          <a:xfrm>
            <a:off x="0" y="3382562"/>
            <a:ext cx="4678070" cy="3441794"/>
            <a:chOff x="0" y="3382562"/>
            <a:chExt cx="4678070" cy="3441794"/>
          </a:xfrm>
        </p:grpSpPr>
        <p:sp>
          <p:nvSpPr>
            <p:cNvPr id="28" name="TextBox 27"/>
            <p:cNvSpPr txBox="1"/>
            <p:nvPr/>
          </p:nvSpPr>
          <p:spPr>
            <a:xfrm>
              <a:off x="60475" y="5624027"/>
              <a:ext cx="4617595" cy="1200329"/>
            </a:xfrm>
            <a:prstGeom prst="rect">
              <a:avLst/>
            </a:prstGeom>
            <a:noFill/>
          </p:spPr>
          <p:txBody>
            <a:bodyPr wrap="none" rtlCol="0">
              <a:spAutoFit/>
            </a:bodyPr>
            <a:lstStyle/>
            <a:p>
              <a:r>
                <a:rPr lang="en-US" dirty="0" smtClean="0"/>
                <a:t>Assumption:</a:t>
              </a:r>
            </a:p>
            <a:p>
              <a:r>
                <a:rPr lang="en-US" dirty="0" smtClean="0"/>
                <a:t>Both of paths need 5 unit resources in total</a:t>
              </a:r>
            </a:p>
            <a:p>
              <a:r>
                <a:rPr lang="en-US" dirty="0" smtClean="0"/>
                <a:t>Path 2 can create more benefit for the network</a:t>
              </a:r>
            </a:p>
            <a:p>
              <a:endParaRPr lang="en-US" dirty="0"/>
            </a:p>
          </p:txBody>
        </p:sp>
        <p:sp>
          <p:nvSpPr>
            <p:cNvPr id="29" name="TextBox 28"/>
            <p:cNvSpPr txBox="1"/>
            <p:nvPr/>
          </p:nvSpPr>
          <p:spPr>
            <a:xfrm>
              <a:off x="0" y="3382562"/>
              <a:ext cx="782260" cy="369332"/>
            </a:xfrm>
            <a:prstGeom prst="rect">
              <a:avLst/>
            </a:prstGeom>
            <a:noFill/>
          </p:spPr>
          <p:txBody>
            <a:bodyPr wrap="none" rtlCol="0">
              <a:spAutoFit/>
            </a:bodyPr>
            <a:lstStyle/>
            <a:p>
              <a:r>
                <a:rPr lang="en-US" dirty="0" smtClean="0"/>
                <a:t>Path 1</a:t>
              </a:r>
              <a:endParaRPr lang="en-US" dirty="0"/>
            </a:p>
          </p:txBody>
        </p:sp>
        <p:sp>
          <p:nvSpPr>
            <p:cNvPr id="30" name="TextBox 29"/>
            <p:cNvSpPr txBox="1"/>
            <p:nvPr/>
          </p:nvSpPr>
          <p:spPr>
            <a:xfrm>
              <a:off x="0" y="4775668"/>
              <a:ext cx="782260" cy="369332"/>
            </a:xfrm>
            <a:prstGeom prst="rect">
              <a:avLst/>
            </a:prstGeom>
            <a:noFill/>
          </p:spPr>
          <p:txBody>
            <a:bodyPr wrap="none" rtlCol="0">
              <a:spAutoFit/>
            </a:bodyPr>
            <a:lstStyle/>
            <a:p>
              <a:r>
                <a:rPr lang="en-US" dirty="0" smtClean="0"/>
                <a:t>Path 2</a:t>
              </a:r>
              <a:endParaRPr lang="en-US" dirty="0"/>
            </a:p>
          </p:txBody>
        </p:sp>
      </p:grpSp>
      <p:sp>
        <p:nvSpPr>
          <p:cNvPr id="19" name="Slide Number Placeholder 18"/>
          <p:cNvSpPr>
            <a:spLocks noGrp="1"/>
          </p:cNvSpPr>
          <p:nvPr>
            <p:ph type="sldNum" sz="quarter" idx="12"/>
          </p:nvPr>
        </p:nvSpPr>
        <p:spPr/>
        <p:txBody>
          <a:bodyPr/>
          <a:lstStyle/>
          <a:p>
            <a:fld id="{EBA30F13-C6E3-9649-BD9F-210AF821E85B}" type="slidenum">
              <a:rPr lang="en-US" smtClean="0"/>
              <a:pPr/>
              <a:t>31</a:t>
            </a:fld>
            <a:endParaRPr lang="en-US"/>
          </a:p>
        </p:txBody>
      </p:sp>
    </p:spTree>
    <p:extLst>
      <p:ext uri="{BB962C8B-B14F-4D97-AF65-F5344CB8AC3E}">
        <p14:creationId xmlns:p14="http://schemas.microsoft.com/office/powerpoint/2010/main" val="3033047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3.33333E-6 L 0.22066 3.33333E-6 " pathEditMode="relative" rAng="0" ptsTypes="AA">
                                      <p:cBhvr>
                                        <p:cTn id="6" dur="2000" fill="hold"/>
                                        <p:tgtEl>
                                          <p:spTgt spid="22"/>
                                        </p:tgtEl>
                                        <p:attrNameLst>
                                          <p:attrName>ppt_x</p:attrName>
                                          <p:attrName>ppt_y</p:attrName>
                                        </p:attrNameLst>
                                      </p:cBhvr>
                                      <p:rCtr x="110" y="0"/>
                                    </p:animMotion>
                                  </p:childTnLst>
                                </p:cTn>
                              </p:par>
                            </p:childTnLst>
                          </p:cTn>
                        </p:par>
                        <p:par>
                          <p:cTn id="7" fill="hold">
                            <p:stCondLst>
                              <p:cond delay="2000"/>
                            </p:stCondLst>
                            <p:childTnLst>
                              <p:par>
                                <p:cTn id="8" presetID="1" presetClass="exit" presetSubtype="0" fill="hold" grpId="0" nodeType="afterEffect">
                                  <p:stCondLst>
                                    <p:cond delay="0"/>
                                  </p:stCondLst>
                                  <p:childTnLst>
                                    <p:set>
                                      <p:cBhvr>
                                        <p:cTn id="9" dur="1" fill="hold">
                                          <p:stCondLst>
                                            <p:cond delay="0"/>
                                          </p:stCondLst>
                                        </p:cTn>
                                        <p:tgtEl>
                                          <p:spTgt spid="20"/>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grpId="1" nodeType="afterEffect">
                                  <p:stCondLst>
                                    <p:cond delay="0"/>
                                  </p:stCondLst>
                                  <p:childTnLst>
                                    <p:set>
                                      <p:cBhvr>
                                        <p:cTn id="14" dur="1" fill="hold">
                                          <p:stCondLst>
                                            <p:cond delay="0"/>
                                          </p:stCondLst>
                                        </p:cTn>
                                        <p:tgtEl>
                                          <p:spTgt spid="2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3.33333E-6 4.44444E-6 L 0.15764 4.44444E-6 " pathEditMode="relative" ptsTypes="AA">
                                      <p:cBhvr>
                                        <p:cTn id="20" dur="2000" fill="hold"/>
                                        <p:tgtEl>
                                          <p:spTgt spid="18"/>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nodeType="clickEffect">
                                  <p:stCondLst>
                                    <p:cond delay="0"/>
                                  </p:stCondLst>
                                  <p:childTnLst>
                                    <p:animMotion origin="layout" path="M 0.15765 8.67362E-19 L 0.31824 -0.14467 " pathEditMode="relative" ptsTypes="AA">
                                      <p:cBhvr>
                                        <p:cTn id="24" dur="2000" fill="hold"/>
                                        <p:tgtEl>
                                          <p:spTgt spid="18"/>
                                        </p:tgtEl>
                                        <p:attrNameLst>
                                          <p:attrName>ppt_x</p:attrName>
                                          <p:attrName>ppt_y</p:attrName>
                                        </p:attrNameLst>
                                      </p:cBhvr>
                                    </p:animMotion>
                                  </p:childTnLst>
                                </p:cTn>
                              </p:par>
                            </p:childTnLst>
                          </p:cTn>
                        </p:par>
                        <p:par>
                          <p:cTn id="25" fill="hold">
                            <p:stCondLst>
                              <p:cond delay="2000"/>
                            </p:stCondLst>
                            <p:childTnLst>
                              <p:par>
                                <p:cTn id="26" presetID="1" presetClass="exit" presetSubtype="0" fill="hold" nodeType="afterEffect">
                                  <p:stCondLst>
                                    <p:cond delay="0"/>
                                  </p:stCondLst>
                                  <p:childTnLst>
                                    <p:set>
                                      <p:cBhvr>
                                        <p:cTn id="27" dur="1" fill="hold">
                                          <p:stCondLst>
                                            <p:cond delay="0"/>
                                          </p:stCondLst>
                                        </p:cTn>
                                        <p:tgtEl>
                                          <p:spTgt spid="18"/>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childTnLst>
                                </p:cTn>
                              </p:par>
                            </p:childTnLst>
                          </p:cTn>
                        </p:par>
                        <p:par>
                          <p:cTn id="30" fill="hold">
                            <p:stCondLst>
                              <p:cond delay="2000"/>
                            </p:stCondLst>
                            <p:childTnLst>
                              <p:par>
                                <p:cTn id="31" presetID="0" presetClass="path" presetSubtype="0" accel="50000" decel="50000" fill="hold" grpId="1" nodeType="afterEffect">
                                  <p:stCondLst>
                                    <p:cond delay="0"/>
                                  </p:stCondLst>
                                  <p:childTnLst>
                                    <p:animMotion origin="layout" path="M 0 0 L -0.16041 0.14445 " pathEditMode="relative" ptsTypes="AA">
                                      <p:cBhvr>
                                        <p:cTn id="32" dur="2000" fill="hold"/>
                                        <p:tgtEl>
                                          <p:spTgt spid="32"/>
                                        </p:tgtEl>
                                        <p:attrNameLst>
                                          <p:attrName>ppt_x</p:attrName>
                                          <p:attrName>ppt_y</p:attrName>
                                        </p:attrNameLst>
                                      </p:cBhvr>
                                    </p:animMotion>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2" nodeType="clickEffect">
                                  <p:stCondLst>
                                    <p:cond delay="0"/>
                                  </p:stCondLst>
                                  <p:childTnLst>
                                    <p:animMotion origin="layout" path="M -0.16354 0.13842 L -0.32343 0.13842 " pathEditMode="relative" rAng="0" ptsTypes="AA">
                                      <p:cBhvr>
                                        <p:cTn id="36" dur="2000" fill="hold"/>
                                        <p:tgtEl>
                                          <p:spTgt spid="32"/>
                                        </p:tgtEl>
                                        <p:attrNameLst>
                                          <p:attrName>ppt_x</p:attrName>
                                          <p:attrName>ppt_y</p:attrName>
                                        </p:attrNameLst>
                                      </p:cBhvr>
                                      <p:rCtr x="-8003" y="0"/>
                                    </p:animMotion>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3" nodeType="clickEffect">
                                  <p:stCondLst>
                                    <p:cond delay="0"/>
                                  </p:stCondLst>
                                  <p:childTnLst>
                                    <p:animMotion origin="layout" path="M -0.32344 0.125 L -0.47465 0.125 " pathEditMode="relative" rAng="0" ptsTypes="AA">
                                      <p:cBhvr>
                                        <p:cTn id="40" dur="2000" fill="hold"/>
                                        <p:tgtEl>
                                          <p:spTgt spid="32"/>
                                        </p:tgtEl>
                                        <p:attrNameLst>
                                          <p:attrName>ppt_x</p:attrName>
                                          <p:attrName>ppt_y</p:attrName>
                                        </p:attrNameLst>
                                      </p:cBhvr>
                                      <p:rCtr x="-7569" y="0"/>
                                    </p:animMotion>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4" nodeType="clickEffect">
                                  <p:stCondLst>
                                    <p:cond delay="0"/>
                                  </p:stCondLst>
                                  <p:childTnLst>
                                    <p:set>
                                      <p:cBhvr>
                                        <p:cTn id="44"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22" grpId="1" animBg="1"/>
      <p:bldP spid="24" grpId="0"/>
      <p:bldP spid="32" grpId="0" animBg="1"/>
      <p:bldP spid="32" grpId="1" animBg="1"/>
      <p:bldP spid="32" grpId="2" animBg="1"/>
      <p:bldP spid="32" grpId="3" animBg="1"/>
      <p:bldP spid="32" grpId="4"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edundancy-Aware </a:t>
            </a:r>
            <a:r>
              <a:rPr lang="en-US" dirty="0"/>
              <a:t>R</a:t>
            </a:r>
            <a:r>
              <a:rPr lang="en-US" dirty="0" smtClean="0"/>
              <a:t>outing</a:t>
            </a:r>
            <a:endParaRPr lang="en-US" dirty="0"/>
          </a:p>
        </p:txBody>
      </p:sp>
      <p:sp>
        <p:nvSpPr>
          <p:cNvPr id="3" name="Content Placeholder 2"/>
          <p:cNvSpPr>
            <a:spLocks noGrp="1"/>
          </p:cNvSpPr>
          <p:nvPr>
            <p:ph idx="1"/>
          </p:nvPr>
        </p:nvSpPr>
        <p:spPr>
          <a:xfrm>
            <a:off x="457200" y="1600200"/>
            <a:ext cx="8229600" cy="1261533"/>
          </a:xfrm>
        </p:spPr>
        <p:txBody>
          <a:bodyPr/>
          <a:lstStyle/>
          <a:p>
            <a:r>
              <a:rPr lang="en-US" dirty="0" smtClean="0"/>
              <a:t>Ingress nodes direct traffic to get more benefit from inter-path redundancy.</a:t>
            </a:r>
            <a:endParaRPr lang="en-US" dirty="0"/>
          </a:p>
        </p:txBody>
      </p:sp>
      <p:grpSp>
        <p:nvGrpSpPr>
          <p:cNvPr id="4" name="Group 3"/>
          <p:cNvGrpSpPr/>
          <p:nvPr/>
        </p:nvGrpSpPr>
        <p:grpSpPr>
          <a:xfrm>
            <a:off x="2562001" y="2630688"/>
            <a:ext cx="4256942" cy="3833260"/>
            <a:chOff x="2486303" y="802385"/>
            <a:chExt cx="4497311" cy="4202592"/>
          </a:xfrm>
        </p:grpSpPr>
        <p:pic>
          <p:nvPicPr>
            <p:cNvPr id="5" name="Picture 4"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9827" y="1171717"/>
              <a:ext cx="704349" cy="587652"/>
            </a:xfrm>
            <a:prstGeom prst="rect">
              <a:avLst/>
            </a:prstGeom>
          </p:spPr>
        </p:pic>
        <p:pic>
          <p:nvPicPr>
            <p:cNvPr id="6" name="Picture 5"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9827" y="2105564"/>
              <a:ext cx="704349" cy="587652"/>
            </a:xfrm>
            <a:prstGeom prst="rect">
              <a:avLst/>
            </a:prstGeom>
          </p:spPr>
        </p:pic>
        <p:pic>
          <p:nvPicPr>
            <p:cNvPr id="7" name="Picture 6"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9827" y="3114931"/>
              <a:ext cx="704349" cy="587652"/>
            </a:xfrm>
            <a:prstGeom prst="rect">
              <a:avLst/>
            </a:prstGeom>
          </p:spPr>
        </p:pic>
        <p:pic>
          <p:nvPicPr>
            <p:cNvPr id="8" name="Picture 7"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9827" y="4047993"/>
              <a:ext cx="704349" cy="587652"/>
            </a:xfrm>
            <a:prstGeom prst="rect">
              <a:avLst/>
            </a:prstGeom>
          </p:spPr>
        </p:pic>
        <p:pic>
          <p:nvPicPr>
            <p:cNvPr id="9" name="Picture 8"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4482" y="4047993"/>
              <a:ext cx="704349" cy="587652"/>
            </a:xfrm>
            <a:prstGeom prst="rect">
              <a:avLst/>
            </a:prstGeom>
          </p:spPr>
        </p:pic>
        <p:pic>
          <p:nvPicPr>
            <p:cNvPr id="10" name="Picture 9"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9310" y="2527279"/>
              <a:ext cx="704349" cy="587652"/>
            </a:xfrm>
            <a:prstGeom prst="rect">
              <a:avLst/>
            </a:prstGeom>
          </p:spPr>
        </p:pic>
        <p:pic>
          <p:nvPicPr>
            <p:cNvPr id="11" name="Picture 10"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1086" y="4047993"/>
              <a:ext cx="704349" cy="587652"/>
            </a:xfrm>
            <a:prstGeom prst="rect">
              <a:avLst/>
            </a:prstGeom>
          </p:spPr>
        </p:pic>
        <p:pic>
          <p:nvPicPr>
            <p:cNvPr id="12" name="Picture 11" descr="router_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6737" y="2531140"/>
              <a:ext cx="704349" cy="587652"/>
            </a:xfrm>
            <a:prstGeom prst="rect">
              <a:avLst/>
            </a:prstGeom>
          </p:spPr>
        </p:pic>
        <p:cxnSp>
          <p:nvCxnSpPr>
            <p:cNvPr id="13" name="Straight Connector 12"/>
            <p:cNvCxnSpPr>
              <a:stCxn id="5" idx="2"/>
              <a:endCxn id="6" idx="0"/>
            </p:cNvCxnSpPr>
            <p:nvPr/>
          </p:nvCxnSpPr>
          <p:spPr>
            <a:xfrm>
              <a:off x="4712002" y="1759369"/>
              <a:ext cx="0" cy="34619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6" idx="2"/>
              <a:endCxn id="7" idx="0"/>
            </p:cNvCxnSpPr>
            <p:nvPr/>
          </p:nvCxnSpPr>
          <p:spPr>
            <a:xfrm>
              <a:off x="4712002" y="2693216"/>
              <a:ext cx="0" cy="42171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7" idx="2"/>
              <a:endCxn id="8" idx="0"/>
            </p:cNvCxnSpPr>
            <p:nvPr/>
          </p:nvCxnSpPr>
          <p:spPr>
            <a:xfrm>
              <a:off x="4712002" y="3702583"/>
              <a:ext cx="0" cy="34541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9" idx="3"/>
              <a:endCxn id="8" idx="1"/>
            </p:cNvCxnSpPr>
            <p:nvPr/>
          </p:nvCxnSpPr>
          <p:spPr>
            <a:xfrm>
              <a:off x="3268831" y="4341819"/>
              <a:ext cx="1090996"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8" idx="3"/>
              <a:endCxn id="11" idx="1"/>
            </p:cNvCxnSpPr>
            <p:nvPr/>
          </p:nvCxnSpPr>
          <p:spPr>
            <a:xfrm>
              <a:off x="5064176" y="4341819"/>
              <a:ext cx="113691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3883660" y="1759369"/>
              <a:ext cx="593705" cy="77177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10" idx="2"/>
              <a:endCxn id="9" idx="0"/>
            </p:cNvCxnSpPr>
            <p:nvPr/>
          </p:nvCxnSpPr>
          <p:spPr>
            <a:xfrm flipH="1">
              <a:off x="2916657" y="3114931"/>
              <a:ext cx="614828" cy="93306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943855" y="1759369"/>
              <a:ext cx="552882" cy="77177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2" idx="2"/>
              <a:endCxn id="11" idx="0"/>
            </p:cNvCxnSpPr>
            <p:nvPr/>
          </p:nvCxnSpPr>
          <p:spPr>
            <a:xfrm>
              <a:off x="5848912" y="3118792"/>
              <a:ext cx="704349" cy="92920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2" name="Bent Arrow 21"/>
            <p:cNvSpPr/>
            <p:nvPr/>
          </p:nvSpPr>
          <p:spPr>
            <a:xfrm flipV="1">
              <a:off x="4943855" y="1979967"/>
              <a:ext cx="1475495" cy="2269928"/>
            </a:xfrm>
            <a:prstGeom prst="bentArrow">
              <a:avLst>
                <a:gd name="adj1" fmla="val 9552"/>
                <a:gd name="adj2" fmla="val 12311"/>
                <a:gd name="adj3" fmla="val 22794"/>
                <a:gd name="adj4" fmla="val 2609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Bent Arrow 22"/>
            <p:cNvSpPr/>
            <p:nvPr/>
          </p:nvSpPr>
          <p:spPr>
            <a:xfrm flipH="1" flipV="1">
              <a:off x="3167374" y="1963687"/>
              <a:ext cx="1309991" cy="2269928"/>
            </a:xfrm>
            <a:prstGeom prst="bentArrow">
              <a:avLst>
                <a:gd name="adj1" fmla="val 9552"/>
                <a:gd name="adj2" fmla="val 12311"/>
                <a:gd name="adj3" fmla="val 22794"/>
                <a:gd name="adj4" fmla="val 2609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Right Arrow 23"/>
            <p:cNvSpPr/>
            <p:nvPr/>
          </p:nvSpPr>
          <p:spPr>
            <a:xfrm rot="3326670">
              <a:off x="4691276" y="2701757"/>
              <a:ext cx="2417763" cy="2459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Arrow 24"/>
            <p:cNvSpPr/>
            <p:nvPr/>
          </p:nvSpPr>
          <p:spPr>
            <a:xfrm rot="7489609">
              <a:off x="2271945" y="2704537"/>
              <a:ext cx="2417763" cy="2459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281648" y="802385"/>
              <a:ext cx="860707" cy="369332"/>
            </a:xfrm>
            <a:prstGeom prst="rect">
              <a:avLst/>
            </a:prstGeom>
            <a:noFill/>
          </p:spPr>
          <p:txBody>
            <a:bodyPr wrap="none" rtlCol="0">
              <a:spAutoFit/>
            </a:bodyPr>
            <a:lstStyle/>
            <a:p>
              <a:r>
                <a:rPr lang="en-US" dirty="0" smtClean="0"/>
                <a:t>Node 1</a:t>
              </a:r>
              <a:endParaRPr lang="en-US" dirty="0"/>
            </a:p>
          </p:txBody>
        </p:sp>
        <p:sp>
          <p:nvSpPr>
            <p:cNvPr id="27" name="TextBox 26"/>
            <p:cNvSpPr txBox="1"/>
            <p:nvPr/>
          </p:nvSpPr>
          <p:spPr>
            <a:xfrm>
              <a:off x="2486303" y="4635645"/>
              <a:ext cx="860707" cy="369332"/>
            </a:xfrm>
            <a:prstGeom prst="rect">
              <a:avLst/>
            </a:prstGeom>
            <a:noFill/>
          </p:spPr>
          <p:txBody>
            <a:bodyPr wrap="none" rtlCol="0">
              <a:spAutoFit/>
            </a:bodyPr>
            <a:lstStyle/>
            <a:p>
              <a:r>
                <a:rPr lang="en-US" dirty="0" smtClean="0"/>
                <a:t>Node 2</a:t>
              </a:r>
              <a:endParaRPr lang="en-US" dirty="0"/>
            </a:p>
          </p:txBody>
        </p:sp>
        <p:sp>
          <p:nvSpPr>
            <p:cNvPr id="28" name="TextBox 27"/>
            <p:cNvSpPr txBox="1"/>
            <p:nvPr/>
          </p:nvSpPr>
          <p:spPr>
            <a:xfrm>
              <a:off x="6122907" y="4613623"/>
              <a:ext cx="860707" cy="369332"/>
            </a:xfrm>
            <a:prstGeom prst="rect">
              <a:avLst/>
            </a:prstGeom>
            <a:noFill/>
          </p:spPr>
          <p:txBody>
            <a:bodyPr wrap="none" rtlCol="0">
              <a:spAutoFit/>
            </a:bodyPr>
            <a:lstStyle/>
            <a:p>
              <a:r>
                <a:rPr lang="en-US" dirty="0" smtClean="0"/>
                <a:t>Node 3</a:t>
              </a:r>
              <a:endParaRPr lang="en-US" dirty="0"/>
            </a:p>
          </p:txBody>
        </p:sp>
        <p:sp>
          <p:nvSpPr>
            <p:cNvPr id="29" name="TextBox 28"/>
            <p:cNvSpPr txBox="1"/>
            <p:nvPr/>
          </p:nvSpPr>
          <p:spPr>
            <a:xfrm>
              <a:off x="2689498" y="2157947"/>
              <a:ext cx="930926" cy="369332"/>
            </a:xfrm>
            <a:prstGeom prst="rect">
              <a:avLst/>
            </a:prstGeom>
            <a:noFill/>
          </p:spPr>
          <p:txBody>
            <a:bodyPr wrap="none" rtlCol="0">
              <a:spAutoFit/>
            </a:bodyPr>
            <a:lstStyle/>
            <a:p>
              <a:r>
                <a:rPr lang="en-US" dirty="0" smtClean="0"/>
                <a:t>Route A</a:t>
              </a:r>
              <a:endParaRPr lang="en-US" dirty="0"/>
            </a:p>
          </p:txBody>
        </p:sp>
        <p:sp>
          <p:nvSpPr>
            <p:cNvPr id="30" name="TextBox 29"/>
            <p:cNvSpPr txBox="1"/>
            <p:nvPr/>
          </p:nvSpPr>
          <p:spPr>
            <a:xfrm>
              <a:off x="5814786" y="2175228"/>
              <a:ext cx="928459" cy="369332"/>
            </a:xfrm>
            <a:prstGeom prst="rect">
              <a:avLst/>
            </a:prstGeom>
            <a:noFill/>
          </p:spPr>
          <p:txBody>
            <a:bodyPr wrap="none" rtlCol="0">
              <a:spAutoFit/>
            </a:bodyPr>
            <a:lstStyle/>
            <a:p>
              <a:r>
                <a:rPr lang="en-US" dirty="0" smtClean="0"/>
                <a:t>Route B</a:t>
              </a:r>
              <a:endParaRPr lang="en-US" dirty="0"/>
            </a:p>
          </p:txBody>
        </p:sp>
        <p:sp>
          <p:nvSpPr>
            <p:cNvPr id="31" name="TextBox 30"/>
            <p:cNvSpPr txBox="1"/>
            <p:nvPr/>
          </p:nvSpPr>
          <p:spPr>
            <a:xfrm>
              <a:off x="3428901" y="3584433"/>
              <a:ext cx="928459" cy="369332"/>
            </a:xfrm>
            <a:prstGeom prst="rect">
              <a:avLst/>
            </a:prstGeom>
            <a:noFill/>
          </p:spPr>
          <p:txBody>
            <a:bodyPr wrap="none" rtlCol="0">
              <a:spAutoFit/>
            </a:bodyPr>
            <a:lstStyle/>
            <a:p>
              <a:r>
                <a:rPr lang="en-US" dirty="0" smtClean="0"/>
                <a:t>Route C</a:t>
              </a:r>
              <a:endParaRPr lang="en-US" dirty="0"/>
            </a:p>
          </p:txBody>
        </p:sp>
        <p:sp>
          <p:nvSpPr>
            <p:cNvPr id="32" name="TextBox 31"/>
            <p:cNvSpPr txBox="1"/>
            <p:nvPr/>
          </p:nvSpPr>
          <p:spPr>
            <a:xfrm>
              <a:off x="5148802" y="3591429"/>
              <a:ext cx="941283" cy="369332"/>
            </a:xfrm>
            <a:prstGeom prst="rect">
              <a:avLst/>
            </a:prstGeom>
            <a:noFill/>
          </p:spPr>
          <p:txBody>
            <a:bodyPr wrap="none" rtlCol="0">
              <a:spAutoFit/>
            </a:bodyPr>
            <a:lstStyle/>
            <a:p>
              <a:r>
                <a:rPr lang="en-US" dirty="0" smtClean="0"/>
                <a:t>Route D</a:t>
              </a:r>
              <a:endParaRPr lang="en-US" dirty="0"/>
            </a:p>
          </p:txBody>
        </p:sp>
      </p:grpSp>
    </p:spTree>
    <p:extLst>
      <p:ext uri="{BB962C8B-B14F-4D97-AF65-F5344CB8AC3E}">
        <p14:creationId xmlns:p14="http://schemas.microsoft.com/office/powerpoint/2010/main" val="29198832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resource coordination?</a:t>
            </a:r>
            <a:endParaRPr lang="en-US" dirty="0"/>
          </a:p>
        </p:txBody>
      </p:sp>
      <p:sp>
        <p:nvSpPr>
          <p:cNvPr id="3" name="Content Placeholder 2"/>
          <p:cNvSpPr>
            <a:spLocks noGrp="1"/>
          </p:cNvSpPr>
          <p:nvPr>
            <p:ph idx="1"/>
          </p:nvPr>
        </p:nvSpPr>
        <p:spPr>
          <a:xfrm>
            <a:off x="457200" y="1600200"/>
            <a:ext cx="8229600" cy="1527843"/>
          </a:xfrm>
        </p:spPr>
        <p:txBody>
          <a:bodyPr>
            <a:normAutofit/>
          </a:bodyPr>
          <a:lstStyle/>
          <a:p>
            <a:r>
              <a:rPr lang="en-US" dirty="0" smtClean="0"/>
              <a:t>Redundancy elimination: </a:t>
            </a:r>
            <a:r>
              <a:rPr lang="en-US" dirty="0" err="1" smtClean="0"/>
              <a:t>EndRE</a:t>
            </a:r>
            <a:r>
              <a:rPr lang="en-US" dirty="0"/>
              <a:t> [</a:t>
            </a:r>
            <a:r>
              <a:rPr lang="en-US" altLang="zh-TW" i="1" dirty="0"/>
              <a:t>Aggarwal’10</a:t>
            </a:r>
            <a:r>
              <a:rPr lang="en-US" altLang="zh-TW" dirty="0" smtClean="0"/>
              <a:t>]</a:t>
            </a:r>
          </a:p>
          <a:p>
            <a:pPr lvl="1"/>
            <a:r>
              <a:rPr lang="en-US" dirty="0" smtClean="0"/>
              <a:t>Node capacity (decoding): 5 Unit</a:t>
            </a:r>
          </a:p>
        </p:txBody>
      </p:sp>
      <p:sp>
        <p:nvSpPr>
          <p:cNvPr id="4" name="Slide Number Placeholder 3"/>
          <p:cNvSpPr>
            <a:spLocks noGrp="1"/>
          </p:cNvSpPr>
          <p:nvPr>
            <p:ph type="sldNum" sz="quarter" idx="12"/>
          </p:nvPr>
        </p:nvSpPr>
        <p:spPr/>
        <p:txBody>
          <a:bodyPr/>
          <a:lstStyle/>
          <a:p>
            <a:fld id="{EBA30F13-C6E3-9649-BD9F-210AF821E85B}" type="slidenum">
              <a:rPr lang="en-US" smtClean="0"/>
              <a:pPr/>
              <a:t>4</a:t>
            </a:fld>
            <a:endParaRPr lang="en-US"/>
          </a:p>
        </p:txBody>
      </p:sp>
      <p:grpSp>
        <p:nvGrpSpPr>
          <p:cNvPr id="8" name="Group 7"/>
          <p:cNvGrpSpPr/>
          <p:nvPr/>
        </p:nvGrpSpPr>
        <p:grpSpPr>
          <a:xfrm>
            <a:off x="1549140" y="3993421"/>
            <a:ext cx="5041684" cy="2495247"/>
            <a:chOff x="238125" y="2397125"/>
            <a:chExt cx="7143750" cy="3111500"/>
          </a:xfrm>
        </p:grpSpPr>
        <p:pic>
          <p:nvPicPr>
            <p:cNvPr id="9" name="Picture 8"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10" name="Picture 9"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11" name="Picture 10"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12" name="Picture 11"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13" name="Picture 12"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4" name="Straight Connector 13"/>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9"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Curved Connector 20"/>
            <p:cNvCxnSpPr/>
            <p:nvPr/>
          </p:nvCxnSpPr>
          <p:spPr>
            <a:xfrm flipV="1">
              <a:off x="968375" y="2397125"/>
              <a:ext cx="6413500" cy="880355"/>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urved Connector 21"/>
            <p:cNvCxnSpPr/>
            <p:nvPr/>
          </p:nvCxnSpPr>
          <p:spPr>
            <a:xfrm>
              <a:off x="968375" y="4499578"/>
              <a:ext cx="6413500" cy="1009047"/>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pic>
        <p:nvPicPr>
          <p:cNvPr id="23" name="Picture 5" descr="laptop.png"/>
          <p:cNvPicPr>
            <a:picLocks noChangeAspect="1"/>
          </p:cNvPicPr>
          <p:nvPr/>
        </p:nvPicPr>
        <p:blipFill>
          <a:blip r:embed="rId4" cstate="print"/>
          <a:stretch>
            <a:fillRect/>
          </a:stretch>
        </p:blipFill>
        <p:spPr>
          <a:xfrm>
            <a:off x="662335" y="4851465"/>
            <a:ext cx="886805" cy="618230"/>
          </a:xfrm>
          <a:prstGeom prst="rect">
            <a:avLst/>
          </a:prstGeom>
        </p:spPr>
      </p:pic>
      <p:pic>
        <p:nvPicPr>
          <p:cNvPr id="25" name="Picture 5" descr="laptop.png"/>
          <p:cNvPicPr>
            <a:picLocks noChangeAspect="1"/>
          </p:cNvPicPr>
          <p:nvPr/>
        </p:nvPicPr>
        <p:blipFill>
          <a:blip r:embed="rId4" cstate="print"/>
          <a:stretch>
            <a:fillRect/>
          </a:stretch>
        </p:blipFill>
        <p:spPr>
          <a:xfrm>
            <a:off x="6337619" y="4201179"/>
            <a:ext cx="886805" cy="618230"/>
          </a:xfrm>
          <a:prstGeom prst="rect">
            <a:avLst/>
          </a:prstGeom>
        </p:spPr>
      </p:pic>
      <p:pic>
        <p:nvPicPr>
          <p:cNvPr id="26" name="Picture 5" descr="laptop.png"/>
          <p:cNvPicPr>
            <a:picLocks noChangeAspect="1"/>
          </p:cNvPicPr>
          <p:nvPr/>
        </p:nvPicPr>
        <p:blipFill>
          <a:blip r:embed="rId4" cstate="print"/>
          <a:stretch>
            <a:fillRect/>
          </a:stretch>
        </p:blipFill>
        <p:spPr>
          <a:xfrm>
            <a:off x="6337619" y="5665227"/>
            <a:ext cx="886805" cy="618230"/>
          </a:xfrm>
          <a:prstGeom prst="rect">
            <a:avLst/>
          </a:prstGeom>
        </p:spPr>
      </p:pic>
      <p:sp>
        <p:nvSpPr>
          <p:cNvPr id="27" name="Rounded Rectangle 26"/>
          <p:cNvSpPr/>
          <p:nvPr/>
        </p:nvSpPr>
        <p:spPr>
          <a:xfrm>
            <a:off x="576690" y="5512246"/>
            <a:ext cx="1043850" cy="638487"/>
          </a:xfrm>
          <a:prstGeom prst="round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Encode</a:t>
            </a:r>
            <a:endParaRPr lang="en-US" dirty="0"/>
          </a:p>
        </p:txBody>
      </p:sp>
      <p:sp>
        <p:nvSpPr>
          <p:cNvPr id="28" name="Rounded Rectangle 27"/>
          <p:cNvSpPr/>
          <p:nvPr/>
        </p:nvSpPr>
        <p:spPr>
          <a:xfrm>
            <a:off x="7224424" y="5664646"/>
            <a:ext cx="1043850" cy="638487"/>
          </a:xfrm>
          <a:prstGeom prst="round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decode</a:t>
            </a:r>
            <a:endParaRPr lang="en-US" dirty="0"/>
          </a:p>
        </p:txBody>
      </p:sp>
      <p:sp>
        <p:nvSpPr>
          <p:cNvPr id="29" name="Rounded Rectangle 28"/>
          <p:cNvSpPr/>
          <p:nvPr/>
        </p:nvSpPr>
        <p:spPr>
          <a:xfrm>
            <a:off x="7224424" y="4203102"/>
            <a:ext cx="1043850" cy="638487"/>
          </a:xfrm>
          <a:prstGeom prst="round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decode</a:t>
            </a:r>
            <a:endParaRPr lang="en-US" dirty="0"/>
          </a:p>
        </p:txBody>
      </p:sp>
      <p:sp>
        <p:nvSpPr>
          <p:cNvPr id="5" name="TextBox 4"/>
          <p:cNvSpPr txBox="1"/>
          <p:nvPr/>
        </p:nvSpPr>
        <p:spPr>
          <a:xfrm>
            <a:off x="2552198" y="6098791"/>
            <a:ext cx="1572027" cy="369332"/>
          </a:xfrm>
          <a:prstGeom prst="rect">
            <a:avLst/>
          </a:prstGeom>
          <a:noFill/>
        </p:spPr>
        <p:txBody>
          <a:bodyPr wrap="none" rtlCol="0">
            <a:spAutoFit/>
          </a:bodyPr>
          <a:lstStyle/>
          <a:p>
            <a:r>
              <a:rPr lang="en-US" dirty="0" smtClean="0"/>
              <a:t>Traffic: 10 Unit</a:t>
            </a:r>
            <a:endParaRPr lang="en-US" dirty="0"/>
          </a:p>
        </p:txBody>
      </p:sp>
      <p:sp>
        <p:nvSpPr>
          <p:cNvPr id="30" name="TextBox 29"/>
          <p:cNvSpPr txBox="1"/>
          <p:nvPr/>
        </p:nvSpPr>
        <p:spPr>
          <a:xfrm>
            <a:off x="2552198" y="3884309"/>
            <a:ext cx="1572027" cy="369332"/>
          </a:xfrm>
          <a:prstGeom prst="rect">
            <a:avLst/>
          </a:prstGeom>
          <a:noFill/>
        </p:spPr>
        <p:txBody>
          <a:bodyPr wrap="none" rtlCol="0">
            <a:spAutoFit/>
          </a:bodyPr>
          <a:lstStyle/>
          <a:p>
            <a:r>
              <a:rPr lang="en-US" dirty="0" smtClean="0"/>
              <a:t>Traffic: 10 Unit</a:t>
            </a:r>
            <a:endParaRPr lang="en-US" dirty="0"/>
          </a:p>
        </p:txBody>
      </p:sp>
      <p:sp>
        <p:nvSpPr>
          <p:cNvPr id="31" name="矩形 17"/>
          <p:cNvSpPr/>
          <p:nvPr/>
        </p:nvSpPr>
        <p:spPr>
          <a:xfrm>
            <a:off x="690388" y="4762654"/>
            <a:ext cx="7783036" cy="1569660"/>
          </a:xfrm>
          <a:prstGeom prst="rect">
            <a:avLst/>
          </a:prstGeom>
          <a:solidFill>
            <a:schemeClr val="accent2"/>
          </a:solidFill>
        </p:spPr>
        <p:txBody>
          <a:bodyPr wrap="square">
            <a:spAutoFit/>
          </a:bodyPr>
          <a:lstStyle/>
          <a:p>
            <a:pPr marL="514350" indent="-514350">
              <a:buFont typeface="+mj-lt"/>
              <a:buAutoNum type="arabicPeriod"/>
            </a:pPr>
            <a:r>
              <a:rPr lang="en-US" altLang="zh-TW" sz="3200" b="1" dirty="0" smtClean="0"/>
              <a:t>Can only remove half of total redundancy</a:t>
            </a:r>
          </a:p>
          <a:p>
            <a:pPr marL="514350" indent="-514350">
              <a:buFont typeface="+mj-lt"/>
              <a:buAutoNum type="arabicPeriod"/>
            </a:pPr>
            <a:r>
              <a:rPr lang="en-US" altLang="zh-TW" sz="3200" b="1" dirty="0" smtClean="0"/>
              <a:t>Still have resource available along the paths</a:t>
            </a:r>
          </a:p>
        </p:txBody>
      </p:sp>
      <p:sp>
        <p:nvSpPr>
          <p:cNvPr id="32" name="矩形 17"/>
          <p:cNvSpPr/>
          <p:nvPr/>
        </p:nvSpPr>
        <p:spPr>
          <a:xfrm>
            <a:off x="842788" y="4915054"/>
            <a:ext cx="7844012"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altLang="zh-TW" sz="3200" b="1" dirty="0" smtClean="0"/>
              <a:t>Motivation 1:</a:t>
            </a:r>
          </a:p>
          <a:p>
            <a:r>
              <a:rPr lang="en-US" altLang="zh-TW" sz="3200" b="1" dirty="0" smtClean="0"/>
              <a:t>Need coordination to use resources more efficiently</a:t>
            </a:r>
          </a:p>
        </p:txBody>
      </p:sp>
    </p:spTree>
    <p:extLst>
      <p:ext uri="{BB962C8B-B14F-4D97-AF65-F5344CB8AC3E}">
        <p14:creationId xmlns:p14="http://schemas.microsoft.com/office/powerpoint/2010/main" val="1488231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ppt_x"/>
                                          </p:val>
                                        </p:tav>
                                        <p:tav tm="100000">
                                          <p:val>
                                            <p:strVal val="#ppt_x"/>
                                          </p:val>
                                        </p:tav>
                                      </p:tavLst>
                                    </p:anim>
                                    <p:anim calcmode="lin" valueType="num">
                                      <p:cBhvr additive="base">
                                        <p:cTn id="1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Resource Coordination</a:t>
            </a:r>
            <a:endParaRPr lang="en-US" dirty="0"/>
          </a:p>
        </p:txBody>
      </p:sp>
      <p:grpSp>
        <p:nvGrpSpPr>
          <p:cNvPr id="26" name="Group 25"/>
          <p:cNvGrpSpPr/>
          <p:nvPr/>
        </p:nvGrpSpPr>
        <p:grpSpPr>
          <a:xfrm>
            <a:off x="1133825" y="3514414"/>
            <a:ext cx="7143750" cy="3111500"/>
            <a:chOff x="238125" y="2397125"/>
            <a:chExt cx="7143750" cy="3111500"/>
          </a:xfrm>
        </p:grpSpPr>
        <p:pic>
          <p:nvPicPr>
            <p:cNvPr id="4" name="Picture 3"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5" name="Picture 4"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6" name="Picture 5"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7" name="Picture 6"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pic>
          <p:nvPicPr>
            <p:cNvPr id="8" name="Picture 7"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2" name="Straight Connector 11"/>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endCxn id="4"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3" name="Curved Connector 22"/>
            <p:cNvCxnSpPr/>
            <p:nvPr/>
          </p:nvCxnSpPr>
          <p:spPr>
            <a:xfrm flipV="1">
              <a:off x="968375" y="2397125"/>
              <a:ext cx="6413500" cy="880355"/>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Curved Connector 24"/>
            <p:cNvCxnSpPr/>
            <p:nvPr/>
          </p:nvCxnSpPr>
          <p:spPr>
            <a:xfrm>
              <a:off x="968375" y="4499578"/>
              <a:ext cx="6413500" cy="1009047"/>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7" name="Rounded Rectangle 26"/>
          <p:cNvSpPr/>
          <p:nvPr/>
        </p:nvSpPr>
        <p:spPr>
          <a:xfrm>
            <a:off x="1905081" y="5324198"/>
            <a:ext cx="1190468" cy="880321"/>
          </a:xfrm>
          <a:prstGeom prst="round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Encode</a:t>
            </a:r>
            <a:endParaRPr lang="en-US" dirty="0"/>
          </a:p>
        </p:txBody>
      </p:sp>
      <p:pic>
        <p:nvPicPr>
          <p:cNvPr id="3" name="Picture 2" descr="project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3825" y="2723236"/>
            <a:ext cx="1299112" cy="1295400"/>
          </a:xfrm>
          <a:prstGeom prst="rect">
            <a:avLst/>
          </a:prstGeom>
        </p:spPr>
      </p:pic>
      <p:grpSp>
        <p:nvGrpSpPr>
          <p:cNvPr id="47" name="Group 46"/>
          <p:cNvGrpSpPr/>
          <p:nvPr/>
        </p:nvGrpSpPr>
        <p:grpSpPr>
          <a:xfrm>
            <a:off x="3989053" y="2490615"/>
            <a:ext cx="3958766" cy="3126252"/>
            <a:chOff x="3584321" y="5396085"/>
            <a:chExt cx="3958766" cy="3126252"/>
          </a:xfrm>
        </p:grpSpPr>
        <p:sp>
          <p:nvSpPr>
            <p:cNvPr id="35" name="Rounded Rectangle 34"/>
            <p:cNvSpPr/>
            <p:nvPr/>
          </p:nvSpPr>
          <p:spPr>
            <a:xfrm>
              <a:off x="6352619" y="5396085"/>
              <a:ext cx="1190468" cy="880321"/>
            </a:xfrm>
            <a:prstGeom prst="round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Decode</a:t>
              </a:r>
              <a:endParaRPr lang="en-US" dirty="0"/>
            </a:p>
          </p:txBody>
        </p:sp>
        <p:cxnSp>
          <p:nvCxnSpPr>
            <p:cNvPr id="37" name="Straight Arrow Connector 36"/>
            <p:cNvCxnSpPr/>
            <p:nvPr/>
          </p:nvCxnSpPr>
          <p:spPr>
            <a:xfrm flipH="1">
              <a:off x="3584321" y="6419884"/>
              <a:ext cx="2768298" cy="1323975"/>
            </a:xfrm>
            <a:prstGeom prst="straightConnector1">
              <a:avLst/>
            </a:prstGeom>
            <a:ln>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a:off x="4844495" y="6419884"/>
              <a:ext cx="1901380" cy="1229328"/>
            </a:xfrm>
            <a:prstGeom prst="straightConnector1">
              <a:avLst/>
            </a:prstGeom>
            <a:ln>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H="1">
              <a:off x="6241607" y="6419884"/>
              <a:ext cx="1041394" cy="2102453"/>
            </a:xfrm>
            <a:prstGeom prst="straightConnector1">
              <a:avLst/>
            </a:prstGeom>
            <a:ln>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H="1">
              <a:off x="6745875" y="6419884"/>
              <a:ext cx="333926" cy="308613"/>
            </a:xfrm>
            <a:prstGeom prst="straightConnector1">
              <a:avLst/>
            </a:prstGeom>
            <a:ln>
              <a:solidFill>
                <a:srgbClr val="000000"/>
              </a:solidFill>
              <a:prstDash val="dash"/>
              <a:tailEnd type="arrow"/>
            </a:ln>
          </p:spPr>
          <p:style>
            <a:lnRef idx="2">
              <a:schemeClr val="accent1"/>
            </a:lnRef>
            <a:fillRef idx="0">
              <a:schemeClr val="accent1"/>
            </a:fillRef>
            <a:effectRef idx="1">
              <a:schemeClr val="accent1"/>
            </a:effectRef>
            <a:fontRef idx="minor">
              <a:schemeClr val="tx1"/>
            </a:fontRef>
          </p:style>
        </p:cxnSp>
      </p:grpSp>
      <p:sp>
        <p:nvSpPr>
          <p:cNvPr id="9" name="Slide Number Placeholder 8"/>
          <p:cNvSpPr>
            <a:spLocks noGrp="1"/>
          </p:cNvSpPr>
          <p:nvPr>
            <p:ph type="sldNum" sz="quarter" idx="12"/>
          </p:nvPr>
        </p:nvSpPr>
        <p:spPr/>
        <p:txBody>
          <a:bodyPr/>
          <a:lstStyle/>
          <a:p>
            <a:fld id="{EBA30F13-C6E3-9649-BD9F-210AF821E85B}" type="slidenum">
              <a:rPr lang="en-US" smtClean="0"/>
              <a:pPr/>
              <a:t>5</a:t>
            </a:fld>
            <a:endParaRPr lang="en-US"/>
          </a:p>
        </p:txBody>
      </p:sp>
      <p:sp>
        <p:nvSpPr>
          <p:cNvPr id="48" name="TextBox 47"/>
          <p:cNvSpPr txBox="1"/>
          <p:nvPr/>
        </p:nvSpPr>
        <p:spPr>
          <a:xfrm>
            <a:off x="3129766" y="3699643"/>
            <a:ext cx="1572027" cy="369332"/>
          </a:xfrm>
          <a:prstGeom prst="rect">
            <a:avLst/>
          </a:prstGeom>
          <a:noFill/>
        </p:spPr>
        <p:txBody>
          <a:bodyPr wrap="none" rtlCol="0">
            <a:spAutoFit/>
          </a:bodyPr>
          <a:lstStyle/>
          <a:p>
            <a:r>
              <a:rPr lang="en-US" dirty="0" smtClean="0"/>
              <a:t>Traffic: 10 Unit</a:t>
            </a:r>
            <a:endParaRPr lang="en-US" dirty="0"/>
          </a:p>
        </p:txBody>
      </p:sp>
      <p:sp>
        <p:nvSpPr>
          <p:cNvPr id="49" name="TextBox 48"/>
          <p:cNvSpPr txBox="1"/>
          <p:nvPr/>
        </p:nvSpPr>
        <p:spPr>
          <a:xfrm>
            <a:off x="3129766" y="5942284"/>
            <a:ext cx="1572027" cy="369332"/>
          </a:xfrm>
          <a:prstGeom prst="rect">
            <a:avLst/>
          </a:prstGeom>
          <a:noFill/>
        </p:spPr>
        <p:txBody>
          <a:bodyPr wrap="none" rtlCol="0">
            <a:spAutoFit/>
          </a:bodyPr>
          <a:lstStyle/>
          <a:p>
            <a:r>
              <a:rPr lang="en-US" dirty="0" smtClean="0"/>
              <a:t>Traffic: 10 Unit</a:t>
            </a:r>
            <a:endParaRPr lang="en-US" dirty="0"/>
          </a:p>
        </p:txBody>
      </p:sp>
      <p:sp>
        <p:nvSpPr>
          <p:cNvPr id="50" name="Content Placeholder 2"/>
          <p:cNvSpPr>
            <a:spLocks noGrp="1"/>
          </p:cNvSpPr>
          <p:nvPr>
            <p:ph idx="1"/>
          </p:nvPr>
        </p:nvSpPr>
        <p:spPr>
          <a:xfrm>
            <a:off x="457200" y="1600200"/>
            <a:ext cx="8229600" cy="1527843"/>
          </a:xfrm>
        </p:spPr>
        <p:txBody>
          <a:bodyPr>
            <a:normAutofit/>
          </a:bodyPr>
          <a:lstStyle/>
          <a:p>
            <a:r>
              <a:rPr lang="en-US" dirty="0" err="1" smtClean="0"/>
              <a:t>SmartRE</a:t>
            </a:r>
            <a:r>
              <a:rPr lang="en-US" dirty="0" smtClean="0"/>
              <a:t> [</a:t>
            </a:r>
            <a:r>
              <a:rPr lang="en-US" i="1" dirty="0" smtClean="0"/>
              <a:t>Anand’08</a:t>
            </a:r>
            <a:r>
              <a:rPr lang="en-US" dirty="0" smtClean="0"/>
              <a:t>]</a:t>
            </a:r>
            <a:endParaRPr lang="en-US" altLang="zh-TW" dirty="0" smtClean="0"/>
          </a:p>
          <a:p>
            <a:pPr lvl="1"/>
            <a:r>
              <a:rPr lang="en-US" dirty="0" smtClean="0"/>
              <a:t>Node capacity (decoding): 5 Unit</a:t>
            </a:r>
          </a:p>
        </p:txBody>
      </p:sp>
      <p:sp>
        <p:nvSpPr>
          <p:cNvPr id="56" name="TextBox 55"/>
          <p:cNvSpPr txBox="1"/>
          <p:nvPr/>
        </p:nvSpPr>
        <p:spPr>
          <a:xfrm>
            <a:off x="3129766" y="5247535"/>
            <a:ext cx="1582484" cy="369332"/>
          </a:xfrm>
          <a:prstGeom prst="rect">
            <a:avLst/>
          </a:prstGeom>
          <a:noFill/>
        </p:spPr>
        <p:txBody>
          <a:bodyPr wrap="none" rtlCol="0">
            <a:spAutoFit/>
          </a:bodyPr>
          <a:lstStyle/>
          <a:p>
            <a:r>
              <a:rPr lang="en-US" dirty="0" smtClean="0"/>
              <a:t>Decode: 5 Unit</a:t>
            </a:r>
            <a:endParaRPr lang="en-US" dirty="0"/>
          </a:p>
        </p:txBody>
      </p:sp>
      <p:sp>
        <p:nvSpPr>
          <p:cNvPr id="57" name="TextBox 56"/>
          <p:cNvSpPr txBox="1"/>
          <p:nvPr/>
        </p:nvSpPr>
        <p:spPr>
          <a:xfrm>
            <a:off x="4718391" y="5247535"/>
            <a:ext cx="1582484" cy="369332"/>
          </a:xfrm>
          <a:prstGeom prst="rect">
            <a:avLst/>
          </a:prstGeom>
          <a:noFill/>
        </p:spPr>
        <p:txBody>
          <a:bodyPr wrap="none" rtlCol="0">
            <a:spAutoFit/>
          </a:bodyPr>
          <a:lstStyle/>
          <a:p>
            <a:r>
              <a:rPr lang="en-US" dirty="0" smtClean="0"/>
              <a:t>Decode: 5 Unit</a:t>
            </a:r>
            <a:endParaRPr lang="en-US" dirty="0"/>
          </a:p>
        </p:txBody>
      </p:sp>
      <p:sp>
        <p:nvSpPr>
          <p:cNvPr id="58" name="TextBox 57"/>
          <p:cNvSpPr txBox="1"/>
          <p:nvPr/>
        </p:nvSpPr>
        <p:spPr>
          <a:xfrm>
            <a:off x="6446258" y="4212914"/>
            <a:ext cx="1582484" cy="369332"/>
          </a:xfrm>
          <a:prstGeom prst="rect">
            <a:avLst/>
          </a:prstGeom>
          <a:noFill/>
        </p:spPr>
        <p:txBody>
          <a:bodyPr wrap="none" rtlCol="0">
            <a:spAutoFit/>
          </a:bodyPr>
          <a:lstStyle/>
          <a:p>
            <a:r>
              <a:rPr lang="en-US" dirty="0" smtClean="0"/>
              <a:t>Decode: 5 Unit</a:t>
            </a:r>
            <a:endParaRPr lang="en-US" dirty="0"/>
          </a:p>
        </p:txBody>
      </p:sp>
      <p:sp>
        <p:nvSpPr>
          <p:cNvPr id="59" name="TextBox 58"/>
          <p:cNvSpPr txBox="1"/>
          <p:nvPr/>
        </p:nvSpPr>
        <p:spPr>
          <a:xfrm>
            <a:off x="6444328" y="5247535"/>
            <a:ext cx="1582484" cy="369332"/>
          </a:xfrm>
          <a:prstGeom prst="rect">
            <a:avLst/>
          </a:prstGeom>
          <a:noFill/>
        </p:spPr>
        <p:txBody>
          <a:bodyPr wrap="none" rtlCol="0">
            <a:spAutoFit/>
          </a:bodyPr>
          <a:lstStyle/>
          <a:p>
            <a:r>
              <a:rPr lang="en-US" dirty="0" smtClean="0"/>
              <a:t>Decode: 5 Unit</a:t>
            </a:r>
            <a:endParaRPr lang="en-US" dirty="0"/>
          </a:p>
        </p:txBody>
      </p:sp>
      <p:sp>
        <p:nvSpPr>
          <p:cNvPr id="60" name="矩形 17"/>
          <p:cNvSpPr/>
          <p:nvPr/>
        </p:nvSpPr>
        <p:spPr>
          <a:xfrm>
            <a:off x="690387" y="4762654"/>
            <a:ext cx="7820949" cy="1077218"/>
          </a:xfrm>
          <a:prstGeom prst="rect">
            <a:avLst/>
          </a:prstGeom>
          <a:solidFill>
            <a:schemeClr val="accent2"/>
          </a:solidFill>
        </p:spPr>
        <p:txBody>
          <a:bodyPr wrap="square">
            <a:spAutoFit/>
          </a:bodyPr>
          <a:lstStyle/>
          <a:p>
            <a:r>
              <a:rPr lang="en-US" sz="3200" dirty="0"/>
              <a:t>A central control become bottleneck and a single point </a:t>
            </a:r>
            <a:r>
              <a:rPr lang="en-US" sz="3200" dirty="0" smtClean="0"/>
              <a:t>of failure</a:t>
            </a:r>
            <a:endParaRPr lang="en-US" sz="3200" dirty="0"/>
          </a:p>
        </p:txBody>
      </p:sp>
      <p:sp>
        <p:nvSpPr>
          <p:cNvPr id="61" name="矩形 17"/>
          <p:cNvSpPr/>
          <p:nvPr/>
        </p:nvSpPr>
        <p:spPr>
          <a:xfrm>
            <a:off x="842788" y="4915054"/>
            <a:ext cx="7844012"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altLang="zh-TW" sz="3200" b="1" dirty="0" smtClean="0"/>
              <a:t>Motivation 2:</a:t>
            </a:r>
          </a:p>
          <a:p>
            <a:r>
              <a:rPr lang="en-US" altLang="zh-TW" sz="3200" b="1" dirty="0" smtClean="0"/>
              <a:t>A distributed framework</a:t>
            </a:r>
          </a:p>
        </p:txBody>
      </p:sp>
    </p:spTree>
    <p:extLst>
      <p:ext uri="{BB962C8B-B14F-4D97-AF65-F5344CB8AC3E}">
        <p14:creationId xmlns:p14="http://schemas.microsoft.com/office/powerpoint/2010/main" val="2574054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
                                        </p:tgtEl>
                                        <p:attrNameLst>
                                          <p:attrName>style.visibility</p:attrName>
                                        </p:attrNameLst>
                                      </p:cBhvr>
                                      <p:to>
                                        <p:strVal val="visible"/>
                                      </p:to>
                                    </p:set>
                                    <p:anim calcmode="lin" valueType="num">
                                      <p:cBhvr additive="base">
                                        <p:cTn id="25" dur="500" fill="hold"/>
                                        <p:tgtEl>
                                          <p:spTgt spid="60"/>
                                        </p:tgtEl>
                                        <p:attrNameLst>
                                          <p:attrName>ppt_x</p:attrName>
                                        </p:attrNameLst>
                                      </p:cBhvr>
                                      <p:tavLst>
                                        <p:tav tm="0">
                                          <p:val>
                                            <p:strVal val="#ppt_x"/>
                                          </p:val>
                                        </p:tav>
                                        <p:tav tm="100000">
                                          <p:val>
                                            <p:strVal val="#ppt_x"/>
                                          </p:val>
                                        </p:tav>
                                      </p:tavLst>
                                    </p:anim>
                                    <p:anim calcmode="lin" valueType="num">
                                      <p:cBhvr additive="base">
                                        <p:cTn id="26"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base">
                                        <p:cTn id="31" dur="500" fill="hold"/>
                                        <p:tgtEl>
                                          <p:spTgt spid="61"/>
                                        </p:tgtEl>
                                        <p:attrNameLst>
                                          <p:attrName>ppt_x</p:attrName>
                                        </p:attrNameLst>
                                      </p:cBhvr>
                                      <p:tavLst>
                                        <p:tav tm="0">
                                          <p:val>
                                            <p:strVal val="#ppt_x"/>
                                          </p:val>
                                        </p:tav>
                                        <p:tav tm="100000">
                                          <p:val>
                                            <p:strVal val="#ppt_x"/>
                                          </p:val>
                                        </p:tav>
                                      </p:tavLst>
                                    </p:anim>
                                    <p:anim calcmode="lin" valueType="num">
                                      <p:cBhvr additive="base">
                                        <p:cTn id="3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animBg="1"/>
      <p:bldP spid="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a:xfrm>
            <a:off x="457200" y="1600201"/>
            <a:ext cx="8229600" cy="1117156"/>
          </a:xfrm>
        </p:spPr>
        <p:txBody>
          <a:bodyPr/>
          <a:lstStyle/>
          <a:p>
            <a:r>
              <a:rPr lang="en-US" dirty="0" smtClean="0"/>
              <a:t>Lack of a central controller to gather global view and make decision</a:t>
            </a:r>
            <a:endParaRPr lang="en-US" dirty="0"/>
          </a:p>
        </p:txBody>
      </p:sp>
      <p:sp>
        <p:nvSpPr>
          <p:cNvPr id="4" name="Slide Number Placeholder 3"/>
          <p:cNvSpPr>
            <a:spLocks noGrp="1"/>
          </p:cNvSpPr>
          <p:nvPr>
            <p:ph type="sldNum" sz="quarter" idx="12"/>
          </p:nvPr>
        </p:nvSpPr>
        <p:spPr/>
        <p:txBody>
          <a:bodyPr/>
          <a:lstStyle/>
          <a:p>
            <a:fld id="{EBA30F13-C6E3-9649-BD9F-210AF821E85B}" type="slidenum">
              <a:rPr lang="en-US" smtClean="0"/>
              <a:pPr/>
              <a:t>6</a:t>
            </a:fld>
            <a:endParaRPr lang="en-US"/>
          </a:p>
        </p:txBody>
      </p:sp>
      <p:sp>
        <p:nvSpPr>
          <p:cNvPr id="5" name="Rounded Rectangle 4"/>
          <p:cNvSpPr/>
          <p:nvPr/>
        </p:nvSpPr>
        <p:spPr>
          <a:xfrm>
            <a:off x="1299430" y="3298035"/>
            <a:ext cx="3440537" cy="90086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Local Optimization</a:t>
            </a:r>
            <a:endParaRPr lang="en-US" sz="2800" dirty="0"/>
          </a:p>
        </p:txBody>
      </p:sp>
      <p:sp>
        <p:nvSpPr>
          <p:cNvPr id="6" name="Rounded Rectangle 5"/>
          <p:cNvSpPr/>
          <p:nvPr/>
        </p:nvSpPr>
        <p:spPr>
          <a:xfrm>
            <a:off x="1299430" y="5311233"/>
            <a:ext cx="6777709" cy="90086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Global Optimization</a:t>
            </a:r>
            <a:endParaRPr lang="en-US" sz="2800" dirty="0"/>
          </a:p>
        </p:txBody>
      </p:sp>
      <p:cxnSp>
        <p:nvCxnSpPr>
          <p:cNvPr id="8" name="Straight Connector 7"/>
          <p:cNvCxnSpPr/>
          <p:nvPr/>
        </p:nvCxnSpPr>
        <p:spPr>
          <a:xfrm>
            <a:off x="1299430" y="4198897"/>
            <a:ext cx="0" cy="111233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739967" y="4198897"/>
            <a:ext cx="3189509" cy="111233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02055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DECOR Overview</a:t>
            </a:r>
            <a:endParaRPr lang="en-US" dirty="0"/>
          </a:p>
        </p:txBody>
      </p:sp>
      <p:grpSp>
        <p:nvGrpSpPr>
          <p:cNvPr id="4" name="Group 3"/>
          <p:cNvGrpSpPr/>
          <p:nvPr/>
        </p:nvGrpSpPr>
        <p:grpSpPr>
          <a:xfrm>
            <a:off x="689633" y="3516045"/>
            <a:ext cx="7143750" cy="1882172"/>
            <a:chOff x="238125" y="3626453"/>
            <a:chExt cx="7143750" cy="1882172"/>
          </a:xfrm>
        </p:grpSpPr>
        <p:pic>
          <p:nvPicPr>
            <p:cNvPr id="5" name="Picture 4"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6" name="Picture 5"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7" name="Picture 6"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8"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0" name="Straight Connector 9"/>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5"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Curved Connector 17"/>
            <p:cNvCxnSpPr/>
            <p:nvPr/>
          </p:nvCxnSpPr>
          <p:spPr>
            <a:xfrm>
              <a:off x="968375" y="4499578"/>
              <a:ext cx="6413500" cy="1009047"/>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689633" y="2286717"/>
            <a:ext cx="7143750" cy="1816980"/>
            <a:chOff x="238125" y="2397125"/>
            <a:chExt cx="7143750" cy="1816980"/>
          </a:xfrm>
        </p:grpSpPr>
        <p:pic>
          <p:nvPicPr>
            <p:cNvPr id="20" name="Picture 19"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21" name="Picture 20"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22" name="Picture 21"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23" name="Picture 22"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cxnSp>
          <p:nvCxnSpPr>
            <p:cNvPr id="25" name="Straight Connector 24"/>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endCxn id="20"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Curved Connector 31"/>
            <p:cNvCxnSpPr/>
            <p:nvPr/>
          </p:nvCxnSpPr>
          <p:spPr>
            <a:xfrm flipV="1">
              <a:off x="968375" y="2397125"/>
              <a:ext cx="6413500" cy="880355"/>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BA30F13-C6E3-9649-BD9F-210AF821E85B}" type="slidenum">
              <a:rPr lang="en-US" smtClean="0"/>
              <a:pPr/>
              <a:t>7</a:t>
            </a:fld>
            <a:endParaRPr lang="en-US"/>
          </a:p>
        </p:txBody>
      </p:sp>
      <p:sp>
        <p:nvSpPr>
          <p:cNvPr id="35" name="文字方塊 34"/>
          <p:cNvSpPr txBox="1"/>
          <p:nvPr/>
        </p:nvSpPr>
        <p:spPr>
          <a:xfrm>
            <a:off x="689633" y="1417638"/>
            <a:ext cx="3371090" cy="1569660"/>
          </a:xfrm>
          <a:prstGeom prst="rect">
            <a:avLst/>
          </a:prstGeom>
          <a:noFill/>
        </p:spPr>
        <p:txBody>
          <a:bodyPr wrap="square" rtlCol="0">
            <a:spAutoFit/>
          </a:bodyPr>
          <a:lstStyle/>
          <a:p>
            <a:r>
              <a:rPr lang="en-US" altLang="zh-TW" sz="2400" dirty="0" smtClean="0"/>
              <a:t>Goal: assign job to each node to increase global benefit without using out resources</a:t>
            </a:r>
            <a:endParaRPr lang="zh-TW" altLang="en-US" sz="2400" dirty="0"/>
          </a:p>
        </p:txBody>
      </p:sp>
    </p:spTree>
    <p:extLst>
      <p:ext uri="{BB962C8B-B14F-4D97-AF65-F5344CB8AC3E}">
        <p14:creationId xmlns:p14="http://schemas.microsoft.com/office/powerpoint/2010/main" val="15294063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DECOR Overview</a:t>
            </a:r>
            <a:endParaRPr lang="en-US" dirty="0"/>
          </a:p>
        </p:txBody>
      </p:sp>
      <p:grpSp>
        <p:nvGrpSpPr>
          <p:cNvPr id="4" name="Group 3"/>
          <p:cNvGrpSpPr/>
          <p:nvPr/>
        </p:nvGrpSpPr>
        <p:grpSpPr>
          <a:xfrm>
            <a:off x="689633" y="3516045"/>
            <a:ext cx="7143750" cy="1882172"/>
            <a:chOff x="238125" y="3626453"/>
            <a:chExt cx="7143750" cy="1882172"/>
          </a:xfrm>
        </p:grpSpPr>
        <p:pic>
          <p:nvPicPr>
            <p:cNvPr id="5" name="Picture 4"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6" name="Picture 5"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7" name="Picture 6"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8"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4499578"/>
              <a:ext cx="704349" cy="587652"/>
            </a:xfrm>
            <a:prstGeom prst="rect">
              <a:avLst/>
            </a:prstGeom>
          </p:spPr>
        </p:pic>
        <p:cxnSp>
          <p:nvCxnSpPr>
            <p:cNvPr id="10" name="Straight Connector 9"/>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613933" y="4051300"/>
              <a:ext cx="1085192" cy="695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5"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6121400" y="4867275"/>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Curved Connector 17"/>
            <p:cNvCxnSpPr/>
            <p:nvPr/>
          </p:nvCxnSpPr>
          <p:spPr>
            <a:xfrm>
              <a:off x="968375" y="4499578"/>
              <a:ext cx="6413500" cy="1009047"/>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8" name="Group 18"/>
          <p:cNvGrpSpPr/>
          <p:nvPr/>
        </p:nvGrpSpPr>
        <p:grpSpPr>
          <a:xfrm>
            <a:off x="689633" y="2286717"/>
            <a:ext cx="7143750" cy="1816980"/>
            <a:chOff x="238125" y="2397125"/>
            <a:chExt cx="7143750" cy="1816980"/>
          </a:xfrm>
        </p:grpSpPr>
        <p:pic>
          <p:nvPicPr>
            <p:cNvPr id="20" name="Picture 19"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21" name="Picture 20"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22" name="Picture 21"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23" name="Picture 22"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cxnSp>
          <p:nvCxnSpPr>
            <p:cNvPr id="25" name="Straight Connector 24"/>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endCxn id="20"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Curved Connector 31"/>
            <p:cNvCxnSpPr/>
            <p:nvPr/>
          </p:nvCxnSpPr>
          <p:spPr>
            <a:xfrm flipV="1">
              <a:off x="968375" y="2397125"/>
              <a:ext cx="6413500" cy="880355"/>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2" name="Group 39"/>
          <p:cNvGrpSpPr/>
          <p:nvPr/>
        </p:nvGrpSpPr>
        <p:grpSpPr>
          <a:xfrm>
            <a:off x="4286790" y="2958400"/>
            <a:ext cx="911500" cy="1702942"/>
            <a:chOff x="675074" y="4565503"/>
            <a:chExt cx="911500" cy="1702942"/>
          </a:xfrm>
        </p:grpSpPr>
        <p:pic>
          <p:nvPicPr>
            <p:cNvPr id="34" name="Picture 33" descr="project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074" y="4976822"/>
              <a:ext cx="911500" cy="908896"/>
            </a:xfrm>
            <a:prstGeom prst="rect">
              <a:avLst/>
            </a:prstGeom>
          </p:spPr>
        </p:pic>
        <p:cxnSp>
          <p:nvCxnSpPr>
            <p:cNvPr id="36" name="Straight Arrow Connector 35"/>
            <p:cNvCxnSpPr/>
            <p:nvPr/>
          </p:nvCxnSpPr>
          <p:spPr>
            <a:xfrm flipV="1">
              <a:off x="1111250" y="4565503"/>
              <a:ext cx="0" cy="38272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03699" y="5885718"/>
              <a:ext cx="0" cy="38272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15" name="Group 40"/>
          <p:cNvGrpSpPr/>
          <p:nvPr/>
        </p:nvGrpSpPr>
        <p:grpSpPr>
          <a:xfrm>
            <a:off x="2889790" y="2958400"/>
            <a:ext cx="911500" cy="1702942"/>
            <a:chOff x="675074" y="4565503"/>
            <a:chExt cx="911500" cy="1702942"/>
          </a:xfrm>
        </p:grpSpPr>
        <p:pic>
          <p:nvPicPr>
            <p:cNvPr id="42" name="Picture 41" descr="projectm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074" y="4976822"/>
              <a:ext cx="911500" cy="908896"/>
            </a:xfrm>
            <a:prstGeom prst="rect">
              <a:avLst/>
            </a:prstGeom>
          </p:spPr>
        </p:pic>
        <p:cxnSp>
          <p:nvCxnSpPr>
            <p:cNvPr id="43" name="Straight Arrow Connector 42"/>
            <p:cNvCxnSpPr/>
            <p:nvPr/>
          </p:nvCxnSpPr>
          <p:spPr>
            <a:xfrm flipV="1">
              <a:off x="1111250" y="4565503"/>
              <a:ext cx="0" cy="38272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1103699" y="5885718"/>
              <a:ext cx="0" cy="38272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BA30F13-C6E3-9649-BD9F-210AF821E85B}" type="slidenum">
              <a:rPr lang="en-US" smtClean="0"/>
              <a:pPr/>
              <a:t>8</a:t>
            </a:fld>
            <a:endParaRPr lang="en-US"/>
          </a:p>
        </p:txBody>
      </p:sp>
      <p:sp>
        <p:nvSpPr>
          <p:cNvPr id="37" name="TextBox 36"/>
          <p:cNvSpPr txBox="1"/>
          <p:nvPr/>
        </p:nvSpPr>
        <p:spPr>
          <a:xfrm>
            <a:off x="986106" y="1417638"/>
            <a:ext cx="2332309" cy="707886"/>
          </a:xfrm>
          <a:prstGeom prst="rect">
            <a:avLst/>
          </a:prstGeom>
          <a:solidFill>
            <a:schemeClr val="accent2"/>
          </a:solidFill>
          <a:ln>
            <a:solidFill>
              <a:srgbClr val="000000"/>
            </a:solidFill>
          </a:ln>
        </p:spPr>
        <p:txBody>
          <a:bodyPr wrap="square" rtlCol="0">
            <a:spAutoFit/>
          </a:bodyPr>
          <a:lstStyle/>
          <a:p>
            <a:r>
              <a:rPr lang="en-US" sz="2000" dirty="0" smtClean="0"/>
              <a:t>Optimize local benefit</a:t>
            </a:r>
            <a:endParaRPr lang="en-US" sz="2000" dirty="0"/>
          </a:p>
        </p:txBody>
      </p:sp>
      <p:sp>
        <p:nvSpPr>
          <p:cNvPr id="41" name="TextBox 40"/>
          <p:cNvSpPr txBox="1"/>
          <p:nvPr/>
        </p:nvSpPr>
        <p:spPr>
          <a:xfrm>
            <a:off x="5540260" y="3455928"/>
            <a:ext cx="2332309" cy="707886"/>
          </a:xfrm>
          <a:prstGeom prst="rect">
            <a:avLst/>
          </a:prstGeom>
          <a:solidFill>
            <a:schemeClr val="accent2"/>
          </a:solidFill>
          <a:ln>
            <a:solidFill>
              <a:srgbClr val="000000"/>
            </a:solidFill>
          </a:ln>
        </p:spPr>
        <p:txBody>
          <a:bodyPr wrap="square" rtlCol="0">
            <a:spAutoFit/>
          </a:bodyPr>
          <a:lstStyle/>
          <a:p>
            <a:r>
              <a:rPr lang="en-US" sz="2000" dirty="0" smtClean="0"/>
              <a:t>Rearrange resource assignment</a:t>
            </a:r>
            <a:endParaRPr lang="en-US" sz="2000" dirty="0"/>
          </a:p>
        </p:txBody>
      </p:sp>
    </p:spTree>
    <p:extLst>
      <p:ext uri="{BB962C8B-B14F-4D97-AF65-F5344CB8AC3E}">
        <p14:creationId xmlns:p14="http://schemas.microsoft.com/office/powerpoint/2010/main" val="527980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88889E-6 3.33333E-6 L 3.88889E-6 0.16898 " pathEditMode="relative" ptsTypes="AA">
                                      <p:cBhvr>
                                        <p:cTn id="6" dur="2000" fill="hold"/>
                                        <p:tgtEl>
                                          <p:spTgt spid="4"/>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2.22222E-6 3.33333E-6 L -2.22222E-6 -0.15972 " pathEditMode="relative" ptsTypes="AA">
                                      <p:cBhvr>
                                        <p:cTn id="8" dur="2000" fill="hold"/>
                                        <p:tgtEl>
                                          <p:spTgt spid="8"/>
                                        </p:tgtEl>
                                        <p:attrNameLst>
                                          <p:attrName>ppt_x</p:attrName>
                                          <p:attrName>ppt_y</p:attrName>
                                        </p:attrNameLst>
                                      </p:cBhvr>
                                    </p:animMotion>
                                  </p:childTnLst>
                                </p:cTn>
                              </p:par>
                            </p:childTnLst>
                          </p:cTn>
                        </p:par>
                        <p:par>
                          <p:cTn id="9" fill="hold">
                            <p:stCondLst>
                              <p:cond delay="2000"/>
                            </p:stCondLst>
                            <p:childTnLst>
                              <p:par>
                                <p:cTn id="10" presetID="1" presetClass="entr" presetSubtype="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Packets</a:t>
            </a:r>
            <a:endParaRPr lang="en-US" dirty="0"/>
          </a:p>
        </p:txBody>
      </p:sp>
      <p:sp>
        <p:nvSpPr>
          <p:cNvPr id="3" name="Content Placeholder 2"/>
          <p:cNvSpPr>
            <a:spLocks noGrp="1"/>
          </p:cNvSpPr>
          <p:nvPr>
            <p:ph idx="1"/>
          </p:nvPr>
        </p:nvSpPr>
        <p:spPr>
          <a:xfrm>
            <a:off x="457200" y="1600200"/>
            <a:ext cx="8229600" cy="1812925"/>
          </a:xfrm>
        </p:spPr>
        <p:txBody>
          <a:bodyPr>
            <a:normAutofit fontScale="92500" lnSpcReduction="10000"/>
          </a:bodyPr>
          <a:lstStyle/>
          <a:p>
            <a:r>
              <a:rPr lang="en-US" dirty="0" smtClean="0"/>
              <a:t>Two kinds of control packets sent periodically:</a:t>
            </a:r>
          </a:p>
          <a:p>
            <a:pPr lvl="1"/>
            <a:r>
              <a:rPr lang="en-US" dirty="0" smtClean="0"/>
              <a:t>HELLO packets: collect accepted resources and traffic features along a path.</a:t>
            </a:r>
          </a:p>
          <a:p>
            <a:pPr lvl="1"/>
            <a:r>
              <a:rPr lang="en-US" dirty="0" smtClean="0"/>
              <a:t>ACK packets: deliver job assignment to each node.</a:t>
            </a:r>
            <a:endParaRPr lang="en-US" dirty="0"/>
          </a:p>
        </p:txBody>
      </p:sp>
      <p:grpSp>
        <p:nvGrpSpPr>
          <p:cNvPr id="5" name="Group 4"/>
          <p:cNvGrpSpPr/>
          <p:nvPr/>
        </p:nvGrpSpPr>
        <p:grpSpPr>
          <a:xfrm>
            <a:off x="471216" y="3702767"/>
            <a:ext cx="7143750" cy="1816980"/>
            <a:chOff x="238125" y="2397125"/>
            <a:chExt cx="7143750" cy="1816980"/>
          </a:xfrm>
        </p:grpSpPr>
        <p:pic>
          <p:nvPicPr>
            <p:cNvPr id="6" name="Picture 5"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83" y="3626453"/>
              <a:ext cx="704349" cy="587652"/>
            </a:xfrm>
            <a:prstGeom prst="rect">
              <a:avLst/>
            </a:prstGeom>
          </p:spPr>
        </p:pic>
        <p:pic>
          <p:nvPicPr>
            <p:cNvPr id="7" name="Picture 6"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433" y="3626453"/>
              <a:ext cx="704349" cy="587652"/>
            </a:xfrm>
            <a:prstGeom prst="rect">
              <a:avLst/>
            </a:prstGeom>
          </p:spPr>
        </p:pic>
        <p:pic>
          <p:nvPicPr>
            <p:cNvPr id="8" name="Picture 7"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2433" y="3626453"/>
              <a:ext cx="704349" cy="587652"/>
            </a:xfrm>
            <a:prstGeom prst="rect">
              <a:avLst/>
            </a:prstGeom>
          </p:spPr>
        </p:pic>
        <p:pic>
          <p:nvPicPr>
            <p:cNvPr id="9" name="Picture 8" descr="router_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558" y="2689828"/>
              <a:ext cx="704349" cy="587652"/>
            </a:xfrm>
            <a:prstGeom prst="rect">
              <a:avLst/>
            </a:prstGeom>
          </p:spPr>
        </p:pic>
        <p:cxnSp>
          <p:nvCxnSpPr>
            <p:cNvPr id="10" name="Straight Connector 9"/>
            <p:cNvCxnSpPr/>
            <p:nvPr/>
          </p:nvCxnSpPr>
          <p:spPr>
            <a:xfrm>
              <a:off x="1825625" y="3905250"/>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232150" y="3883025"/>
              <a:ext cx="9366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4613933" y="3095625"/>
              <a:ext cx="1085192" cy="7175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6" idx="1"/>
            </p:cNvCxnSpPr>
            <p:nvPr/>
          </p:nvCxnSpPr>
          <p:spPr>
            <a:xfrm>
              <a:off x="238125" y="39052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6121400" y="3041650"/>
              <a:ext cx="1042058" cy="150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Curved Connector 14"/>
            <p:cNvCxnSpPr/>
            <p:nvPr/>
          </p:nvCxnSpPr>
          <p:spPr>
            <a:xfrm flipV="1">
              <a:off x="968375" y="2397125"/>
              <a:ext cx="6413500" cy="880355"/>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2484463" y="3995470"/>
            <a:ext cx="788121" cy="369332"/>
          </a:xfrm>
          <a:prstGeom prst="rect">
            <a:avLst/>
          </a:prstGeom>
          <a:noFill/>
        </p:spPr>
        <p:txBody>
          <a:bodyPr wrap="none" rtlCol="0">
            <a:spAutoFit/>
          </a:bodyPr>
          <a:lstStyle/>
          <a:p>
            <a:r>
              <a:rPr lang="en-US" b="1" dirty="0" smtClean="0"/>
              <a:t>HELLO</a:t>
            </a:r>
            <a:endParaRPr lang="en-US" b="1" dirty="0"/>
          </a:p>
        </p:txBody>
      </p:sp>
      <p:grpSp>
        <p:nvGrpSpPr>
          <p:cNvPr id="27" name="Group 26"/>
          <p:cNvGrpSpPr/>
          <p:nvPr/>
        </p:nvGrpSpPr>
        <p:grpSpPr>
          <a:xfrm>
            <a:off x="1201466" y="4932094"/>
            <a:ext cx="6413500" cy="1290906"/>
            <a:chOff x="1201466" y="4932094"/>
            <a:chExt cx="6413500" cy="1290906"/>
          </a:xfrm>
        </p:grpSpPr>
        <p:cxnSp>
          <p:nvCxnSpPr>
            <p:cNvPr id="17" name="Curved Connector 16"/>
            <p:cNvCxnSpPr/>
            <p:nvPr/>
          </p:nvCxnSpPr>
          <p:spPr>
            <a:xfrm rot="10800000" flipV="1">
              <a:off x="1201466" y="4932094"/>
              <a:ext cx="6413500" cy="1290905"/>
            </a:xfrm>
            <a:prstGeom prst="curvedConnector3">
              <a:avLst>
                <a:gd name="adj1" fmla="val 3589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979873" y="5853668"/>
              <a:ext cx="572956" cy="369332"/>
            </a:xfrm>
            <a:prstGeom prst="rect">
              <a:avLst/>
            </a:prstGeom>
            <a:noFill/>
          </p:spPr>
          <p:txBody>
            <a:bodyPr wrap="none" rtlCol="0">
              <a:spAutoFit/>
            </a:bodyPr>
            <a:lstStyle/>
            <a:p>
              <a:r>
                <a:rPr lang="en-US" b="1" dirty="0" smtClean="0"/>
                <a:t>ACK</a:t>
              </a:r>
              <a:endParaRPr lang="en-US" b="1" dirty="0"/>
            </a:p>
          </p:txBody>
        </p:sp>
      </p:grpSp>
      <p:sp>
        <p:nvSpPr>
          <p:cNvPr id="21" name="TextBox 20"/>
          <p:cNvSpPr txBox="1"/>
          <p:nvPr/>
        </p:nvSpPr>
        <p:spPr>
          <a:xfrm>
            <a:off x="1104495" y="5468461"/>
            <a:ext cx="1379968" cy="369332"/>
          </a:xfrm>
          <a:prstGeom prst="rect">
            <a:avLst/>
          </a:prstGeom>
          <a:noFill/>
        </p:spPr>
        <p:txBody>
          <a:bodyPr wrap="none" rtlCol="0">
            <a:spAutoFit/>
          </a:bodyPr>
          <a:lstStyle/>
          <a:p>
            <a:r>
              <a:rPr lang="en-US" dirty="0" smtClean="0"/>
              <a:t>Ingress node</a:t>
            </a:r>
            <a:endParaRPr lang="en-US" dirty="0"/>
          </a:p>
        </p:txBody>
      </p:sp>
      <p:sp>
        <p:nvSpPr>
          <p:cNvPr id="22" name="TextBox 21"/>
          <p:cNvSpPr txBox="1"/>
          <p:nvPr/>
        </p:nvSpPr>
        <p:spPr>
          <a:xfrm>
            <a:off x="5863839" y="4562762"/>
            <a:ext cx="1315384" cy="369332"/>
          </a:xfrm>
          <a:prstGeom prst="rect">
            <a:avLst/>
          </a:prstGeom>
          <a:noFill/>
        </p:spPr>
        <p:txBody>
          <a:bodyPr wrap="none" rtlCol="0">
            <a:spAutoFit/>
          </a:bodyPr>
          <a:lstStyle/>
          <a:p>
            <a:r>
              <a:rPr lang="en-US" dirty="0"/>
              <a:t>e</a:t>
            </a:r>
            <a:r>
              <a:rPr lang="en-US" dirty="0" smtClean="0"/>
              <a:t>gress node</a:t>
            </a:r>
            <a:endParaRPr lang="en-US" dirty="0"/>
          </a:p>
        </p:txBody>
      </p:sp>
      <p:grpSp>
        <p:nvGrpSpPr>
          <p:cNvPr id="26" name="Group 25"/>
          <p:cNvGrpSpPr/>
          <p:nvPr/>
        </p:nvGrpSpPr>
        <p:grpSpPr>
          <a:xfrm>
            <a:off x="6354491" y="4562762"/>
            <a:ext cx="2332309" cy="1613585"/>
            <a:chOff x="6354491" y="4562762"/>
            <a:chExt cx="2332309" cy="1613585"/>
          </a:xfrm>
        </p:grpSpPr>
        <p:sp>
          <p:nvSpPr>
            <p:cNvPr id="23" name="TextBox 22"/>
            <p:cNvSpPr txBox="1"/>
            <p:nvPr/>
          </p:nvSpPr>
          <p:spPr>
            <a:xfrm>
              <a:off x="6354491" y="5468461"/>
              <a:ext cx="2332309" cy="707886"/>
            </a:xfrm>
            <a:prstGeom prst="rect">
              <a:avLst/>
            </a:prstGeom>
            <a:solidFill>
              <a:schemeClr val="accent2"/>
            </a:solidFill>
            <a:ln>
              <a:solidFill>
                <a:srgbClr val="000000"/>
              </a:solidFill>
            </a:ln>
          </p:spPr>
          <p:txBody>
            <a:bodyPr wrap="square" rtlCol="0">
              <a:spAutoFit/>
            </a:bodyPr>
            <a:lstStyle/>
            <a:p>
              <a:r>
                <a:rPr lang="en-US" sz="2000" dirty="0" smtClean="0"/>
                <a:t>Calculate optimized job assignments</a:t>
              </a:r>
              <a:endParaRPr lang="en-US" sz="2000" dirty="0"/>
            </a:p>
          </p:txBody>
        </p:sp>
        <p:cxnSp>
          <p:nvCxnSpPr>
            <p:cNvPr id="25" name="Straight Arrow Connector 24"/>
            <p:cNvCxnSpPr/>
            <p:nvPr/>
          </p:nvCxnSpPr>
          <p:spPr>
            <a:xfrm flipH="1" flipV="1">
              <a:off x="6354491" y="4562762"/>
              <a:ext cx="328884" cy="78711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24" name="文字方塊 23"/>
          <p:cNvSpPr txBox="1"/>
          <p:nvPr/>
        </p:nvSpPr>
        <p:spPr>
          <a:xfrm>
            <a:off x="3100592" y="4583122"/>
            <a:ext cx="1415772" cy="276999"/>
          </a:xfrm>
          <a:prstGeom prst="rect">
            <a:avLst/>
          </a:prstGeom>
          <a:noFill/>
        </p:spPr>
        <p:txBody>
          <a:bodyPr wrap="none" rtlCol="0">
            <a:spAutoFit/>
          </a:bodyPr>
          <a:lstStyle/>
          <a:p>
            <a:r>
              <a:rPr lang="en-US" altLang="zh-TW" sz="1200" dirty="0" smtClean="0"/>
              <a:t>Accepted resources</a:t>
            </a:r>
            <a:endParaRPr lang="zh-TW" altLang="en-US" sz="1200" dirty="0"/>
          </a:p>
        </p:txBody>
      </p:sp>
      <p:cxnSp>
        <p:nvCxnSpPr>
          <p:cNvPr id="29" name="直線單箭頭接點 28"/>
          <p:cNvCxnSpPr/>
          <p:nvPr/>
        </p:nvCxnSpPr>
        <p:spPr>
          <a:xfrm flipH="1" flipV="1">
            <a:off x="2995341" y="4326932"/>
            <a:ext cx="587532" cy="25619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EBA30F13-C6E3-9649-BD9F-210AF821E85B}" type="slidenum">
              <a:rPr lang="en-US" smtClean="0"/>
              <a:pPr/>
              <a:t>9</a:t>
            </a:fld>
            <a:endParaRPr lang="en-US"/>
          </a:p>
        </p:txBody>
      </p:sp>
      <p:sp>
        <p:nvSpPr>
          <p:cNvPr id="28" name="文字方塊 23"/>
          <p:cNvSpPr txBox="1"/>
          <p:nvPr/>
        </p:nvSpPr>
        <p:spPr>
          <a:xfrm>
            <a:off x="1156872" y="4655096"/>
            <a:ext cx="1071026" cy="276999"/>
          </a:xfrm>
          <a:prstGeom prst="rect">
            <a:avLst/>
          </a:prstGeom>
          <a:noFill/>
        </p:spPr>
        <p:txBody>
          <a:bodyPr wrap="none" rtlCol="0">
            <a:spAutoFit/>
          </a:bodyPr>
          <a:lstStyle/>
          <a:p>
            <a:r>
              <a:rPr lang="en-US" altLang="zh-TW" sz="1200" dirty="0" smtClean="0"/>
              <a:t>Traffic feature</a:t>
            </a:r>
            <a:endParaRPr lang="zh-TW" altLang="en-US" sz="1200" dirty="0"/>
          </a:p>
        </p:txBody>
      </p:sp>
      <p:cxnSp>
        <p:nvCxnSpPr>
          <p:cNvPr id="30" name="直線單箭頭接點 28"/>
          <p:cNvCxnSpPr/>
          <p:nvPr/>
        </p:nvCxnSpPr>
        <p:spPr>
          <a:xfrm flipV="1">
            <a:off x="2058716" y="4322724"/>
            <a:ext cx="526042" cy="3323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2358064" y="5519747"/>
            <a:ext cx="2332309" cy="1201308"/>
            <a:chOff x="6312015" y="4618397"/>
            <a:chExt cx="2332309" cy="1201308"/>
          </a:xfrm>
        </p:grpSpPr>
        <p:sp>
          <p:nvSpPr>
            <p:cNvPr id="32" name="TextBox 31"/>
            <p:cNvSpPr txBox="1"/>
            <p:nvPr/>
          </p:nvSpPr>
          <p:spPr>
            <a:xfrm>
              <a:off x="6312015" y="5111819"/>
              <a:ext cx="2332309" cy="707886"/>
            </a:xfrm>
            <a:prstGeom prst="rect">
              <a:avLst/>
            </a:prstGeom>
            <a:solidFill>
              <a:schemeClr val="accent2"/>
            </a:solidFill>
            <a:ln>
              <a:solidFill>
                <a:srgbClr val="000000"/>
              </a:solidFill>
            </a:ln>
          </p:spPr>
          <p:txBody>
            <a:bodyPr wrap="square" rtlCol="0">
              <a:spAutoFit/>
            </a:bodyPr>
            <a:lstStyle/>
            <a:p>
              <a:r>
                <a:rPr lang="en-US" sz="2000" dirty="0" smtClean="0"/>
                <a:t>Resource arrangement</a:t>
              </a:r>
              <a:endParaRPr lang="en-US" sz="2000" dirty="0"/>
            </a:p>
          </p:txBody>
        </p:sp>
        <p:cxnSp>
          <p:nvCxnSpPr>
            <p:cNvPr id="33" name="Straight Arrow Connector 32"/>
            <p:cNvCxnSpPr>
              <a:stCxn id="32" idx="0"/>
              <a:endCxn id="7" idx="2"/>
            </p:cNvCxnSpPr>
            <p:nvPr/>
          </p:nvCxnSpPr>
          <p:spPr>
            <a:xfrm flipH="1" flipV="1">
              <a:off x="7184650" y="4618397"/>
              <a:ext cx="293520" cy="49342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10697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UW-logo.thmx</Template>
  <TotalTime>7436</TotalTime>
  <Words>1559</Words>
  <Application>Microsoft Macintosh PowerPoint</Application>
  <PresentationFormat>On-screen Show (4:3)</PresentationFormat>
  <Paragraphs>306</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DECOR: A Distributed Coordinated Resource Monitoring System</vt:lpstr>
      <vt:lpstr>Outline</vt:lpstr>
      <vt:lpstr>Why resource coordination?</vt:lpstr>
      <vt:lpstr>Why resource coordination?</vt:lpstr>
      <vt:lpstr>Centralized Resource Coordination</vt:lpstr>
      <vt:lpstr>Challenge</vt:lpstr>
      <vt:lpstr>DECOR Overview</vt:lpstr>
      <vt:lpstr>DECOR Overview</vt:lpstr>
      <vt:lpstr>Control Packets</vt:lpstr>
      <vt:lpstr>Resource Arrangement</vt:lpstr>
      <vt:lpstr>Job assignment optimization</vt:lpstr>
      <vt:lpstr>Implementation</vt:lpstr>
      <vt:lpstr>The implementation issue of distributed SmartRE</vt:lpstr>
      <vt:lpstr>Recovery from route failure</vt:lpstr>
      <vt:lpstr>Evaluation setup</vt:lpstr>
      <vt:lpstr>Evaluation result</vt:lpstr>
      <vt:lpstr>Convergence time evaluation</vt:lpstr>
      <vt:lpstr>Other Applications</vt:lpstr>
      <vt:lpstr>Conclusion</vt:lpstr>
      <vt:lpstr>Thank you Question?</vt:lpstr>
      <vt:lpstr>Backup slides</vt:lpstr>
      <vt:lpstr>CSAMP setup</vt:lpstr>
      <vt:lpstr>CSAMP setup</vt:lpstr>
      <vt:lpstr>Evaluation results</vt:lpstr>
      <vt:lpstr>Job assignment optimization</vt:lpstr>
      <vt:lpstr>Quota distribution</vt:lpstr>
      <vt:lpstr>Job assignment</vt:lpstr>
      <vt:lpstr>Job assignment</vt:lpstr>
      <vt:lpstr>Job assignment</vt:lpstr>
      <vt:lpstr>Job assignment</vt:lpstr>
      <vt:lpstr>Job assignment</vt:lpstr>
      <vt:lpstr>Redundancy-Aware Routing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DECOR: A Distributed Coordinated Resource Monitoring System</dc:title>
  <dc:creator>kent</dc:creator>
  <cp:lastModifiedBy>kent</cp:lastModifiedBy>
  <cp:revision>35</cp:revision>
  <dcterms:created xsi:type="dcterms:W3CDTF">2012-05-25T01:02:28Z</dcterms:created>
  <dcterms:modified xsi:type="dcterms:W3CDTF">2012-06-01T18:39:22Z</dcterms:modified>
</cp:coreProperties>
</file>