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58" r:id="rId3"/>
    <p:sldId id="257" r:id="rId4"/>
    <p:sldId id="259" r:id="rId5"/>
    <p:sldId id="261" r:id="rId6"/>
    <p:sldId id="281" r:id="rId7"/>
    <p:sldId id="263" r:id="rId8"/>
    <p:sldId id="267" r:id="rId9"/>
    <p:sldId id="269" r:id="rId10"/>
    <p:sldId id="268" r:id="rId11"/>
    <p:sldId id="270" r:id="rId12"/>
    <p:sldId id="271" r:id="rId13"/>
    <p:sldId id="273" r:id="rId14"/>
    <p:sldId id="274" r:id="rId15"/>
    <p:sldId id="275" r:id="rId16"/>
    <p:sldId id="282" r:id="rId17"/>
    <p:sldId id="276" r:id="rId18"/>
    <p:sldId id="277" r:id="rId19"/>
    <p:sldId id="278" r:id="rId20"/>
    <p:sldId id="283" r:id="rId21"/>
    <p:sldId id="280" r:id="rId22"/>
    <p:sldId id="279" r:id="rId23"/>
    <p:sldId id="260" r:id="rId24"/>
    <p:sldId id="284" r:id="rId25"/>
    <p:sldId id="295" r:id="rId26"/>
    <p:sldId id="285" r:id="rId27"/>
    <p:sldId id="286" r:id="rId28"/>
    <p:sldId id="287" r:id="rId29"/>
    <p:sldId id="288" r:id="rId30"/>
    <p:sldId id="289" r:id="rId31"/>
    <p:sldId id="290" r:id="rId32"/>
    <p:sldId id="291" r:id="rId33"/>
    <p:sldId id="292" r:id="rId34"/>
    <p:sldId id="293" r:id="rId35"/>
    <p:sldId id="29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ent\Dropbox\research\defense\plo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ent\Dropbox\research\defense\plo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ent\Dropbox\job\bitrate_adaptive.od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ent\Dropbox\job\bitrate_adaptive.od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none"/>
          </c:marker>
          <c:xVal>
            <c:numRef>
              <c:f>Sheet3!$A$1:$A$10</c:f>
              <c:numCache>
                <c:formatCode>General</c:formatCode>
                <c:ptCount val="10"/>
                <c:pt idx="0">
                  <c:v>600</c:v>
                </c:pt>
                <c:pt idx="1">
                  <c:v>799</c:v>
                </c:pt>
                <c:pt idx="2">
                  <c:v>800</c:v>
                </c:pt>
                <c:pt idx="3">
                  <c:v>1199</c:v>
                </c:pt>
                <c:pt idx="4">
                  <c:v>1200</c:v>
                </c:pt>
                <c:pt idx="5">
                  <c:v>1599</c:v>
                </c:pt>
                <c:pt idx="6">
                  <c:v>1600</c:v>
                </c:pt>
                <c:pt idx="7">
                  <c:v>1999</c:v>
                </c:pt>
                <c:pt idx="8">
                  <c:v>2000</c:v>
                </c:pt>
                <c:pt idx="9">
                  <c:v>2400</c:v>
                </c:pt>
              </c:numCache>
            </c:numRef>
          </c:xVal>
          <c:yVal>
            <c:numRef>
              <c:f>Sheet3!$B$1:$B$10</c:f>
              <c:numCache>
                <c:formatCode>General</c:formatCode>
                <c:ptCount val="10"/>
                <c:pt idx="0">
                  <c:v>0</c:v>
                </c:pt>
                <c:pt idx="1">
                  <c:v>0</c:v>
                </c:pt>
                <c:pt idx="2">
                  <c:v>38.299999999999997</c:v>
                </c:pt>
                <c:pt idx="3">
                  <c:v>38.299999999999997</c:v>
                </c:pt>
                <c:pt idx="4">
                  <c:v>38.299999999999997</c:v>
                </c:pt>
                <c:pt idx="5">
                  <c:v>38.299999999999997</c:v>
                </c:pt>
                <c:pt idx="6">
                  <c:v>38.299999999999997</c:v>
                </c:pt>
                <c:pt idx="7">
                  <c:v>38.299999999999997</c:v>
                </c:pt>
                <c:pt idx="8">
                  <c:v>38.299999999999997</c:v>
                </c:pt>
                <c:pt idx="9">
                  <c:v>38.299999999999997</c:v>
                </c:pt>
              </c:numCache>
            </c:numRef>
          </c:yVal>
          <c:smooth val="0"/>
        </c:ser>
        <c:ser>
          <c:idx val="1"/>
          <c:order val="1"/>
          <c:spPr>
            <a:ln w="19050" cap="rnd">
              <a:solidFill>
                <a:schemeClr val="accent2"/>
              </a:solidFill>
              <a:round/>
            </a:ln>
            <a:effectLst/>
          </c:spPr>
          <c:marker>
            <c:symbol val="none"/>
          </c:marker>
          <c:xVal>
            <c:numRef>
              <c:f>Sheet3!$A$1:$A$10</c:f>
              <c:numCache>
                <c:formatCode>General</c:formatCode>
                <c:ptCount val="10"/>
                <c:pt idx="0">
                  <c:v>600</c:v>
                </c:pt>
                <c:pt idx="1">
                  <c:v>799</c:v>
                </c:pt>
                <c:pt idx="2">
                  <c:v>800</c:v>
                </c:pt>
                <c:pt idx="3">
                  <c:v>1199</c:v>
                </c:pt>
                <c:pt idx="4">
                  <c:v>1200</c:v>
                </c:pt>
                <c:pt idx="5">
                  <c:v>1599</c:v>
                </c:pt>
                <c:pt idx="6">
                  <c:v>1600</c:v>
                </c:pt>
                <c:pt idx="7">
                  <c:v>1999</c:v>
                </c:pt>
                <c:pt idx="8">
                  <c:v>2000</c:v>
                </c:pt>
                <c:pt idx="9">
                  <c:v>2400</c:v>
                </c:pt>
              </c:numCache>
            </c:numRef>
          </c:xVal>
          <c:yVal>
            <c:numRef>
              <c:f>Sheet3!$C$1:$C$10</c:f>
              <c:numCache>
                <c:formatCode>General</c:formatCode>
                <c:ptCount val="10"/>
                <c:pt idx="0">
                  <c:v>0</c:v>
                </c:pt>
                <c:pt idx="1">
                  <c:v>0</c:v>
                </c:pt>
                <c:pt idx="2">
                  <c:v>0</c:v>
                </c:pt>
                <c:pt idx="3">
                  <c:v>0</c:v>
                </c:pt>
                <c:pt idx="4">
                  <c:v>42.08</c:v>
                </c:pt>
                <c:pt idx="5">
                  <c:v>42.08</c:v>
                </c:pt>
                <c:pt idx="6">
                  <c:v>42.08</c:v>
                </c:pt>
                <c:pt idx="7">
                  <c:v>42.08</c:v>
                </c:pt>
                <c:pt idx="8">
                  <c:v>42.08</c:v>
                </c:pt>
                <c:pt idx="9">
                  <c:v>42.08</c:v>
                </c:pt>
              </c:numCache>
            </c:numRef>
          </c:yVal>
          <c:smooth val="0"/>
        </c:ser>
        <c:ser>
          <c:idx val="2"/>
          <c:order val="2"/>
          <c:spPr>
            <a:ln w="19050" cap="rnd">
              <a:solidFill>
                <a:schemeClr val="accent3"/>
              </a:solidFill>
              <a:round/>
            </a:ln>
            <a:effectLst/>
          </c:spPr>
          <c:marker>
            <c:symbol val="none"/>
          </c:marker>
          <c:xVal>
            <c:numRef>
              <c:f>Sheet3!$A$1:$A$10</c:f>
              <c:numCache>
                <c:formatCode>General</c:formatCode>
                <c:ptCount val="10"/>
                <c:pt idx="0">
                  <c:v>600</c:v>
                </c:pt>
                <c:pt idx="1">
                  <c:v>799</c:v>
                </c:pt>
                <c:pt idx="2">
                  <c:v>800</c:v>
                </c:pt>
                <c:pt idx="3">
                  <c:v>1199</c:v>
                </c:pt>
                <c:pt idx="4">
                  <c:v>1200</c:v>
                </c:pt>
                <c:pt idx="5">
                  <c:v>1599</c:v>
                </c:pt>
                <c:pt idx="6">
                  <c:v>1600</c:v>
                </c:pt>
                <c:pt idx="7">
                  <c:v>1999</c:v>
                </c:pt>
                <c:pt idx="8">
                  <c:v>2000</c:v>
                </c:pt>
                <c:pt idx="9">
                  <c:v>2400</c:v>
                </c:pt>
              </c:numCache>
            </c:numRef>
          </c:xVal>
          <c:yVal>
            <c:numRef>
              <c:f>Sheet3!$D$1:$D$10</c:f>
              <c:numCache>
                <c:formatCode>General</c:formatCode>
                <c:ptCount val="10"/>
                <c:pt idx="0">
                  <c:v>0</c:v>
                </c:pt>
                <c:pt idx="1">
                  <c:v>0</c:v>
                </c:pt>
                <c:pt idx="2">
                  <c:v>0</c:v>
                </c:pt>
                <c:pt idx="3">
                  <c:v>0</c:v>
                </c:pt>
                <c:pt idx="4">
                  <c:v>0</c:v>
                </c:pt>
                <c:pt idx="5">
                  <c:v>0</c:v>
                </c:pt>
                <c:pt idx="6">
                  <c:v>46.53</c:v>
                </c:pt>
                <c:pt idx="7">
                  <c:v>46.53</c:v>
                </c:pt>
                <c:pt idx="8">
                  <c:v>46.53</c:v>
                </c:pt>
                <c:pt idx="9">
                  <c:v>46.53</c:v>
                </c:pt>
              </c:numCache>
            </c:numRef>
          </c:yVal>
          <c:smooth val="0"/>
        </c:ser>
        <c:ser>
          <c:idx val="3"/>
          <c:order val="3"/>
          <c:spPr>
            <a:ln w="19050" cap="rnd">
              <a:solidFill>
                <a:schemeClr val="accent4"/>
              </a:solidFill>
              <a:round/>
            </a:ln>
            <a:effectLst/>
          </c:spPr>
          <c:marker>
            <c:symbol val="none"/>
          </c:marker>
          <c:xVal>
            <c:numRef>
              <c:f>Sheet3!$A$1:$A$10</c:f>
              <c:numCache>
                <c:formatCode>General</c:formatCode>
                <c:ptCount val="10"/>
                <c:pt idx="0">
                  <c:v>600</c:v>
                </c:pt>
                <c:pt idx="1">
                  <c:v>799</c:v>
                </c:pt>
                <c:pt idx="2">
                  <c:v>800</c:v>
                </c:pt>
                <c:pt idx="3">
                  <c:v>1199</c:v>
                </c:pt>
                <c:pt idx="4">
                  <c:v>1200</c:v>
                </c:pt>
                <c:pt idx="5">
                  <c:v>1599</c:v>
                </c:pt>
                <c:pt idx="6">
                  <c:v>1600</c:v>
                </c:pt>
                <c:pt idx="7">
                  <c:v>1999</c:v>
                </c:pt>
                <c:pt idx="8">
                  <c:v>2000</c:v>
                </c:pt>
                <c:pt idx="9">
                  <c:v>2400</c:v>
                </c:pt>
              </c:numCache>
            </c:numRef>
          </c:xVal>
          <c:yVal>
            <c:numRef>
              <c:f>Sheet3!$E$1:$E$10</c:f>
              <c:numCache>
                <c:formatCode>General</c:formatCode>
                <c:ptCount val="10"/>
                <c:pt idx="0">
                  <c:v>0</c:v>
                </c:pt>
                <c:pt idx="1">
                  <c:v>0</c:v>
                </c:pt>
                <c:pt idx="2">
                  <c:v>0</c:v>
                </c:pt>
                <c:pt idx="3">
                  <c:v>0</c:v>
                </c:pt>
                <c:pt idx="4">
                  <c:v>0</c:v>
                </c:pt>
                <c:pt idx="5">
                  <c:v>0</c:v>
                </c:pt>
                <c:pt idx="6">
                  <c:v>0</c:v>
                </c:pt>
                <c:pt idx="7">
                  <c:v>0</c:v>
                </c:pt>
                <c:pt idx="8">
                  <c:v>50.14</c:v>
                </c:pt>
                <c:pt idx="9">
                  <c:v>50.14</c:v>
                </c:pt>
              </c:numCache>
            </c:numRef>
          </c:yVal>
          <c:smooth val="0"/>
        </c:ser>
        <c:ser>
          <c:idx val="4"/>
          <c:order val="4"/>
          <c:spPr>
            <a:ln w="19050" cap="rnd">
              <a:solidFill>
                <a:schemeClr val="accent5"/>
              </a:solidFill>
              <a:round/>
            </a:ln>
            <a:effectLst/>
          </c:spPr>
          <c:marker>
            <c:symbol val="none"/>
          </c:marker>
          <c:xVal>
            <c:numRef>
              <c:f>Sheet3!$A$1:$A$10</c:f>
              <c:numCache>
                <c:formatCode>General</c:formatCode>
                <c:ptCount val="10"/>
                <c:pt idx="0">
                  <c:v>600</c:v>
                </c:pt>
                <c:pt idx="1">
                  <c:v>799</c:v>
                </c:pt>
                <c:pt idx="2">
                  <c:v>800</c:v>
                </c:pt>
                <c:pt idx="3">
                  <c:v>1199</c:v>
                </c:pt>
                <c:pt idx="4">
                  <c:v>1200</c:v>
                </c:pt>
                <c:pt idx="5">
                  <c:v>1599</c:v>
                </c:pt>
                <c:pt idx="6">
                  <c:v>1600</c:v>
                </c:pt>
                <c:pt idx="7">
                  <c:v>1999</c:v>
                </c:pt>
                <c:pt idx="8">
                  <c:v>2000</c:v>
                </c:pt>
                <c:pt idx="9">
                  <c:v>2400</c:v>
                </c:pt>
              </c:numCache>
            </c:numRef>
          </c:xVal>
          <c:yVal>
            <c:numRef>
              <c:f>Sheet3!$F$1:$F$10</c:f>
              <c:numCache>
                <c:formatCode>General</c:formatCode>
                <c:ptCount val="10"/>
                <c:pt idx="0">
                  <c:v>36.2425</c:v>
                </c:pt>
                <c:pt idx="1">
                  <c:v>38.299999999999997</c:v>
                </c:pt>
                <c:pt idx="2">
                  <c:v>38.299999999999997</c:v>
                </c:pt>
                <c:pt idx="3">
                  <c:v>42.414999999999999</c:v>
                </c:pt>
                <c:pt idx="4">
                  <c:v>42.414999999999999</c:v>
                </c:pt>
                <c:pt idx="5">
                  <c:v>46.53</c:v>
                </c:pt>
                <c:pt idx="6">
                  <c:v>46.53</c:v>
                </c:pt>
                <c:pt idx="7">
                  <c:v>50.645000000000003</c:v>
                </c:pt>
                <c:pt idx="8">
                  <c:v>50.645000000000003</c:v>
                </c:pt>
                <c:pt idx="9">
                  <c:v>54.76</c:v>
                </c:pt>
              </c:numCache>
            </c:numRef>
          </c:yVal>
          <c:smooth val="0"/>
        </c:ser>
        <c:dLbls>
          <c:showLegendKey val="0"/>
          <c:showVal val="0"/>
          <c:showCatName val="0"/>
          <c:showSerName val="0"/>
          <c:showPercent val="0"/>
          <c:showBubbleSize val="0"/>
        </c:dLbls>
        <c:axId val="209081312"/>
        <c:axId val="209081872"/>
      </c:scatterChart>
      <c:valAx>
        <c:axId val="209081312"/>
        <c:scaling>
          <c:orientation val="minMax"/>
          <c:min val="50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Available</a:t>
                </a:r>
                <a:r>
                  <a:rPr lang="en-US" baseline="0"/>
                  <a:t> Bandwidth (Kbps)</a:t>
                </a:r>
                <a:endParaRPr lang="en-US"/>
              </a:p>
            </c:rich>
          </c:tx>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081872"/>
        <c:crosses val="autoZero"/>
        <c:crossBetween val="midCat"/>
      </c:valAx>
      <c:valAx>
        <c:axId val="209081872"/>
        <c:scaling>
          <c:orientation val="minMax"/>
          <c:min val="3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PSNR (dB)</a:t>
                </a:r>
              </a:p>
            </c:rich>
          </c:tx>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08131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Sheet2!$A$1:$A$5</c:f>
              <c:strCache>
                <c:ptCount val="4"/>
                <c:pt idx="0">
                  <c:v>Original Video</c:v>
                </c:pt>
                <c:pt idx="1">
                  <c:v>iProxy</c:v>
                </c:pt>
                <c:pt idx="2">
                  <c:v>Low Quality Video from Conventional Proxy</c:v>
                </c:pt>
                <c:pt idx="3">
                  <c:v>Original Video from Conventional Proxy</c:v>
                </c:pt>
              </c:strCache>
              <c:extLst/>
            </c:strRef>
          </c:cat>
          <c:val>
            <c:numRef>
              <c:f>Sheet2!$B$1:$B$5</c:f>
              <c:numCache>
                <c:formatCode>General</c:formatCode>
                <c:ptCount val="4"/>
                <c:pt idx="0">
                  <c:v>31</c:v>
                </c:pt>
                <c:pt idx="1">
                  <c:v>28</c:v>
                </c:pt>
                <c:pt idx="2">
                  <c:v>23</c:v>
                </c:pt>
                <c:pt idx="3">
                  <c:v>8</c:v>
                </c:pt>
              </c:numCache>
              <c:extLst/>
            </c:numRef>
          </c:val>
        </c:ser>
        <c:dLbls>
          <c:showLegendKey val="0"/>
          <c:showVal val="0"/>
          <c:showCatName val="0"/>
          <c:showSerName val="0"/>
          <c:showPercent val="0"/>
          <c:showBubbleSize val="0"/>
        </c:dLbls>
        <c:gapWidth val="150"/>
        <c:axId val="209606480"/>
        <c:axId val="209607040"/>
      </c:barChart>
      <c:catAx>
        <c:axId val="209606480"/>
        <c:scaling>
          <c:orientation val="minMax"/>
        </c:scaling>
        <c:delete val="0"/>
        <c:axPos val="b"/>
        <c:numFmt formatCode="General" sourceLinked="0"/>
        <c:majorTickMark val="out"/>
        <c:minorTickMark val="none"/>
        <c:tickLblPos val="nextTo"/>
        <c:crossAx val="209607040"/>
        <c:crosses val="autoZero"/>
        <c:auto val="1"/>
        <c:lblAlgn val="ctr"/>
        <c:lblOffset val="100"/>
        <c:noMultiLvlLbl val="0"/>
      </c:catAx>
      <c:valAx>
        <c:axId val="209607040"/>
        <c:scaling>
          <c:orientation val="minMax"/>
        </c:scaling>
        <c:delete val="0"/>
        <c:axPos val="l"/>
        <c:majorGridlines/>
        <c:title>
          <c:tx>
            <c:rich>
              <a:bodyPr rot="-5400000" vert="horz"/>
              <a:lstStyle/>
              <a:p>
                <a:pPr>
                  <a:defRPr/>
                </a:pPr>
                <a:r>
                  <a:rPr lang="en-US"/>
                  <a:t>PSNR (dB)</a:t>
                </a:r>
              </a:p>
            </c:rich>
          </c:tx>
          <c:overlay val="0"/>
        </c:title>
        <c:numFmt formatCode="General" sourceLinked="1"/>
        <c:majorTickMark val="out"/>
        <c:minorTickMark val="none"/>
        <c:tickLblPos val="nextTo"/>
        <c:crossAx val="209606480"/>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TW"/>
              <a:t>Linear Adapter</a:t>
            </a:r>
            <a:endParaRPr lang="zh-TW" altLang="en-US"/>
          </a:p>
        </c:rich>
      </c:tx>
      <c:overlay val="0"/>
    </c:title>
    <c:autoTitleDeleted val="0"/>
    <c:plotArea>
      <c:layout/>
      <c:lineChart>
        <c:grouping val="standard"/>
        <c:varyColors val="0"/>
        <c:ser>
          <c:idx val="1"/>
          <c:order val="0"/>
          <c:tx>
            <c:v>Available Bandwidth</c:v>
          </c:tx>
          <c:marker>
            <c:symbol val="none"/>
          </c:marker>
          <c:cat>
            <c:numRef>
              <c:f>Sheet1!$A$1:$A$21</c:f>
              <c:numCache>
                <c:formatCode>General</c:formatCode>
                <c:ptCount val="21"/>
                <c:pt idx="0">
                  <c:v>0</c:v>
                </c:pt>
                <c:pt idx="1">
                  <c:v>2.86</c:v>
                </c:pt>
                <c:pt idx="2">
                  <c:v>5.72</c:v>
                </c:pt>
                <c:pt idx="3">
                  <c:v>8.58</c:v>
                </c:pt>
                <c:pt idx="4">
                  <c:v>11.44</c:v>
                </c:pt>
                <c:pt idx="5">
                  <c:v>14.3</c:v>
                </c:pt>
                <c:pt idx="6">
                  <c:v>17.16</c:v>
                </c:pt>
                <c:pt idx="7">
                  <c:v>20</c:v>
                </c:pt>
                <c:pt idx="8">
                  <c:v>22.86</c:v>
                </c:pt>
                <c:pt idx="9">
                  <c:v>25.72</c:v>
                </c:pt>
                <c:pt idx="10">
                  <c:v>28.58</c:v>
                </c:pt>
                <c:pt idx="11">
                  <c:v>31.439999999999991</c:v>
                </c:pt>
                <c:pt idx="12">
                  <c:v>34.299999999999997</c:v>
                </c:pt>
                <c:pt idx="13">
                  <c:v>37.160000000000011</c:v>
                </c:pt>
                <c:pt idx="14">
                  <c:v>40</c:v>
                </c:pt>
                <c:pt idx="15">
                  <c:v>42.86</c:v>
                </c:pt>
                <c:pt idx="16">
                  <c:v>45.720000000000013</c:v>
                </c:pt>
                <c:pt idx="17">
                  <c:v>48.58</c:v>
                </c:pt>
                <c:pt idx="18">
                  <c:v>51.44</c:v>
                </c:pt>
                <c:pt idx="19">
                  <c:v>54.3</c:v>
                </c:pt>
                <c:pt idx="20">
                  <c:v>57.160000000000011</c:v>
                </c:pt>
              </c:numCache>
            </c:numRef>
          </c:cat>
          <c:val>
            <c:numRef>
              <c:f>Sheet1!$B$1:$B$21</c:f>
              <c:numCache>
                <c:formatCode>General</c:formatCode>
                <c:ptCount val="21"/>
                <c:pt idx="0">
                  <c:v>1000</c:v>
                </c:pt>
                <c:pt idx="1">
                  <c:v>1000</c:v>
                </c:pt>
                <c:pt idx="2">
                  <c:v>1000</c:v>
                </c:pt>
                <c:pt idx="3">
                  <c:v>1000</c:v>
                </c:pt>
                <c:pt idx="4">
                  <c:v>1000</c:v>
                </c:pt>
                <c:pt idx="5">
                  <c:v>1000</c:v>
                </c:pt>
                <c:pt idx="6">
                  <c:v>1000</c:v>
                </c:pt>
                <c:pt idx="7">
                  <c:v>500</c:v>
                </c:pt>
                <c:pt idx="8">
                  <c:v>500</c:v>
                </c:pt>
                <c:pt idx="9">
                  <c:v>500</c:v>
                </c:pt>
                <c:pt idx="10">
                  <c:v>500</c:v>
                </c:pt>
                <c:pt idx="11">
                  <c:v>500</c:v>
                </c:pt>
                <c:pt idx="12">
                  <c:v>500</c:v>
                </c:pt>
                <c:pt idx="13">
                  <c:v>500</c:v>
                </c:pt>
                <c:pt idx="14">
                  <c:v>300</c:v>
                </c:pt>
                <c:pt idx="15">
                  <c:v>300</c:v>
                </c:pt>
                <c:pt idx="16">
                  <c:v>300</c:v>
                </c:pt>
                <c:pt idx="17">
                  <c:v>300</c:v>
                </c:pt>
                <c:pt idx="18">
                  <c:v>300</c:v>
                </c:pt>
                <c:pt idx="19">
                  <c:v>300</c:v>
                </c:pt>
                <c:pt idx="20">
                  <c:v>300</c:v>
                </c:pt>
              </c:numCache>
            </c:numRef>
          </c:val>
          <c:smooth val="0"/>
        </c:ser>
        <c:ser>
          <c:idx val="2"/>
          <c:order val="1"/>
          <c:tx>
            <c:v>Video Bitrate</c:v>
          </c:tx>
          <c:spPr>
            <a:ln>
              <a:solidFill>
                <a:schemeClr val="accent1"/>
              </a:solidFill>
            </a:ln>
          </c:spPr>
          <c:marker>
            <c:symbol val="none"/>
          </c:marker>
          <c:cat>
            <c:numRef>
              <c:f>Sheet1!$A$1:$A$21</c:f>
              <c:numCache>
                <c:formatCode>General</c:formatCode>
                <c:ptCount val="21"/>
                <c:pt idx="0">
                  <c:v>0</c:v>
                </c:pt>
                <c:pt idx="1">
                  <c:v>2.86</c:v>
                </c:pt>
                <c:pt idx="2">
                  <c:v>5.72</c:v>
                </c:pt>
                <c:pt idx="3">
                  <c:v>8.58</c:v>
                </c:pt>
                <c:pt idx="4">
                  <c:v>11.44</c:v>
                </c:pt>
                <c:pt idx="5">
                  <c:v>14.3</c:v>
                </c:pt>
                <c:pt idx="6">
                  <c:v>17.16</c:v>
                </c:pt>
                <c:pt idx="7">
                  <c:v>20</c:v>
                </c:pt>
                <c:pt idx="8">
                  <c:v>22.86</c:v>
                </c:pt>
                <c:pt idx="9">
                  <c:v>25.72</c:v>
                </c:pt>
                <c:pt idx="10">
                  <c:v>28.58</c:v>
                </c:pt>
                <c:pt idx="11">
                  <c:v>31.439999999999991</c:v>
                </c:pt>
                <c:pt idx="12">
                  <c:v>34.299999999999997</c:v>
                </c:pt>
                <c:pt idx="13">
                  <c:v>37.160000000000011</c:v>
                </c:pt>
                <c:pt idx="14">
                  <c:v>40</c:v>
                </c:pt>
                <c:pt idx="15">
                  <c:v>42.86</c:v>
                </c:pt>
                <c:pt idx="16">
                  <c:v>45.720000000000013</c:v>
                </c:pt>
                <c:pt idx="17">
                  <c:v>48.58</c:v>
                </c:pt>
                <c:pt idx="18">
                  <c:v>51.44</c:v>
                </c:pt>
                <c:pt idx="19">
                  <c:v>54.3</c:v>
                </c:pt>
                <c:pt idx="20">
                  <c:v>57.160000000000011</c:v>
                </c:pt>
              </c:numCache>
            </c:numRef>
          </c:cat>
          <c:val>
            <c:numRef>
              <c:f>Sheet1!$C$1:$C$21</c:f>
              <c:numCache>
                <c:formatCode>General</c:formatCode>
                <c:ptCount val="21"/>
                <c:pt idx="0">
                  <c:v>779</c:v>
                </c:pt>
                <c:pt idx="1">
                  <c:v>1493</c:v>
                </c:pt>
                <c:pt idx="2">
                  <c:v>773</c:v>
                </c:pt>
                <c:pt idx="3">
                  <c:v>1059</c:v>
                </c:pt>
                <c:pt idx="4">
                  <c:v>728</c:v>
                </c:pt>
                <c:pt idx="5">
                  <c:v>714</c:v>
                </c:pt>
                <c:pt idx="6">
                  <c:v>448</c:v>
                </c:pt>
                <c:pt idx="7">
                  <c:v>368</c:v>
                </c:pt>
                <c:pt idx="8">
                  <c:v>398</c:v>
                </c:pt>
                <c:pt idx="9">
                  <c:v>400</c:v>
                </c:pt>
                <c:pt idx="10">
                  <c:v>374</c:v>
                </c:pt>
                <c:pt idx="11">
                  <c:v>632</c:v>
                </c:pt>
                <c:pt idx="12">
                  <c:v>400</c:v>
                </c:pt>
                <c:pt idx="13">
                  <c:v>42</c:v>
                </c:pt>
                <c:pt idx="14">
                  <c:v>383</c:v>
                </c:pt>
                <c:pt idx="15">
                  <c:v>217</c:v>
                </c:pt>
                <c:pt idx="16">
                  <c:v>222</c:v>
                </c:pt>
                <c:pt idx="17">
                  <c:v>202</c:v>
                </c:pt>
                <c:pt idx="18">
                  <c:v>212</c:v>
                </c:pt>
                <c:pt idx="19">
                  <c:v>217</c:v>
                </c:pt>
                <c:pt idx="20">
                  <c:v>207</c:v>
                </c:pt>
              </c:numCache>
            </c:numRef>
          </c:val>
          <c:smooth val="0"/>
        </c:ser>
        <c:dLbls>
          <c:showLegendKey val="0"/>
          <c:showVal val="0"/>
          <c:showCatName val="0"/>
          <c:showSerName val="0"/>
          <c:showPercent val="0"/>
          <c:showBubbleSize val="0"/>
        </c:dLbls>
        <c:smooth val="0"/>
        <c:axId val="209783600"/>
        <c:axId val="209784160"/>
      </c:lineChart>
      <c:catAx>
        <c:axId val="209783600"/>
        <c:scaling>
          <c:orientation val="minMax"/>
        </c:scaling>
        <c:delete val="0"/>
        <c:axPos val="b"/>
        <c:numFmt formatCode="General" sourceLinked="1"/>
        <c:majorTickMark val="out"/>
        <c:minorTickMark val="none"/>
        <c:tickLblPos val="nextTo"/>
        <c:crossAx val="209784160"/>
        <c:crosses val="autoZero"/>
        <c:auto val="1"/>
        <c:lblAlgn val="ctr"/>
        <c:lblOffset val="100"/>
        <c:noMultiLvlLbl val="0"/>
      </c:catAx>
      <c:valAx>
        <c:axId val="209784160"/>
        <c:scaling>
          <c:orientation val="minMax"/>
        </c:scaling>
        <c:delete val="0"/>
        <c:axPos val="l"/>
        <c:majorGridlines/>
        <c:numFmt formatCode="General" sourceLinked="1"/>
        <c:majorTickMark val="out"/>
        <c:minorTickMark val="none"/>
        <c:tickLblPos val="nextTo"/>
        <c:crossAx val="209783600"/>
        <c:crosses val="autoZero"/>
        <c:crossBetween val="between"/>
      </c:valAx>
    </c:plotArea>
    <c:legend>
      <c:legendPos val="b"/>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zh-TW"/>
              <a:t>MPEG DASH</a:t>
            </a:r>
            <a:endParaRPr lang="zh-TW" altLang="en-US"/>
          </a:p>
        </c:rich>
      </c:tx>
      <c:overlay val="0"/>
    </c:title>
    <c:autoTitleDeleted val="0"/>
    <c:plotArea>
      <c:layout/>
      <c:lineChart>
        <c:grouping val="standard"/>
        <c:varyColors val="0"/>
        <c:ser>
          <c:idx val="0"/>
          <c:order val="0"/>
          <c:tx>
            <c:v>Available Bandwidth</c:v>
          </c:tx>
          <c:spPr>
            <a:ln>
              <a:solidFill>
                <a:schemeClr val="accent2"/>
              </a:solidFill>
            </a:ln>
          </c:spPr>
          <c:marker>
            <c:symbol val="none"/>
          </c:marker>
          <c:cat>
            <c:numRef>
              <c:f>Sheet2!$A$1:$A$21</c:f>
              <c:numCache>
                <c:formatCode>General</c:formatCode>
                <c:ptCount val="21"/>
                <c:pt idx="0">
                  <c:v>0</c:v>
                </c:pt>
                <c:pt idx="1">
                  <c:v>2.86</c:v>
                </c:pt>
                <c:pt idx="2">
                  <c:v>5.72</c:v>
                </c:pt>
                <c:pt idx="3">
                  <c:v>8.58</c:v>
                </c:pt>
                <c:pt idx="4">
                  <c:v>11.44</c:v>
                </c:pt>
                <c:pt idx="5">
                  <c:v>14.3</c:v>
                </c:pt>
                <c:pt idx="6">
                  <c:v>17.16</c:v>
                </c:pt>
                <c:pt idx="7">
                  <c:v>20</c:v>
                </c:pt>
                <c:pt idx="8">
                  <c:v>22.86</c:v>
                </c:pt>
                <c:pt idx="9">
                  <c:v>25.72</c:v>
                </c:pt>
                <c:pt idx="10">
                  <c:v>28.58</c:v>
                </c:pt>
                <c:pt idx="11">
                  <c:v>31.439999999999991</c:v>
                </c:pt>
                <c:pt idx="12">
                  <c:v>34.299999999999997</c:v>
                </c:pt>
                <c:pt idx="13">
                  <c:v>37.160000000000011</c:v>
                </c:pt>
                <c:pt idx="14">
                  <c:v>40</c:v>
                </c:pt>
                <c:pt idx="15">
                  <c:v>42.86</c:v>
                </c:pt>
                <c:pt idx="16">
                  <c:v>45.720000000000013</c:v>
                </c:pt>
                <c:pt idx="17">
                  <c:v>48.58</c:v>
                </c:pt>
                <c:pt idx="18">
                  <c:v>51.44</c:v>
                </c:pt>
                <c:pt idx="19">
                  <c:v>54.3</c:v>
                </c:pt>
                <c:pt idx="20">
                  <c:v>57.160000000000011</c:v>
                </c:pt>
              </c:numCache>
            </c:numRef>
          </c:cat>
          <c:val>
            <c:numRef>
              <c:f>Sheet2!$B$1:$B$21</c:f>
              <c:numCache>
                <c:formatCode>General</c:formatCode>
                <c:ptCount val="21"/>
                <c:pt idx="0">
                  <c:v>1000</c:v>
                </c:pt>
                <c:pt idx="1">
                  <c:v>1000</c:v>
                </c:pt>
                <c:pt idx="2">
                  <c:v>1000</c:v>
                </c:pt>
                <c:pt idx="3">
                  <c:v>1000</c:v>
                </c:pt>
                <c:pt idx="4">
                  <c:v>1000</c:v>
                </c:pt>
                <c:pt idx="5">
                  <c:v>1000</c:v>
                </c:pt>
                <c:pt idx="6">
                  <c:v>1000</c:v>
                </c:pt>
                <c:pt idx="7">
                  <c:v>500</c:v>
                </c:pt>
                <c:pt idx="8">
                  <c:v>500</c:v>
                </c:pt>
                <c:pt idx="9">
                  <c:v>500</c:v>
                </c:pt>
                <c:pt idx="10">
                  <c:v>500</c:v>
                </c:pt>
                <c:pt idx="11">
                  <c:v>500</c:v>
                </c:pt>
                <c:pt idx="12">
                  <c:v>500</c:v>
                </c:pt>
                <c:pt idx="13">
                  <c:v>500</c:v>
                </c:pt>
                <c:pt idx="14">
                  <c:v>300</c:v>
                </c:pt>
                <c:pt idx="15">
                  <c:v>300</c:v>
                </c:pt>
                <c:pt idx="16">
                  <c:v>300</c:v>
                </c:pt>
                <c:pt idx="17">
                  <c:v>300</c:v>
                </c:pt>
                <c:pt idx="18">
                  <c:v>300</c:v>
                </c:pt>
                <c:pt idx="19">
                  <c:v>300</c:v>
                </c:pt>
                <c:pt idx="20">
                  <c:v>300</c:v>
                </c:pt>
              </c:numCache>
            </c:numRef>
          </c:val>
          <c:smooth val="0"/>
        </c:ser>
        <c:ser>
          <c:idx val="1"/>
          <c:order val="1"/>
          <c:tx>
            <c:v>Video Bitrate</c:v>
          </c:tx>
          <c:spPr>
            <a:ln>
              <a:solidFill>
                <a:schemeClr val="accent1"/>
              </a:solidFill>
            </a:ln>
          </c:spPr>
          <c:marker>
            <c:symbol val="none"/>
          </c:marker>
          <c:cat>
            <c:numRef>
              <c:f>Sheet2!$A$1:$A$21</c:f>
              <c:numCache>
                <c:formatCode>General</c:formatCode>
                <c:ptCount val="21"/>
                <c:pt idx="0">
                  <c:v>0</c:v>
                </c:pt>
                <c:pt idx="1">
                  <c:v>2.86</c:v>
                </c:pt>
                <c:pt idx="2">
                  <c:v>5.72</c:v>
                </c:pt>
                <c:pt idx="3">
                  <c:v>8.58</c:v>
                </c:pt>
                <c:pt idx="4">
                  <c:v>11.44</c:v>
                </c:pt>
                <c:pt idx="5">
                  <c:v>14.3</c:v>
                </c:pt>
                <c:pt idx="6">
                  <c:v>17.16</c:v>
                </c:pt>
                <c:pt idx="7">
                  <c:v>20</c:v>
                </c:pt>
                <c:pt idx="8">
                  <c:v>22.86</c:v>
                </c:pt>
                <c:pt idx="9">
                  <c:v>25.72</c:v>
                </c:pt>
                <c:pt idx="10">
                  <c:v>28.58</c:v>
                </c:pt>
                <c:pt idx="11">
                  <c:v>31.439999999999991</c:v>
                </c:pt>
                <c:pt idx="12">
                  <c:v>34.299999999999997</c:v>
                </c:pt>
                <c:pt idx="13">
                  <c:v>37.160000000000011</c:v>
                </c:pt>
                <c:pt idx="14">
                  <c:v>40</c:v>
                </c:pt>
                <c:pt idx="15">
                  <c:v>42.86</c:v>
                </c:pt>
                <c:pt idx="16">
                  <c:v>45.720000000000013</c:v>
                </c:pt>
                <c:pt idx="17">
                  <c:v>48.58</c:v>
                </c:pt>
                <c:pt idx="18">
                  <c:v>51.44</c:v>
                </c:pt>
                <c:pt idx="19">
                  <c:v>54.3</c:v>
                </c:pt>
                <c:pt idx="20">
                  <c:v>57.160000000000011</c:v>
                </c:pt>
              </c:numCache>
            </c:numRef>
          </c:cat>
          <c:val>
            <c:numRef>
              <c:f>Sheet2!$C$1:$C$21</c:f>
              <c:numCache>
                <c:formatCode>General</c:formatCode>
                <c:ptCount val="21"/>
                <c:pt idx="0">
                  <c:v>1000</c:v>
                </c:pt>
                <c:pt idx="1">
                  <c:v>1000</c:v>
                </c:pt>
                <c:pt idx="2">
                  <c:v>700</c:v>
                </c:pt>
                <c:pt idx="3">
                  <c:v>700</c:v>
                </c:pt>
                <c:pt idx="4">
                  <c:v>700</c:v>
                </c:pt>
                <c:pt idx="5">
                  <c:v>700</c:v>
                </c:pt>
                <c:pt idx="6">
                  <c:v>400</c:v>
                </c:pt>
                <c:pt idx="7">
                  <c:v>400</c:v>
                </c:pt>
                <c:pt idx="8">
                  <c:v>400</c:v>
                </c:pt>
                <c:pt idx="9">
                  <c:v>400</c:v>
                </c:pt>
                <c:pt idx="10">
                  <c:v>400</c:v>
                </c:pt>
                <c:pt idx="11">
                  <c:v>400</c:v>
                </c:pt>
                <c:pt idx="12">
                  <c:v>400</c:v>
                </c:pt>
                <c:pt idx="13">
                  <c:v>400</c:v>
                </c:pt>
                <c:pt idx="14">
                  <c:v>400</c:v>
                </c:pt>
                <c:pt idx="15">
                  <c:v>100</c:v>
                </c:pt>
                <c:pt idx="16">
                  <c:v>100</c:v>
                </c:pt>
                <c:pt idx="17">
                  <c:v>100</c:v>
                </c:pt>
                <c:pt idx="18">
                  <c:v>100</c:v>
                </c:pt>
                <c:pt idx="19">
                  <c:v>100</c:v>
                </c:pt>
                <c:pt idx="20">
                  <c:v>100</c:v>
                </c:pt>
              </c:numCache>
            </c:numRef>
          </c:val>
          <c:smooth val="0"/>
        </c:ser>
        <c:dLbls>
          <c:showLegendKey val="0"/>
          <c:showVal val="0"/>
          <c:showCatName val="0"/>
          <c:showSerName val="0"/>
          <c:showPercent val="0"/>
          <c:showBubbleSize val="0"/>
        </c:dLbls>
        <c:smooth val="0"/>
        <c:axId val="209786960"/>
        <c:axId val="209912080"/>
      </c:lineChart>
      <c:catAx>
        <c:axId val="209786960"/>
        <c:scaling>
          <c:orientation val="minMax"/>
        </c:scaling>
        <c:delete val="0"/>
        <c:axPos val="b"/>
        <c:numFmt formatCode="General" sourceLinked="1"/>
        <c:majorTickMark val="out"/>
        <c:minorTickMark val="none"/>
        <c:tickLblPos val="nextTo"/>
        <c:crossAx val="209912080"/>
        <c:crosses val="autoZero"/>
        <c:auto val="1"/>
        <c:lblAlgn val="ctr"/>
        <c:lblOffset val="100"/>
        <c:noMultiLvlLbl val="0"/>
      </c:catAx>
      <c:valAx>
        <c:axId val="209912080"/>
        <c:scaling>
          <c:orientation val="minMax"/>
        </c:scaling>
        <c:delete val="0"/>
        <c:axPos val="l"/>
        <c:majorGridlines/>
        <c:numFmt formatCode="General" sourceLinked="1"/>
        <c:majorTickMark val="out"/>
        <c:minorTickMark val="none"/>
        <c:tickLblPos val="nextTo"/>
        <c:crossAx val="209786960"/>
        <c:crosses val="autoZero"/>
        <c:crossBetween val="between"/>
      </c:valAx>
    </c:plotArea>
    <c:legend>
      <c:legendPos val="b"/>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EC63DB-F342-47A9-9E42-95F80E6966BE}" type="datetimeFigureOut">
              <a:rPr lang="en-US" smtClean="0"/>
              <a:t>11/8/2013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25765-36D5-4C71-BF0B-182955EDC604}" type="slidenum">
              <a:rPr lang="en-US" smtClean="0"/>
              <a:t>‹#›</a:t>
            </a:fld>
            <a:endParaRPr lang="en-US"/>
          </a:p>
        </p:txBody>
      </p:sp>
    </p:spTree>
    <p:extLst>
      <p:ext uri="{BB962C8B-B14F-4D97-AF65-F5344CB8AC3E}">
        <p14:creationId xmlns:p14="http://schemas.microsoft.com/office/powerpoint/2010/main" val="2334201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normAutofit/>
          </a:bodyPr>
          <a:lstStyle/>
          <a:p>
            <a:r>
              <a:rPr lang="en-US" dirty="0" smtClean="0"/>
              <a:t>According to</a:t>
            </a:r>
            <a:r>
              <a:rPr lang="en-US" baseline="0" dirty="0" smtClean="0"/>
              <a:t> Cisco forecast, because smartphone and tablet become popular these years, mobile and wireless traffic will be more than wired traffic by 2016. In addition, video traffic will become 69% of all consumer traffic. It is critically major part of all traffic. So, it is why my research wants to focus on video traffic, especially in wireless area. When people are using wireless traffic, they want to get the data and service they want as fast as possible. Which means we need to provide than higher </a:t>
            </a:r>
            <a:r>
              <a:rPr lang="en-US" baseline="0" dirty="0" err="1" smtClean="0"/>
              <a:t>goodput</a:t>
            </a:r>
            <a:r>
              <a:rPr lang="en-US" baseline="0" dirty="0" smtClean="0"/>
              <a:t> transmission. The </a:t>
            </a:r>
            <a:r>
              <a:rPr lang="en-US" baseline="0" dirty="0" err="1" smtClean="0"/>
              <a:t>goodput</a:t>
            </a:r>
            <a:r>
              <a:rPr lang="en-US" baseline="0" dirty="0" smtClean="0"/>
              <a:t> here is defined as valid bytes divide by transmission time. That excludes control and re-transmission bytes. Because video traffic is growing, the other focus of my research is on video service. We want to give client better experience during video playback. However, different clients may care about different criteria, but I will focus on general ones, that are start up latency, video buffering time, and video quality. Video quality is in terms of bit rate.</a:t>
            </a:r>
            <a:endParaRPr lang="en-US" dirty="0"/>
          </a:p>
        </p:txBody>
      </p:sp>
      <p:sp>
        <p:nvSpPr>
          <p:cNvPr id="4" name="投影片編號版面配置區 3"/>
          <p:cNvSpPr>
            <a:spLocks noGrp="1"/>
          </p:cNvSpPr>
          <p:nvPr>
            <p:ph type="sldNum" sz="quarter" idx="10"/>
          </p:nvPr>
        </p:nvSpPr>
        <p:spPr/>
        <p:txBody>
          <a:bodyPr/>
          <a:lstStyle/>
          <a:p>
            <a:fld id="{3D4CF51C-8E57-4E4F-8AFB-FF2AA48FA4C8}" type="slidenum">
              <a:rPr lang="zh-TW" altLang="en-US" smtClean="0"/>
              <a:pPr/>
              <a:t>2</a:t>
            </a:fld>
            <a:endParaRPr lang="zh-TW" altLang="en-US"/>
          </a:p>
        </p:txBody>
      </p:sp>
    </p:spTree>
    <p:extLst>
      <p:ext uri="{BB962C8B-B14F-4D97-AF65-F5344CB8AC3E}">
        <p14:creationId xmlns:p14="http://schemas.microsoft.com/office/powerpoint/2010/main" val="1704989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We also evaluate start up latency</a:t>
            </a:r>
            <a:r>
              <a:rPr lang="en-US" altLang="zh-TW" baseline="0" dirty="0" smtClean="0"/>
              <a:t> improvement. We use a smartphone with 480 X 800 resolution screen and the smartphone cannot decode .</a:t>
            </a:r>
            <a:r>
              <a:rPr lang="en-US" altLang="zh-TW" baseline="0" dirty="0" err="1" smtClean="0"/>
              <a:t>asf</a:t>
            </a:r>
            <a:r>
              <a:rPr lang="en-US" altLang="zh-TW" baseline="0" dirty="0" smtClean="0"/>
              <a:t> files.</a:t>
            </a:r>
            <a:r>
              <a:rPr lang="zh-TW" altLang="en-US" baseline="0" dirty="0" smtClean="0"/>
              <a:t> </a:t>
            </a:r>
            <a:r>
              <a:rPr lang="en-US" altLang="zh-TW" baseline="0" dirty="0" smtClean="0"/>
              <a:t>The smartphone requests three different videos. </a:t>
            </a:r>
            <a:r>
              <a:rPr lang="en-US" altLang="zh-TW" baseline="0" dirty="0" err="1" smtClean="0"/>
              <a:t>iProxy</a:t>
            </a:r>
            <a:r>
              <a:rPr lang="en-US" altLang="zh-TW" baseline="0" dirty="0" smtClean="0"/>
              <a:t> don’t change the format of the VGA video, so we cannot see any improvement compared to statistic video service. The resolution of XGA video is higher than screen resolution, so </a:t>
            </a:r>
            <a:r>
              <a:rPr lang="en-US" altLang="zh-TW" baseline="0" dirty="0" err="1" smtClean="0"/>
              <a:t>iProxy</a:t>
            </a:r>
            <a:r>
              <a:rPr lang="en-US" altLang="zh-TW" baseline="0" dirty="0" smtClean="0"/>
              <a:t> will lower than resolution before sending to a client.  So, a client player needs more time to pre-process the high resolution videos and fill up buffer. So we can see 13 second improvement. Finally, </a:t>
            </a:r>
            <a:r>
              <a:rPr lang="en-US" altLang="zh-TW" baseline="0" dirty="0" err="1" smtClean="0"/>
              <a:t>iProxy</a:t>
            </a:r>
            <a:r>
              <a:rPr lang="en-US" altLang="zh-TW" baseline="0" dirty="0" smtClean="0"/>
              <a:t> can change the encoding format of .ash video, so client can decode and play the video. So I mark infinite for the improvement.</a:t>
            </a:r>
            <a:endParaRPr lang="en-US" dirty="0"/>
          </a:p>
        </p:txBody>
      </p:sp>
      <p:sp>
        <p:nvSpPr>
          <p:cNvPr id="4" name="投影片編號版面配置區 3"/>
          <p:cNvSpPr>
            <a:spLocks noGrp="1"/>
          </p:cNvSpPr>
          <p:nvPr>
            <p:ph type="sldNum" sz="quarter" idx="10"/>
          </p:nvPr>
        </p:nvSpPr>
        <p:spPr/>
        <p:txBody>
          <a:bodyPr/>
          <a:lstStyle/>
          <a:p>
            <a:fld id="{3D4CF51C-8E57-4E4F-8AFB-FF2AA48FA4C8}" type="slidenum">
              <a:rPr lang="zh-TW" altLang="en-US" smtClean="0"/>
              <a:pPr/>
              <a:t>19</a:t>
            </a:fld>
            <a:endParaRPr lang="zh-TW" altLang="en-US"/>
          </a:p>
        </p:txBody>
      </p:sp>
    </p:spTree>
    <p:extLst>
      <p:ext uri="{BB962C8B-B14F-4D97-AF65-F5344CB8AC3E}">
        <p14:creationId xmlns:p14="http://schemas.microsoft.com/office/powerpoint/2010/main" val="637166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20</a:t>
            </a:fld>
            <a:endParaRPr lang="zh-TW" altLang="en-US"/>
          </a:p>
        </p:txBody>
      </p:sp>
    </p:spTree>
    <p:extLst>
      <p:ext uri="{BB962C8B-B14F-4D97-AF65-F5344CB8AC3E}">
        <p14:creationId xmlns:p14="http://schemas.microsoft.com/office/powerpoint/2010/main" val="2399112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PSNR</a:t>
            </a:r>
            <a:r>
              <a:rPr lang="en-US" baseline="0" dirty="0" smtClean="0"/>
              <a:t> is a popular metrics to measure video quality. We compare </a:t>
            </a:r>
            <a:r>
              <a:rPr lang="en-US" baseline="0" dirty="0" err="1" smtClean="0"/>
              <a:t>iProxy</a:t>
            </a:r>
            <a:r>
              <a:rPr lang="en-US" baseline="0" dirty="0" smtClean="0"/>
              <a:t> with other video delivery methods. The original video is encoded as 31 </a:t>
            </a:r>
            <a:r>
              <a:rPr lang="en-US" baseline="0" dirty="0" err="1" smtClean="0"/>
              <a:t>dB.</a:t>
            </a:r>
            <a:r>
              <a:rPr lang="en-US" baseline="0" dirty="0" smtClean="0"/>
              <a:t> Because of unstable channel quality, </a:t>
            </a:r>
            <a:r>
              <a:rPr lang="en-US" baseline="0" dirty="0" err="1" smtClean="0"/>
              <a:t>iProxy</a:t>
            </a:r>
            <a:r>
              <a:rPr lang="en-US" baseline="0" dirty="0" smtClean="0"/>
              <a:t> lower down bit rate if necessary, so the PSNR is a little bit drop. Then, if we use very low bit rate to avoid using out bandwidth, PSNR will drop a lot because of lower video quality. If we send original video from conventional proxy, because of frame loss, PSNR significantly drops that is lower than 30% of original video. Finally, if we don’t use proxy, because of extra delay from original provider, PSNR further drop.</a:t>
            </a:r>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21</a:t>
            </a:fld>
            <a:endParaRPr lang="zh-TW" altLang="en-US"/>
          </a:p>
        </p:txBody>
      </p:sp>
    </p:spTree>
    <p:extLst>
      <p:ext uri="{BB962C8B-B14F-4D97-AF65-F5344CB8AC3E}">
        <p14:creationId xmlns:p14="http://schemas.microsoft.com/office/powerpoint/2010/main" val="351123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dirty="0" smtClean="0"/>
              <a:t>We compare linear</a:t>
            </a:r>
            <a:r>
              <a:rPr lang="en-US" baseline="0" dirty="0" smtClean="0"/>
              <a:t> adapter with MPEG DASH. I use net filter to limit available bandwidth and I change the available bandwidth during video playback. The red line is available bandwidth and the blue line is bit rate</a:t>
            </a:r>
          </a:p>
          <a:p>
            <a:endParaRPr lang="en-US" baseline="0" dirty="0" smtClean="0"/>
          </a:p>
          <a:p>
            <a:r>
              <a:rPr lang="en-US" baseline="0" dirty="0" smtClean="0"/>
              <a:t>Linear adapter can change the bit rate according to available bandwidth and MPEGE DASH also can do it, but it can choose among limited version of video. In this evaluation, it has four versions. </a:t>
            </a:r>
          </a:p>
          <a:p>
            <a:endParaRPr lang="en-US" baseline="0" dirty="0" smtClean="0"/>
          </a:p>
          <a:p>
            <a:r>
              <a:rPr lang="en-US" baseline="0" dirty="0" smtClean="0"/>
              <a:t>The result shows that linear adapter can get high average bit rate than MPEG DASH, because it can use bandwidth more efficiently. Higher bit rate means better video quality.</a:t>
            </a:r>
            <a:endParaRPr lang="en-US" dirty="0"/>
          </a:p>
        </p:txBody>
      </p:sp>
      <p:sp>
        <p:nvSpPr>
          <p:cNvPr id="4" name="投影片編號版面配置區 3"/>
          <p:cNvSpPr>
            <a:spLocks noGrp="1"/>
          </p:cNvSpPr>
          <p:nvPr>
            <p:ph type="sldNum" sz="quarter" idx="10"/>
          </p:nvPr>
        </p:nvSpPr>
        <p:spPr/>
        <p:txBody>
          <a:bodyPr/>
          <a:lstStyle/>
          <a:p>
            <a:fld id="{3D4CF51C-8E57-4E4F-8AFB-FF2AA48FA4C8}" type="slidenum">
              <a:rPr lang="zh-TW" altLang="en-US" smtClean="0"/>
              <a:pPr/>
              <a:t>22</a:t>
            </a:fld>
            <a:endParaRPr lang="zh-TW" altLang="en-US"/>
          </a:p>
        </p:txBody>
      </p:sp>
    </p:spTree>
    <p:extLst>
      <p:ext uri="{BB962C8B-B14F-4D97-AF65-F5344CB8AC3E}">
        <p14:creationId xmlns:p14="http://schemas.microsoft.com/office/powerpoint/2010/main" val="2373841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an overview of IBR, it is previous work in our group, so I will not get into too much detail. Frequency domain data is linear to how each frame looks like. It means if two frequency domain data is close to each other, than the frames will also looks similar. So, we can use frequency domain data as video ID called IBR. For a single image, we just use its frequency domain data as its IBR, but for a video, to save storage space, we only sample the IBR or key frames. Key frames here is where image change significantly duo to scene changes. Because frames in the same scene are similar, only </a:t>
            </a:r>
            <a:r>
              <a:rPr lang="en-US" baseline="0" dirty="0" err="1" smtClean="0"/>
              <a:t>keyframe’s</a:t>
            </a:r>
            <a:r>
              <a:rPr lang="en-US" baseline="0" dirty="0" smtClean="0"/>
              <a:t> IBR is kept.</a:t>
            </a:r>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32</a:t>
            </a:fld>
            <a:endParaRPr lang="zh-TW" altLang="en-US"/>
          </a:p>
        </p:txBody>
      </p:sp>
    </p:spTree>
    <p:extLst>
      <p:ext uri="{BB962C8B-B14F-4D97-AF65-F5344CB8AC3E}">
        <p14:creationId xmlns:p14="http://schemas.microsoft.com/office/powerpoint/2010/main" val="3795022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Scalability</a:t>
            </a:r>
            <a:r>
              <a:rPr lang="en-US" baseline="0" dirty="0" smtClean="0"/>
              <a:t> is another issue for dynamic video encoding. We measure the time needed to encode 587 second video. The time is around 13 to 15 seconds. It means one node can serve 39 clients at the same time. If we want to further enhance the scalability, we can use a star shape structure, including multiple video encoders and they share one cache.</a:t>
            </a:r>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33</a:t>
            </a:fld>
            <a:endParaRPr lang="zh-TW" altLang="en-US"/>
          </a:p>
        </p:txBody>
      </p:sp>
    </p:spTree>
    <p:extLst>
      <p:ext uri="{BB962C8B-B14F-4D97-AF65-F5344CB8AC3E}">
        <p14:creationId xmlns:p14="http://schemas.microsoft.com/office/powerpoint/2010/main" val="2696911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dirty="0" smtClean="0"/>
              <a:t>Both of two</a:t>
            </a:r>
            <a:r>
              <a:rPr lang="en-US" baseline="0" dirty="0" smtClean="0"/>
              <a:t> module rely on frequency domain data. When a video comes in, it is sent to DCT transform. This is usually the first step of video encoding. The raw video frames are transferred to frequency domain data. This frequency domain data is inputted to video identification module to retrieve video’s fingerprint called information-bound references. Frequency domain data is also sent to liner bit rate adapter module. The module dynamically encode video for clients.</a:t>
            </a:r>
            <a:endParaRPr lang="en-US" dirty="0"/>
          </a:p>
        </p:txBody>
      </p:sp>
      <p:sp>
        <p:nvSpPr>
          <p:cNvPr id="4" name="投影片編號版面配置區 3"/>
          <p:cNvSpPr>
            <a:spLocks noGrp="1"/>
          </p:cNvSpPr>
          <p:nvPr>
            <p:ph type="sldNum" sz="quarter" idx="10"/>
          </p:nvPr>
        </p:nvSpPr>
        <p:spPr/>
        <p:txBody>
          <a:bodyPr/>
          <a:lstStyle/>
          <a:p>
            <a:fld id="{3D4CF51C-8E57-4E4F-8AFB-FF2AA48FA4C8}" type="slidenum">
              <a:rPr lang="zh-TW" altLang="en-US" smtClean="0"/>
              <a:pPr/>
              <a:t>34</a:t>
            </a:fld>
            <a:endParaRPr lang="zh-TW" altLang="en-US"/>
          </a:p>
        </p:txBody>
      </p:sp>
    </p:spTree>
    <p:extLst>
      <p:ext uri="{BB962C8B-B14F-4D97-AF65-F5344CB8AC3E}">
        <p14:creationId xmlns:p14="http://schemas.microsoft.com/office/powerpoint/2010/main" val="8118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why</a:t>
            </a:r>
            <a:r>
              <a:rPr lang="en-US" baseline="0" dirty="0" smtClean="0"/>
              <a:t> we want a new caching scheme. There are two videos with the same content, but one of them is from </a:t>
            </a:r>
            <a:r>
              <a:rPr lang="en-US" baseline="0" dirty="0" err="1" smtClean="0"/>
              <a:t>Youtube</a:t>
            </a:r>
            <a:r>
              <a:rPr lang="en-US" baseline="0" dirty="0" smtClean="0"/>
              <a:t> and the other is from </a:t>
            </a:r>
            <a:r>
              <a:rPr lang="en-US" baseline="0" dirty="0" err="1" smtClean="0"/>
              <a:t>Dailymotion</a:t>
            </a:r>
            <a:r>
              <a:rPr lang="en-US" baseline="0" dirty="0" smtClean="0"/>
              <a:t>. So, their URLs will be different, but in client point of view, they the same. If we ask a question “are they the same data?”. A conventional proxy will say no, because it identify video using URLs, so the conventional proxy cache both of copies. This waste the proxy storage. But </a:t>
            </a:r>
            <a:r>
              <a:rPr lang="en-US" baseline="0" dirty="0" err="1" smtClean="0"/>
              <a:t>iproxy</a:t>
            </a:r>
            <a:r>
              <a:rPr lang="en-US" baseline="0" dirty="0" smtClean="0"/>
              <a:t> should say yes, because it look into the content of videos. So, the first challenge of </a:t>
            </a:r>
            <a:r>
              <a:rPr lang="en-US" baseline="0" dirty="0" err="1" smtClean="0"/>
              <a:t>iproxy</a:t>
            </a:r>
            <a:r>
              <a:rPr lang="en-US" baseline="0" dirty="0" smtClean="0"/>
              <a:t> is how to look into the content of videos.</a:t>
            </a:r>
            <a:endParaRPr lang="en-US" dirty="0"/>
          </a:p>
        </p:txBody>
      </p:sp>
      <p:sp>
        <p:nvSpPr>
          <p:cNvPr id="4" name="Slide Number Placeholder 3"/>
          <p:cNvSpPr>
            <a:spLocks noGrp="1"/>
          </p:cNvSpPr>
          <p:nvPr>
            <p:ph type="sldNum" sz="quarter" idx="10"/>
          </p:nvPr>
        </p:nvSpPr>
        <p:spPr/>
        <p:txBody>
          <a:bodyPr/>
          <a:lstStyle/>
          <a:p>
            <a:fld id="{371A1D67-03D7-7F48-992B-030452398DD7}" type="slidenum">
              <a:rPr lang="en-US" smtClean="0"/>
              <a:pPr/>
              <a:t>5</a:t>
            </a:fld>
            <a:endParaRPr lang="en-US"/>
          </a:p>
        </p:txBody>
      </p:sp>
    </p:spTree>
    <p:extLst>
      <p:ext uri="{BB962C8B-B14F-4D97-AF65-F5344CB8AC3E}">
        <p14:creationId xmlns:p14="http://schemas.microsoft.com/office/powerpoint/2010/main" val="112190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wireless networks, some diversity</a:t>
            </a:r>
            <a:r>
              <a:rPr lang="zh-TW" altLang="en-US" dirty="0" smtClean="0"/>
              <a:t> </a:t>
            </a:r>
            <a:r>
              <a:rPr lang="en-US" altLang="zh-TW" dirty="0" smtClean="0"/>
              <a:t>make smooth video difficult</a:t>
            </a:r>
            <a:r>
              <a:rPr lang="en-US" dirty="0" smtClean="0"/>
              <a:t>.</a:t>
            </a:r>
            <a:r>
              <a:rPr lang="en-US" baseline="0" dirty="0" smtClean="0"/>
              <a:t> The first one is channel diversity. The channel performance such as throughput vary a lot with location and time. This figure is five throughput measurement on cellular networks in different locations. Some location can get the throughput as high as 6000 Kbps, but some location only get 1000 kbps. And we can see the throughput is unstable. The second diversity is client diversity.  Client may use different kinds of devices. For example, some people use smartphone, others may use tablet. The devices have different screen resolutions and different computational power, one version of video cannot satisfy all users. Tablet users expect higher resolution videos, but if we send high resolution videos to smartphone, they need to lower the resolution to play it. It is a waste of bandwidth, because higher resolution videos tend to be larger.</a:t>
            </a:r>
            <a:r>
              <a:rPr lang="zh-TW" altLang="en-US" baseline="0" dirty="0" smtClean="0"/>
              <a:t> </a:t>
            </a:r>
            <a:r>
              <a:rPr lang="en-US" altLang="zh-TW" baseline="0" dirty="0" smtClean="0"/>
              <a:t>The video decoders in user devices are also different.</a:t>
            </a:r>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6</a:t>
            </a:fld>
            <a:endParaRPr lang="zh-TW" altLang="en-US"/>
          </a:p>
        </p:txBody>
      </p:sp>
    </p:spTree>
    <p:extLst>
      <p:ext uri="{BB962C8B-B14F-4D97-AF65-F5344CB8AC3E}">
        <p14:creationId xmlns:p14="http://schemas.microsoft.com/office/powerpoint/2010/main" val="181517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achieve</a:t>
            </a:r>
            <a:r>
              <a:rPr lang="en-US" baseline="0" dirty="0" smtClean="0"/>
              <a:t> our two major goals and overcome the challenge mentioned above, </a:t>
            </a:r>
            <a:r>
              <a:rPr lang="en-US" baseline="0" dirty="0" err="1" smtClean="0"/>
              <a:t>iproxy</a:t>
            </a:r>
            <a:r>
              <a:rPr lang="en-US" baseline="0" dirty="0" smtClean="0"/>
              <a:t> include two modules. The first one is used to identify videos to avoid redundant caching. The second module is to provide linear bit rate according to the available bandwidth and clients’ devices.</a:t>
            </a:r>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7</a:t>
            </a:fld>
            <a:endParaRPr lang="zh-TW" altLang="en-US"/>
          </a:p>
        </p:txBody>
      </p:sp>
    </p:spTree>
    <p:extLst>
      <p:ext uri="{BB962C8B-B14F-4D97-AF65-F5344CB8AC3E}">
        <p14:creationId xmlns:p14="http://schemas.microsoft.com/office/powerpoint/2010/main" val="359651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compare</a:t>
            </a:r>
            <a:r>
              <a:rPr lang="en-US" baseline="0" dirty="0" smtClean="0"/>
              <a:t> and match the video content, </a:t>
            </a:r>
            <a:r>
              <a:rPr lang="en-US" baseline="0" dirty="0" err="1" smtClean="0"/>
              <a:t>iproxy</a:t>
            </a:r>
            <a:r>
              <a:rPr lang="en-US" baseline="0" dirty="0" smtClean="0"/>
              <a:t> keeps an IBR table, this table maps URLs to IBRs. Multiple URLs associating with the same content videos maps into one IBR. So, only one copy of videos is cached for each IBR. Compared to conventional proxy, </a:t>
            </a:r>
            <a:r>
              <a:rPr lang="en-US" baseline="0" dirty="0" err="1" smtClean="0"/>
              <a:t>iproxy</a:t>
            </a:r>
            <a:r>
              <a:rPr lang="en-US" baseline="0" dirty="0" smtClean="0"/>
              <a:t> can cover more URLs. It means </a:t>
            </a:r>
            <a:r>
              <a:rPr lang="en-US" baseline="0" dirty="0" err="1" smtClean="0"/>
              <a:t>iproxy</a:t>
            </a:r>
            <a:r>
              <a:rPr lang="en-US" baseline="0" dirty="0" smtClean="0"/>
              <a:t> can potentially satisfy more requests that request video using URLs.</a:t>
            </a:r>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10</a:t>
            </a:fld>
            <a:endParaRPr lang="zh-TW" altLang="en-US"/>
          </a:p>
        </p:txBody>
      </p:sp>
    </p:spTree>
    <p:extLst>
      <p:ext uri="{BB962C8B-B14F-4D97-AF65-F5344CB8AC3E}">
        <p14:creationId xmlns:p14="http://schemas.microsoft.com/office/powerpoint/2010/main" val="97463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flow of video request. As</a:t>
            </a:r>
            <a:r>
              <a:rPr lang="en-US" baseline="0" dirty="0" smtClean="0"/>
              <a:t> conventional proxy, clients also use URLs to request videos. When </a:t>
            </a:r>
            <a:r>
              <a:rPr lang="en-US" baseline="0" dirty="0" err="1" smtClean="0"/>
              <a:t>iproxy</a:t>
            </a:r>
            <a:r>
              <a:rPr lang="en-US" baseline="0" dirty="0" smtClean="0"/>
              <a:t> get a request, it check its IBR table if the URL is already in the table. If the lookup is hit, then the video have already been cached. So, </a:t>
            </a:r>
            <a:r>
              <a:rPr lang="en-US" baseline="0" dirty="0" err="1" smtClean="0"/>
              <a:t>iProxy</a:t>
            </a:r>
            <a:r>
              <a:rPr lang="en-US" baseline="0" dirty="0" smtClean="0"/>
              <a:t> send the video to the client. However, if the look up is miss. </a:t>
            </a:r>
            <a:r>
              <a:rPr lang="en-US" baseline="0" dirty="0" err="1" smtClean="0"/>
              <a:t>iProxy</a:t>
            </a:r>
            <a:r>
              <a:rPr lang="en-US" baseline="0" dirty="0" smtClean="0"/>
              <a:t> download the video from original video providers. Then, calculate it IBR value. </a:t>
            </a:r>
            <a:r>
              <a:rPr lang="en-US" baseline="0" dirty="0" err="1" smtClean="0"/>
              <a:t>iProxy</a:t>
            </a:r>
            <a:r>
              <a:rPr lang="en-US" baseline="0" dirty="0" smtClean="0"/>
              <a:t> compares this IBR value with other IBR values in IBR table, if lookup is hit, the video is already in cache. So, the one with higher quality will be kept. If the lookup is miss, a new entry is added for this new video. However, if cache is full, we need a replacement policy to decide which entry to replace.</a:t>
            </a:r>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11</a:t>
            </a:fld>
            <a:endParaRPr lang="zh-TW" altLang="en-US"/>
          </a:p>
        </p:txBody>
      </p:sp>
    </p:spTree>
    <p:extLst>
      <p:ext uri="{BB962C8B-B14F-4D97-AF65-F5344CB8AC3E}">
        <p14:creationId xmlns:p14="http://schemas.microsoft.com/office/powerpoint/2010/main" val="1556676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decide the bit rate the</a:t>
            </a:r>
            <a:r>
              <a:rPr lang="en-US" baseline="0" dirty="0" smtClean="0"/>
              <a:t> dynamic video encoder should use, we need to do some estimations. The first method we use  is in-context information. For example, we can know the location of the device according to the cellular sector the device connect to. We briefly get a base-line bit rate. The dynamic video encoder start from this base-line bit rate and adjust its bit rate according to TCP feedback.</a:t>
            </a:r>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16</a:t>
            </a:fld>
            <a:endParaRPr lang="zh-TW" altLang="en-US"/>
          </a:p>
        </p:txBody>
      </p:sp>
    </p:spTree>
    <p:extLst>
      <p:ext uri="{BB962C8B-B14F-4D97-AF65-F5344CB8AC3E}">
        <p14:creationId xmlns:p14="http://schemas.microsoft.com/office/powerpoint/2010/main" val="679172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dirty="0"/>
          </a:p>
        </p:txBody>
      </p:sp>
      <p:sp>
        <p:nvSpPr>
          <p:cNvPr id="4" name="投影片編號版面配置區 3"/>
          <p:cNvSpPr>
            <a:spLocks noGrp="1"/>
          </p:cNvSpPr>
          <p:nvPr>
            <p:ph type="sldNum" sz="quarter" idx="10"/>
          </p:nvPr>
        </p:nvSpPr>
        <p:spPr/>
        <p:txBody>
          <a:bodyPr/>
          <a:lstStyle/>
          <a:p>
            <a:fld id="{3D4CF51C-8E57-4E4F-8AFB-FF2AA48FA4C8}" type="slidenum">
              <a:rPr lang="zh-TW" altLang="en-US" smtClean="0"/>
              <a:pPr/>
              <a:t>17</a:t>
            </a:fld>
            <a:endParaRPr lang="zh-TW" altLang="en-US"/>
          </a:p>
        </p:txBody>
      </p:sp>
    </p:spTree>
    <p:extLst>
      <p:ext uri="{BB962C8B-B14F-4D97-AF65-F5344CB8AC3E}">
        <p14:creationId xmlns:p14="http://schemas.microsoft.com/office/powerpoint/2010/main" val="3192223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4CF51C-8E57-4E4F-8AFB-FF2AA48FA4C8}" type="slidenum">
              <a:rPr lang="zh-TW" altLang="en-US" smtClean="0"/>
              <a:pPr/>
              <a:t>18</a:t>
            </a:fld>
            <a:endParaRPr lang="zh-TW" altLang="en-US"/>
          </a:p>
        </p:txBody>
      </p:sp>
    </p:spTree>
    <p:extLst>
      <p:ext uri="{BB962C8B-B14F-4D97-AF65-F5344CB8AC3E}">
        <p14:creationId xmlns:p14="http://schemas.microsoft.com/office/powerpoint/2010/main" val="2399112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4" name="Rectangle 23"/>
          <p:cNvSpPr/>
          <p:nvPr/>
        </p:nvSpPr>
        <p:spPr>
          <a:xfrm>
            <a:off x="0" y="0"/>
            <a:ext cx="9144000" cy="6858000"/>
          </a:xfrm>
          <a:prstGeom prst="rect">
            <a:avLst/>
          </a:prstGeom>
          <a:solidFill>
            <a:srgbClr val="D8CFA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0"/>
            <a:ext cx="9144000" cy="6858000"/>
          </a:xfrm>
          <a:prstGeom prst="rect">
            <a:avLst/>
          </a:prstGeom>
          <a:pattFill prst="narHorz">
            <a:fgClr>
              <a:schemeClr val="bg2"/>
            </a:fgClr>
            <a:bgClr>
              <a:srgbClr val="D8CFA7"/>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3" name="Picture 22" descr="uwlogo_web_lrg_ctr.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7308" y="1130300"/>
            <a:ext cx="5923984" cy="3962400"/>
          </a:xfrm>
          <a:prstGeom prst="rect">
            <a:avLst/>
          </a:prstGeom>
        </p:spPr>
      </p:pic>
    </p:spTree>
    <p:extLst>
      <p:ext uri="{BB962C8B-B14F-4D97-AF65-F5344CB8AC3E}">
        <p14:creationId xmlns:p14="http://schemas.microsoft.com/office/powerpoint/2010/main" val="23123290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2D32-B97B-45CC-B4BB-C8156CD6CA1A}" type="datetimeFigureOut">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3624772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3900" y="850900"/>
            <a:ext cx="2832100" cy="584200"/>
          </a:xfrm>
        </p:spPr>
        <p:txBody>
          <a:bodyPr anchor="t"/>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10000" y="850900"/>
            <a:ext cx="4584700" cy="5275263"/>
          </a:xfrm>
        </p:spPr>
        <p:txBody>
          <a:bodyPr/>
          <a:lstStyle>
            <a:lvl1pPr marL="228600" indent="-228600">
              <a:defRPr sz="2800" baseline="0"/>
            </a:lvl1pPr>
            <a:lvl2pPr marL="685800" indent="-228600">
              <a:spcBef>
                <a:spcPts val="1176"/>
              </a:spcBef>
              <a:defRPr sz="2400" baseline="0"/>
            </a:lvl2pPr>
            <a:lvl3pPr marL="1005840" indent="-182880">
              <a:spcBef>
                <a:spcPts val="1080"/>
              </a:spcBef>
              <a:defRPr sz="2000"/>
            </a:lvl3pPr>
            <a:lvl4pPr marL="1371600" indent="-182880">
              <a:spcBef>
                <a:spcPts val="1032"/>
              </a:spcBef>
              <a:defRPr sz="1800"/>
            </a:lvl4pPr>
            <a:lvl5pPr marL="1600200" indent="-182880">
              <a:spcBef>
                <a:spcPts val="984"/>
              </a:spcBef>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1549400"/>
            <a:ext cx="2832100" cy="457676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E2D32-B97B-45CC-B4BB-C8156CD6CA1A}"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1313642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ctr">
              <a:defRPr sz="2000" b="0"/>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486400"/>
            <a:ext cx="5486400" cy="6858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E2D32-B97B-45CC-B4BB-C8156CD6CA1A}"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38432637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200"/>
            </a:lvl1pPr>
          </a:lstStyle>
          <a:p>
            <a:r>
              <a:rPr lang="en-US" smtClean="0"/>
              <a:t>Click to edit Master title style</a:t>
            </a:r>
            <a:endParaRPr lang="en-US" dirty="0"/>
          </a:p>
        </p:txBody>
      </p:sp>
      <p:sp>
        <p:nvSpPr>
          <p:cNvPr id="3" name="Subtitle 2"/>
          <p:cNvSpPr>
            <a:spLocks noGrp="1"/>
          </p:cNvSpPr>
          <p:nvPr>
            <p:ph type="subTitle" idx="1"/>
          </p:nvPr>
        </p:nvSpPr>
        <p:spPr>
          <a:xfrm>
            <a:off x="1371600" y="3651250"/>
            <a:ext cx="6400800" cy="1752600"/>
          </a:xfrm>
        </p:spPr>
        <p:txBody>
          <a:bodyPr>
            <a:normAutofit/>
          </a:bodyPr>
          <a:lstStyle>
            <a:lvl1pPr marL="0" indent="0" algn="ctr">
              <a:buNone/>
              <a:defRPr sz="28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6E2D32-B97B-45CC-B4BB-C8156CD6CA1A}"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17119491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Snip Single Corner Rectangle 6"/>
          <p:cNvSpPr/>
          <p:nvPr/>
        </p:nvSpPr>
        <p:spPr>
          <a:xfrm>
            <a:off x="381000" y="381000"/>
            <a:ext cx="8343900" cy="5981700"/>
          </a:xfrm>
          <a:prstGeom prst="snip1Rect">
            <a:avLst/>
          </a:prstGeom>
          <a:gradFill flip="none" rotWithShape="1">
            <a:gsLst>
              <a:gs pos="30000">
                <a:srgbClr val="B70000"/>
              </a:gs>
              <a:gs pos="100000">
                <a:srgbClr val="7B0000"/>
              </a:gs>
            </a:gsLst>
            <a:lin ang="6900000" scaled="0"/>
            <a:tileRect/>
          </a:gradFill>
          <a:ln w="3175" cmpd="sng">
            <a:noFill/>
          </a:ln>
          <a:effectLst>
            <a:outerShdw blurRad="76200" dist="25400" dir="4800000" algn="tl" rotWithShape="0">
              <a:prstClr val="black">
                <a:alpha val="22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normAutofit/>
          </a:bodyPr>
          <a:lstStyle>
            <a:lvl1pPr>
              <a:defRPr sz="4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651250"/>
            <a:ext cx="6400800" cy="1752600"/>
          </a:xfrm>
        </p:spPr>
        <p:txBody>
          <a:bodyP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6E2D32-B97B-45CC-B4BB-C8156CD6CA1A}"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2866736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C86E2D32-B97B-45CC-B4BB-C8156CD6CA1A}"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23426267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E2D32-B97B-45CC-B4BB-C8156CD6CA1A}"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19513250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ctr">
              <a:defRPr sz="3000" b="0" i="0" kern="1200" cap="all" spc="40"/>
            </a:lvl1pPr>
          </a:lstStyle>
          <a:p>
            <a:r>
              <a:rPr lang="en-US" smtClean="0"/>
              <a:t>Click to edit Master title style</a:t>
            </a:r>
            <a:endParaRPr lang="en-US" dirty="0"/>
          </a:p>
        </p:txBody>
      </p:sp>
      <p:sp>
        <p:nvSpPr>
          <p:cNvPr id="3" name="Text Placeholder 2"/>
          <p:cNvSpPr>
            <a:spLocks noGrp="1"/>
          </p:cNvSpPr>
          <p:nvPr>
            <p:ph type="body" idx="1"/>
          </p:nvPr>
        </p:nvSpPr>
        <p:spPr>
          <a:xfrm>
            <a:off x="722313" y="2830513"/>
            <a:ext cx="7772400" cy="1500187"/>
          </a:xfrm>
        </p:spPr>
        <p:txBody>
          <a:bodyPr anchor="b">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E2D32-B97B-45CC-B4BB-C8156CD6CA1A}"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24830734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3900" y="1714500"/>
            <a:ext cx="3632200" cy="4411663"/>
          </a:xfrm>
        </p:spPr>
        <p:txBody>
          <a:bodyPr/>
          <a:lstStyle>
            <a:lvl1pPr marL="182880" indent="-182880">
              <a:defRPr sz="2200"/>
            </a:lvl1pPr>
            <a:lvl2pPr marL="548640" indent="-182880">
              <a:spcBef>
                <a:spcPts val="1080"/>
              </a:spcBef>
              <a:buClr>
                <a:srgbClr val="B70000"/>
              </a:buClr>
              <a:defRPr sz="2000"/>
            </a:lvl2pPr>
            <a:lvl3pPr marL="822960" indent="-182880">
              <a:spcBef>
                <a:spcPts val="1032"/>
              </a:spcBef>
              <a:defRPr sz="1800"/>
            </a:lvl3pPr>
            <a:lvl4pPr marL="1143000" indent="-182880">
              <a:spcBef>
                <a:spcPts val="984"/>
              </a:spcBef>
              <a:defRPr sz="1700"/>
            </a:lvl4pPr>
            <a:lvl5pPr marL="1417320" indent="-137160">
              <a:spcBef>
                <a:spcPts val="984"/>
              </a:spcBef>
              <a:defRPr sz="17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13300" y="1714500"/>
            <a:ext cx="3619500" cy="4411663"/>
          </a:xfrm>
        </p:spPr>
        <p:txBody>
          <a:bodyPr/>
          <a:lstStyle>
            <a:lvl1pPr marL="182880" indent="-182880">
              <a:defRPr sz="2200"/>
            </a:lvl1pPr>
            <a:lvl2pPr marL="548640" indent="-182880">
              <a:spcBef>
                <a:spcPts val="1080"/>
              </a:spcBef>
              <a:defRPr sz="2000"/>
            </a:lvl2pPr>
            <a:lvl3pPr marL="822960" indent="-182880">
              <a:spcBef>
                <a:spcPts val="1032"/>
              </a:spcBef>
              <a:defRPr sz="1800"/>
            </a:lvl3pPr>
            <a:lvl4pPr marL="1143000" indent="-182880">
              <a:spcBef>
                <a:spcPts val="1008"/>
              </a:spcBef>
              <a:defRPr sz="1700"/>
            </a:lvl4pPr>
            <a:lvl5pPr marL="1417320" indent="-137160">
              <a:spcBef>
                <a:spcPts val="1008"/>
              </a:spcBef>
              <a:defRPr sz="17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6E2D32-B97B-45CC-B4BB-C8156CD6CA1A}"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B02F1-BF0B-41A2-BFDE-B05FBE1A8800}" type="slidenum">
              <a:rPr lang="en-US" smtClean="0"/>
              <a:t>‹#›</a:t>
            </a:fld>
            <a:endParaRPr lang="en-US"/>
          </a:p>
        </p:txBody>
      </p:sp>
      <p:cxnSp>
        <p:nvCxnSpPr>
          <p:cNvPr id="9" name="Straight Connector 8"/>
          <p:cNvCxnSpPr/>
          <p:nvPr/>
        </p:nvCxnSpPr>
        <p:spPr>
          <a:xfrm>
            <a:off x="4584700" y="1714500"/>
            <a:ext cx="0" cy="4411663"/>
          </a:xfrm>
          <a:prstGeom prst="line">
            <a:avLst/>
          </a:prstGeom>
          <a:ln w="6350" cmpd="sng">
            <a:solidFill>
              <a:srgbClr val="CAC29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6228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23900" y="1714499"/>
            <a:ext cx="3632200" cy="571501"/>
          </a:xfrm>
        </p:spPr>
        <p:txBody>
          <a:bodyPr anchor="t" anchorCtr="0">
            <a:normAutofit/>
          </a:bodyPr>
          <a:lstStyle>
            <a:lvl1pPr marL="0" indent="0">
              <a:buNone/>
              <a:defRPr sz="1800" b="1">
                <a:solidFill>
                  <a:srgbClr val="B7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286001"/>
            <a:ext cx="3632200" cy="3840162"/>
          </a:xfrm>
        </p:spPr>
        <p:txBody>
          <a:bodyPr/>
          <a:lstStyle>
            <a:lvl1pPr marL="182880" indent="-182880">
              <a:spcBef>
                <a:spcPts val="1032"/>
              </a:spcBef>
              <a:defRPr sz="1800" baseline="0"/>
            </a:lvl1pPr>
            <a:lvl2pPr marL="502920" indent="-182880">
              <a:spcBef>
                <a:spcPts val="1008"/>
              </a:spcBef>
              <a:defRPr sz="1700" baseline="0"/>
            </a:lvl2pPr>
            <a:lvl3pPr marL="822960" indent="-182880">
              <a:spcBef>
                <a:spcPts val="960"/>
              </a:spcBef>
              <a:defRPr sz="1600"/>
            </a:lvl3pPr>
            <a:lvl4pPr marL="1097280" indent="-182880">
              <a:spcBef>
                <a:spcPts val="960"/>
              </a:spcBef>
              <a:defRPr sz="1600"/>
            </a:lvl4pPr>
            <a:lvl5pPr marL="1371600" indent="-182880">
              <a:spcBef>
                <a:spcPts val="960"/>
              </a:spcBef>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87900" y="1714499"/>
            <a:ext cx="3683000" cy="571502"/>
          </a:xfrm>
        </p:spPr>
        <p:txBody>
          <a:bodyPr anchor="t">
            <a:normAutofit/>
          </a:bodyPr>
          <a:lstStyle>
            <a:lvl1pPr marL="0" indent="0">
              <a:buNone/>
              <a:defRPr sz="1800" b="1">
                <a:solidFill>
                  <a:srgbClr val="B7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87900" y="2286001"/>
            <a:ext cx="3683000" cy="3840161"/>
          </a:xfrm>
        </p:spPr>
        <p:txBody>
          <a:bodyPr/>
          <a:lstStyle>
            <a:lvl1pPr marL="182880" indent="-182880">
              <a:spcBef>
                <a:spcPts val="1032"/>
              </a:spcBef>
              <a:defRPr sz="1800"/>
            </a:lvl1pPr>
            <a:lvl2pPr marL="502920" indent="-182880">
              <a:spcBef>
                <a:spcPts val="984"/>
              </a:spcBef>
              <a:defRPr sz="1600"/>
            </a:lvl2pPr>
            <a:lvl3pPr marL="822960" indent="-182880">
              <a:spcBef>
                <a:spcPts val="984"/>
              </a:spcBef>
              <a:defRPr sz="1600"/>
            </a:lvl3pPr>
            <a:lvl4pPr marL="1143000" indent="-182880">
              <a:spcBef>
                <a:spcPts val="984"/>
              </a:spcBef>
              <a:defRPr sz="1600"/>
            </a:lvl4pPr>
            <a:lvl5pPr marL="1371600" indent="-182880">
              <a:spcBef>
                <a:spcPts val="984"/>
              </a:spcBef>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6E2D32-B97B-45CC-B4BB-C8156CD6CA1A}" type="datetimeFigureOut">
              <a:rPr lang="en-US" smtClean="0"/>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B02F1-BF0B-41A2-BFDE-B05FBE1A8800}" type="slidenum">
              <a:rPr lang="en-US" smtClean="0"/>
              <a:t>‹#›</a:t>
            </a:fld>
            <a:endParaRPr lang="en-US"/>
          </a:p>
        </p:txBody>
      </p:sp>
      <p:cxnSp>
        <p:nvCxnSpPr>
          <p:cNvPr id="10" name="Straight Connector 9"/>
          <p:cNvCxnSpPr/>
          <p:nvPr/>
        </p:nvCxnSpPr>
        <p:spPr>
          <a:xfrm>
            <a:off x="4584700" y="1714500"/>
            <a:ext cx="0" cy="4411663"/>
          </a:xfrm>
          <a:prstGeom prst="line">
            <a:avLst/>
          </a:prstGeom>
          <a:ln w="6350" cmpd="sng">
            <a:solidFill>
              <a:srgbClr val="CAC29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41241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E2D32-B97B-45CC-B4BB-C8156CD6CA1A}" type="datetimeFigureOut">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B02F1-BF0B-41A2-BFDE-B05FBE1A8800}" type="slidenum">
              <a:rPr lang="en-US" smtClean="0"/>
              <a:t>‹#›</a:t>
            </a:fld>
            <a:endParaRPr lang="en-US"/>
          </a:p>
        </p:txBody>
      </p:sp>
    </p:spTree>
    <p:extLst>
      <p:ext uri="{BB962C8B-B14F-4D97-AF65-F5344CB8AC3E}">
        <p14:creationId xmlns:p14="http://schemas.microsoft.com/office/powerpoint/2010/main" val="4100254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narHorz">
          <a:fgClr>
            <a:schemeClr val="bg2"/>
          </a:fgClr>
          <a:bgClr>
            <a:srgbClr val="D8CFA7"/>
          </a:bgClr>
        </a:pattFill>
        <a:effectLst/>
      </p:bgPr>
    </p:bg>
    <p:spTree>
      <p:nvGrpSpPr>
        <p:cNvPr id="1" name=""/>
        <p:cNvGrpSpPr/>
        <p:nvPr/>
      </p:nvGrpSpPr>
      <p:grpSpPr>
        <a:xfrm>
          <a:off x="0" y="0"/>
          <a:ext cx="0" cy="0"/>
          <a:chOff x="0" y="0"/>
          <a:chExt cx="0" cy="0"/>
        </a:xfrm>
      </p:grpSpPr>
      <p:sp>
        <p:nvSpPr>
          <p:cNvPr id="62" name="Snip Single Corner Rectangle 61"/>
          <p:cNvSpPr/>
          <p:nvPr/>
        </p:nvSpPr>
        <p:spPr>
          <a:xfrm>
            <a:off x="381000" y="381000"/>
            <a:ext cx="8343900" cy="5981700"/>
          </a:xfrm>
          <a:prstGeom prst="snip1Rect">
            <a:avLst/>
          </a:prstGeom>
          <a:solidFill>
            <a:srgbClr val="FFFFFF"/>
          </a:solidFill>
          <a:ln w="3175" cmpd="sng">
            <a:solidFill>
              <a:srgbClr val="D8CFA7"/>
            </a:solidFill>
          </a:ln>
          <a:effectLst>
            <a:outerShdw blurRad="76200" dist="25400" dir="4800000" algn="tl" rotWithShape="0">
              <a:prstClr val="black">
                <a:alpha val="22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759227"/>
            <a:ext cx="8331200" cy="1250145"/>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6562" y="1727200"/>
            <a:ext cx="7645475" cy="420846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484619"/>
            <a:ext cx="2133600" cy="365125"/>
          </a:xfrm>
          <a:prstGeom prst="rect">
            <a:avLst/>
          </a:prstGeom>
        </p:spPr>
        <p:txBody>
          <a:bodyPr vert="horz" lIns="91440" tIns="45720" rIns="91440" bIns="45720" rtlCol="0" anchor="ctr"/>
          <a:lstStyle>
            <a:lvl1pPr algn="l">
              <a:defRPr sz="1100">
                <a:solidFill>
                  <a:schemeClr val="bg2">
                    <a:lumMod val="50000"/>
                  </a:schemeClr>
                </a:solidFill>
                <a:latin typeface="+mn-lt"/>
              </a:defRPr>
            </a:lvl1pPr>
          </a:lstStyle>
          <a:p>
            <a:fld id="{C86E2D32-B97B-45CC-B4BB-C8156CD6CA1A}" type="datetimeFigureOut">
              <a:rPr lang="en-US" smtClean="0"/>
              <a:t>11/8/2013</a:t>
            </a:fld>
            <a:endParaRPr lang="en-US"/>
          </a:p>
        </p:txBody>
      </p:sp>
      <p:sp>
        <p:nvSpPr>
          <p:cNvPr id="5" name="Footer Placeholder 4"/>
          <p:cNvSpPr>
            <a:spLocks noGrp="1"/>
          </p:cNvSpPr>
          <p:nvPr>
            <p:ph type="ftr" sz="quarter" idx="3"/>
          </p:nvPr>
        </p:nvSpPr>
        <p:spPr>
          <a:xfrm>
            <a:off x="3124200" y="6483350"/>
            <a:ext cx="2895600" cy="365125"/>
          </a:xfrm>
          <a:prstGeom prst="rect">
            <a:avLst/>
          </a:prstGeom>
        </p:spPr>
        <p:txBody>
          <a:bodyPr vert="horz" lIns="91440" tIns="45720" rIns="91440" bIns="45720" rtlCol="0" anchor="ctr"/>
          <a:lstStyle>
            <a:lvl1pPr algn="ctr">
              <a:defRPr sz="1100">
                <a:solidFill>
                  <a:srgbClr val="B70000"/>
                </a:solidFill>
                <a:latin typeface="+mn-lt"/>
              </a:defRPr>
            </a:lvl1pPr>
          </a:lstStyle>
          <a:p>
            <a:endParaRPr lang="en-US"/>
          </a:p>
        </p:txBody>
      </p:sp>
      <p:sp>
        <p:nvSpPr>
          <p:cNvPr id="6" name="Slide Number Placeholder 5"/>
          <p:cNvSpPr>
            <a:spLocks noGrp="1"/>
          </p:cNvSpPr>
          <p:nvPr>
            <p:ph type="sldNum" sz="quarter" idx="4"/>
          </p:nvPr>
        </p:nvSpPr>
        <p:spPr>
          <a:xfrm>
            <a:off x="6654800" y="6483350"/>
            <a:ext cx="2133600" cy="365125"/>
          </a:xfrm>
          <a:prstGeom prst="rect">
            <a:avLst/>
          </a:prstGeom>
        </p:spPr>
        <p:txBody>
          <a:bodyPr vert="horz" lIns="91440" tIns="45720" rIns="91440" bIns="45720" rtlCol="0" anchor="ctr"/>
          <a:lstStyle>
            <a:lvl1pPr algn="r">
              <a:defRPr sz="1100">
                <a:solidFill>
                  <a:schemeClr val="bg2">
                    <a:lumMod val="50000"/>
                  </a:schemeClr>
                </a:solidFill>
              </a:defRPr>
            </a:lvl1pPr>
          </a:lstStyle>
          <a:p>
            <a:fld id="{50EB02F1-BF0B-41A2-BFDE-B05FBE1A8800}" type="slidenum">
              <a:rPr lang="en-US" smtClean="0"/>
              <a:t>‹#›</a:t>
            </a:fld>
            <a:endParaRPr lang="en-US"/>
          </a:p>
        </p:txBody>
      </p:sp>
      <p:pic>
        <p:nvPicPr>
          <p:cNvPr id="68" name="Picture 67" descr="uwcrest_web_lrg_noshado.eps"/>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458275" y="187727"/>
            <a:ext cx="520700" cy="812800"/>
          </a:xfrm>
          <a:prstGeom prst="rect">
            <a:avLst/>
          </a:prstGeom>
        </p:spPr>
      </p:pic>
    </p:spTree>
    <p:extLst>
      <p:ext uri="{BB962C8B-B14F-4D97-AF65-F5344CB8AC3E}">
        <p14:creationId xmlns:p14="http://schemas.microsoft.com/office/powerpoint/2010/main" val="18588775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defTabSz="457200" rtl="0" eaLnBrk="1" latinLnBrk="0" hangingPunct="1">
        <a:spcBef>
          <a:spcPct val="0"/>
        </a:spcBef>
        <a:buNone/>
        <a:defRPr sz="3800" kern="1200">
          <a:solidFill>
            <a:srgbClr val="B70000"/>
          </a:solidFill>
          <a:effectLst>
            <a:outerShdw blurRad="57150" dist="25400" dir="2700000" algn="tl" rotWithShape="0">
              <a:srgbClr val="000000">
                <a:alpha val="30000"/>
              </a:srgbClr>
            </a:outerShdw>
          </a:effectLst>
          <a:latin typeface="+mj-lt"/>
          <a:ea typeface="+mj-ea"/>
          <a:cs typeface="+mj-cs"/>
        </a:defRPr>
      </a:lvl1pPr>
    </p:titleStyle>
    <p:bodyStyle>
      <a:lvl1pPr marL="342900" indent="-342900" algn="l" defTabSz="457200" rtl="0" eaLnBrk="1" latinLnBrk="0" hangingPunct="1">
        <a:spcBef>
          <a:spcPct val="20000"/>
        </a:spcBef>
        <a:buClr>
          <a:srgbClr val="B70000"/>
        </a:buClr>
        <a:buSzPct val="90000"/>
        <a:buFont typeface="Wingdings" charset="2"/>
        <a:buChar char="§"/>
        <a:defRPr sz="2800" kern="1200" baseline="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Clr>
          <a:srgbClr val="B70000"/>
        </a:buClr>
        <a:buSzPct val="90000"/>
        <a:buFont typeface="Wingdings" charset="2"/>
        <a:buChar char="§"/>
        <a:defRPr sz="2400" kern="1200" baseline="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Clr>
          <a:srgbClr val="B70000"/>
        </a:buClr>
        <a:buSzPct val="90000"/>
        <a:buFont typeface="Wingdings" charset="2"/>
        <a:buChar char="§"/>
        <a:defRPr sz="22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Clr>
          <a:schemeClr val="tx1">
            <a:lumMod val="50000"/>
            <a:lumOff val="50000"/>
          </a:schemeClr>
        </a:buClr>
        <a:buSzPct val="90000"/>
        <a:buFont typeface="Wingdings" charset="2"/>
        <a:buChar char="§"/>
        <a:defRPr sz="18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Clr>
          <a:schemeClr val="tx1">
            <a:lumMod val="50000"/>
            <a:lumOff val="50000"/>
          </a:schemeClr>
        </a:buClr>
        <a:buSzPct val="90000"/>
        <a:buFont typeface="Wingdings" charset="2"/>
        <a:buChar char="§"/>
        <a:defRPr sz="1800" kern="1200">
          <a:solidFill>
            <a:schemeClr val="tx1">
              <a:lumMod val="75000"/>
              <a:lumOff val="25000"/>
            </a:schemeClr>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3.jpe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13.jpeg"/><Relationship Id="rId5" Type="http://schemas.openxmlformats.org/officeDocument/2006/relationships/image" Target="../media/image6.jpe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An Information-Aware QoE-Centric Mobile Video Cache</a:t>
            </a:r>
            <a:endParaRPr lang="en-US" dirty="0"/>
          </a:p>
        </p:txBody>
      </p:sp>
      <p:sp>
        <p:nvSpPr>
          <p:cNvPr id="3" name="Subtitle 2"/>
          <p:cNvSpPr>
            <a:spLocks noGrp="1"/>
          </p:cNvSpPr>
          <p:nvPr>
            <p:ph type="subTitle" idx="1"/>
          </p:nvPr>
        </p:nvSpPr>
        <p:spPr>
          <a:xfrm>
            <a:off x="1371600" y="3758344"/>
            <a:ext cx="6400800" cy="1752600"/>
          </a:xfrm>
        </p:spPr>
        <p:txBody>
          <a:bodyPr/>
          <a:lstStyle/>
          <a:p>
            <a:r>
              <a:rPr lang="en-US" u="sng" dirty="0" smtClean="0"/>
              <a:t>Shan-Hsiang Shen</a:t>
            </a:r>
            <a:r>
              <a:rPr lang="en-US" dirty="0" smtClean="0"/>
              <a:t>, Aditya </a:t>
            </a:r>
            <a:r>
              <a:rPr lang="en-US" dirty="0" err="1" smtClean="0"/>
              <a:t>Akella</a:t>
            </a:r>
            <a:endParaRPr lang="en-US" dirty="0" smtClean="0"/>
          </a:p>
          <a:p>
            <a:r>
              <a:rPr lang="en-US" dirty="0" smtClean="0"/>
              <a:t>University of Wisconsin-Madison</a:t>
            </a:r>
            <a:endParaRPr lang="en-US" dirty="0"/>
          </a:p>
        </p:txBody>
      </p:sp>
    </p:spTree>
    <p:extLst>
      <p:ext uri="{BB962C8B-B14F-4D97-AF65-F5344CB8AC3E}">
        <p14:creationId xmlns:p14="http://schemas.microsoft.com/office/powerpoint/2010/main" val="952584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Efficient Cache: </a:t>
            </a:r>
            <a:r>
              <a:rPr lang="en-US" dirty="0" smtClean="0"/>
              <a:t>the IBR Table</a:t>
            </a:r>
            <a:endParaRPr lang="en-US" dirty="0"/>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667413546"/>
              </p:ext>
            </p:extLst>
          </p:nvPr>
        </p:nvGraphicFramePr>
        <p:xfrm>
          <a:off x="2343150" y="4478811"/>
          <a:ext cx="3543300" cy="1127759"/>
        </p:xfrm>
        <a:graphic>
          <a:graphicData uri="http://schemas.openxmlformats.org/drawingml/2006/table">
            <a:tbl>
              <a:tblPr firstRow="1" bandRow="1">
                <a:tableStyleId>{D7AC3CCA-C797-4891-BE02-D94E43425B78}</a:tableStyleId>
              </a:tblPr>
              <a:tblGrid>
                <a:gridCol w="1257300"/>
                <a:gridCol w="2286000"/>
              </a:tblGrid>
              <a:tr h="278130">
                <a:tc>
                  <a:txBody>
                    <a:bodyPr/>
                    <a:lstStyle/>
                    <a:p>
                      <a:r>
                        <a:rPr lang="en-US" sz="1400" b="0" dirty="0" smtClean="0"/>
                        <a:t>IBR</a:t>
                      </a:r>
                      <a:r>
                        <a:rPr lang="en-US" altLang="zh-TW" sz="1400" b="0" dirty="0" smtClean="0"/>
                        <a:t>_</a:t>
                      </a:r>
                      <a:r>
                        <a:rPr lang="en-US" sz="1400" b="0" dirty="0" smtClean="0"/>
                        <a:t>1</a:t>
                      </a:r>
                      <a:endParaRPr lang="en-US" sz="1400" b="0" dirty="0"/>
                    </a:p>
                  </a:txBody>
                  <a:tcPr marL="68580" marR="68580" marT="34290" marB="34290"/>
                </a:tc>
                <a:tc>
                  <a:txBody>
                    <a:bodyPr/>
                    <a:lstStyle/>
                    <a:p>
                      <a:r>
                        <a:rPr lang="en-US" sz="1400" b="0" dirty="0" smtClean="0"/>
                        <a:t>URL_A,</a:t>
                      </a:r>
                      <a:r>
                        <a:rPr lang="en-US" sz="1400" b="0" baseline="0" dirty="0" smtClean="0"/>
                        <a:t> URL_B, URL_C</a:t>
                      </a:r>
                      <a:endParaRPr lang="en-US" sz="1400" b="0" dirty="0"/>
                    </a:p>
                  </a:txBody>
                  <a:tcPr marL="68580" marR="68580" marT="34290" marB="34290"/>
                </a:tc>
              </a:tr>
              <a:tr h="278130">
                <a:tc>
                  <a:txBody>
                    <a:bodyPr/>
                    <a:lstStyle/>
                    <a:p>
                      <a:r>
                        <a:rPr lang="en-US" sz="1400" dirty="0" smtClean="0"/>
                        <a:t>IBR</a:t>
                      </a:r>
                      <a:r>
                        <a:rPr lang="en-US" altLang="zh-TW" sz="1400" dirty="0" smtClean="0"/>
                        <a:t>_2</a:t>
                      </a:r>
                      <a:endParaRPr lang="en-US" sz="1400" dirty="0"/>
                    </a:p>
                  </a:txBody>
                  <a:tcPr marL="68580" marR="68580" marT="34290" marB="34290"/>
                </a:tc>
                <a:tc>
                  <a:txBody>
                    <a:bodyPr/>
                    <a:lstStyle/>
                    <a:p>
                      <a:r>
                        <a:rPr lang="en-US" altLang="zh-TW" sz="1400" dirty="0" smtClean="0"/>
                        <a:t>URL_D</a:t>
                      </a:r>
                      <a:endParaRPr lang="en-US" sz="1400" dirty="0"/>
                    </a:p>
                  </a:txBody>
                  <a:tcPr marL="68580" marR="68580" marT="34290" marB="34290"/>
                </a:tc>
              </a:tr>
              <a:tr h="278130">
                <a:tc>
                  <a:txBody>
                    <a:bodyPr/>
                    <a:lstStyle/>
                    <a:p>
                      <a:r>
                        <a:rPr lang="en-US" altLang="zh-TW" sz="1400" dirty="0" smtClean="0"/>
                        <a:t>IBR_3</a:t>
                      </a:r>
                      <a:endParaRPr lang="en-US" sz="1400" dirty="0"/>
                    </a:p>
                  </a:txBody>
                  <a:tcPr marL="68580" marR="68580" marT="34290" marB="34290"/>
                </a:tc>
                <a:tc>
                  <a:txBody>
                    <a:bodyPr/>
                    <a:lstStyle/>
                    <a:p>
                      <a:r>
                        <a:rPr lang="en-US" altLang="zh-TW" sz="1400" dirty="0" smtClean="0"/>
                        <a:t>URL_E,</a:t>
                      </a:r>
                      <a:r>
                        <a:rPr lang="zh-TW" altLang="en-US" sz="1400" dirty="0" smtClean="0"/>
                        <a:t> </a:t>
                      </a:r>
                      <a:r>
                        <a:rPr lang="en-US" altLang="zh-TW" sz="1400" dirty="0" smtClean="0"/>
                        <a:t>URL_F</a:t>
                      </a:r>
                      <a:endParaRPr lang="en-US" sz="1400" dirty="0"/>
                    </a:p>
                  </a:txBody>
                  <a:tcPr marL="68580" marR="68580" marT="34290" marB="34290"/>
                </a:tc>
              </a:tr>
              <a:tr h="278130">
                <a:tc>
                  <a:txBody>
                    <a:bodyPr/>
                    <a:lstStyle/>
                    <a:p>
                      <a:endParaRPr lang="en-US" sz="14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68580" marR="68580" marT="34290" marB="34290"/>
                </a:tc>
              </a:tr>
            </a:tbl>
          </a:graphicData>
        </a:graphic>
      </p:graphicFrame>
      <p:sp>
        <p:nvSpPr>
          <p:cNvPr id="4" name="Content Placeholder 2"/>
          <p:cNvSpPr txBox="1">
            <a:spLocks/>
          </p:cNvSpPr>
          <p:nvPr/>
        </p:nvSpPr>
        <p:spPr>
          <a:xfrm>
            <a:off x="999867" y="1895466"/>
            <a:ext cx="7485105" cy="2505789"/>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defTabSz="457200">
              <a:buClr>
                <a:srgbClr val="B70000"/>
              </a:buClr>
              <a:buSzPct val="90000"/>
            </a:pPr>
            <a:r>
              <a:rPr lang="en-US" altLang="zh-TW" sz="2800" dirty="0" err="1">
                <a:solidFill>
                  <a:schemeClr val="tx1">
                    <a:lumMod val="75000"/>
                    <a:lumOff val="25000"/>
                  </a:schemeClr>
                </a:solidFill>
              </a:rPr>
              <a:t>iProxy</a:t>
            </a:r>
            <a:r>
              <a:rPr lang="en-US" altLang="zh-TW" sz="2800" dirty="0">
                <a:solidFill>
                  <a:schemeClr val="tx1">
                    <a:lumMod val="75000"/>
                    <a:lumOff val="25000"/>
                  </a:schemeClr>
                </a:solidFill>
              </a:rPr>
              <a:t> keeps a IBR table that map URLs to IBR values</a:t>
            </a:r>
          </a:p>
          <a:p>
            <a:pPr marL="457200" indent="-457200" defTabSz="457200">
              <a:buClr>
                <a:srgbClr val="B70000"/>
              </a:buClr>
              <a:buSzPct val="90000"/>
            </a:pPr>
            <a:r>
              <a:rPr lang="en-US" altLang="zh-TW" sz="2800" dirty="0">
                <a:solidFill>
                  <a:schemeClr val="tx1">
                    <a:lumMod val="75000"/>
                    <a:lumOff val="25000"/>
                  </a:schemeClr>
                </a:solidFill>
              </a:rPr>
              <a:t>Each entry maps to exactly one video file (keep higher quality video only)</a:t>
            </a:r>
          </a:p>
          <a:p>
            <a:pPr marL="0" indent="0">
              <a:buNone/>
            </a:pPr>
            <a:endParaRPr lang="en-US" altLang="zh-TW" sz="2400" dirty="0"/>
          </a:p>
        </p:txBody>
      </p:sp>
      <p:cxnSp>
        <p:nvCxnSpPr>
          <p:cNvPr id="6" name="Straight Arrow Connector 5"/>
          <p:cNvCxnSpPr/>
          <p:nvPr/>
        </p:nvCxnSpPr>
        <p:spPr>
          <a:xfrm>
            <a:off x="5886450" y="4593111"/>
            <a:ext cx="228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886450" y="4878861"/>
            <a:ext cx="228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886450" y="5164611"/>
            <a:ext cx="228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37612" y="4456189"/>
            <a:ext cx="766557" cy="300082"/>
          </a:xfrm>
          <a:prstGeom prst="rect">
            <a:avLst/>
          </a:prstGeom>
          <a:noFill/>
        </p:spPr>
        <p:txBody>
          <a:bodyPr wrap="none" rtlCol="0">
            <a:spAutoFit/>
          </a:bodyPr>
          <a:lstStyle/>
          <a:p>
            <a:r>
              <a:rPr lang="en-US" sz="1350" dirty="0"/>
              <a:t>Video_1</a:t>
            </a:r>
          </a:p>
        </p:txBody>
      </p:sp>
      <p:sp>
        <p:nvSpPr>
          <p:cNvPr id="10" name="TextBox 9"/>
          <p:cNvSpPr txBox="1"/>
          <p:nvPr/>
        </p:nvSpPr>
        <p:spPr>
          <a:xfrm>
            <a:off x="6135495" y="4740361"/>
            <a:ext cx="766557" cy="300082"/>
          </a:xfrm>
          <a:prstGeom prst="rect">
            <a:avLst/>
          </a:prstGeom>
          <a:noFill/>
        </p:spPr>
        <p:txBody>
          <a:bodyPr wrap="none" rtlCol="0">
            <a:spAutoFit/>
          </a:bodyPr>
          <a:lstStyle/>
          <a:p>
            <a:r>
              <a:rPr lang="en-US" sz="1350" dirty="0"/>
              <a:t>Video_2</a:t>
            </a:r>
          </a:p>
        </p:txBody>
      </p:sp>
      <p:sp>
        <p:nvSpPr>
          <p:cNvPr id="11" name="TextBox 10"/>
          <p:cNvSpPr txBox="1"/>
          <p:nvPr/>
        </p:nvSpPr>
        <p:spPr>
          <a:xfrm>
            <a:off x="6135495" y="5026111"/>
            <a:ext cx="766557" cy="300082"/>
          </a:xfrm>
          <a:prstGeom prst="rect">
            <a:avLst/>
          </a:prstGeom>
          <a:noFill/>
        </p:spPr>
        <p:txBody>
          <a:bodyPr wrap="none" rtlCol="0">
            <a:spAutoFit/>
          </a:bodyPr>
          <a:lstStyle/>
          <a:p>
            <a:r>
              <a:rPr lang="en-US" sz="1350" dirty="0"/>
              <a:t>Video_3</a:t>
            </a:r>
          </a:p>
        </p:txBody>
      </p:sp>
    </p:spTree>
    <p:extLst>
      <p:ext uri="{BB962C8B-B14F-4D97-AF65-F5344CB8AC3E}">
        <p14:creationId xmlns:p14="http://schemas.microsoft.com/office/powerpoint/2010/main" val="751873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Efficient Cache: Video </a:t>
            </a:r>
            <a:r>
              <a:rPr lang="en-US" dirty="0" smtClean="0"/>
              <a:t>Matching</a:t>
            </a:r>
            <a:endParaRPr lang="en-US" dirty="0"/>
          </a:p>
        </p:txBody>
      </p:sp>
      <p:graphicFrame>
        <p:nvGraphicFramePr>
          <p:cNvPr id="32" name="Content Placeholder 6"/>
          <p:cNvGraphicFramePr>
            <a:graphicFrameLocks noGrp="1"/>
          </p:cNvGraphicFramePr>
          <p:nvPr>
            <p:ph idx="1"/>
            <p:extLst/>
          </p:nvPr>
        </p:nvGraphicFramePr>
        <p:xfrm>
          <a:off x="5715000" y="1754201"/>
          <a:ext cx="3200400" cy="1752600"/>
        </p:xfrm>
        <a:graphic>
          <a:graphicData uri="http://schemas.openxmlformats.org/drawingml/2006/table">
            <a:tbl>
              <a:tblPr firstRow="1" bandRow="1">
                <a:tableStyleId>{D7AC3CCA-C797-4891-BE02-D94E43425B78}</a:tableStyleId>
              </a:tblPr>
              <a:tblGrid>
                <a:gridCol w="880110"/>
                <a:gridCol w="2320290"/>
              </a:tblGrid>
              <a:tr h="370840">
                <a:tc>
                  <a:txBody>
                    <a:bodyPr/>
                    <a:lstStyle/>
                    <a:p>
                      <a:r>
                        <a:rPr lang="en-US" b="0" dirty="0" smtClean="0"/>
                        <a:t>IBR</a:t>
                      </a:r>
                      <a:r>
                        <a:rPr lang="en-US" altLang="zh-TW" b="0" dirty="0" smtClean="0"/>
                        <a:t>_</a:t>
                      </a:r>
                      <a:r>
                        <a:rPr lang="en-US" b="0" dirty="0" smtClean="0"/>
                        <a:t>1</a:t>
                      </a:r>
                      <a:endParaRPr lang="en-US" b="0" dirty="0"/>
                    </a:p>
                  </a:txBody>
                  <a:tcPr/>
                </a:tc>
                <a:tc>
                  <a:txBody>
                    <a:bodyPr/>
                    <a:lstStyle/>
                    <a:p>
                      <a:r>
                        <a:rPr lang="en-US" b="0" dirty="0" smtClean="0"/>
                        <a:t>URL_A,</a:t>
                      </a:r>
                      <a:r>
                        <a:rPr lang="en-US" b="0" baseline="0" dirty="0" smtClean="0"/>
                        <a:t> URL_B, URL_C</a:t>
                      </a:r>
                      <a:endParaRPr lang="en-US" b="0" dirty="0"/>
                    </a:p>
                  </a:txBody>
                  <a:tcPr/>
                </a:tc>
              </a:tr>
              <a:tr h="370840">
                <a:tc>
                  <a:txBody>
                    <a:bodyPr/>
                    <a:lstStyle/>
                    <a:p>
                      <a:r>
                        <a:rPr lang="en-US" dirty="0" smtClean="0"/>
                        <a:t>IBR</a:t>
                      </a:r>
                      <a:r>
                        <a:rPr lang="en-US" altLang="zh-TW" dirty="0" smtClean="0"/>
                        <a:t>_2</a:t>
                      </a:r>
                      <a:endParaRPr lang="en-US" dirty="0"/>
                    </a:p>
                  </a:txBody>
                  <a:tcPr/>
                </a:tc>
                <a:tc>
                  <a:txBody>
                    <a:bodyPr/>
                    <a:lstStyle/>
                    <a:p>
                      <a:r>
                        <a:rPr lang="en-US" altLang="zh-TW" dirty="0" smtClean="0"/>
                        <a:t>URL_D</a:t>
                      </a:r>
                      <a:endParaRPr lang="en-US" dirty="0"/>
                    </a:p>
                  </a:txBody>
                  <a:tcPr/>
                </a:tc>
              </a:tr>
              <a:tr h="370840">
                <a:tc>
                  <a:txBody>
                    <a:bodyPr/>
                    <a:lstStyle/>
                    <a:p>
                      <a:r>
                        <a:rPr lang="en-US" altLang="zh-TW" dirty="0" smtClean="0"/>
                        <a:t>IBR_3</a:t>
                      </a:r>
                      <a:endParaRPr lang="en-US" dirty="0"/>
                    </a:p>
                  </a:txBody>
                  <a:tcPr/>
                </a:tc>
                <a:tc>
                  <a:txBody>
                    <a:bodyPr/>
                    <a:lstStyle/>
                    <a:p>
                      <a:r>
                        <a:rPr lang="en-US" altLang="zh-TW" dirty="0" smtClean="0"/>
                        <a:t>URL_E,</a:t>
                      </a:r>
                      <a:r>
                        <a:rPr lang="zh-TW" altLang="en-US" dirty="0" smtClean="0"/>
                        <a:t> </a:t>
                      </a:r>
                      <a:r>
                        <a:rPr lang="en-US" altLang="zh-TW" dirty="0" smtClean="0"/>
                        <a:t>URL_F</a:t>
                      </a:r>
                      <a:endParaRPr lang="en-US" dirty="0"/>
                    </a:p>
                  </a:txBody>
                  <a:tcPr/>
                </a:tc>
              </a:tr>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r>
            </a:tbl>
          </a:graphicData>
        </a:graphic>
      </p:graphicFrame>
      <p:sp>
        <p:nvSpPr>
          <p:cNvPr id="3" name="Slide Number Placeholder 2"/>
          <p:cNvSpPr>
            <a:spLocks noGrp="1"/>
          </p:cNvSpPr>
          <p:nvPr>
            <p:ph type="sldNum" sz="quarter" idx="12"/>
          </p:nvPr>
        </p:nvSpPr>
        <p:spPr/>
        <p:txBody>
          <a:bodyPr/>
          <a:lstStyle/>
          <a:p>
            <a:fld id="{EBA30F13-C6E3-9649-BD9F-210AF821E85B}" type="slidenum">
              <a:rPr lang="en-US" smtClean="0"/>
              <a:pPr/>
              <a:t>11</a:t>
            </a:fld>
            <a:endParaRPr lang="en-US"/>
          </a:p>
        </p:txBody>
      </p:sp>
      <p:sp>
        <p:nvSpPr>
          <p:cNvPr id="4" name="矩形 3"/>
          <p:cNvSpPr/>
          <p:nvPr/>
        </p:nvSpPr>
        <p:spPr>
          <a:xfrm>
            <a:off x="2045040" y="2492248"/>
            <a:ext cx="1230284"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URL look up</a:t>
            </a:r>
            <a:endParaRPr lang="zh-TW" altLang="en-US" dirty="0"/>
          </a:p>
        </p:txBody>
      </p:sp>
      <p:cxnSp>
        <p:nvCxnSpPr>
          <p:cNvPr id="6" name="直線單箭頭接點 5"/>
          <p:cNvCxnSpPr/>
          <p:nvPr/>
        </p:nvCxnSpPr>
        <p:spPr>
          <a:xfrm>
            <a:off x="2626931" y="1835542"/>
            <a:ext cx="0" cy="65670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8" name="文字方塊 7"/>
          <p:cNvSpPr txBox="1"/>
          <p:nvPr/>
        </p:nvSpPr>
        <p:spPr>
          <a:xfrm>
            <a:off x="1922025" y="1384869"/>
            <a:ext cx="1672061" cy="369332"/>
          </a:xfrm>
          <a:prstGeom prst="rect">
            <a:avLst/>
          </a:prstGeom>
          <a:noFill/>
        </p:spPr>
        <p:txBody>
          <a:bodyPr wrap="none" rtlCol="0">
            <a:spAutoFit/>
          </a:bodyPr>
          <a:lstStyle/>
          <a:p>
            <a:r>
              <a:rPr lang="en-US" altLang="zh-TW" dirty="0" smtClean="0"/>
              <a:t>Request (a URL)</a:t>
            </a:r>
            <a:endParaRPr lang="zh-TW" altLang="en-US" dirty="0"/>
          </a:p>
        </p:txBody>
      </p:sp>
      <p:sp>
        <p:nvSpPr>
          <p:cNvPr id="9" name="矩形 8"/>
          <p:cNvSpPr/>
          <p:nvPr/>
        </p:nvSpPr>
        <p:spPr>
          <a:xfrm>
            <a:off x="4198036" y="2492248"/>
            <a:ext cx="1230284"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Dynamic video encoder</a:t>
            </a:r>
            <a:endParaRPr lang="zh-TW" altLang="en-US" dirty="0"/>
          </a:p>
        </p:txBody>
      </p:sp>
      <p:cxnSp>
        <p:nvCxnSpPr>
          <p:cNvPr id="11" name="直線單箭頭接點 10"/>
          <p:cNvCxnSpPr>
            <a:stCxn id="9" idx="0"/>
          </p:cNvCxnSpPr>
          <p:nvPr/>
        </p:nvCxnSpPr>
        <p:spPr>
          <a:xfrm flipH="1" flipV="1">
            <a:off x="4801986" y="1976859"/>
            <a:ext cx="11192" cy="51538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文字方塊 11"/>
          <p:cNvSpPr txBox="1"/>
          <p:nvPr/>
        </p:nvSpPr>
        <p:spPr>
          <a:xfrm>
            <a:off x="4232663" y="1607527"/>
            <a:ext cx="1138645" cy="369332"/>
          </a:xfrm>
          <a:prstGeom prst="rect">
            <a:avLst/>
          </a:prstGeom>
          <a:noFill/>
        </p:spPr>
        <p:txBody>
          <a:bodyPr wrap="none" rtlCol="0">
            <a:spAutoFit/>
          </a:bodyPr>
          <a:lstStyle/>
          <a:p>
            <a:r>
              <a:rPr lang="en-US" altLang="zh-TW" dirty="0" smtClean="0"/>
              <a:t>Streaming</a:t>
            </a:r>
            <a:endParaRPr lang="zh-TW" altLang="en-US" dirty="0"/>
          </a:p>
        </p:txBody>
      </p:sp>
      <p:cxnSp>
        <p:nvCxnSpPr>
          <p:cNvPr id="14" name="直線單箭頭接點 13"/>
          <p:cNvCxnSpPr>
            <a:stCxn id="4" idx="3"/>
            <a:endCxn id="9" idx="1"/>
          </p:cNvCxnSpPr>
          <p:nvPr/>
        </p:nvCxnSpPr>
        <p:spPr>
          <a:xfrm>
            <a:off x="3275324" y="2887103"/>
            <a:ext cx="92271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5" name="文字方塊 14"/>
          <p:cNvSpPr txBox="1"/>
          <p:nvPr/>
        </p:nvSpPr>
        <p:spPr>
          <a:xfrm>
            <a:off x="3494333" y="2492248"/>
            <a:ext cx="458780" cy="369332"/>
          </a:xfrm>
          <a:prstGeom prst="rect">
            <a:avLst/>
          </a:prstGeom>
          <a:noFill/>
        </p:spPr>
        <p:txBody>
          <a:bodyPr wrap="none" rtlCol="0">
            <a:spAutoFit/>
          </a:bodyPr>
          <a:lstStyle/>
          <a:p>
            <a:r>
              <a:rPr lang="en-US" altLang="zh-TW" dirty="0" smtClean="0"/>
              <a:t>Hit</a:t>
            </a:r>
            <a:endParaRPr lang="zh-TW" altLang="en-US" dirty="0"/>
          </a:p>
        </p:txBody>
      </p:sp>
      <p:sp>
        <p:nvSpPr>
          <p:cNvPr id="16" name="矩形 15"/>
          <p:cNvSpPr/>
          <p:nvPr/>
        </p:nvSpPr>
        <p:spPr>
          <a:xfrm>
            <a:off x="1704218" y="3872160"/>
            <a:ext cx="1571106"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Video Downloader</a:t>
            </a:r>
            <a:endParaRPr lang="zh-TW" altLang="en-US" dirty="0"/>
          </a:p>
        </p:txBody>
      </p:sp>
      <p:sp>
        <p:nvSpPr>
          <p:cNvPr id="19" name="文字方塊 18"/>
          <p:cNvSpPr txBox="1"/>
          <p:nvPr/>
        </p:nvSpPr>
        <p:spPr>
          <a:xfrm>
            <a:off x="2661053" y="3354985"/>
            <a:ext cx="614271" cy="369332"/>
          </a:xfrm>
          <a:prstGeom prst="rect">
            <a:avLst/>
          </a:prstGeom>
          <a:noFill/>
        </p:spPr>
        <p:txBody>
          <a:bodyPr wrap="none" rtlCol="0">
            <a:spAutoFit/>
          </a:bodyPr>
          <a:lstStyle/>
          <a:p>
            <a:r>
              <a:rPr lang="en-US" altLang="zh-TW" dirty="0" smtClean="0"/>
              <a:t>Miss</a:t>
            </a:r>
            <a:endParaRPr lang="zh-TW" altLang="en-US" dirty="0"/>
          </a:p>
        </p:txBody>
      </p:sp>
      <p:cxnSp>
        <p:nvCxnSpPr>
          <p:cNvPr id="22" name="直線單箭頭接點 21"/>
          <p:cNvCxnSpPr>
            <a:stCxn id="4" idx="2"/>
          </p:cNvCxnSpPr>
          <p:nvPr/>
        </p:nvCxnSpPr>
        <p:spPr>
          <a:xfrm>
            <a:off x="2660182" y="3281957"/>
            <a:ext cx="871" cy="59020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矩形 22"/>
          <p:cNvSpPr/>
          <p:nvPr/>
        </p:nvSpPr>
        <p:spPr>
          <a:xfrm>
            <a:off x="1704218" y="5227135"/>
            <a:ext cx="1571977"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DCT</a:t>
            </a:r>
            <a:endParaRPr lang="zh-TW" altLang="en-US" dirty="0"/>
          </a:p>
        </p:txBody>
      </p:sp>
      <p:sp>
        <p:nvSpPr>
          <p:cNvPr id="24" name="矩形 23"/>
          <p:cNvSpPr/>
          <p:nvPr/>
        </p:nvSpPr>
        <p:spPr>
          <a:xfrm>
            <a:off x="4198036" y="5227135"/>
            <a:ext cx="1230284"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IBR look up</a:t>
            </a:r>
            <a:endParaRPr lang="zh-TW" altLang="en-US" dirty="0"/>
          </a:p>
        </p:txBody>
      </p:sp>
      <p:sp>
        <p:nvSpPr>
          <p:cNvPr id="25" name="矩形 24"/>
          <p:cNvSpPr/>
          <p:nvPr/>
        </p:nvSpPr>
        <p:spPr>
          <a:xfrm>
            <a:off x="4198036" y="3872160"/>
            <a:ext cx="1230284"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Update IBR table</a:t>
            </a:r>
            <a:endParaRPr lang="zh-TW" altLang="en-US" dirty="0"/>
          </a:p>
        </p:txBody>
      </p:sp>
      <p:sp>
        <p:nvSpPr>
          <p:cNvPr id="26" name="矩形 25"/>
          <p:cNvSpPr/>
          <p:nvPr/>
        </p:nvSpPr>
        <p:spPr>
          <a:xfrm>
            <a:off x="6126480" y="5227135"/>
            <a:ext cx="1230284"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Add an entry to IBR table</a:t>
            </a:r>
            <a:endParaRPr lang="zh-TW" altLang="en-US" dirty="0"/>
          </a:p>
        </p:txBody>
      </p:sp>
      <p:sp>
        <p:nvSpPr>
          <p:cNvPr id="27" name="矩形 26"/>
          <p:cNvSpPr/>
          <p:nvPr/>
        </p:nvSpPr>
        <p:spPr>
          <a:xfrm>
            <a:off x="6126480" y="3872160"/>
            <a:ext cx="1798320"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Replacement policy</a:t>
            </a:r>
            <a:endParaRPr lang="zh-TW" altLang="en-US" dirty="0"/>
          </a:p>
        </p:txBody>
      </p:sp>
      <p:cxnSp>
        <p:nvCxnSpPr>
          <p:cNvPr id="29" name="直線單箭頭接點 28"/>
          <p:cNvCxnSpPr>
            <a:stCxn id="16" idx="2"/>
            <a:endCxn id="23" idx="0"/>
          </p:cNvCxnSpPr>
          <p:nvPr/>
        </p:nvCxnSpPr>
        <p:spPr>
          <a:xfrm>
            <a:off x="2489771" y="4661869"/>
            <a:ext cx="436" cy="5652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直線單箭頭接點 30"/>
          <p:cNvCxnSpPr>
            <a:stCxn id="23" idx="3"/>
            <a:endCxn id="24" idx="1"/>
          </p:cNvCxnSpPr>
          <p:nvPr/>
        </p:nvCxnSpPr>
        <p:spPr>
          <a:xfrm>
            <a:off x="3276195" y="5621990"/>
            <a:ext cx="921841"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直線單箭頭接點 32"/>
          <p:cNvCxnSpPr>
            <a:stCxn id="24" idx="0"/>
            <a:endCxn id="25" idx="2"/>
          </p:cNvCxnSpPr>
          <p:nvPr/>
        </p:nvCxnSpPr>
        <p:spPr>
          <a:xfrm flipV="1">
            <a:off x="4813178" y="4661869"/>
            <a:ext cx="0" cy="5652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9" name="直線單箭頭接點 38"/>
          <p:cNvCxnSpPr/>
          <p:nvPr/>
        </p:nvCxnSpPr>
        <p:spPr>
          <a:xfrm flipV="1">
            <a:off x="3275324" y="3281958"/>
            <a:ext cx="922712" cy="194517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1" name="直線單箭頭接點 40"/>
          <p:cNvCxnSpPr>
            <a:stCxn id="24" idx="3"/>
            <a:endCxn id="26" idx="1"/>
          </p:cNvCxnSpPr>
          <p:nvPr/>
        </p:nvCxnSpPr>
        <p:spPr>
          <a:xfrm>
            <a:off x="5428320" y="5621990"/>
            <a:ext cx="69816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直線單箭頭接點 42"/>
          <p:cNvCxnSpPr>
            <a:stCxn id="26" idx="0"/>
          </p:cNvCxnSpPr>
          <p:nvPr/>
        </p:nvCxnSpPr>
        <p:spPr>
          <a:xfrm flipV="1">
            <a:off x="6741622" y="4661869"/>
            <a:ext cx="0" cy="5652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6" name="文字方塊 45"/>
          <p:cNvSpPr txBox="1"/>
          <p:nvPr/>
        </p:nvSpPr>
        <p:spPr>
          <a:xfrm>
            <a:off x="4801986" y="4768149"/>
            <a:ext cx="458780" cy="369332"/>
          </a:xfrm>
          <a:prstGeom prst="rect">
            <a:avLst/>
          </a:prstGeom>
          <a:noFill/>
        </p:spPr>
        <p:txBody>
          <a:bodyPr wrap="none" rtlCol="0">
            <a:spAutoFit/>
          </a:bodyPr>
          <a:lstStyle/>
          <a:p>
            <a:r>
              <a:rPr lang="en-US" altLang="zh-TW" dirty="0" smtClean="0"/>
              <a:t>Hit</a:t>
            </a:r>
            <a:endParaRPr lang="zh-TW" altLang="en-US" dirty="0"/>
          </a:p>
        </p:txBody>
      </p:sp>
      <p:sp>
        <p:nvSpPr>
          <p:cNvPr id="47" name="文字方塊 46"/>
          <p:cNvSpPr txBox="1"/>
          <p:nvPr/>
        </p:nvSpPr>
        <p:spPr>
          <a:xfrm>
            <a:off x="5470644" y="5252658"/>
            <a:ext cx="614271" cy="369332"/>
          </a:xfrm>
          <a:prstGeom prst="rect">
            <a:avLst/>
          </a:prstGeom>
          <a:noFill/>
        </p:spPr>
        <p:txBody>
          <a:bodyPr wrap="none" rtlCol="0">
            <a:spAutoFit/>
          </a:bodyPr>
          <a:lstStyle/>
          <a:p>
            <a:r>
              <a:rPr lang="en-US" altLang="zh-TW" dirty="0" smtClean="0"/>
              <a:t>Miss</a:t>
            </a:r>
            <a:endParaRPr lang="zh-TW" altLang="en-US" dirty="0"/>
          </a:p>
        </p:txBody>
      </p:sp>
      <p:sp>
        <p:nvSpPr>
          <p:cNvPr id="17" name="Rectangle 16"/>
          <p:cNvSpPr/>
          <p:nvPr/>
        </p:nvSpPr>
        <p:spPr>
          <a:xfrm>
            <a:off x="1502219" y="2137680"/>
            <a:ext cx="2029582" cy="14478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643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1" nodeType="clickEffect">
                                  <p:stCondLst>
                                    <p:cond delay="0"/>
                                  </p:stCondLst>
                                  <p:childTnLst>
                                    <p:animMotion origin="layout" path="M -3.61111E-6 -1.11111E-6 L 0.25 -1.11111E-6 " pathEditMode="relative" rAng="0" ptsTypes="AA">
                                      <p:cBhvr>
                                        <p:cTn id="10" dur="1000" fill="hold"/>
                                        <p:tgtEl>
                                          <p:spTgt spid="17"/>
                                        </p:tgtEl>
                                        <p:attrNameLst>
                                          <p:attrName>ppt_x</p:attrName>
                                          <p:attrName>ppt_y</p:attrName>
                                        </p:attrNameLst>
                                      </p:cBhvr>
                                      <p:rCtr x="12500" y="0"/>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2" nodeType="clickEffect">
                                  <p:stCondLst>
                                    <p:cond delay="0"/>
                                  </p:stCondLst>
                                  <p:childTnLst>
                                    <p:animMotion origin="layout" path="M -3.61111E-6 -1.11111E-6 L -0.00295 0.20486 " pathEditMode="relative" rAng="0" ptsTypes="AA">
                                      <p:cBhvr>
                                        <p:cTn id="14" dur="1000" fill="hold"/>
                                        <p:tgtEl>
                                          <p:spTgt spid="17"/>
                                        </p:tgtEl>
                                        <p:attrNameLst>
                                          <p:attrName>ppt_x</p:attrName>
                                          <p:attrName>ppt_y</p:attrName>
                                        </p:attrNameLst>
                                      </p:cBhvr>
                                      <p:rCtr x="-156" y="10231"/>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3" nodeType="clickEffect">
                                  <p:stCondLst>
                                    <p:cond delay="0"/>
                                  </p:stCondLst>
                                  <p:childTnLst>
                                    <p:animMotion origin="layout" path="M -0.00295 0.20486 L -0.00295 0.40232 " pathEditMode="relative" rAng="0" ptsTypes="AA">
                                      <p:cBhvr>
                                        <p:cTn id="18" dur="1000" fill="hold"/>
                                        <p:tgtEl>
                                          <p:spTgt spid="17"/>
                                        </p:tgtEl>
                                        <p:attrNameLst>
                                          <p:attrName>ppt_x</p:attrName>
                                          <p:attrName>ppt_y</p:attrName>
                                        </p:attrNameLst>
                                      </p:cBhvr>
                                      <p:rCtr x="0" y="9861"/>
                                    </p:animMotion>
                                  </p:childTnLst>
                                </p:cTn>
                              </p:par>
                            </p:childTnLst>
                          </p:cTn>
                        </p:par>
                      </p:childTnLst>
                    </p:cTn>
                  </p:par>
                  <p:par>
                    <p:cTn id="19" fill="hold">
                      <p:stCondLst>
                        <p:cond delay="indefinite"/>
                      </p:stCondLst>
                      <p:childTnLst>
                        <p:par>
                          <p:cTn id="20" fill="hold">
                            <p:stCondLst>
                              <p:cond delay="0"/>
                            </p:stCondLst>
                            <p:childTnLst>
                              <p:par>
                                <p:cTn id="21" presetID="63" presetClass="path" presetSubtype="0" accel="50000" decel="50000" fill="hold" grpId="4" nodeType="clickEffect">
                                  <p:stCondLst>
                                    <p:cond delay="0"/>
                                  </p:stCondLst>
                                  <p:childTnLst>
                                    <p:animMotion origin="layout" path="M -0.00295 0.40232 L 0.24705 0.40232 " pathEditMode="relative" rAng="0" ptsTypes="AA">
                                      <p:cBhvr>
                                        <p:cTn id="22" dur="1000" fill="hold"/>
                                        <p:tgtEl>
                                          <p:spTgt spid="17"/>
                                        </p:tgtEl>
                                        <p:attrNameLst>
                                          <p:attrName>ppt_x</p:attrName>
                                          <p:attrName>ppt_y</p:attrName>
                                        </p:attrNameLst>
                                      </p:cBhvr>
                                      <p:rCtr x="12500" y="0"/>
                                    </p:animMotion>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grpId="5" nodeType="clickEffect">
                                  <p:stCondLst>
                                    <p:cond delay="0"/>
                                  </p:stCondLst>
                                  <p:childTnLst>
                                    <p:animMotion origin="layout" path="M 0.24705 0.40232 L 0.24653 0.20486 " pathEditMode="relative" rAng="0" ptsTypes="AA">
                                      <p:cBhvr>
                                        <p:cTn id="26" dur="1000" fill="hold"/>
                                        <p:tgtEl>
                                          <p:spTgt spid="17"/>
                                        </p:tgtEl>
                                        <p:attrNameLst>
                                          <p:attrName>ppt_x</p:attrName>
                                          <p:attrName>ppt_y</p:attrName>
                                        </p:attrNameLst>
                                      </p:cBhvr>
                                      <p:rCtr x="-35" y="-9884"/>
                                    </p:animMotion>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grpId="6" nodeType="clickEffect">
                                  <p:stCondLst>
                                    <p:cond delay="0"/>
                                  </p:stCondLst>
                                  <p:childTnLst>
                                    <p:animMotion origin="layout" path="M 0.24705 0.40232 L 0.46216 0.40232 " pathEditMode="relative" rAng="0" ptsTypes="AA">
                                      <p:cBhvr>
                                        <p:cTn id="30" dur="1000" fill="hold"/>
                                        <p:tgtEl>
                                          <p:spTgt spid="17"/>
                                        </p:tgtEl>
                                        <p:attrNameLst>
                                          <p:attrName>ppt_x</p:attrName>
                                          <p:attrName>ppt_y</p:attrName>
                                        </p:attrNameLst>
                                      </p:cBhvr>
                                      <p:rCtr x="10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7" grpId="2" animBg="1"/>
      <p:bldP spid="17" grpId="3" animBg="1"/>
      <p:bldP spid="17" grpId="4" animBg="1"/>
      <p:bldP spid="17" grpId="5" animBg="1"/>
      <p:bldP spid="17" grpId="6"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a:t>
            </a:r>
            <a:r>
              <a:rPr lang="en-US" dirty="0" err="1" smtClean="0"/>
              <a:t>QoE</a:t>
            </a:r>
            <a:r>
              <a:rPr lang="en-US" dirty="0" smtClean="0"/>
              <a:t>: Join Time</a:t>
            </a:r>
            <a:endParaRPr lang="en-US" dirty="0"/>
          </a:p>
        </p:txBody>
      </p:sp>
      <p:sp>
        <p:nvSpPr>
          <p:cNvPr id="3" name="Content Placeholder 2"/>
          <p:cNvSpPr>
            <a:spLocks noGrp="1"/>
          </p:cNvSpPr>
          <p:nvPr>
            <p:ph idx="1"/>
          </p:nvPr>
        </p:nvSpPr>
        <p:spPr>
          <a:xfrm>
            <a:off x="933456" y="1825624"/>
            <a:ext cx="7886700" cy="2265777"/>
          </a:xfrm>
        </p:spPr>
        <p:txBody>
          <a:bodyPr/>
          <a:lstStyle/>
          <a:p>
            <a:pPr marL="457200" indent="-457200">
              <a:buFont typeface="Arial" panose="020B0604020202020204" pitchFamily="34" charset="0"/>
              <a:buChar char="•"/>
            </a:pPr>
            <a:r>
              <a:rPr lang="en-US" dirty="0" smtClean="0"/>
              <a:t>Shorter join time can improve user engagement</a:t>
            </a:r>
          </a:p>
          <a:p>
            <a:pPr marL="457200" indent="-457200">
              <a:buFont typeface="Arial" panose="020B0604020202020204" pitchFamily="34" charset="0"/>
              <a:buChar char="•"/>
            </a:pPr>
            <a:r>
              <a:rPr lang="en-US" dirty="0" smtClean="0"/>
              <a:t>High bit rate videos </a:t>
            </a:r>
            <a:r>
              <a:rPr lang="en-US" dirty="0" smtClean="0">
                <a:sym typeface="Wingdings" panose="05000000000000000000" pitchFamily="2" charset="2"/>
              </a:rPr>
              <a:t> longer delay to pre</a:t>
            </a:r>
            <a:r>
              <a:rPr lang="en-US" dirty="0">
                <a:sym typeface="Wingdings" panose="05000000000000000000" pitchFamily="2" charset="2"/>
              </a:rPr>
              <a:t>-</a:t>
            </a:r>
            <a:r>
              <a:rPr lang="en-US" dirty="0" smtClean="0">
                <a:sym typeface="Wingdings" panose="05000000000000000000" pitchFamily="2" charset="2"/>
              </a:rPr>
              <a:t>processing videos and fill buffer</a:t>
            </a:r>
            <a:endParaRPr lang="en-US" dirty="0"/>
          </a:p>
        </p:txBody>
      </p:sp>
      <p:sp>
        <p:nvSpPr>
          <p:cNvPr id="4" name="Rectangle 3"/>
          <p:cNvSpPr/>
          <p:nvPr/>
        </p:nvSpPr>
        <p:spPr>
          <a:xfrm>
            <a:off x="3886200" y="4114800"/>
            <a:ext cx="18288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Transcoding</a:t>
            </a:r>
            <a:endParaRPr lang="en-US" dirty="0"/>
          </a:p>
        </p:txBody>
      </p:sp>
      <p:pic>
        <p:nvPicPr>
          <p:cNvPr id="5" name="Picture 4" descr="iphone.png"/>
          <p:cNvPicPr>
            <a:picLocks noChangeAspect="1"/>
          </p:cNvPicPr>
          <p:nvPr/>
        </p:nvPicPr>
        <p:blipFill>
          <a:blip r:embed="rId2" cstate="print"/>
          <a:stretch>
            <a:fillRect/>
          </a:stretch>
        </p:blipFill>
        <p:spPr>
          <a:xfrm flipH="1">
            <a:off x="7696200" y="4502957"/>
            <a:ext cx="533400" cy="671483"/>
          </a:xfrm>
          <a:prstGeom prst="rect">
            <a:avLst/>
          </a:prstGeom>
        </p:spPr>
      </p:pic>
      <p:pic>
        <p:nvPicPr>
          <p:cNvPr id="6" name="圖片 31" descr="badger.jpg"/>
          <p:cNvPicPr>
            <a:picLocks noChangeAspect="1"/>
          </p:cNvPicPr>
          <p:nvPr/>
        </p:nvPicPr>
        <p:blipFill>
          <a:blip r:embed="rId3" cstate="print"/>
          <a:stretch>
            <a:fillRect/>
          </a:stretch>
        </p:blipFill>
        <p:spPr>
          <a:xfrm>
            <a:off x="1447800" y="4091402"/>
            <a:ext cx="1494594" cy="1494594"/>
          </a:xfrm>
          <a:prstGeom prst="rect">
            <a:avLst/>
          </a:prstGeom>
        </p:spPr>
      </p:pic>
      <p:pic>
        <p:nvPicPr>
          <p:cNvPr id="7" name="圖片 31" descr="badger.jpg"/>
          <p:cNvPicPr>
            <a:picLocks noChangeAspect="1"/>
          </p:cNvPicPr>
          <p:nvPr/>
        </p:nvPicPr>
        <p:blipFill>
          <a:blip r:embed="rId3" cstate="print"/>
          <a:stretch>
            <a:fillRect/>
          </a:stretch>
        </p:blipFill>
        <p:spPr>
          <a:xfrm>
            <a:off x="4342527" y="4374429"/>
            <a:ext cx="928537" cy="928537"/>
          </a:xfrm>
          <a:prstGeom prst="rect">
            <a:avLst/>
          </a:prstGeom>
        </p:spPr>
      </p:pic>
    </p:spTree>
    <p:extLst>
      <p:ext uri="{BB962C8B-B14F-4D97-AF65-F5344CB8AC3E}">
        <p14:creationId xmlns:p14="http://schemas.microsoft.com/office/powerpoint/2010/main" val="2226856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5.55556E-7 4.44444E-6 L 0.28507 0.00555 " pathEditMode="relative" rAng="0" ptsTypes="AA">
                                      <p:cBhvr>
                                        <p:cTn id="6" dur="2000" fill="hold"/>
                                        <p:tgtEl>
                                          <p:spTgt spid="6"/>
                                        </p:tgtEl>
                                        <p:attrNameLst>
                                          <p:attrName>ppt_x</p:attrName>
                                          <p:attrName>ppt_y</p:attrName>
                                        </p:attrNameLst>
                                      </p:cBhvr>
                                      <p:rCtr x="14253" y="278"/>
                                    </p:animMotion>
                                  </p:childTnLst>
                                </p:cTn>
                              </p:par>
                            </p:childTnLst>
                          </p:cTn>
                        </p:par>
                        <p:par>
                          <p:cTn id="7" fill="hold">
                            <p:stCondLst>
                              <p:cond delay="2000"/>
                            </p:stCondLst>
                            <p:childTnLst>
                              <p:par>
                                <p:cTn id="8" presetID="1" presetClass="exit" presetSubtype="0" fill="hold" nodeType="afterEffect">
                                  <p:stCondLst>
                                    <p:cond delay="0"/>
                                  </p:stCondLst>
                                  <p:childTnLst>
                                    <p:set>
                                      <p:cBhvr>
                                        <p:cTn id="9" dur="1" fill="hold">
                                          <p:stCondLst>
                                            <p:cond delay="0"/>
                                          </p:stCondLst>
                                        </p:cTn>
                                        <p:tgtEl>
                                          <p:spTgt spid="6"/>
                                        </p:tgtEl>
                                        <p:attrNameLst>
                                          <p:attrName>style.visibility</p:attrName>
                                        </p:attrNameLst>
                                      </p:cBhvr>
                                      <p:to>
                                        <p:strVal val="hidden"/>
                                      </p:to>
                                    </p:set>
                                  </p:childTnLst>
                                </p:cTn>
                              </p:par>
                            </p:childTnLst>
                          </p:cTn>
                        </p:par>
                        <p:par>
                          <p:cTn id="10" fill="hold">
                            <p:stCondLst>
                              <p:cond delay="200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63" presetClass="path" presetSubtype="0" accel="50000" decel="50000" fill="hold" nodeType="afterEffect">
                                  <p:stCondLst>
                                    <p:cond delay="0"/>
                                  </p:stCondLst>
                                  <p:childTnLst>
                                    <p:animMotion origin="layout" path="M 0 0 L 0.25 0 E" pathEditMode="relative" ptsTypes="">
                                      <p:cBhvr>
                                        <p:cTn id="15"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QoE: </a:t>
            </a:r>
            <a:r>
              <a:rPr lang="en-US" dirty="0"/>
              <a:t>Video Transcoding</a:t>
            </a:r>
          </a:p>
        </p:txBody>
      </p:sp>
      <p:sp>
        <p:nvSpPr>
          <p:cNvPr id="3" name="Content Placeholder 2"/>
          <p:cNvSpPr>
            <a:spLocks noGrp="1"/>
          </p:cNvSpPr>
          <p:nvPr>
            <p:ph idx="1"/>
          </p:nvPr>
        </p:nvSpPr>
        <p:spPr>
          <a:xfrm>
            <a:off x="945629" y="1925779"/>
            <a:ext cx="6591985" cy="1257301"/>
          </a:xfrm>
        </p:spPr>
        <p:txBody>
          <a:bodyPr>
            <a:normAutofit/>
          </a:bodyPr>
          <a:lstStyle/>
          <a:p>
            <a:pPr marL="457200" indent="-457200">
              <a:buFont typeface="Arial" panose="020B0604020202020204" pitchFamily="34" charset="0"/>
              <a:buChar char="•"/>
            </a:pPr>
            <a:r>
              <a:rPr lang="en-US" sz="2800" dirty="0" smtClean="0"/>
              <a:t>Channel diversity</a:t>
            </a:r>
          </a:p>
          <a:p>
            <a:pPr marL="457200" indent="-457200">
              <a:buFont typeface="Arial" panose="020B0604020202020204" pitchFamily="34" charset="0"/>
              <a:buChar char="•"/>
            </a:pPr>
            <a:r>
              <a:rPr lang="en-US" sz="2800" dirty="0" smtClean="0"/>
              <a:t>Bit rate adapting</a:t>
            </a:r>
            <a:endParaRPr lang="en-US" sz="2800" dirty="0"/>
          </a:p>
        </p:txBody>
      </p:sp>
      <p:sp>
        <p:nvSpPr>
          <p:cNvPr id="4" name="Slide Number Placeholder 3"/>
          <p:cNvSpPr>
            <a:spLocks noGrp="1"/>
          </p:cNvSpPr>
          <p:nvPr>
            <p:ph type="sldNum" sz="quarter" idx="12"/>
          </p:nvPr>
        </p:nvSpPr>
        <p:spPr>
          <a:xfrm>
            <a:off x="6654800" y="6275530"/>
            <a:ext cx="2133600" cy="365125"/>
          </a:xfrm>
        </p:spPr>
        <p:txBody>
          <a:bodyPr/>
          <a:lstStyle/>
          <a:p>
            <a:fld id="{704B95BF-62BB-410C-9318-97ECAAA3D03F}" type="slidenum">
              <a:rPr lang="en-US" smtClean="0"/>
              <a:pPr/>
              <a:t>13</a:t>
            </a:fld>
            <a:endParaRPr lang="en-US"/>
          </a:p>
        </p:txBody>
      </p:sp>
      <p:cxnSp>
        <p:nvCxnSpPr>
          <p:cNvPr id="6" name="Straight Connector 5"/>
          <p:cNvCxnSpPr/>
          <p:nvPr/>
        </p:nvCxnSpPr>
        <p:spPr>
          <a:xfrm>
            <a:off x="2362200" y="5888180"/>
            <a:ext cx="441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667000" y="3449780"/>
            <a:ext cx="0" cy="2743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rc 10"/>
          <p:cNvSpPr/>
          <p:nvPr/>
        </p:nvSpPr>
        <p:spPr>
          <a:xfrm>
            <a:off x="2667000" y="4173680"/>
            <a:ext cx="1981200" cy="1143000"/>
          </a:xfrm>
          <a:prstGeom prst="arc">
            <a:avLst>
              <a:gd name="adj1" fmla="val 10747916"/>
              <a:gd name="adj2" fmla="val 20958811"/>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p:cNvSpPr/>
          <p:nvPr/>
        </p:nvSpPr>
        <p:spPr>
          <a:xfrm>
            <a:off x="4271223" y="2230580"/>
            <a:ext cx="1981200" cy="2667000"/>
          </a:xfrm>
          <a:prstGeom prst="arc">
            <a:avLst>
              <a:gd name="adj1" fmla="val 1667441"/>
              <a:gd name="adj2" fmla="val 7530283"/>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1339167" y="4452048"/>
            <a:ext cx="1391728" cy="369332"/>
          </a:xfrm>
          <a:prstGeom prst="rect">
            <a:avLst/>
          </a:prstGeom>
          <a:noFill/>
        </p:spPr>
        <p:txBody>
          <a:bodyPr wrap="none" rtlCol="0">
            <a:spAutoFit/>
          </a:bodyPr>
          <a:lstStyle/>
          <a:p>
            <a:r>
              <a:rPr lang="en-US" dirty="0" smtClean="0"/>
              <a:t>Bandwidth</a:t>
            </a:r>
            <a:endParaRPr lang="en-US" dirty="0"/>
          </a:p>
        </p:txBody>
      </p:sp>
      <p:sp>
        <p:nvSpPr>
          <p:cNvPr id="15" name="Arc 14"/>
          <p:cNvSpPr/>
          <p:nvPr/>
        </p:nvSpPr>
        <p:spPr>
          <a:xfrm>
            <a:off x="2551281" y="4554680"/>
            <a:ext cx="1981200" cy="1143000"/>
          </a:xfrm>
          <a:prstGeom prst="arc">
            <a:avLst>
              <a:gd name="adj1" fmla="val 11803022"/>
              <a:gd name="adj2" fmla="val 20440836"/>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p:cNvSpPr/>
          <p:nvPr/>
        </p:nvSpPr>
        <p:spPr>
          <a:xfrm>
            <a:off x="4029871" y="3830780"/>
            <a:ext cx="1981200" cy="1143000"/>
          </a:xfrm>
          <a:prstGeom prst="arc">
            <a:avLst>
              <a:gd name="adj1" fmla="val 1808922"/>
              <a:gd name="adj2" fmla="val 873473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a:off x="4419600" y="3678381"/>
            <a:ext cx="1981200" cy="1143000"/>
          </a:xfrm>
          <a:prstGeom prst="arc">
            <a:avLst>
              <a:gd name="adj1" fmla="val 218579"/>
              <a:gd name="adj2" fmla="val 3558385"/>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1552477" y="4821380"/>
            <a:ext cx="962123" cy="369332"/>
          </a:xfrm>
          <a:prstGeom prst="rect">
            <a:avLst/>
          </a:prstGeom>
          <a:noFill/>
        </p:spPr>
        <p:txBody>
          <a:bodyPr wrap="none" rtlCol="0">
            <a:spAutoFit/>
          </a:bodyPr>
          <a:lstStyle/>
          <a:p>
            <a:r>
              <a:rPr lang="en-US" dirty="0" smtClean="0"/>
              <a:t>Bit rate</a:t>
            </a:r>
            <a:endParaRPr lang="en-US" dirty="0"/>
          </a:p>
        </p:txBody>
      </p:sp>
      <p:sp>
        <p:nvSpPr>
          <p:cNvPr id="5" name="TextBox 4"/>
          <p:cNvSpPr txBox="1"/>
          <p:nvPr/>
        </p:nvSpPr>
        <p:spPr>
          <a:xfrm>
            <a:off x="4503846" y="5964379"/>
            <a:ext cx="757977" cy="369332"/>
          </a:xfrm>
          <a:prstGeom prst="rect">
            <a:avLst/>
          </a:prstGeom>
          <a:noFill/>
        </p:spPr>
        <p:txBody>
          <a:bodyPr wrap="square" rtlCol="0">
            <a:spAutoFit/>
          </a:bodyPr>
          <a:lstStyle/>
          <a:p>
            <a:r>
              <a:rPr lang="en-US" altLang="zh-TW" dirty="0" smtClean="0"/>
              <a:t>Time</a:t>
            </a:r>
            <a:endParaRPr lang="en-US" dirty="0"/>
          </a:p>
        </p:txBody>
      </p:sp>
      <p:sp>
        <p:nvSpPr>
          <p:cNvPr id="19" name="TextBox 18"/>
          <p:cNvSpPr txBox="1"/>
          <p:nvPr/>
        </p:nvSpPr>
        <p:spPr>
          <a:xfrm>
            <a:off x="1552477" y="3981632"/>
            <a:ext cx="962123" cy="369332"/>
          </a:xfrm>
          <a:prstGeom prst="rect">
            <a:avLst/>
          </a:prstGeom>
          <a:noFill/>
        </p:spPr>
        <p:txBody>
          <a:bodyPr wrap="none" rtlCol="0">
            <a:spAutoFit/>
          </a:bodyPr>
          <a:lstStyle/>
          <a:p>
            <a:r>
              <a:rPr lang="en-US" dirty="0" smtClean="0"/>
              <a:t>Bit rate</a:t>
            </a:r>
            <a:endParaRPr lang="en-US" dirty="0"/>
          </a:p>
        </p:txBody>
      </p:sp>
      <p:cxnSp>
        <p:nvCxnSpPr>
          <p:cNvPr id="9" name="Straight Connector 8"/>
          <p:cNvCxnSpPr/>
          <p:nvPr/>
        </p:nvCxnSpPr>
        <p:spPr>
          <a:xfrm>
            <a:off x="2667000" y="4166298"/>
            <a:ext cx="3733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71024" y="4973780"/>
            <a:ext cx="3733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ounded Rectangular Callout 6"/>
          <p:cNvSpPr/>
          <p:nvPr/>
        </p:nvSpPr>
        <p:spPr>
          <a:xfrm>
            <a:off x="6252423" y="2868351"/>
            <a:ext cx="1645209" cy="840748"/>
          </a:xfrm>
          <a:prstGeom prst="wedgeRoundRectCallout">
            <a:avLst>
              <a:gd name="adj1" fmla="val -45358"/>
              <a:gd name="adj2" fmla="val 9492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Use </a:t>
            </a:r>
            <a:r>
              <a:rPr lang="en-US" sz="2000" dirty="0"/>
              <a:t>O</a:t>
            </a:r>
            <a:r>
              <a:rPr lang="en-US" sz="2000" dirty="0" smtClean="0"/>
              <a:t>ut </a:t>
            </a:r>
            <a:r>
              <a:rPr lang="en-US" sz="2000" dirty="0"/>
              <a:t>B</a:t>
            </a:r>
            <a:r>
              <a:rPr lang="en-US" sz="2000" dirty="0" smtClean="0"/>
              <a:t>andwidth</a:t>
            </a:r>
            <a:endParaRPr lang="en-US" sz="2000" dirty="0"/>
          </a:p>
        </p:txBody>
      </p:sp>
      <p:sp>
        <p:nvSpPr>
          <p:cNvPr id="21" name="Rounded Rectangular Callout 20"/>
          <p:cNvSpPr/>
          <p:nvPr/>
        </p:nvSpPr>
        <p:spPr>
          <a:xfrm>
            <a:off x="6781800" y="4761682"/>
            <a:ext cx="1645209" cy="840748"/>
          </a:xfrm>
          <a:prstGeom prst="wedgeRoundRectCallout">
            <a:avLst>
              <a:gd name="adj1" fmla="val -73398"/>
              <a:gd name="adj2" fmla="val -2461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Waste </a:t>
            </a:r>
            <a:r>
              <a:rPr lang="en-US" sz="2000" dirty="0"/>
              <a:t>B</a:t>
            </a:r>
            <a:r>
              <a:rPr lang="en-US" sz="2000" dirty="0" smtClean="0"/>
              <a:t>andwidth</a:t>
            </a:r>
            <a:endParaRPr lang="en-US" sz="2000" dirty="0"/>
          </a:p>
        </p:txBody>
      </p:sp>
      <p:sp>
        <p:nvSpPr>
          <p:cNvPr id="22" name="Rounded Rectangular Callout 21"/>
          <p:cNvSpPr/>
          <p:nvPr/>
        </p:nvSpPr>
        <p:spPr>
          <a:xfrm>
            <a:off x="3994834" y="3095677"/>
            <a:ext cx="1645209" cy="840748"/>
          </a:xfrm>
          <a:prstGeom prst="wedgeRoundRectCallout">
            <a:avLst>
              <a:gd name="adj1" fmla="val -52869"/>
              <a:gd name="adj2" fmla="val 12628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Bit Rate Adapting</a:t>
            </a:r>
            <a:endParaRPr lang="en-US" sz="2000" dirty="0"/>
          </a:p>
        </p:txBody>
      </p:sp>
    </p:spTree>
    <p:extLst>
      <p:ext uri="{BB962C8B-B14F-4D97-AF65-F5344CB8AC3E}">
        <p14:creationId xmlns:p14="http://schemas.microsoft.com/office/powerpoint/2010/main" val="225661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9"/>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7"/>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childTnLst>
                                </p:cTn>
                              </p:par>
                            </p:childTnLst>
                          </p:cTn>
                        </p:par>
                        <p:par>
                          <p:cTn id="34" fill="hold">
                            <p:stCondLst>
                              <p:cond delay="0"/>
                            </p:stCondLst>
                            <p:childTnLst>
                              <p:par>
                                <p:cTn id="35" presetID="22" presetClass="entr" presetSubtype="8" fill="hold"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par>
                          <p:cTn id="38" fill="hold">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20"/>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21"/>
                                        </p:tgtEl>
                                        <p:attrNameLst>
                                          <p:attrName>style.visibility</p:attrName>
                                        </p:attrNameLst>
                                      </p:cBhvr>
                                      <p:to>
                                        <p:strVal val="hidden"/>
                                      </p:to>
                                    </p:set>
                                  </p:childTnLst>
                                </p:cTn>
                              </p:par>
                            </p:childTnLst>
                          </p:cTn>
                        </p:par>
                        <p:par>
                          <p:cTn id="47" fill="hold">
                            <p:stCondLst>
                              <p:cond delay="0"/>
                            </p:stCondLst>
                            <p:childTnLst>
                              <p:par>
                                <p:cTn id="48" presetID="22" presetClass="entr" presetSubtype="8"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left)">
                                      <p:cBhvr>
                                        <p:cTn id="58" dur="500"/>
                                        <p:tgtEl>
                                          <p:spTgt spid="17"/>
                                        </p:tgtEl>
                                      </p:cBhvr>
                                    </p:animEffect>
                                  </p:childTnLst>
                                </p:cTn>
                              </p:par>
                            </p:childTnLst>
                          </p:cTn>
                        </p:par>
                        <p:par>
                          <p:cTn id="59" fill="hold">
                            <p:stCondLst>
                              <p:cond delay="1500"/>
                            </p:stCondLst>
                            <p:childTnLst>
                              <p:par>
                                <p:cTn id="60" presetID="1" presetClass="entr" presetSubtype="0"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6" grpId="0" animBg="1"/>
      <p:bldP spid="17" grpId="0" animBg="1"/>
      <p:bldP spid="18" grpId="0"/>
      <p:bldP spid="19" grpId="0"/>
      <p:bldP spid="19" grpId="1"/>
      <p:bldP spid="7" grpId="0" animBg="1"/>
      <p:bldP spid="7" grpId="1" animBg="1"/>
      <p:bldP spid="21" grpId="0" animBg="1"/>
      <p:bldP spid="21" grpId="1"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QoE : Video Transcoding</a:t>
            </a:r>
          </a:p>
        </p:txBody>
      </p:sp>
      <p:sp>
        <p:nvSpPr>
          <p:cNvPr id="3" name="Content Placeholder 2"/>
          <p:cNvSpPr>
            <a:spLocks noGrp="1"/>
          </p:cNvSpPr>
          <p:nvPr>
            <p:ph idx="1"/>
          </p:nvPr>
        </p:nvSpPr>
        <p:spPr>
          <a:xfrm>
            <a:off x="959882" y="1776899"/>
            <a:ext cx="7582756" cy="1752600"/>
          </a:xfrm>
        </p:spPr>
        <p:txBody>
          <a:bodyPr>
            <a:noAutofit/>
          </a:bodyPr>
          <a:lstStyle/>
          <a:p>
            <a:pPr marL="342900" indent="-342900">
              <a:buFont typeface="Arial" panose="020B0604020202020204" pitchFamily="34" charset="0"/>
              <a:buChar char="•"/>
            </a:pPr>
            <a:r>
              <a:rPr lang="en-US" dirty="0" smtClean="0"/>
              <a:t>Possible solution: pre-encode multiple versions with different bit rate, resolution, and format</a:t>
            </a:r>
          </a:p>
          <a:p>
            <a:pPr marL="342900" indent="-342900">
              <a:buFont typeface="Arial" panose="020B0604020202020204" pitchFamily="34" charset="0"/>
              <a:buChar char="•"/>
            </a:pPr>
            <a:r>
              <a:rPr lang="en-US" dirty="0" smtClean="0"/>
              <a:t>MPEG DASH</a:t>
            </a:r>
            <a:endParaRPr lang="en-US" sz="3200" dirty="0"/>
          </a:p>
        </p:txBody>
      </p:sp>
      <p:sp>
        <p:nvSpPr>
          <p:cNvPr id="4" name="Slide Number Placeholder 3"/>
          <p:cNvSpPr>
            <a:spLocks noGrp="1"/>
          </p:cNvSpPr>
          <p:nvPr>
            <p:ph type="sldNum" sz="quarter" idx="12"/>
          </p:nvPr>
        </p:nvSpPr>
        <p:spPr>
          <a:xfrm>
            <a:off x="6769101" y="6015755"/>
            <a:ext cx="2133600" cy="365125"/>
          </a:xfrm>
        </p:spPr>
        <p:txBody>
          <a:bodyPr/>
          <a:lstStyle/>
          <a:p>
            <a:fld id="{704B95BF-62BB-410C-9318-97ECAAA3D03F}" type="slidenum">
              <a:rPr lang="en-US" smtClean="0"/>
              <a:pPr/>
              <a:t>14</a:t>
            </a:fld>
            <a:endParaRPr lang="en-US"/>
          </a:p>
        </p:txBody>
      </p:sp>
      <p:grpSp>
        <p:nvGrpSpPr>
          <p:cNvPr id="20" name="Group 19"/>
          <p:cNvGrpSpPr/>
          <p:nvPr/>
        </p:nvGrpSpPr>
        <p:grpSpPr>
          <a:xfrm>
            <a:off x="2476501" y="3640393"/>
            <a:ext cx="2819400" cy="2209800"/>
            <a:chOff x="2362200" y="4107988"/>
            <a:chExt cx="2819400" cy="2209800"/>
          </a:xfrm>
        </p:grpSpPr>
        <p:sp>
          <p:nvSpPr>
            <p:cNvPr id="5" name="Rectangle 4"/>
            <p:cNvSpPr/>
            <p:nvPr/>
          </p:nvSpPr>
          <p:spPr>
            <a:xfrm>
              <a:off x="2362200" y="4107988"/>
              <a:ext cx="28194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zh-TW" dirty="0" smtClean="0">
                  <a:solidFill>
                    <a:srgbClr val="FF0000"/>
                  </a:solidFill>
                </a:rPr>
                <a:t>Version 1</a:t>
              </a:r>
              <a:endParaRPr lang="en-US" dirty="0">
                <a:solidFill>
                  <a:srgbClr val="FF0000"/>
                </a:solidFill>
              </a:endParaRPr>
            </a:p>
          </p:txBody>
        </p:sp>
        <p:sp>
          <p:nvSpPr>
            <p:cNvPr id="6" name="Rectangle 5"/>
            <p:cNvSpPr/>
            <p:nvPr/>
          </p:nvSpPr>
          <p:spPr>
            <a:xfrm>
              <a:off x="2362200" y="4946188"/>
              <a:ext cx="25146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zh-TW" dirty="0" smtClean="0">
                  <a:solidFill>
                    <a:srgbClr val="FF0000"/>
                  </a:solidFill>
                </a:rPr>
                <a:t>Version 2</a:t>
              </a:r>
              <a:endParaRPr lang="en-US" dirty="0">
                <a:solidFill>
                  <a:srgbClr val="FF0000"/>
                </a:solidFill>
              </a:endParaRPr>
            </a:p>
          </p:txBody>
        </p:sp>
        <p:sp>
          <p:nvSpPr>
            <p:cNvPr id="7" name="Rectangle 6"/>
            <p:cNvSpPr/>
            <p:nvPr/>
          </p:nvSpPr>
          <p:spPr>
            <a:xfrm>
              <a:off x="2362200" y="5784388"/>
              <a:ext cx="21336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solidFill>
                    <a:srgbClr val="FF0000"/>
                  </a:solidFill>
                </a:rPr>
                <a:t>Version 3</a:t>
              </a:r>
              <a:endParaRPr lang="en-US" dirty="0">
                <a:solidFill>
                  <a:srgbClr val="FF0000"/>
                </a:solidFill>
              </a:endParaRPr>
            </a:p>
          </p:txBody>
        </p:sp>
      </p:grpSp>
      <p:grpSp>
        <p:nvGrpSpPr>
          <p:cNvPr id="17" name="Group 16"/>
          <p:cNvGrpSpPr/>
          <p:nvPr/>
        </p:nvGrpSpPr>
        <p:grpSpPr>
          <a:xfrm>
            <a:off x="429799" y="3907093"/>
            <a:ext cx="1970502" cy="1676400"/>
            <a:chOff x="315498" y="4374688"/>
            <a:chExt cx="1970502" cy="1676400"/>
          </a:xfrm>
        </p:grpSpPr>
        <p:sp>
          <p:nvSpPr>
            <p:cNvPr id="10" name="Rectangle 9"/>
            <p:cNvSpPr/>
            <p:nvPr/>
          </p:nvSpPr>
          <p:spPr>
            <a:xfrm>
              <a:off x="315498" y="4793788"/>
              <a:ext cx="156141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Storage consuming</a:t>
              </a:r>
              <a:endParaRPr lang="en-US" dirty="0"/>
            </a:p>
          </p:txBody>
        </p:sp>
        <p:cxnSp>
          <p:nvCxnSpPr>
            <p:cNvPr id="12" name="Straight Arrow Connector 11"/>
            <p:cNvCxnSpPr>
              <a:stCxn id="10" idx="3"/>
            </p:cNvCxnSpPr>
            <p:nvPr/>
          </p:nvCxnSpPr>
          <p:spPr>
            <a:xfrm>
              <a:off x="1876913" y="5212888"/>
              <a:ext cx="409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3"/>
            </p:cNvCxnSpPr>
            <p:nvPr/>
          </p:nvCxnSpPr>
          <p:spPr>
            <a:xfrm flipV="1">
              <a:off x="1876913" y="4374688"/>
              <a:ext cx="409087" cy="83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3"/>
            </p:cNvCxnSpPr>
            <p:nvPr/>
          </p:nvCxnSpPr>
          <p:spPr>
            <a:xfrm>
              <a:off x="1876913" y="5212888"/>
              <a:ext cx="409087" cy="83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19" name="Chart 18"/>
          <p:cNvGraphicFramePr>
            <a:graphicFrameLocks/>
          </p:cNvGraphicFramePr>
          <p:nvPr>
            <p:extLst>
              <p:ext uri="{D42A27DB-BD31-4B8C-83A1-F6EECF244321}">
                <p14:modId xmlns:p14="http://schemas.microsoft.com/office/powerpoint/2010/main" val="2438815821"/>
              </p:ext>
            </p:extLst>
          </p:nvPr>
        </p:nvGraphicFramePr>
        <p:xfrm>
          <a:off x="4076701" y="3418605"/>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1" name="Right Arrow 20"/>
          <p:cNvSpPr/>
          <p:nvPr/>
        </p:nvSpPr>
        <p:spPr>
          <a:xfrm>
            <a:off x="3515370" y="4502977"/>
            <a:ext cx="4450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991101" y="3160167"/>
            <a:ext cx="3126177" cy="369332"/>
          </a:xfrm>
          <a:prstGeom prst="rect">
            <a:avLst/>
          </a:prstGeom>
          <a:noFill/>
        </p:spPr>
        <p:txBody>
          <a:bodyPr wrap="none" rtlCol="0">
            <a:spAutoFit/>
          </a:bodyPr>
          <a:lstStyle/>
          <a:p>
            <a:r>
              <a:rPr lang="en-US" dirty="0" smtClean="0"/>
              <a:t>Performance Cliff Problem</a:t>
            </a:r>
            <a:endParaRPr lang="en-US" dirty="0"/>
          </a:p>
        </p:txBody>
      </p:sp>
    </p:spTree>
    <p:extLst>
      <p:ext uri="{BB962C8B-B14F-4D97-AF65-F5344CB8AC3E}">
        <p14:creationId xmlns:p14="http://schemas.microsoft.com/office/powerpoint/2010/main" val="1450613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par>
                          <p:cTn id="11" fill="hold">
                            <p:stCondLst>
                              <p:cond delay="0"/>
                            </p:stCondLst>
                            <p:childTnLst>
                              <p:par>
                                <p:cTn id="12" presetID="35" presetClass="path" presetSubtype="0" accel="50000" decel="50000" fill="hold" nodeType="afterEffect">
                                  <p:stCondLst>
                                    <p:cond delay="0"/>
                                  </p:stCondLst>
                                  <p:childTnLst>
                                    <p:animMotion origin="layout" path="M 5.55112E-17 1.85185E-6 L -0.20729 1.85185E-6 " pathEditMode="relative" rAng="0" ptsTypes="AA">
                                      <p:cBhvr>
                                        <p:cTn id="13" dur="2000" fill="hold"/>
                                        <p:tgtEl>
                                          <p:spTgt spid="20"/>
                                        </p:tgtEl>
                                        <p:attrNameLst>
                                          <p:attrName>ppt_x</p:attrName>
                                          <p:attrName>ppt_y</p:attrName>
                                        </p:attrNameLst>
                                      </p:cBhvr>
                                      <p:rCtr x="-10365" y="0"/>
                                    </p:animMotion>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p:bldAsOne/>
      </p:bldGraphic>
      <p:bldP spid="21" grpId="0" animBg="1"/>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QoE : Video Transcoding</a:t>
            </a:r>
          </a:p>
        </p:txBody>
      </p:sp>
      <p:sp>
        <p:nvSpPr>
          <p:cNvPr id="4" name="Slide Number Placeholder 3"/>
          <p:cNvSpPr>
            <a:spLocks noGrp="1"/>
          </p:cNvSpPr>
          <p:nvPr>
            <p:ph type="sldNum" sz="quarter" idx="12"/>
          </p:nvPr>
        </p:nvSpPr>
        <p:spPr/>
        <p:txBody>
          <a:bodyPr/>
          <a:lstStyle/>
          <a:p>
            <a:fld id="{704B95BF-62BB-410C-9318-97ECAAA3D03F}" type="slidenum">
              <a:rPr lang="en-US" smtClean="0"/>
              <a:pPr/>
              <a:t>15</a:t>
            </a:fld>
            <a:endParaRPr lang="en-US"/>
          </a:p>
        </p:txBody>
      </p:sp>
      <p:sp>
        <p:nvSpPr>
          <p:cNvPr id="5" name="Rectangle 4"/>
          <p:cNvSpPr/>
          <p:nvPr/>
        </p:nvSpPr>
        <p:spPr>
          <a:xfrm>
            <a:off x="1135643" y="2183906"/>
            <a:ext cx="1219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DCT</a:t>
            </a:r>
            <a:endParaRPr lang="en-US" dirty="0"/>
          </a:p>
        </p:txBody>
      </p:sp>
      <p:sp>
        <p:nvSpPr>
          <p:cNvPr id="6" name="Rectangle 5"/>
          <p:cNvSpPr/>
          <p:nvPr/>
        </p:nvSpPr>
        <p:spPr>
          <a:xfrm>
            <a:off x="4800600" y="2183906"/>
            <a:ext cx="1219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Sampling</a:t>
            </a:r>
            <a:endParaRPr lang="en-US" dirty="0"/>
          </a:p>
        </p:txBody>
      </p:sp>
      <p:grpSp>
        <p:nvGrpSpPr>
          <p:cNvPr id="7" name="Group 6"/>
          <p:cNvGrpSpPr/>
          <p:nvPr/>
        </p:nvGrpSpPr>
        <p:grpSpPr>
          <a:xfrm>
            <a:off x="2487146" y="1905000"/>
            <a:ext cx="2313454" cy="1740932"/>
            <a:chOff x="4060367" y="4091099"/>
            <a:chExt cx="2313454" cy="1740932"/>
          </a:xfrm>
        </p:grpSpPr>
        <p:grpSp>
          <p:nvGrpSpPr>
            <p:cNvPr id="8" name="Group 7"/>
            <p:cNvGrpSpPr/>
            <p:nvPr/>
          </p:nvGrpSpPr>
          <p:grpSpPr>
            <a:xfrm>
              <a:off x="4477746" y="4091099"/>
              <a:ext cx="1371600" cy="1371600"/>
              <a:chOff x="4572000" y="4534796"/>
              <a:chExt cx="1951795" cy="1935066"/>
            </a:xfrm>
          </p:grpSpPr>
          <p:sp>
            <p:nvSpPr>
              <p:cNvPr id="10" name="Rectangle 9"/>
              <p:cNvSpPr/>
              <p:nvPr/>
            </p:nvSpPr>
            <p:spPr>
              <a:xfrm>
                <a:off x="4572000" y="4534796"/>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24400" y="4687196"/>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876800" y="4831232"/>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029200" y="4975268"/>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p:cNvSpPr txBox="1"/>
            <p:nvPr/>
          </p:nvSpPr>
          <p:spPr>
            <a:xfrm>
              <a:off x="4060367" y="5462699"/>
              <a:ext cx="2313454" cy="369332"/>
            </a:xfrm>
            <a:prstGeom prst="rect">
              <a:avLst/>
            </a:prstGeom>
            <a:noFill/>
          </p:spPr>
          <p:txBody>
            <a:bodyPr wrap="none" rtlCol="0">
              <a:spAutoFit/>
            </a:bodyPr>
            <a:lstStyle/>
            <a:p>
              <a:r>
                <a:rPr lang="en-US" dirty="0" smtClean="0"/>
                <a:t>Frequency domain</a:t>
              </a:r>
              <a:endParaRPr lang="en-US" dirty="0"/>
            </a:p>
          </p:txBody>
        </p:sp>
      </p:grpSp>
      <p:sp>
        <p:nvSpPr>
          <p:cNvPr id="17" name="TextBox 16"/>
          <p:cNvSpPr txBox="1"/>
          <p:nvPr/>
        </p:nvSpPr>
        <p:spPr>
          <a:xfrm>
            <a:off x="6651373" y="2460146"/>
            <a:ext cx="1680268" cy="369332"/>
          </a:xfrm>
          <a:prstGeom prst="rect">
            <a:avLst/>
          </a:prstGeom>
          <a:noFill/>
        </p:spPr>
        <p:txBody>
          <a:bodyPr wrap="none" rtlCol="0">
            <a:spAutoFit/>
          </a:bodyPr>
          <a:lstStyle/>
          <a:p>
            <a:r>
              <a:rPr lang="en-US" dirty="0" smtClean="0"/>
              <a:t>Retrieving IBR</a:t>
            </a:r>
            <a:endParaRPr lang="en-US" dirty="0"/>
          </a:p>
        </p:txBody>
      </p:sp>
      <p:sp>
        <p:nvSpPr>
          <p:cNvPr id="18" name="Rectangle 17"/>
          <p:cNvSpPr/>
          <p:nvPr/>
        </p:nvSpPr>
        <p:spPr>
          <a:xfrm>
            <a:off x="4800600" y="3896303"/>
            <a:ext cx="1676400" cy="132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Dynamic video encoder</a:t>
            </a:r>
            <a:endParaRPr lang="en-US" dirty="0"/>
          </a:p>
        </p:txBody>
      </p:sp>
      <p:pic>
        <p:nvPicPr>
          <p:cNvPr id="19" name="Picture 18" descr="iphone.png"/>
          <p:cNvPicPr>
            <a:picLocks noChangeAspect="1"/>
          </p:cNvPicPr>
          <p:nvPr/>
        </p:nvPicPr>
        <p:blipFill>
          <a:blip r:embed="rId2" cstate="print"/>
          <a:stretch>
            <a:fillRect/>
          </a:stretch>
        </p:blipFill>
        <p:spPr>
          <a:xfrm flipH="1">
            <a:off x="7798241" y="4223061"/>
            <a:ext cx="533400" cy="671483"/>
          </a:xfrm>
          <a:prstGeom prst="rect">
            <a:avLst/>
          </a:prstGeom>
        </p:spPr>
      </p:pic>
      <p:grpSp>
        <p:nvGrpSpPr>
          <p:cNvPr id="20" name="Group 19"/>
          <p:cNvGrpSpPr/>
          <p:nvPr/>
        </p:nvGrpSpPr>
        <p:grpSpPr>
          <a:xfrm>
            <a:off x="2487146" y="1905000"/>
            <a:ext cx="2313454" cy="1740932"/>
            <a:chOff x="4060367" y="4091099"/>
            <a:chExt cx="2313454" cy="1740932"/>
          </a:xfrm>
        </p:grpSpPr>
        <p:grpSp>
          <p:nvGrpSpPr>
            <p:cNvPr id="21" name="Group 20"/>
            <p:cNvGrpSpPr/>
            <p:nvPr/>
          </p:nvGrpSpPr>
          <p:grpSpPr>
            <a:xfrm>
              <a:off x="4477746" y="4091099"/>
              <a:ext cx="1371600" cy="1371600"/>
              <a:chOff x="4572000" y="4534796"/>
              <a:chExt cx="1951795" cy="1935066"/>
            </a:xfrm>
          </p:grpSpPr>
          <p:sp>
            <p:nvSpPr>
              <p:cNvPr id="23" name="Rectangle 22"/>
              <p:cNvSpPr/>
              <p:nvPr/>
            </p:nvSpPr>
            <p:spPr>
              <a:xfrm>
                <a:off x="4572000" y="4534796"/>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724400" y="4687196"/>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76800" y="4831232"/>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029200" y="4975268"/>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p:cNvSpPr txBox="1"/>
            <p:nvPr/>
          </p:nvSpPr>
          <p:spPr>
            <a:xfrm>
              <a:off x="4060367" y="5462699"/>
              <a:ext cx="2313454" cy="369332"/>
            </a:xfrm>
            <a:prstGeom prst="rect">
              <a:avLst/>
            </a:prstGeom>
            <a:noFill/>
          </p:spPr>
          <p:txBody>
            <a:bodyPr wrap="none" rtlCol="0">
              <a:spAutoFit/>
            </a:bodyPr>
            <a:lstStyle/>
            <a:p>
              <a:r>
                <a:rPr lang="en-US" dirty="0" smtClean="0"/>
                <a:t>Frequency domain</a:t>
              </a:r>
              <a:endParaRPr lang="en-US" dirty="0"/>
            </a:p>
          </p:txBody>
        </p:sp>
      </p:grpSp>
      <p:grpSp>
        <p:nvGrpSpPr>
          <p:cNvPr id="29" name="Group 28"/>
          <p:cNvGrpSpPr/>
          <p:nvPr/>
        </p:nvGrpSpPr>
        <p:grpSpPr>
          <a:xfrm>
            <a:off x="3933062" y="5230206"/>
            <a:ext cx="4711546" cy="1197642"/>
            <a:chOff x="3933062" y="5417244"/>
            <a:chExt cx="4711546" cy="1197642"/>
          </a:xfrm>
        </p:grpSpPr>
        <p:sp>
          <p:nvSpPr>
            <p:cNvPr id="27" name="TextBox 26"/>
            <p:cNvSpPr txBox="1"/>
            <p:nvPr/>
          </p:nvSpPr>
          <p:spPr>
            <a:xfrm>
              <a:off x="3933062" y="5691556"/>
              <a:ext cx="4711546" cy="923330"/>
            </a:xfrm>
            <a:prstGeom prst="rect">
              <a:avLst/>
            </a:prstGeom>
            <a:noFill/>
          </p:spPr>
          <p:txBody>
            <a:bodyPr wrap="none" rtlCol="0">
              <a:spAutoFit/>
            </a:bodyPr>
            <a:lstStyle/>
            <a:p>
              <a:r>
                <a:rPr lang="en-US" altLang="zh-TW" dirty="0"/>
                <a:t>User device information </a:t>
              </a:r>
            </a:p>
            <a:p>
              <a:r>
                <a:rPr lang="en-US" altLang="zh-TW" dirty="0"/>
                <a:t>(screen resolution, video format support)</a:t>
              </a:r>
            </a:p>
            <a:p>
              <a:r>
                <a:rPr lang="en-US" altLang="zh-TW" dirty="0"/>
                <a:t>Available </a:t>
              </a:r>
              <a:r>
                <a:rPr lang="en-US" altLang="zh-TW" dirty="0" smtClean="0"/>
                <a:t>bandwidth</a:t>
              </a:r>
              <a:endParaRPr lang="zh-TW" altLang="en-US" dirty="0"/>
            </a:p>
          </p:txBody>
        </p:sp>
        <p:sp>
          <p:nvSpPr>
            <p:cNvPr id="28" name="Up Arrow 27"/>
            <p:cNvSpPr/>
            <p:nvPr/>
          </p:nvSpPr>
          <p:spPr>
            <a:xfrm>
              <a:off x="5377543" y="5417244"/>
              <a:ext cx="484632" cy="274311"/>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grpSp>
      <p:pic>
        <p:nvPicPr>
          <p:cNvPr id="30" name="圖片 31" descr="badger.jpg"/>
          <p:cNvPicPr>
            <a:picLocks noChangeAspect="1"/>
          </p:cNvPicPr>
          <p:nvPr/>
        </p:nvPicPr>
        <p:blipFill>
          <a:blip r:embed="rId3" cstate="print"/>
          <a:stretch>
            <a:fillRect/>
          </a:stretch>
        </p:blipFill>
        <p:spPr>
          <a:xfrm>
            <a:off x="5174531" y="4139193"/>
            <a:ext cx="928537" cy="928537"/>
          </a:xfrm>
          <a:prstGeom prst="rect">
            <a:avLst/>
          </a:prstGeom>
        </p:spPr>
      </p:pic>
      <p:sp>
        <p:nvSpPr>
          <p:cNvPr id="31" name="Content Placeholder 2"/>
          <p:cNvSpPr>
            <a:spLocks noGrp="1"/>
          </p:cNvSpPr>
          <p:nvPr>
            <p:ph idx="1"/>
          </p:nvPr>
        </p:nvSpPr>
        <p:spPr>
          <a:xfrm>
            <a:off x="609455" y="5466049"/>
            <a:ext cx="3034418" cy="1080229"/>
          </a:xfrm>
        </p:spPr>
        <p:txBody>
          <a:bodyPr/>
          <a:lstStyle/>
          <a:p>
            <a:r>
              <a:rPr lang="en-US" dirty="0" smtClean="0"/>
              <a:t>To Provide linear bit rate adapting</a:t>
            </a:r>
          </a:p>
        </p:txBody>
      </p:sp>
    </p:spTree>
    <p:extLst>
      <p:ext uri="{BB962C8B-B14F-4D97-AF65-F5344CB8AC3E}">
        <p14:creationId xmlns:p14="http://schemas.microsoft.com/office/powerpoint/2010/main" val="55616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5E-6 3.7037E-7 L 0.00364 0.28426 " pathEditMode="relative" rAng="0" ptsTypes="AA">
                                      <p:cBhvr>
                                        <p:cTn id="6" dur="2000" fill="hold"/>
                                        <p:tgtEl>
                                          <p:spTgt spid="20"/>
                                        </p:tgtEl>
                                        <p:attrNameLst>
                                          <p:attrName>ppt_x</p:attrName>
                                          <p:attrName>ppt_y</p:attrName>
                                        </p:attrNameLst>
                                      </p:cBhvr>
                                      <p:rCtr x="174" y="14213"/>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down)">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63" presetClass="path" presetSubtype="0" accel="50000" decel="50000" fill="hold" nodeType="clickEffect">
                                  <p:stCondLst>
                                    <p:cond delay="0"/>
                                  </p:stCondLst>
                                  <p:childTnLst>
                                    <p:animMotion origin="layout" path="M 0.00364 0.28426 L 0.21823 0.26644 " pathEditMode="relative" rAng="0" ptsTypes="AA">
                                      <p:cBhvr>
                                        <p:cTn id="15" dur="2000" fill="hold"/>
                                        <p:tgtEl>
                                          <p:spTgt spid="20"/>
                                        </p:tgtEl>
                                        <p:attrNameLst>
                                          <p:attrName>ppt_x</p:attrName>
                                          <p:attrName>ppt_y</p:attrName>
                                        </p:attrNameLst>
                                      </p:cBhvr>
                                      <p:rCtr x="10729" y="301"/>
                                    </p:animMotion>
                                  </p:childTnLst>
                                </p:cTn>
                              </p:par>
                            </p:childTnLst>
                          </p:cTn>
                        </p:par>
                        <p:par>
                          <p:cTn id="16" fill="hold">
                            <p:stCondLst>
                              <p:cond delay="2000"/>
                            </p:stCondLst>
                            <p:childTnLst>
                              <p:par>
                                <p:cTn id="17" presetID="1" presetClass="exit" presetSubtype="0" fill="hold" nodeType="afterEffect">
                                  <p:stCondLst>
                                    <p:cond delay="0"/>
                                  </p:stCondLst>
                                  <p:childTnLst>
                                    <p:set>
                                      <p:cBhvr>
                                        <p:cTn id="18" dur="1" fill="hold">
                                          <p:stCondLst>
                                            <p:cond delay="0"/>
                                          </p:stCondLst>
                                        </p:cTn>
                                        <p:tgtEl>
                                          <p:spTgt spid="20"/>
                                        </p:tgtEl>
                                        <p:attrNameLst>
                                          <p:attrName>style.visibility</p:attrName>
                                        </p:attrNameLst>
                                      </p:cBhvr>
                                      <p:to>
                                        <p:strVal val="hidden"/>
                                      </p:to>
                                    </p:set>
                                  </p:childTnLst>
                                </p:cTn>
                              </p:par>
                            </p:childTnLst>
                          </p:cTn>
                        </p:par>
                        <p:par>
                          <p:cTn id="19" fill="hold">
                            <p:stCondLst>
                              <p:cond delay="2000"/>
                            </p:stCondLst>
                            <p:childTnLst>
                              <p:par>
                                <p:cTn id="20" presetID="1" presetClass="entr" presetSubtype="0"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childTnLst>
                                </p:cTn>
                              </p:par>
                            </p:childTnLst>
                          </p:cTn>
                        </p:par>
                        <p:par>
                          <p:cTn id="22" fill="hold">
                            <p:stCondLst>
                              <p:cond delay="2000"/>
                            </p:stCondLst>
                            <p:childTnLst>
                              <p:par>
                                <p:cTn id="23" presetID="63" presetClass="path" presetSubtype="0" accel="50000" decel="50000" fill="hold" nodeType="afterEffect">
                                  <p:stCondLst>
                                    <p:cond delay="0"/>
                                  </p:stCondLst>
                                  <p:childTnLst>
                                    <p:animMotion origin="layout" path="M 3.33333E-6 -4.81481E-6 L 0.18333 -0.00439 " pathEditMode="relative" rAng="0" ptsTypes="AA">
                                      <p:cBhvr>
                                        <p:cTn id="24" dur="2000" fill="hold"/>
                                        <p:tgtEl>
                                          <p:spTgt spid="30"/>
                                        </p:tgtEl>
                                        <p:attrNameLst>
                                          <p:attrName>ppt_x</p:attrName>
                                          <p:attrName>ppt_y</p:attrName>
                                        </p:attrNameLst>
                                      </p:cBhvr>
                                      <p:rCtr x="9167" y="-2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QoE : </a:t>
            </a:r>
            <a:r>
              <a:rPr lang="en-US" dirty="0" smtClean="0"/>
              <a:t>Bandwidth Estimation</a:t>
            </a:r>
            <a:endParaRPr lang="en-US" dirty="0"/>
          </a:p>
        </p:txBody>
      </p:sp>
      <p:sp>
        <p:nvSpPr>
          <p:cNvPr id="3" name="Content Placeholder 2"/>
          <p:cNvSpPr>
            <a:spLocks noGrp="1"/>
          </p:cNvSpPr>
          <p:nvPr>
            <p:ph idx="1"/>
          </p:nvPr>
        </p:nvSpPr>
        <p:spPr>
          <a:xfrm>
            <a:off x="901012" y="1861752"/>
            <a:ext cx="7811188" cy="4114800"/>
          </a:xfrm>
        </p:spPr>
        <p:txBody>
          <a:bodyPr>
            <a:normAutofit fontScale="92500" lnSpcReduction="10000"/>
          </a:bodyPr>
          <a:lstStyle/>
          <a:p>
            <a:pPr marL="457200" indent="-457200">
              <a:buFont typeface="Arial" panose="020B0604020202020204" pitchFamily="34" charset="0"/>
              <a:buChar char="•"/>
            </a:pPr>
            <a:r>
              <a:rPr lang="en-US" dirty="0" smtClean="0"/>
              <a:t>To determine bit rate in a cheaper way</a:t>
            </a:r>
          </a:p>
          <a:p>
            <a:pPr marL="457200" indent="-457200">
              <a:buFont typeface="Arial" panose="020B0604020202020204" pitchFamily="34" charset="0"/>
              <a:buChar char="•"/>
            </a:pPr>
            <a:r>
              <a:rPr lang="en-US" dirty="0" smtClean="0"/>
              <a:t>Use </a:t>
            </a:r>
            <a:r>
              <a:rPr lang="en-US" sz="2600" dirty="0" smtClean="0"/>
              <a:t>in-context</a:t>
            </a:r>
            <a:r>
              <a:rPr lang="en-US" dirty="0" smtClean="0"/>
              <a:t> information</a:t>
            </a:r>
            <a:r>
              <a:rPr lang="zh-TW" altLang="en-US" dirty="0" smtClean="0"/>
              <a:t> </a:t>
            </a:r>
            <a:r>
              <a:rPr lang="en-US" altLang="zh-TW" dirty="0" smtClean="0"/>
              <a:t>[Gember‘12]</a:t>
            </a:r>
            <a:r>
              <a:rPr lang="en-US" dirty="0" smtClean="0"/>
              <a:t> as baseline bit rate</a:t>
            </a:r>
          </a:p>
          <a:p>
            <a:pPr lvl="1">
              <a:buFont typeface="Wingdings" panose="05000000000000000000" pitchFamily="2" charset="2"/>
              <a:buChar char="§"/>
            </a:pPr>
            <a:r>
              <a:rPr lang="en-US" dirty="0" smtClean="0"/>
              <a:t>Location</a:t>
            </a:r>
          </a:p>
          <a:p>
            <a:pPr lvl="1">
              <a:buFont typeface="Wingdings" panose="05000000000000000000" pitchFamily="2" charset="2"/>
              <a:buChar char="§"/>
            </a:pPr>
            <a:r>
              <a:rPr lang="en-US" dirty="0" smtClean="0"/>
              <a:t>Time</a:t>
            </a:r>
          </a:p>
          <a:p>
            <a:pPr marL="457200" indent="-457200">
              <a:buFont typeface="Arial" panose="020B0604020202020204" pitchFamily="34" charset="0"/>
              <a:buChar char="•"/>
            </a:pPr>
            <a:r>
              <a:rPr lang="en-US" dirty="0" smtClean="0"/>
              <a:t>Refine </a:t>
            </a:r>
            <a:r>
              <a:rPr lang="en-US" dirty="0"/>
              <a:t>the bit rate according to </a:t>
            </a:r>
            <a:r>
              <a:rPr lang="en-US" altLang="zh-TW" dirty="0"/>
              <a:t>TCP</a:t>
            </a:r>
            <a:r>
              <a:rPr lang="zh-TW" altLang="en-US" dirty="0"/>
              <a:t> </a:t>
            </a:r>
            <a:r>
              <a:rPr lang="en-US" altLang="zh-TW" dirty="0"/>
              <a:t>feedback</a:t>
            </a:r>
            <a:endParaRPr lang="en-US" dirty="0"/>
          </a:p>
          <a:p>
            <a:endParaRPr lang="en-US" dirty="0"/>
          </a:p>
          <a:p>
            <a:endParaRPr lang="en-US" dirty="0"/>
          </a:p>
          <a:p>
            <a:pPr marL="457200" indent="-457200">
              <a:buFont typeface="Arial" panose="020B0604020202020204" pitchFamily="34" charset="0"/>
              <a:buChar char="•"/>
            </a:pPr>
            <a:r>
              <a:rPr lang="en-US" dirty="0"/>
              <a:t>To make bit rate adapt smooth, iProxy uses an exponentially-weighted moving average (EWMA)</a:t>
            </a:r>
          </a:p>
          <a:p>
            <a:pPr lvl="1">
              <a:buFont typeface="Wingdings" panose="05000000000000000000" pitchFamily="2" charset="2"/>
              <a:buChar char="Ø"/>
            </a:pPr>
            <a:endParaRPr lang="en-US" dirty="0"/>
          </a:p>
        </p:txBody>
      </p:sp>
      <p:sp>
        <p:nvSpPr>
          <p:cNvPr id="5" name="Slide Number Placeholder 4"/>
          <p:cNvSpPr>
            <a:spLocks noGrp="1"/>
          </p:cNvSpPr>
          <p:nvPr>
            <p:ph type="sldNum" sz="quarter" idx="12"/>
          </p:nvPr>
        </p:nvSpPr>
        <p:spPr/>
        <p:txBody>
          <a:bodyPr/>
          <a:lstStyle/>
          <a:p>
            <a:fld id="{704B95BF-62BB-410C-9318-97ECAAA3D03F}" type="slidenum">
              <a:rPr lang="en-US" smtClean="0"/>
              <a:pPr/>
              <a:t>16</a:t>
            </a:fld>
            <a:endParaRPr lang="en-US"/>
          </a:p>
        </p:txBody>
      </p:sp>
      <p:pic>
        <p:nvPicPr>
          <p:cNvPr id="4" name="Picture 3"/>
          <p:cNvPicPr>
            <a:picLocks noChangeAspect="1"/>
          </p:cNvPicPr>
          <p:nvPr/>
        </p:nvPicPr>
        <p:blipFill>
          <a:blip r:embed="rId3"/>
          <a:stretch>
            <a:fillRect/>
          </a:stretch>
        </p:blipFill>
        <p:spPr>
          <a:xfrm>
            <a:off x="4210050" y="4241800"/>
            <a:ext cx="3965575" cy="748687"/>
          </a:xfrm>
          <a:prstGeom prst="rect">
            <a:avLst/>
          </a:prstGeom>
        </p:spPr>
      </p:pic>
      <p:pic>
        <p:nvPicPr>
          <p:cNvPr id="7" name="Picture 6"/>
          <p:cNvPicPr>
            <a:picLocks noChangeAspect="1"/>
          </p:cNvPicPr>
          <p:nvPr/>
        </p:nvPicPr>
        <p:blipFill>
          <a:blip r:embed="rId4"/>
          <a:stretch>
            <a:fillRect/>
          </a:stretch>
        </p:blipFill>
        <p:spPr>
          <a:xfrm>
            <a:off x="1301750" y="4425950"/>
            <a:ext cx="3016250" cy="482600"/>
          </a:xfrm>
          <a:prstGeom prst="rect">
            <a:avLst/>
          </a:prstGeom>
        </p:spPr>
      </p:pic>
    </p:spTree>
    <p:extLst>
      <p:ext uri="{BB962C8B-B14F-4D97-AF65-F5344CB8AC3E}">
        <p14:creationId xmlns:p14="http://schemas.microsoft.com/office/powerpoint/2010/main" val="1623458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Cache Efficiency</a:t>
            </a:r>
            <a:endParaRPr lang="zh-TW" altLang="en-US" dirty="0"/>
          </a:p>
        </p:txBody>
      </p:sp>
      <p:sp>
        <p:nvSpPr>
          <p:cNvPr id="3" name="內容版面配置區 2"/>
          <p:cNvSpPr>
            <a:spLocks noGrp="1"/>
          </p:cNvSpPr>
          <p:nvPr>
            <p:ph idx="1"/>
          </p:nvPr>
        </p:nvSpPr>
        <p:spPr>
          <a:xfrm>
            <a:off x="914400" y="1666103"/>
            <a:ext cx="8229600" cy="2659677"/>
          </a:xfrm>
        </p:spPr>
        <p:txBody>
          <a:bodyPr>
            <a:normAutofit/>
          </a:bodyPr>
          <a:lstStyle/>
          <a:p>
            <a:pPr marL="457200" indent="-457200">
              <a:buFont typeface="Arial" panose="020B0604020202020204" pitchFamily="34" charset="0"/>
              <a:buChar char="•"/>
            </a:pPr>
            <a:r>
              <a:rPr lang="en-US" altLang="zh-TW" dirty="0" smtClean="0"/>
              <a:t>We implement real working system</a:t>
            </a:r>
            <a:endParaRPr lang="en-US" altLang="zh-TW" dirty="0"/>
          </a:p>
          <a:p>
            <a:pPr marL="457200" indent="-457200">
              <a:buFont typeface="Arial" panose="020B0604020202020204" pitchFamily="34" charset="0"/>
              <a:buChar char="•"/>
            </a:pPr>
            <a:r>
              <a:rPr lang="en-US" altLang="zh-TW" dirty="0"/>
              <a:t>Use a three-day real trace file</a:t>
            </a:r>
            <a:r>
              <a:rPr lang="zh-TW" altLang="en-US" dirty="0"/>
              <a:t> </a:t>
            </a:r>
            <a:r>
              <a:rPr lang="en-US" altLang="zh-TW" dirty="0"/>
              <a:t>to the cache module of </a:t>
            </a:r>
            <a:r>
              <a:rPr lang="en-US" altLang="zh-TW" dirty="0" err="1" smtClean="0"/>
              <a:t>iProxy</a:t>
            </a:r>
            <a:endParaRPr lang="en-US" altLang="zh-TW" dirty="0" smtClean="0"/>
          </a:p>
          <a:p>
            <a:pPr marL="457200" indent="-457200">
              <a:buFont typeface="Arial" panose="020B0604020202020204" pitchFamily="34" charset="0"/>
              <a:buChar char="•"/>
            </a:pPr>
            <a:r>
              <a:rPr lang="en-US" altLang="zh-TW" dirty="0"/>
              <a:t>Hit rate improvement</a:t>
            </a:r>
            <a:r>
              <a:rPr lang="en-US" altLang="zh-TW" dirty="0" smtClean="0"/>
              <a:t>:</a:t>
            </a:r>
            <a:endParaRPr lang="en-US" altLang="zh-TW" dirty="0"/>
          </a:p>
        </p:txBody>
      </p:sp>
      <p:graphicFrame>
        <p:nvGraphicFramePr>
          <p:cNvPr id="6" name="表格 5"/>
          <p:cNvGraphicFramePr>
            <a:graphicFrameLocks noGrp="1"/>
          </p:cNvGraphicFramePr>
          <p:nvPr>
            <p:extLst>
              <p:ext uri="{D42A27DB-BD31-4B8C-83A1-F6EECF244321}">
                <p14:modId xmlns:p14="http://schemas.microsoft.com/office/powerpoint/2010/main" val="2167325847"/>
              </p:ext>
            </p:extLst>
          </p:nvPr>
        </p:nvGraphicFramePr>
        <p:xfrm>
          <a:off x="1267432" y="4776376"/>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err="1" smtClean="0"/>
                        <a:t>iProxy</a:t>
                      </a:r>
                      <a:endParaRPr lang="en-US" dirty="0"/>
                    </a:p>
                  </a:txBody>
                  <a:tcPr/>
                </a:tc>
                <a:tc>
                  <a:txBody>
                    <a:bodyPr/>
                    <a:lstStyle/>
                    <a:p>
                      <a:r>
                        <a:rPr lang="en-US" dirty="0" smtClean="0"/>
                        <a:t>A conventional</a:t>
                      </a:r>
                      <a:r>
                        <a:rPr lang="en-US" baseline="0" dirty="0" smtClean="0"/>
                        <a:t> proxy</a:t>
                      </a:r>
                      <a:endParaRPr lang="en-US" dirty="0"/>
                    </a:p>
                  </a:txBody>
                  <a:tcPr/>
                </a:tc>
              </a:tr>
              <a:tr h="370840">
                <a:tc>
                  <a:txBody>
                    <a:bodyPr/>
                    <a:lstStyle/>
                    <a:p>
                      <a:r>
                        <a:rPr lang="en-US" dirty="0" smtClean="0"/>
                        <a:t>71%</a:t>
                      </a:r>
                      <a:endParaRPr lang="en-US" dirty="0"/>
                    </a:p>
                  </a:txBody>
                  <a:tcPr/>
                </a:tc>
                <a:tc>
                  <a:txBody>
                    <a:bodyPr/>
                    <a:lstStyle/>
                    <a:p>
                      <a:r>
                        <a:rPr lang="en-US" dirty="0" smtClean="0"/>
                        <a:t>65%</a:t>
                      </a:r>
                      <a:endParaRPr lang="en-US" dirty="0"/>
                    </a:p>
                  </a:txBody>
                  <a:tcPr/>
                </a:tc>
              </a:tr>
            </a:tbl>
          </a:graphicData>
        </a:graphic>
      </p:graphicFrame>
    </p:spTree>
    <p:extLst>
      <p:ext uri="{BB962C8B-B14F-4D97-AF65-F5344CB8AC3E}">
        <p14:creationId xmlns:p14="http://schemas.microsoft.com/office/powerpoint/2010/main" val="1598264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r>
              <a:rPr lang="en-US" dirty="0"/>
              <a:t>: Setup </a:t>
            </a:r>
            <a:r>
              <a:rPr lang="en-US" dirty="0" smtClean="0"/>
              <a:t>to Test </a:t>
            </a:r>
            <a:r>
              <a:rPr lang="en-US" dirty="0"/>
              <a:t>QoE</a:t>
            </a:r>
          </a:p>
        </p:txBody>
      </p:sp>
      <p:sp>
        <p:nvSpPr>
          <p:cNvPr id="4" name="Slide Number Placeholder 3"/>
          <p:cNvSpPr>
            <a:spLocks noGrp="1"/>
          </p:cNvSpPr>
          <p:nvPr>
            <p:ph type="sldNum" sz="quarter" idx="12"/>
          </p:nvPr>
        </p:nvSpPr>
        <p:spPr/>
        <p:txBody>
          <a:bodyPr/>
          <a:lstStyle/>
          <a:p>
            <a:fld id="{704B95BF-62BB-410C-9318-97ECAAA3D03F}" type="slidenum">
              <a:rPr lang="en-US" smtClean="0"/>
              <a:pPr/>
              <a:t>18</a:t>
            </a:fld>
            <a:endParaRPr lang="en-US"/>
          </a:p>
        </p:txBody>
      </p:sp>
      <p:pic>
        <p:nvPicPr>
          <p:cNvPr id="15" name="Picture 14" descr="iphone.png"/>
          <p:cNvPicPr>
            <a:picLocks noChangeAspect="1"/>
          </p:cNvPicPr>
          <p:nvPr/>
        </p:nvPicPr>
        <p:blipFill>
          <a:blip r:embed="rId3" cstate="print"/>
          <a:stretch>
            <a:fillRect/>
          </a:stretch>
        </p:blipFill>
        <p:spPr>
          <a:xfrm>
            <a:off x="1105622" y="3581343"/>
            <a:ext cx="770466" cy="863335"/>
          </a:xfrm>
          <a:prstGeom prst="rect">
            <a:avLst/>
          </a:prstGeom>
        </p:spPr>
      </p:pic>
      <p:pic>
        <p:nvPicPr>
          <p:cNvPr id="49" name="Picture 37" descr="clou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6683" y="3430319"/>
            <a:ext cx="2300142" cy="1277857"/>
          </a:xfrm>
          <a:prstGeom prst="rect">
            <a:avLst/>
          </a:prstGeom>
        </p:spPr>
      </p:pic>
      <p:sp>
        <p:nvSpPr>
          <p:cNvPr id="59" name="TextBox 58"/>
          <p:cNvSpPr txBox="1"/>
          <p:nvPr/>
        </p:nvSpPr>
        <p:spPr>
          <a:xfrm>
            <a:off x="7474947" y="4520878"/>
            <a:ext cx="774571" cy="369332"/>
          </a:xfrm>
          <a:prstGeom prst="rect">
            <a:avLst/>
          </a:prstGeom>
          <a:noFill/>
        </p:spPr>
        <p:txBody>
          <a:bodyPr wrap="none" rtlCol="0">
            <a:spAutoFit/>
          </a:bodyPr>
          <a:lstStyle/>
          <a:p>
            <a:r>
              <a:rPr lang="en-US" dirty="0" smtClean="0"/>
              <a:t>Proxy</a:t>
            </a:r>
            <a:endParaRPr lang="en-US" dirty="0"/>
          </a:p>
        </p:txBody>
      </p:sp>
      <p:sp>
        <p:nvSpPr>
          <p:cNvPr id="62" name="TextBox 45"/>
          <p:cNvSpPr txBox="1"/>
          <p:nvPr/>
        </p:nvSpPr>
        <p:spPr>
          <a:xfrm>
            <a:off x="4181258" y="3851649"/>
            <a:ext cx="1208970" cy="584775"/>
          </a:xfrm>
          <a:prstGeom prst="rect">
            <a:avLst/>
          </a:prstGeom>
          <a:noFill/>
        </p:spPr>
        <p:txBody>
          <a:bodyPr wrap="square" rtlCol="0">
            <a:spAutoFit/>
          </a:bodyPr>
          <a:lstStyle/>
          <a:p>
            <a:r>
              <a:rPr lang="en-US" sz="1600" dirty="0" smtClean="0"/>
              <a:t>A Cellular </a:t>
            </a:r>
            <a:r>
              <a:rPr lang="en-US" sz="1600" dirty="0"/>
              <a:t>N</a:t>
            </a:r>
            <a:r>
              <a:rPr lang="en-US" sz="1600" dirty="0" smtClean="0"/>
              <a:t>etwork</a:t>
            </a:r>
            <a:endParaRPr lang="en-US" sz="1600" dirty="0"/>
          </a:p>
        </p:txBody>
      </p:sp>
      <p:sp>
        <p:nvSpPr>
          <p:cNvPr id="64" name="Up Arrow 63"/>
          <p:cNvSpPr/>
          <p:nvPr/>
        </p:nvSpPr>
        <p:spPr>
          <a:xfrm rot="16200000">
            <a:off x="5270817" y="3081137"/>
            <a:ext cx="355303" cy="37139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Celltower.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78458" y="3187965"/>
            <a:ext cx="1143531" cy="1524709"/>
          </a:xfrm>
          <a:prstGeom prst="rect">
            <a:avLst/>
          </a:prstGeom>
        </p:spPr>
      </p:pic>
      <p:cxnSp>
        <p:nvCxnSpPr>
          <p:cNvPr id="12" name="Straight Connector 11"/>
          <p:cNvCxnSpPr>
            <a:endCxn id="49" idx="1"/>
          </p:cNvCxnSpPr>
          <p:nvPr/>
        </p:nvCxnSpPr>
        <p:spPr>
          <a:xfrm>
            <a:off x="3000435" y="4069247"/>
            <a:ext cx="596248" cy="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757063" y="4038697"/>
            <a:ext cx="910686" cy="527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pic>
        <p:nvPicPr>
          <p:cNvPr id="24" name="Picture 37" descr="clou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7347" y="3430318"/>
            <a:ext cx="2300142" cy="1277857"/>
          </a:xfrm>
          <a:prstGeom prst="rect">
            <a:avLst/>
          </a:prstGeom>
        </p:spPr>
      </p:pic>
      <p:pic>
        <p:nvPicPr>
          <p:cNvPr id="20" name="Picture 2"/>
          <p:cNvPicPr>
            <a:picLocks noChangeAspect="1" noChangeArrowheads="1"/>
          </p:cNvPicPr>
          <p:nvPr/>
        </p:nvPicPr>
        <p:blipFill>
          <a:blip r:embed="rId6"/>
          <a:srcRect/>
          <a:stretch>
            <a:fillRect/>
          </a:stretch>
        </p:blipFill>
        <p:spPr bwMode="auto">
          <a:xfrm>
            <a:off x="7484912" y="3456124"/>
            <a:ext cx="754643" cy="1056500"/>
          </a:xfrm>
          <a:prstGeom prst="rect">
            <a:avLst/>
          </a:prstGeom>
          <a:noFill/>
          <a:ln w="9525">
            <a:noFill/>
            <a:miter lim="800000"/>
            <a:headEnd/>
            <a:tailEnd/>
          </a:ln>
        </p:spPr>
      </p:pic>
      <p:sp>
        <p:nvSpPr>
          <p:cNvPr id="25" name="TextBox 45"/>
          <p:cNvSpPr txBox="1"/>
          <p:nvPr/>
        </p:nvSpPr>
        <p:spPr>
          <a:xfrm>
            <a:off x="6150067" y="3971742"/>
            <a:ext cx="1208970" cy="338554"/>
          </a:xfrm>
          <a:prstGeom prst="rect">
            <a:avLst/>
          </a:prstGeom>
          <a:noFill/>
        </p:spPr>
        <p:txBody>
          <a:bodyPr wrap="square" rtlCol="0">
            <a:spAutoFit/>
          </a:bodyPr>
          <a:lstStyle/>
          <a:p>
            <a:r>
              <a:rPr lang="en-US" sz="1600" dirty="0" smtClean="0"/>
              <a:t>Internet</a:t>
            </a:r>
            <a:endParaRPr lang="en-US" sz="1600" dirty="0"/>
          </a:p>
        </p:txBody>
      </p:sp>
      <p:sp>
        <p:nvSpPr>
          <p:cNvPr id="19" name="TextBox 18"/>
          <p:cNvSpPr txBox="1"/>
          <p:nvPr/>
        </p:nvSpPr>
        <p:spPr>
          <a:xfrm>
            <a:off x="779504" y="4468486"/>
            <a:ext cx="1696298" cy="584775"/>
          </a:xfrm>
          <a:prstGeom prst="rect">
            <a:avLst/>
          </a:prstGeom>
          <a:noFill/>
        </p:spPr>
        <p:txBody>
          <a:bodyPr wrap="none" rtlCol="0">
            <a:spAutoFit/>
          </a:bodyPr>
          <a:lstStyle/>
          <a:p>
            <a:r>
              <a:rPr lang="en-US" altLang="zh-TW" sz="1600" dirty="0" smtClean="0"/>
              <a:t>Android phone</a:t>
            </a:r>
          </a:p>
          <a:p>
            <a:r>
              <a:rPr lang="en-US" sz="1600" dirty="0" smtClean="0"/>
              <a:t>10 s buffer</a:t>
            </a:r>
            <a:endParaRPr lang="en-US" sz="1200" dirty="0"/>
          </a:p>
        </p:txBody>
      </p:sp>
    </p:spTree>
    <p:extLst>
      <p:ext uri="{BB962C8B-B14F-4D97-AF65-F5344CB8AC3E}">
        <p14:creationId xmlns:p14="http://schemas.microsoft.com/office/powerpoint/2010/main" val="875262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a:t>
            </a:r>
            <a:r>
              <a:rPr lang="en-US" altLang="zh-TW" dirty="0"/>
              <a:t>Start </a:t>
            </a:r>
            <a:r>
              <a:rPr lang="en-US" altLang="zh-TW" dirty="0" smtClean="0"/>
              <a:t>Up </a:t>
            </a:r>
            <a:r>
              <a:rPr lang="en-US" altLang="zh-TW" dirty="0"/>
              <a:t>Latency</a:t>
            </a:r>
            <a:endParaRPr lang="zh-TW" altLang="en-US" dirty="0"/>
          </a:p>
        </p:txBody>
      </p:sp>
      <p:sp>
        <p:nvSpPr>
          <p:cNvPr id="3" name="內容版面配置區 2"/>
          <p:cNvSpPr>
            <a:spLocks noGrp="1"/>
          </p:cNvSpPr>
          <p:nvPr>
            <p:ph idx="1"/>
          </p:nvPr>
        </p:nvSpPr>
        <p:spPr>
          <a:xfrm>
            <a:off x="933965" y="1748483"/>
            <a:ext cx="6661321" cy="4038599"/>
          </a:xfrm>
        </p:spPr>
        <p:txBody>
          <a:bodyPr/>
          <a:lstStyle/>
          <a:p>
            <a:pPr marL="457200" indent="-457200">
              <a:buFont typeface="Arial" panose="020B0604020202020204" pitchFamily="34" charset="0"/>
              <a:buChar char="•"/>
            </a:pPr>
            <a:r>
              <a:rPr lang="en-US" altLang="zh-TW" dirty="0" smtClean="0"/>
              <a:t>Improvement in video start up latency:</a:t>
            </a:r>
          </a:p>
          <a:p>
            <a:pPr lvl="1"/>
            <a:r>
              <a:rPr lang="en-US" altLang="zh-TW" dirty="0" smtClean="0"/>
              <a:t>Compare to statistic video service</a:t>
            </a:r>
          </a:p>
          <a:p>
            <a:pPr lvl="1"/>
            <a:r>
              <a:rPr lang="en-US" altLang="zh-TW" dirty="0" smtClean="0"/>
              <a:t>We use a smartphone with 480 X 800 screen resolution</a:t>
            </a:r>
            <a:endParaRPr lang="zh-TW" altLang="en-US" dirty="0"/>
          </a:p>
        </p:txBody>
      </p:sp>
      <p:graphicFrame>
        <p:nvGraphicFramePr>
          <p:cNvPr id="5" name="表格 4"/>
          <p:cNvGraphicFramePr>
            <a:graphicFrameLocks noGrp="1"/>
          </p:cNvGraphicFramePr>
          <p:nvPr>
            <p:extLst/>
          </p:nvPr>
        </p:nvGraphicFramePr>
        <p:xfrm>
          <a:off x="2000250" y="4114801"/>
          <a:ext cx="4572000" cy="1158239"/>
        </p:xfrm>
        <a:graphic>
          <a:graphicData uri="http://schemas.openxmlformats.org/drawingml/2006/table">
            <a:tbl>
              <a:tblPr firstRow="1" bandRow="1">
                <a:tableStyleId>{5C22544A-7EE6-4342-B048-85BDC9FD1C3A}</a:tableStyleId>
              </a:tblPr>
              <a:tblGrid>
                <a:gridCol w="1524000"/>
                <a:gridCol w="1524000"/>
                <a:gridCol w="1524000"/>
              </a:tblGrid>
              <a:tr h="370840">
                <a:tc>
                  <a:txBody>
                    <a:bodyPr/>
                    <a:lstStyle/>
                    <a:p>
                      <a:r>
                        <a:rPr lang="en-US" dirty="0" smtClean="0"/>
                        <a:t>VGA video</a:t>
                      </a:r>
                      <a:endParaRPr lang="en-US" dirty="0"/>
                    </a:p>
                  </a:txBody>
                  <a:tcPr marL="68580" marR="68580"/>
                </a:tc>
                <a:tc>
                  <a:txBody>
                    <a:bodyPr/>
                    <a:lstStyle/>
                    <a:p>
                      <a:r>
                        <a:rPr lang="en-US" dirty="0" smtClean="0"/>
                        <a:t>XGA video</a:t>
                      </a:r>
                      <a:endParaRPr lang="en-US" dirty="0"/>
                    </a:p>
                  </a:txBody>
                  <a:tcPr marL="68580" marR="68580"/>
                </a:tc>
                <a:tc>
                  <a:txBody>
                    <a:bodyPr/>
                    <a:lstStyle/>
                    <a:p>
                      <a:r>
                        <a:rPr lang="en-US" dirty="0" smtClean="0"/>
                        <a:t>.</a:t>
                      </a:r>
                      <a:r>
                        <a:rPr lang="en-US" dirty="0" err="1" smtClean="0"/>
                        <a:t>asf</a:t>
                      </a:r>
                      <a:r>
                        <a:rPr lang="en-US" baseline="0" dirty="0" smtClean="0"/>
                        <a:t> format video</a:t>
                      </a:r>
                      <a:endParaRPr lang="en-US" dirty="0"/>
                    </a:p>
                  </a:txBody>
                  <a:tcPr marL="68580" marR="68580"/>
                </a:tc>
              </a:tr>
              <a:tr h="370840">
                <a:tc>
                  <a:txBody>
                    <a:bodyPr/>
                    <a:lstStyle/>
                    <a:p>
                      <a:r>
                        <a:rPr lang="en-US" dirty="0" smtClean="0"/>
                        <a:t>0s</a:t>
                      </a:r>
                      <a:endParaRPr lang="en-US" dirty="0"/>
                    </a:p>
                  </a:txBody>
                  <a:tcPr marL="68580" marR="68580"/>
                </a:tc>
                <a:tc>
                  <a:txBody>
                    <a:bodyPr/>
                    <a:lstStyle/>
                    <a:p>
                      <a:r>
                        <a:rPr lang="en-US" dirty="0" smtClean="0"/>
                        <a:t>13s</a:t>
                      </a:r>
                      <a:endParaRPr lang="en-US" dirty="0"/>
                    </a:p>
                  </a:txBody>
                  <a:tcPr marL="68580" marR="68580"/>
                </a:tc>
                <a:tc>
                  <a:txBody>
                    <a:bodyPr/>
                    <a:lstStyle/>
                    <a:p>
                      <a:r>
                        <a:rPr lang="en-US" sz="2800" dirty="0" smtClean="0"/>
                        <a:t>∞</a:t>
                      </a:r>
                      <a:endParaRPr lang="en-US" sz="2800" dirty="0"/>
                    </a:p>
                  </a:txBody>
                  <a:tcPr marL="68580" marR="68580"/>
                </a:tc>
              </a:tr>
            </a:tbl>
          </a:graphicData>
        </a:graphic>
      </p:graphicFrame>
    </p:spTree>
    <p:extLst>
      <p:ext uri="{BB962C8B-B14F-4D97-AF65-F5344CB8AC3E}">
        <p14:creationId xmlns:p14="http://schemas.microsoft.com/office/powerpoint/2010/main" val="344597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smtClean="0"/>
              <a:t>Observations</a:t>
            </a:r>
            <a:endParaRPr lang="en-US" dirty="0"/>
          </a:p>
        </p:txBody>
      </p:sp>
      <p:sp>
        <p:nvSpPr>
          <p:cNvPr id="3" name="內容版面配置區 2"/>
          <p:cNvSpPr>
            <a:spLocks noGrp="1"/>
          </p:cNvSpPr>
          <p:nvPr>
            <p:ph idx="1"/>
          </p:nvPr>
        </p:nvSpPr>
        <p:spPr/>
        <p:txBody>
          <a:bodyPr>
            <a:normAutofit/>
          </a:bodyPr>
          <a:lstStyle/>
          <a:p>
            <a:pPr marL="457200" indent="-457200">
              <a:buFont typeface="Arial" panose="020B0604020202020204" pitchFamily="34" charset="0"/>
              <a:buChar char="•"/>
            </a:pPr>
            <a:r>
              <a:rPr lang="en-US" altLang="zh-TW" dirty="0" smtClean="0"/>
              <a:t>Mobile and wireless traffic will exceed wired traffic by 2016</a:t>
            </a:r>
          </a:p>
          <a:p>
            <a:pPr marL="457200" indent="-457200">
              <a:buFont typeface="Arial" panose="020B0604020202020204" pitchFamily="34" charset="0"/>
              <a:buChar char="•"/>
            </a:pPr>
            <a:r>
              <a:rPr lang="en-US" dirty="0" smtClean="0"/>
              <a:t>Consumer video traffic will be 69% of all consumer traffic in 2017 (57% in 2012)</a:t>
            </a:r>
          </a:p>
          <a:p>
            <a:pPr lvl="1"/>
            <a:r>
              <a:rPr lang="en-US" dirty="0"/>
              <a:t>Cisco Visual Networking Index: Global Mobile Data Traffic Forecast Update, </a:t>
            </a:r>
            <a:r>
              <a:rPr lang="en-US" dirty="0" smtClean="0"/>
              <a:t>2012–2017</a:t>
            </a:r>
          </a:p>
          <a:p>
            <a:pPr marL="457200" indent="-457200">
              <a:buFont typeface="Arial" panose="020B0604020202020204" pitchFamily="34" charset="0"/>
              <a:buChar char="•"/>
            </a:pPr>
            <a:r>
              <a:rPr lang="en-US" dirty="0" smtClean="0"/>
              <a:t>Quality of experience (QoE) becomes more important, because growing expectation of video quality</a:t>
            </a:r>
            <a:endParaRPr lang="en-US" dirty="0"/>
          </a:p>
        </p:txBody>
      </p:sp>
    </p:spTree>
    <p:extLst>
      <p:ext uri="{BB962C8B-B14F-4D97-AF65-F5344CB8AC3E}">
        <p14:creationId xmlns:p14="http://schemas.microsoft.com/office/powerpoint/2010/main" val="3628015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r>
              <a:rPr lang="en-US" dirty="0"/>
              <a:t>: Setup </a:t>
            </a:r>
            <a:r>
              <a:rPr lang="en-US" dirty="0" smtClean="0"/>
              <a:t>to Test Video Quality</a:t>
            </a:r>
            <a:endParaRPr lang="en-US" dirty="0"/>
          </a:p>
        </p:txBody>
      </p:sp>
      <p:sp>
        <p:nvSpPr>
          <p:cNvPr id="4" name="Slide Number Placeholder 3"/>
          <p:cNvSpPr>
            <a:spLocks noGrp="1"/>
          </p:cNvSpPr>
          <p:nvPr>
            <p:ph type="sldNum" sz="quarter" idx="12"/>
          </p:nvPr>
        </p:nvSpPr>
        <p:spPr/>
        <p:txBody>
          <a:bodyPr/>
          <a:lstStyle/>
          <a:p>
            <a:fld id="{704B95BF-62BB-410C-9318-97ECAAA3D03F}" type="slidenum">
              <a:rPr lang="en-US" smtClean="0"/>
              <a:pPr/>
              <a:t>20</a:t>
            </a:fld>
            <a:endParaRPr lang="en-US"/>
          </a:p>
        </p:txBody>
      </p:sp>
      <p:pic>
        <p:nvPicPr>
          <p:cNvPr id="15" name="Picture 14" descr="iphone.png"/>
          <p:cNvPicPr>
            <a:picLocks noChangeAspect="1"/>
          </p:cNvPicPr>
          <p:nvPr/>
        </p:nvPicPr>
        <p:blipFill>
          <a:blip r:embed="rId3" cstate="print"/>
          <a:stretch>
            <a:fillRect/>
          </a:stretch>
        </p:blipFill>
        <p:spPr>
          <a:xfrm>
            <a:off x="1295400" y="4530294"/>
            <a:ext cx="770466" cy="863335"/>
          </a:xfrm>
          <a:prstGeom prst="rect">
            <a:avLst/>
          </a:prstGeom>
        </p:spPr>
      </p:pic>
      <p:pic>
        <p:nvPicPr>
          <p:cNvPr id="49" name="Picture 37" descr="clou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6461" y="4379270"/>
            <a:ext cx="2300142" cy="1277857"/>
          </a:xfrm>
          <a:prstGeom prst="rect">
            <a:avLst/>
          </a:prstGeom>
        </p:spPr>
      </p:pic>
      <p:sp>
        <p:nvSpPr>
          <p:cNvPr id="59" name="TextBox 58"/>
          <p:cNvSpPr txBox="1"/>
          <p:nvPr/>
        </p:nvSpPr>
        <p:spPr>
          <a:xfrm>
            <a:off x="7664725" y="5469829"/>
            <a:ext cx="774571" cy="369332"/>
          </a:xfrm>
          <a:prstGeom prst="rect">
            <a:avLst/>
          </a:prstGeom>
          <a:noFill/>
        </p:spPr>
        <p:txBody>
          <a:bodyPr wrap="none" rtlCol="0">
            <a:spAutoFit/>
          </a:bodyPr>
          <a:lstStyle/>
          <a:p>
            <a:r>
              <a:rPr lang="en-US" dirty="0" smtClean="0"/>
              <a:t>Proxy</a:t>
            </a:r>
            <a:endParaRPr lang="en-US" dirty="0"/>
          </a:p>
        </p:txBody>
      </p:sp>
      <p:sp>
        <p:nvSpPr>
          <p:cNvPr id="62" name="TextBox 45"/>
          <p:cNvSpPr txBox="1"/>
          <p:nvPr/>
        </p:nvSpPr>
        <p:spPr>
          <a:xfrm>
            <a:off x="4371036" y="4800600"/>
            <a:ext cx="1208970" cy="584775"/>
          </a:xfrm>
          <a:prstGeom prst="rect">
            <a:avLst/>
          </a:prstGeom>
          <a:noFill/>
        </p:spPr>
        <p:txBody>
          <a:bodyPr wrap="square" rtlCol="0">
            <a:spAutoFit/>
          </a:bodyPr>
          <a:lstStyle/>
          <a:p>
            <a:r>
              <a:rPr lang="en-US" sz="1600" dirty="0" smtClean="0"/>
              <a:t>A Cellular </a:t>
            </a:r>
            <a:r>
              <a:rPr lang="en-US" sz="1600" dirty="0"/>
              <a:t>N</a:t>
            </a:r>
            <a:r>
              <a:rPr lang="en-US" sz="1600" dirty="0" smtClean="0"/>
              <a:t>etwork</a:t>
            </a:r>
            <a:endParaRPr lang="en-US" sz="1600" dirty="0"/>
          </a:p>
        </p:txBody>
      </p:sp>
      <p:sp>
        <p:nvSpPr>
          <p:cNvPr id="64" name="Up Arrow 63"/>
          <p:cNvSpPr/>
          <p:nvPr/>
        </p:nvSpPr>
        <p:spPr>
          <a:xfrm rot="16200000">
            <a:off x="5460595" y="4030088"/>
            <a:ext cx="355303" cy="37139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圖片 31" descr="badger.jpg"/>
          <p:cNvPicPr>
            <a:picLocks noChangeAspect="1"/>
          </p:cNvPicPr>
          <p:nvPr/>
        </p:nvPicPr>
        <p:blipFill>
          <a:blip r:embed="rId5" cstate="print"/>
          <a:stretch>
            <a:fillRect/>
          </a:stretch>
        </p:blipFill>
        <p:spPr>
          <a:xfrm>
            <a:off x="7250818" y="2425386"/>
            <a:ext cx="1295400" cy="1295400"/>
          </a:xfrm>
          <a:prstGeom prst="rect">
            <a:avLst/>
          </a:prstGeom>
        </p:spPr>
      </p:pic>
      <p:sp>
        <p:nvSpPr>
          <p:cNvPr id="8" name="TextBox 7"/>
          <p:cNvSpPr txBox="1"/>
          <p:nvPr/>
        </p:nvSpPr>
        <p:spPr>
          <a:xfrm>
            <a:off x="7241928" y="3731919"/>
            <a:ext cx="1423788" cy="646331"/>
          </a:xfrm>
          <a:prstGeom prst="rect">
            <a:avLst/>
          </a:prstGeom>
          <a:noFill/>
        </p:spPr>
        <p:txBody>
          <a:bodyPr wrap="none" rtlCol="0">
            <a:spAutoFit/>
          </a:bodyPr>
          <a:lstStyle/>
          <a:p>
            <a:r>
              <a:rPr lang="en-US" dirty="0" smtClean="0"/>
              <a:t>2.54 Mbps</a:t>
            </a:r>
          </a:p>
          <a:p>
            <a:r>
              <a:rPr lang="en-US" altLang="zh-TW" dirty="0" smtClean="0"/>
              <a:t>PSNR:</a:t>
            </a:r>
            <a:r>
              <a:rPr lang="zh-TW" altLang="en-US" dirty="0" smtClean="0"/>
              <a:t> </a:t>
            </a:r>
            <a:r>
              <a:rPr lang="en-US" altLang="zh-TW" dirty="0" smtClean="0"/>
              <a:t>31dB</a:t>
            </a:r>
            <a:endParaRPr lang="en-US" dirty="0"/>
          </a:p>
        </p:txBody>
      </p:sp>
      <p:pic>
        <p:nvPicPr>
          <p:cNvPr id="18" name="Picture 17" descr="Celltower.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68236" y="4136916"/>
            <a:ext cx="1143531" cy="1524709"/>
          </a:xfrm>
          <a:prstGeom prst="rect">
            <a:avLst/>
          </a:prstGeom>
        </p:spPr>
      </p:pic>
      <p:cxnSp>
        <p:nvCxnSpPr>
          <p:cNvPr id="12" name="Straight Connector 11"/>
          <p:cNvCxnSpPr>
            <a:endCxn id="49" idx="1"/>
          </p:cNvCxnSpPr>
          <p:nvPr/>
        </p:nvCxnSpPr>
        <p:spPr>
          <a:xfrm>
            <a:off x="3190213" y="5018198"/>
            <a:ext cx="596248" cy="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946841" y="4987648"/>
            <a:ext cx="910686" cy="527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pic>
        <p:nvPicPr>
          <p:cNvPr id="24" name="Picture 37" descr="clou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7125" y="4379269"/>
            <a:ext cx="2300142" cy="1277857"/>
          </a:xfrm>
          <a:prstGeom prst="rect">
            <a:avLst/>
          </a:prstGeom>
        </p:spPr>
      </p:pic>
      <p:pic>
        <p:nvPicPr>
          <p:cNvPr id="20" name="Picture 2"/>
          <p:cNvPicPr>
            <a:picLocks noChangeAspect="1" noChangeArrowheads="1"/>
          </p:cNvPicPr>
          <p:nvPr/>
        </p:nvPicPr>
        <p:blipFill>
          <a:blip r:embed="rId7"/>
          <a:srcRect/>
          <a:stretch>
            <a:fillRect/>
          </a:stretch>
        </p:blipFill>
        <p:spPr bwMode="auto">
          <a:xfrm>
            <a:off x="7674690" y="4405075"/>
            <a:ext cx="754643" cy="1056500"/>
          </a:xfrm>
          <a:prstGeom prst="rect">
            <a:avLst/>
          </a:prstGeom>
          <a:noFill/>
          <a:ln w="9525">
            <a:noFill/>
            <a:miter lim="800000"/>
            <a:headEnd/>
            <a:tailEnd/>
          </a:ln>
        </p:spPr>
      </p:pic>
      <p:sp>
        <p:nvSpPr>
          <p:cNvPr id="25" name="TextBox 45"/>
          <p:cNvSpPr txBox="1"/>
          <p:nvPr/>
        </p:nvSpPr>
        <p:spPr>
          <a:xfrm>
            <a:off x="6339845" y="4920693"/>
            <a:ext cx="1208970" cy="338554"/>
          </a:xfrm>
          <a:prstGeom prst="rect">
            <a:avLst/>
          </a:prstGeom>
          <a:noFill/>
        </p:spPr>
        <p:txBody>
          <a:bodyPr wrap="square" rtlCol="0">
            <a:spAutoFit/>
          </a:bodyPr>
          <a:lstStyle/>
          <a:p>
            <a:r>
              <a:rPr lang="en-US" sz="1600" dirty="0" smtClean="0"/>
              <a:t>Internet</a:t>
            </a:r>
            <a:endParaRPr lang="en-US" sz="1600" dirty="0"/>
          </a:p>
        </p:txBody>
      </p:sp>
      <p:sp>
        <p:nvSpPr>
          <p:cNvPr id="27" name="Oval Callout 26"/>
          <p:cNvSpPr/>
          <p:nvPr/>
        </p:nvSpPr>
        <p:spPr>
          <a:xfrm>
            <a:off x="5110721" y="2610247"/>
            <a:ext cx="2057400" cy="1676400"/>
          </a:xfrm>
          <a:prstGeom prst="wedgeEllipseCallout">
            <a:avLst>
              <a:gd name="adj1" fmla="val 70172"/>
              <a:gd name="adj2" fmla="val 962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Rate limited to 1.5 Mbps</a:t>
            </a:r>
            <a:endParaRPr lang="en-US" dirty="0"/>
          </a:p>
        </p:txBody>
      </p:sp>
      <p:sp>
        <p:nvSpPr>
          <p:cNvPr id="19" name="TextBox 18"/>
          <p:cNvSpPr txBox="1"/>
          <p:nvPr/>
        </p:nvSpPr>
        <p:spPr>
          <a:xfrm>
            <a:off x="969282" y="5417437"/>
            <a:ext cx="1696298" cy="584775"/>
          </a:xfrm>
          <a:prstGeom prst="rect">
            <a:avLst/>
          </a:prstGeom>
          <a:noFill/>
        </p:spPr>
        <p:txBody>
          <a:bodyPr wrap="none" rtlCol="0">
            <a:spAutoFit/>
          </a:bodyPr>
          <a:lstStyle/>
          <a:p>
            <a:r>
              <a:rPr lang="en-US" altLang="zh-TW" sz="1600" dirty="0" smtClean="0"/>
              <a:t>Android phone</a:t>
            </a:r>
          </a:p>
          <a:p>
            <a:r>
              <a:rPr lang="en-US" sz="1600" dirty="0" smtClean="0"/>
              <a:t>10 s buffer</a:t>
            </a:r>
            <a:endParaRPr lang="en-US" sz="1200" dirty="0"/>
          </a:p>
        </p:txBody>
      </p:sp>
    </p:spTree>
    <p:extLst>
      <p:ext uri="{BB962C8B-B14F-4D97-AF65-F5344CB8AC3E}">
        <p14:creationId xmlns:p14="http://schemas.microsoft.com/office/powerpoint/2010/main" val="241863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Video Quality</a:t>
            </a:r>
            <a:endParaRPr lang="en-US" dirty="0"/>
          </a:p>
        </p:txBody>
      </p:sp>
      <p:sp>
        <p:nvSpPr>
          <p:cNvPr id="3" name="內容版面配置區 2"/>
          <p:cNvSpPr>
            <a:spLocks noGrp="1"/>
          </p:cNvSpPr>
          <p:nvPr>
            <p:ph idx="1"/>
          </p:nvPr>
        </p:nvSpPr>
        <p:spPr>
          <a:xfrm>
            <a:off x="811427" y="1590272"/>
            <a:ext cx="8229600" cy="838200"/>
          </a:xfrm>
        </p:spPr>
        <p:txBody>
          <a:bodyPr/>
          <a:lstStyle/>
          <a:p>
            <a:pPr marL="457200" indent="-457200">
              <a:buFont typeface="Arial" panose="020B0604020202020204" pitchFamily="34" charset="0"/>
              <a:buChar char="•"/>
            </a:pPr>
            <a:r>
              <a:rPr lang="en-US" dirty="0" smtClean="0"/>
              <a:t>PSNR test</a:t>
            </a:r>
            <a:endParaRPr lang="en-US" dirty="0"/>
          </a:p>
        </p:txBody>
      </p:sp>
      <p:sp>
        <p:nvSpPr>
          <p:cNvPr id="4" name="Slide Number Placeholder 3"/>
          <p:cNvSpPr>
            <a:spLocks noGrp="1"/>
          </p:cNvSpPr>
          <p:nvPr>
            <p:ph type="sldNum" sz="quarter" idx="12"/>
          </p:nvPr>
        </p:nvSpPr>
        <p:spPr/>
        <p:txBody>
          <a:bodyPr/>
          <a:lstStyle/>
          <a:p>
            <a:fld id="{704B95BF-62BB-410C-9318-97ECAAA3D03F}" type="slidenum">
              <a:rPr lang="en-US" smtClean="0"/>
              <a:pPr/>
              <a:t>21</a:t>
            </a:fld>
            <a:endParaRPr lang="en-US"/>
          </a:p>
        </p:txBody>
      </p:sp>
      <p:graphicFrame>
        <p:nvGraphicFramePr>
          <p:cNvPr id="6" name="圖表 1"/>
          <p:cNvGraphicFramePr>
            <a:graphicFrameLocks/>
          </p:cNvGraphicFramePr>
          <p:nvPr>
            <p:extLst>
              <p:ext uri="{D42A27DB-BD31-4B8C-83A1-F6EECF244321}">
                <p14:modId xmlns:p14="http://schemas.microsoft.com/office/powerpoint/2010/main" val="2664942685"/>
              </p:ext>
            </p:extLst>
          </p:nvPr>
        </p:nvGraphicFramePr>
        <p:xfrm>
          <a:off x="457200" y="2009372"/>
          <a:ext cx="78486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566780" y="2413000"/>
            <a:ext cx="1227220" cy="3190875"/>
          </a:xfrm>
          <a:prstGeom prst="rect">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645050" y="2411090"/>
            <a:ext cx="1227220" cy="3190875"/>
          </a:xfrm>
          <a:prstGeom prst="rect">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959565" y="2411087"/>
            <a:ext cx="1227220" cy="3190875"/>
          </a:xfrm>
          <a:prstGeom prst="rect">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262222" y="2411087"/>
            <a:ext cx="1227220" cy="3190875"/>
          </a:xfrm>
          <a:prstGeom prst="rect">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0365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Evaluation: Video Quality</a:t>
            </a:r>
            <a:endParaRPr lang="en-US" dirty="0"/>
          </a:p>
        </p:txBody>
      </p:sp>
      <p:sp>
        <p:nvSpPr>
          <p:cNvPr id="3" name="內容版面配置區 2"/>
          <p:cNvSpPr>
            <a:spLocks noGrp="1"/>
          </p:cNvSpPr>
          <p:nvPr>
            <p:ph idx="1"/>
          </p:nvPr>
        </p:nvSpPr>
        <p:spPr>
          <a:xfrm>
            <a:off x="892776" y="1715531"/>
            <a:ext cx="6172200" cy="1219200"/>
          </a:xfrm>
        </p:spPr>
        <p:txBody>
          <a:bodyPr/>
          <a:lstStyle/>
          <a:p>
            <a:pPr marL="457200" indent="-457200">
              <a:buFont typeface="Arial" panose="020B0604020202020204" pitchFamily="34" charset="0"/>
              <a:buChar char="•"/>
            </a:pPr>
            <a:r>
              <a:rPr lang="en-US" dirty="0" smtClean="0"/>
              <a:t>Dynamic video adapter</a:t>
            </a:r>
          </a:p>
        </p:txBody>
      </p:sp>
      <p:graphicFrame>
        <p:nvGraphicFramePr>
          <p:cNvPr id="4" name="圖表 3"/>
          <p:cNvGraphicFramePr/>
          <p:nvPr/>
        </p:nvGraphicFramePr>
        <p:xfrm>
          <a:off x="1371600" y="2438400"/>
          <a:ext cx="2986088" cy="28765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圖表 4"/>
          <p:cNvGraphicFramePr/>
          <p:nvPr/>
        </p:nvGraphicFramePr>
        <p:xfrm>
          <a:off x="4572000" y="2438400"/>
          <a:ext cx="3086100" cy="2876550"/>
        </p:xfrm>
        <a:graphic>
          <a:graphicData uri="http://schemas.openxmlformats.org/drawingml/2006/chart">
            <c:chart xmlns:c="http://schemas.openxmlformats.org/drawingml/2006/chart" xmlns:r="http://schemas.openxmlformats.org/officeDocument/2006/relationships" r:id="rId4"/>
          </a:graphicData>
        </a:graphic>
      </p:graphicFrame>
      <p:sp>
        <p:nvSpPr>
          <p:cNvPr id="6" name="文字方塊 5"/>
          <p:cNvSpPr txBox="1"/>
          <p:nvPr/>
        </p:nvSpPr>
        <p:spPr>
          <a:xfrm>
            <a:off x="5486400" y="5486400"/>
            <a:ext cx="2063448" cy="369332"/>
          </a:xfrm>
          <a:prstGeom prst="rect">
            <a:avLst/>
          </a:prstGeom>
          <a:noFill/>
        </p:spPr>
        <p:txBody>
          <a:bodyPr wrap="none" rtlCol="0">
            <a:spAutoFit/>
          </a:bodyPr>
          <a:lstStyle/>
          <a:p>
            <a:r>
              <a:rPr lang="en-US" dirty="0"/>
              <a:t>430 Kbps in average</a:t>
            </a:r>
          </a:p>
        </p:txBody>
      </p:sp>
      <p:sp>
        <p:nvSpPr>
          <p:cNvPr id="7" name="文字方塊 6"/>
          <p:cNvSpPr txBox="1"/>
          <p:nvPr/>
        </p:nvSpPr>
        <p:spPr>
          <a:xfrm>
            <a:off x="2171700" y="5498068"/>
            <a:ext cx="2063448" cy="369332"/>
          </a:xfrm>
          <a:prstGeom prst="rect">
            <a:avLst/>
          </a:prstGeom>
          <a:noFill/>
        </p:spPr>
        <p:txBody>
          <a:bodyPr wrap="none" rtlCol="0">
            <a:spAutoFit/>
          </a:bodyPr>
          <a:lstStyle/>
          <a:p>
            <a:r>
              <a:rPr lang="en-US" dirty="0"/>
              <a:t>500 Kbps in average</a:t>
            </a:r>
          </a:p>
        </p:txBody>
      </p:sp>
    </p:spTree>
    <p:extLst>
      <p:ext uri="{BB962C8B-B14F-4D97-AF65-F5344CB8AC3E}">
        <p14:creationId xmlns:p14="http://schemas.microsoft.com/office/powerpoint/2010/main" val="147968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Conclusion</a:t>
            </a:r>
            <a:endParaRPr lang="en-US" dirty="0"/>
          </a:p>
        </p:txBody>
      </p:sp>
      <p:sp>
        <p:nvSpPr>
          <p:cNvPr id="3" name="Content Placeholder 2"/>
          <p:cNvSpPr>
            <a:spLocks noGrp="1"/>
          </p:cNvSpPr>
          <p:nvPr>
            <p:ph idx="1"/>
          </p:nvPr>
        </p:nvSpPr>
        <p:spPr>
          <a:xfrm>
            <a:off x="876606" y="1710724"/>
            <a:ext cx="7645475" cy="4208463"/>
          </a:xfrm>
        </p:spPr>
        <p:txBody>
          <a:bodyPr/>
          <a:lstStyle/>
          <a:p>
            <a:pPr marL="457200" indent="-457200">
              <a:buFont typeface="Arial" panose="020B0604020202020204" pitchFamily="34" charset="0"/>
              <a:buChar char="•"/>
            </a:pPr>
            <a:r>
              <a:rPr lang="en-US" dirty="0" smtClean="0"/>
              <a:t>We propose a system to provide better video watching experience</a:t>
            </a:r>
          </a:p>
          <a:p>
            <a:pPr marL="457200" indent="-457200">
              <a:buFont typeface="Arial" panose="020B0604020202020204" pitchFamily="34" charset="0"/>
              <a:buChar char="•"/>
            </a:pPr>
            <a:r>
              <a:rPr lang="en-US" dirty="0" smtClean="0"/>
              <a:t>Efficient cache</a:t>
            </a:r>
          </a:p>
          <a:p>
            <a:pPr lvl="1"/>
            <a:r>
              <a:rPr lang="en-US" dirty="0" smtClean="0"/>
              <a:t>Identify videos by content</a:t>
            </a:r>
          </a:p>
          <a:p>
            <a:pPr lvl="1"/>
            <a:r>
              <a:rPr lang="en-US" dirty="0" smtClean="0"/>
              <a:t>Serve more requests with limited storage space</a:t>
            </a:r>
          </a:p>
          <a:p>
            <a:pPr marL="457200" indent="-457200">
              <a:buFont typeface="Arial" panose="020B0604020202020204" pitchFamily="34" charset="0"/>
              <a:buChar char="•"/>
            </a:pPr>
            <a:r>
              <a:rPr lang="en-US" dirty="0" smtClean="0"/>
              <a:t> Better QoE</a:t>
            </a:r>
          </a:p>
          <a:p>
            <a:pPr lvl="1"/>
            <a:r>
              <a:rPr lang="en-US" dirty="0" smtClean="0"/>
              <a:t>Linear bit rate adapter</a:t>
            </a:r>
          </a:p>
          <a:p>
            <a:pPr lvl="1"/>
            <a:r>
              <a:rPr lang="en-US" dirty="0" smtClean="0"/>
              <a:t>Shorter join time</a:t>
            </a:r>
          </a:p>
          <a:p>
            <a:pPr lvl="1"/>
            <a:r>
              <a:rPr lang="en-US" dirty="0" smtClean="0"/>
              <a:t>Better video quality</a:t>
            </a:r>
            <a:endParaRPr lang="en-US" dirty="0"/>
          </a:p>
        </p:txBody>
      </p:sp>
    </p:spTree>
    <p:extLst>
      <p:ext uri="{BB962C8B-B14F-4D97-AF65-F5344CB8AC3E}">
        <p14:creationId xmlns:p14="http://schemas.microsoft.com/office/powerpoint/2010/main" val="1237235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Thank you</a:t>
            </a:r>
            <a:br>
              <a:rPr lang="en-US" dirty="0" smtClean="0"/>
            </a:br>
            <a:endParaRPr lang="en-US" dirty="0"/>
          </a:p>
        </p:txBody>
      </p:sp>
      <p:sp>
        <p:nvSpPr>
          <p:cNvPr id="7" name="Text Placeholder 6"/>
          <p:cNvSpPr>
            <a:spLocks noGrp="1"/>
          </p:cNvSpPr>
          <p:nvPr>
            <p:ph type="body" idx="1"/>
          </p:nvPr>
        </p:nvSpPr>
        <p:spPr/>
        <p:txBody>
          <a:bodyPr>
            <a:normAutofit/>
          </a:bodyPr>
          <a:lstStyle/>
          <a:p>
            <a:r>
              <a:rPr lang="en-US" sz="7200" dirty="0" smtClean="0"/>
              <a:t>Q &amp; A</a:t>
            </a:r>
            <a:endParaRPr lang="en-US" sz="7200" dirty="0"/>
          </a:p>
        </p:txBody>
      </p:sp>
    </p:spTree>
    <p:extLst>
      <p:ext uri="{BB962C8B-B14F-4D97-AF65-F5344CB8AC3E}">
        <p14:creationId xmlns:p14="http://schemas.microsoft.com/office/powerpoint/2010/main" val="2212759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Backup slides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08726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CC_WEB_VIDEO: Near-Duplicate Web Video Dataset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33425814"/>
              </p:ext>
            </p:extLst>
          </p:nvPr>
        </p:nvGraphicFramePr>
        <p:xfrm>
          <a:off x="1066403" y="1936590"/>
          <a:ext cx="6638264" cy="4129405"/>
        </p:xfrm>
        <a:graphic>
          <a:graphicData uri="http://schemas.openxmlformats.org/drawingml/2006/table">
            <a:tbl>
              <a:tblPr/>
              <a:tblGrid>
                <a:gridCol w="363557"/>
                <a:gridCol w="4160696"/>
                <a:gridCol w="807902"/>
                <a:gridCol w="659787"/>
                <a:gridCol w="646322"/>
              </a:tblGrid>
              <a:tr h="167005">
                <a:tc gridSpan="3">
                  <a:txBody>
                    <a:bodyPr/>
                    <a:lstStyle/>
                    <a:p>
                      <a:pPr indent="0" algn="ctr" fontAlgn="t"/>
                      <a:r>
                        <a:rPr lang="en-US" sz="1000" b="1">
                          <a:effectLst/>
                          <a:latin typeface="Arial" panose="020B0604020202020204" pitchFamily="34" charset="0"/>
                        </a:rPr>
                        <a:t>Queries</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tc gridSpan="2">
                  <a:txBody>
                    <a:bodyPr/>
                    <a:lstStyle/>
                    <a:p>
                      <a:pPr indent="0" algn="ctr" fontAlgn="t"/>
                      <a:r>
                        <a:rPr lang="en-US" sz="1000" b="1">
                          <a:effectLst/>
                          <a:latin typeface="Arial" panose="020B0604020202020204" pitchFamily="34" charset="0"/>
                        </a:rPr>
                        <a:t>Near-Duplicate</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r>
              <a:tr h="151130">
                <a:tc>
                  <a:txBody>
                    <a:bodyPr/>
                    <a:lstStyle/>
                    <a:p>
                      <a:pPr indent="0" algn="ctr" fontAlgn="t"/>
                      <a:r>
                        <a:rPr lang="en-US" sz="1000" b="1">
                          <a:effectLst/>
                          <a:latin typeface="Arial" panose="020B0604020202020204" pitchFamily="34" charset="0"/>
                        </a:rPr>
                        <a:t>ID</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tc>
                  <a:txBody>
                    <a:bodyPr/>
                    <a:lstStyle/>
                    <a:p>
                      <a:pPr indent="0" algn="ctr" fontAlgn="t"/>
                      <a:r>
                        <a:rPr lang="en-US" sz="1000" b="1">
                          <a:effectLst/>
                          <a:latin typeface="Arial" panose="020B0604020202020204" pitchFamily="34" charset="0"/>
                        </a:rPr>
                        <a:t>Query</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tc>
                  <a:txBody>
                    <a:bodyPr/>
                    <a:lstStyle/>
                    <a:p>
                      <a:pPr indent="0" algn="ctr" fontAlgn="t"/>
                      <a:r>
                        <a:rPr lang="en-US" sz="1000" b="1">
                          <a:effectLst/>
                          <a:latin typeface="Arial" panose="020B0604020202020204" pitchFamily="34" charset="0"/>
                        </a:rPr>
                        <a:t>#</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tc>
                  <a:txBody>
                    <a:bodyPr/>
                    <a:lstStyle/>
                    <a:p>
                      <a:pPr indent="0" algn="ctr" fontAlgn="t"/>
                      <a:r>
                        <a:rPr lang="en-US" sz="1000" b="1">
                          <a:effectLst/>
                          <a:latin typeface="Arial" panose="020B0604020202020204" pitchFamily="34" charset="0"/>
                        </a:rPr>
                        <a:t>#</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tc>
                  <a:txBody>
                    <a:bodyPr/>
                    <a:lstStyle/>
                    <a:p>
                      <a:pPr indent="0" algn="ctr" fontAlgn="t"/>
                      <a:r>
                        <a:rPr lang="en-US" sz="1000" b="1">
                          <a:effectLst/>
                          <a:latin typeface="Arial" panose="020B0604020202020204" pitchFamily="34" charset="0"/>
                        </a:rPr>
                        <a:t>%</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tr>
              <a:tr h="0">
                <a:tc>
                  <a:txBody>
                    <a:bodyPr/>
                    <a:lstStyle/>
                    <a:p>
                      <a:pPr indent="0" algn="ctr" fontAlgn="t"/>
                      <a:r>
                        <a:rPr lang="en-US" sz="1000" b="1">
                          <a:effectLst/>
                          <a:latin typeface="Arial" panose="020B0604020202020204" pitchFamily="34" charset="0"/>
                        </a:rPr>
                        <a:t>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The lion sleeps tonight</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792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334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42 %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Evolution of dance</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483</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122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25 %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3</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Fold shirt</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436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183</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42 %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Cat massage</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344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161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47 %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5</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Ok go here it goes again</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396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89</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 22 %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Urban ninja</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771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45</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6 %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Real life Simpsons</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365</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154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42 %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8</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Free hugs</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539</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7 %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9</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Where the hell is Matt</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235</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23</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10 %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10</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U2 and green day</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297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52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18 %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Little superstar</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377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59</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16 %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Napoleon dynamite dance</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881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146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17 %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13</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I will survive Jesus</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416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387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93 %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Ronaldinho ping pong</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107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72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67 %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15</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White and Nerdy</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1771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696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39 %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Korean karaoke</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205</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20</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10 %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Panic at the disco I write sins not tragedies</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647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201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31 %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18</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Bus uncle (</a:t>
                      </a:r>
                      <a:r>
                        <a:rPr lang="zh-TW" altLang="en-US" sz="1000">
                          <a:effectLst/>
                          <a:ea typeface="Arial" panose="020B0604020202020204" pitchFamily="34" charset="0"/>
                        </a:rPr>
                        <a:t>巴士阿叔</a:t>
                      </a:r>
                      <a:r>
                        <a:rPr lang="en-US" altLang="zh-TW" sz="1000">
                          <a:effectLst/>
                          <a:latin typeface="Arial" panose="020B0604020202020204" pitchFamily="34" charset="0"/>
                        </a:rPr>
                        <a:t>)</a:t>
                      </a:r>
                      <a:endParaRPr lang="zh-TW" alt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488</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80</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16 %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19</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Sony Bravia</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566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202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36 %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20</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Changes Tupac</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194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72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37 %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21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Afternoon delight</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449</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54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12 %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22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Numa Gary</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422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32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8 %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23</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Shakira hips don’t lie</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1322</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234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18 %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indent="0" algn="ctr" fontAlgn="t"/>
                      <a:r>
                        <a:rPr lang="en-US" sz="1000" b="1">
                          <a:effectLst/>
                          <a:latin typeface="Arial" panose="020B0604020202020204" pitchFamily="34" charset="0"/>
                        </a:rPr>
                        <a:t>24</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indent="0" algn="l" fontAlgn="t"/>
                      <a:r>
                        <a:rPr lang="en-US" sz="1000">
                          <a:effectLst/>
                          <a:latin typeface="Arial" panose="020B0604020202020204" pitchFamily="34" charset="0"/>
                        </a:rPr>
                        <a:t>India driving</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287</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26</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a:effectLst/>
                          <a:latin typeface="Arial" panose="020B0604020202020204" pitchFamily="34" charset="0"/>
                        </a:rPr>
                        <a:t>9 %</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r h="0">
                <a:tc gridSpan="2">
                  <a:txBody>
                    <a:bodyPr/>
                    <a:lstStyle/>
                    <a:p>
                      <a:pPr indent="0" algn="ctr" fontAlgn="t"/>
                      <a:r>
                        <a:rPr lang="en-US" sz="1000" b="1">
                          <a:effectLst/>
                          <a:latin typeface="Arial" panose="020B0604020202020204" pitchFamily="34" charset="0"/>
                        </a:rPr>
                        <a:t>Total</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indent="0" algn="ctr" fontAlgn="t"/>
                      <a:r>
                        <a:rPr lang="en-US" sz="1000" b="1">
                          <a:effectLst/>
                          <a:latin typeface="Arial" panose="020B0604020202020204" pitchFamily="34" charset="0"/>
                        </a:rPr>
                        <a:t>12790</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b="1">
                          <a:effectLst/>
                          <a:latin typeface="Arial" panose="020B0604020202020204" pitchFamily="34" charset="0"/>
                        </a:rPr>
                        <a:t>3481</a:t>
                      </a:r>
                      <a:endParaRPr lang="en-US" sz="100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0" algn="ctr" fontAlgn="t"/>
                      <a:r>
                        <a:rPr lang="en-US" sz="1000" b="1" dirty="0">
                          <a:effectLst/>
                          <a:latin typeface="Arial" panose="020B0604020202020204" pitchFamily="34" charset="0"/>
                        </a:rPr>
                        <a:t>27 %</a:t>
                      </a:r>
                      <a:endParaRPr lang="en-US" sz="1000" dirty="0">
                        <a:effectLst/>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2539604" y="1613585"/>
            <a:ext cx="184666"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8776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Youtube</a:t>
            </a:r>
            <a:r>
              <a:rPr lang="en-US" dirty="0" smtClean="0"/>
              <a:t> bit rate (standard quality)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4107402"/>
              </p:ext>
            </p:extLst>
          </p:nvPr>
        </p:nvGraphicFramePr>
        <p:xfrm>
          <a:off x="535132" y="2171283"/>
          <a:ext cx="7886700" cy="2122169"/>
        </p:xfrm>
        <a:graphic>
          <a:graphicData uri="http://schemas.openxmlformats.org/drawingml/2006/table">
            <a:tbl>
              <a:tblPr/>
              <a:tblGrid>
                <a:gridCol w="1577340"/>
                <a:gridCol w="1577340"/>
                <a:gridCol w="1577340"/>
                <a:gridCol w="1577340"/>
                <a:gridCol w="1577340"/>
              </a:tblGrid>
              <a:tr h="0">
                <a:tc>
                  <a:txBody>
                    <a:bodyPr/>
                    <a:lstStyle/>
                    <a:p>
                      <a:pPr algn="l" fontAlgn="base"/>
                      <a:r>
                        <a:rPr lang="en-US" b="1" dirty="0">
                          <a:effectLst/>
                          <a:latin typeface="inherit"/>
                        </a:rPr>
                        <a:t>Type</a:t>
                      </a:r>
                    </a:p>
                  </a:txBody>
                  <a:tcPr marL="47625" marR="47625" marT="47625" marB="47625" anchor="ctr">
                    <a:lnL>
                      <a:noFill/>
                    </a:lnL>
                    <a:lnR>
                      <a:noFill/>
                    </a:lnR>
                    <a:lnT>
                      <a:noFill/>
                    </a:lnT>
                    <a:lnB>
                      <a:noFill/>
                    </a:lnB>
                  </a:tcPr>
                </a:tc>
                <a:tc>
                  <a:txBody>
                    <a:bodyPr/>
                    <a:lstStyle/>
                    <a:p>
                      <a:pPr algn="l" fontAlgn="base"/>
                      <a:r>
                        <a:rPr lang="en-US" b="1">
                          <a:effectLst/>
                          <a:latin typeface="inherit"/>
                        </a:rPr>
                        <a:t>Video Bitrate</a:t>
                      </a:r>
                    </a:p>
                  </a:txBody>
                  <a:tcPr marL="47625" marR="47625" marT="47625" marB="47625" anchor="ctr">
                    <a:lnL>
                      <a:noFill/>
                    </a:lnL>
                    <a:lnR>
                      <a:noFill/>
                    </a:lnR>
                    <a:lnT>
                      <a:noFill/>
                    </a:lnT>
                    <a:lnB>
                      <a:noFill/>
                    </a:lnB>
                  </a:tcPr>
                </a:tc>
                <a:tc>
                  <a:txBody>
                    <a:bodyPr/>
                    <a:lstStyle/>
                    <a:p>
                      <a:pPr algn="l" fontAlgn="base"/>
                      <a:r>
                        <a:rPr lang="en-US" b="1">
                          <a:effectLst/>
                          <a:latin typeface="inherit"/>
                        </a:rPr>
                        <a:t>Mono Audio Bitrate</a:t>
                      </a:r>
                    </a:p>
                  </a:txBody>
                  <a:tcPr marL="47625" marR="47625" marT="47625" marB="47625" anchor="ctr">
                    <a:lnL>
                      <a:noFill/>
                    </a:lnL>
                    <a:lnR>
                      <a:noFill/>
                    </a:lnR>
                    <a:lnT>
                      <a:noFill/>
                    </a:lnT>
                    <a:lnB>
                      <a:noFill/>
                    </a:lnB>
                  </a:tcPr>
                </a:tc>
                <a:tc>
                  <a:txBody>
                    <a:bodyPr/>
                    <a:lstStyle/>
                    <a:p>
                      <a:pPr algn="l" fontAlgn="base"/>
                      <a:r>
                        <a:rPr lang="en-US" b="1">
                          <a:effectLst/>
                          <a:latin typeface="inherit"/>
                        </a:rPr>
                        <a:t>Stereo Audio Bitrate</a:t>
                      </a:r>
                    </a:p>
                  </a:txBody>
                  <a:tcPr marL="47625" marR="47625" marT="47625" marB="47625" anchor="ctr">
                    <a:lnL>
                      <a:noFill/>
                    </a:lnL>
                    <a:lnR>
                      <a:noFill/>
                    </a:lnR>
                    <a:lnT>
                      <a:noFill/>
                    </a:lnT>
                    <a:lnB>
                      <a:noFill/>
                    </a:lnB>
                  </a:tcPr>
                </a:tc>
                <a:tc>
                  <a:txBody>
                    <a:bodyPr/>
                    <a:lstStyle/>
                    <a:p>
                      <a:pPr algn="l" fontAlgn="base"/>
                      <a:r>
                        <a:rPr lang="en-US" b="1" dirty="0">
                          <a:effectLst/>
                          <a:latin typeface="inherit"/>
                        </a:rPr>
                        <a:t>5.1 Audio Bitrate</a:t>
                      </a:r>
                    </a:p>
                  </a:txBody>
                  <a:tcPr marL="47625" marR="47625" marT="47625" marB="47625" anchor="ctr">
                    <a:lnL>
                      <a:noFill/>
                    </a:lnL>
                    <a:lnR>
                      <a:noFill/>
                    </a:lnR>
                    <a:lnT>
                      <a:noFill/>
                    </a:lnT>
                    <a:lnB>
                      <a:noFill/>
                    </a:lnB>
                  </a:tcPr>
                </a:tc>
              </a:tr>
              <a:tr h="0">
                <a:tc>
                  <a:txBody>
                    <a:bodyPr/>
                    <a:lstStyle/>
                    <a:p>
                      <a:pPr algn="l" fontAlgn="t"/>
                      <a:r>
                        <a:rPr lang="en-US">
                          <a:effectLst/>
                          <a:latin typeface="inherit"/>
                        </a:rPr>
                        <a:t>1080p</a:t>
                      </a:r>
                    </a:p>
                  </a:txBody>
                  <a:tcPr marL="47625" marR="47625" marT="47625" marB="47625">
                    <a:lnL>
                      <a:noFill/>
                    </a:lnL>
                    <a:lnR>
                      <a:noFill/>
                    </a:lnR>
                    <a:lnT>
                      <a:noFill/>
                    </a:lnT>
                    <a:lnB>
                      <a:noFill/>
                    </a:lnB>
                  </a:tcPr>
                </a:tc>
                <a:tc>
                  <a:txBody>
                    <a:bodyPr/>
                    <a:lstStyle/>
                    <a:p>
                      <a:pPr algn="l" fontAlgn="t"/>
                      <a:r>
                        <a:rPr lang="en-US">
                          <a:effectLst/>
                          <a:latin typeface="inherit"/>
                        </a:rPr>
                        <a:t>8,000 kbps</a:t>
                      </a:r>
                    </a:p>
                  </a:txBody>
                  <a:tcPr marL="47625" marR="47625" marT="47625" marB="47625">
                    <a:lnL>
                      <a:noFill/>
                    </a:lnL>
                    <a:lnR>
                      <a:noFill/>
                    </a:lnR>
                    <a:lnT>
                      <a:noFill/>
                    </a:lnT>
                    <a:lnB>
                      <a:noFill/>
                    </a:lnB>
                  </a:tcPr>
                </a:tc>
                <a:tc>
                  <a:txBody>
                    <a:bodyPr/>
                    <a:lstStyle/>
                    <a:p>
                      <a:pPr algn="l" fontAlgn="t"/>
                      <a:r>
                        <a:rPr lang="en-US">
                          <a:effectLst/>
                          <a:latin typeface="inherit"/>
                        </a:rPr>
                        <a:t>128 kbps</a:t>
                      </a:r>
                    </a:p>
                  </a:txBody>
                  <a:tcPr marL="47625" marR="47625" marT="47625" marB="47625">
                    <a:lnL>
                      <a:noFill/>
                    </a:lnL>
                    <a:lnR>
                      <a:noFill/>
                    </a:lnR>
                    <a:lnT>
                      <a:noFill/>
                    </a:lnT>
                    <a:lnB>
                      <a:noFill/>
                    </a:lnB>
                  </a:tcPr>
                </a:tc>
                <a:tc>
                  <a:txBody>
                    <a:bodyPr/>
                    <a:lstStyle/>
                    <a:p>
                      <a:pPr algn="l" fontAlgn="t"/>
                      <a:r>
                        <a:rPr lang="en-US">
                          <a:effectLst/>
                          <a:latin typeface="inherit"/>
                        </a:rPr>
                        <a:t>384 kbps</a:t>
                      </a:r>
                    </a:p>
                  </a:txBody>
                  <a:tcPr marL="47625" marR="47625" marT="47625" marB="47625">
                    <a:lnL>
                      <a:noFill/>
                    </a:lnL>
                    <a:lnR>
                      <a:noFill/>
                    </a:lnR>
                    <a:lnT>
                      <a:noFill/>
                    </a:lnT>
                    <a:lnB>
                      <a:noFill/>
                    </a:lnB>
                  </a:tcPr>
                </a:tc>
                <a:tc>
                  <a:txBody>
                    <a:bodyPr/>
                    <a:lstStyle/>
                    <a:p>
                      <a:pPr algn="l" fontAlgn="t"/>
                      <a:r>
                        <a:rPr lang="en-US">
                          <a:effectLst/>
                          <a:latin typeface="inherit"/>
                        </a:rPr>
                        <a:t>512 kbps</a:t>
                      </a:r>
                    </a:p>
                  </a:txBody>
                  <a:tcPr marL="47625" marR="47625" marT="47625" marB="47625">
                    <a:lnL>
                      <a:noFill/>
                    </a:lnL>
                    <a:lnR>
                      <a:noFill/>
                    </a:lnR>
                    <a:lnT>
                      <a:noFill/>
                    </a:lnT>
                    <a:lnB>
                      <a:noFill/>
                    </a:lnB>
                  </a:tcPr>
                </a:tc>
              </a:tr>
              <a:tr h="0">
                <a:tc>
                  <a:txBody>
                    <a:bodyPr/>
                    <a:lstStyle/>
                    <a:p>
                      <a:pPr algn="l" fontAlgn="t"/>
                      <a:r>
                        <a:rPr lang="en-US">
                          <a:effectLst/>
                          <a:latin typeface="inherit"/>
                        </a:rPr>
                        <a:t>720p</a:t>
                      </a:r>
                    </a:p>
                  </a:txBody>
                  <a:tcPr marL="47625" marR="47625" marT="47625" marB="47625">
                    <a:lnL>
                      <a:noFill/>
                    </a:lnL>
                    <a:lnR>
                      <a:noFill/>
                    </a:lnR>
                    <a:lnT>
                      <a:noFill/>
                    </a:lnT>
                    <a:lnB>
                      <a:noFill/>
                    </a:lnB>
                  </a:tcPr>
                </a:tc>
                <a:tc>
                  <a:txBody>
                    <a:bodyPr/>
                    <a:lstStyle/>
                    <a:p>
                      <a:pPr algn="l" fontAlgn="t"/>
                      <a:r>
                        <a:rPr lang="en-US">
                          <a:effectLst/>
                          <a:latin typeface="inherit"/>
                        </a:rPr>
                        <a:t>5,000 kbps</a:t>
                      </a:r>
                    </a:p>
                  </a:txBody>
                  <a:tcPr marL="47625" marR="47625" marT="47625" marB="47625">
                    <a:lnL>
                      <a:noFill/>
                    </a:lnL>
                    <a:lnR>
                      <a:noFill/>
                    </a:lnR>
                    <a:lnT>
                      <a:noFill/>
                    </a:lnT>
                    <a:lnB>
                      <a:noFill/>
                    </a:lnB>
                  </a:tcPr>
                </a:tc>
                <a:tc>
                  <a:txBody>
                    <a:bodyPr/>
                    <a:lstStyle/>
                    <a:p>
                      <a:pPr algn="l" fontAlgn="t"/>
                      <a:r>
                        <a:rPr lang="en-US">
                          <a:effectLst/>
                          <a:latin typeface="inherit"/>
                        </a:rPr>
                        <a:t>128 kbps</a:t>
                      </a:r>
                    </a:p>
                  </a:txBody>
                  <a:tcPr marL="47625" marR="47625" marT="47625" marB="47625">
                    <a:lnL>
                      <a:noFill/>
                    </a:lnL>
                    <a:lnR>
                      <a:noFill/>
                    </a:lnR>
                    <a:lnT>
                      <a:noFill/>
                    </a:lnT>
                    <a:lnB>
                      <a:noFill/>
                    </a:lnB>
                  </a:tcPr>
                </a:tc>
                <a:tc>
                  <a:txBody>
                    <a:bodyPr/>
                    <a:lstStyle/>
                    <a:p>
                      <a:pPr algn="l" fontAlgn="t"/>
                      <a:r>
                        <a:rPr lang="en-US">
                          <a:effectLst/>
                          <a:latin typeface="inherit"/>
                        </a:rPr>
                        <a:t>384 kbps</a:t>
                      </a:r>
                    </a:p>
                  </a:txBody>
                  <a:tcPr marL="47625" marR="47625" marT="47625" marB="47625">
                    <a:lnL>
                      <a:noFill/>
                    </a:lnL>
                    <a:lnR>
                      <a:noFill/>
                    </a:lnR>
                    <a:lnT>
                      <a:noFill/>
                    </a:lnT>
                    <a:lnB>
                      <a:noFill/>
                    </a:lnB>
                  </a:tcPr>
                </a:tc>
                <a:tc>
                  <a:txBody>
                    <a:bodyPr/>
                    <a:lstStyle/>
                    <a:p>
                      <a:pPr algn="l" fontAlgn="t"/>
                      <a:r>
                        <a:rPr lang="en-US">
                          <a:effectLst/>
                          <a:latin typeface="inherit"/>
                        </a:rPr>
                        <a:t>512 kbps</a:t>
                      </a:r>
                    </a:p>
                  </a:txBody>
                  <a:tcPr marL="47625" marR="47625" marT="47625" marB="47625">
                    <a:lnL>
                      <a:noFill/>
                    </a:lnL>
                    <a:lnR>
                      <a:noFill/>
                    </a:lnR>
                    <a:lnT>
                      <a:noFill/>
                    </a:lnT>
                    <a:lnB>
                      <a:noFill/>
                    </a:lnB>
                  </a:tcPr>
                </a:tc>
              </a:tr>
              <a:tr h="0">
                <a:tc>
                  <a:txBody>
                    <a:bodyPr/>
                    <a:lstStyle/>
                    <a:p>
                      <a:pPr algn="l" fontAlgn="t"/>
                      <a:r>
                        <a:rPr lang="en-US">
                          <a:effectLst/>
                          <a:latin typeface="inherit"/>
                        </a:rPr>
                        <a:t>480p</a:t>
                      </a:r>
                    </a:p>
                  </a:txBody>
                  <a:tcPr marL="47625" marR="47625" marT="47625" marB="47625">
                    <a:lnL>
                      <a:noFill/>
                    </a:lnL>
                    <a:lnR>
                      <a:noFill/>
                    </a:lnR>
                    <a:lnT>
                      <a:noFill/>
                    </a:lnT>
                    <a:lnB>
                      <a:noFill/>
                    </a:lnB>
                  </a:tcPr>
                </a:tc>
                <a:tc>
                  <a:txBody>
                    <a:bodyPr/>
                    <a:lstStyle/>
                    <a:p>
                      <a:pPr algn="l" fontAlgn="t"/>
                      <a:r>
                        <a:rPr lang="en-US">
                          <a:effectLst/>
                          <a:latin typeface="inherit"/>
                        </a:rPr>
                        <a:t>2,500 kbps</a:t>
                      </a:r>
                    </a:p>
                  </a:txBody>
                  <a:tcPr marL="47625" marR="47625" marT="47625" marB="47625">
                    <a:lnL>
                      <a:noFill/>
                    </a:lnL>
                    <a:lnR>
                      <a:noFill/>
                    </a:lnR>
                    <a:lnT>
                      <a:noFill/>
                    </a:lnT>
                    <a:lnB>
                      <a:noFill/>
                    </a:lnB>
                  </a:tcPr>
                </a:tc>
                <a:tc>
                  <a:txBody>
                    <a:bodyPr/>
                    <a:lstStyle/>
                    <a:p>
                      <a:pPr algn="l" fontAlgn="t"/>
                      <a:r>
                        <a:rPr lang="en-US">
                          <a:effectLst/>
                          <a:latin typeface="inherit"/>
                        </a:rPr>
                        <a:t>64 kbps</a:t>
                      </a:r>
                    </a:p>
                  </a:txBody>
                  <a:tcPr marL="47625" marR="47625" marT="47625" marB="47625">
                    <a:lnL>
                      <a:noFill/>
                    </a:lnL>
                    <a:lnR>
                      <a:noFill/>
                    </a:lnR>
                    <a:lnT>
                      <a:noFill/>
                    </a:lnT>
                    <a:lnB>
                      <a:noFill/>
                    </a:lnB>
                  </a:tcPr>
                </a:tc>
                <a:tc>
                  <a:txBody>
                    <a:bodyPr/>
                    <a:lstStyle/>
                    <a:p>
                      <a:pPr algn="l" fontAlgn="t"/>
                      <a:r>
                        <a:rPr lang="en-US">
                          <a:effectLst/>
                          <a:latin typeface="inherit"/>
                        </a:rPr>
                        <a:t>128 kbps</a:t>
                      </a:r>
                    </a:p>
                  </a:txBody>
                  <a:tcPr marL="47625" marR="47625" marT="47625" marB="47625">
                    <a:lnL>
                      <a:noFill/>
                    </a:lnL>
                    <a:lnR>
                      <a:noFill/>
                    </a:lnR>
                    <a:lnT>
                      <a:noFill/>
                    </a:lnT>
                    <a:lnB>
                      <a:noFill/>
                    </a:lnB>
                  </a:tcPr>
                </a:tc>
                <a:tc>
                  <a:txBody>
                    <a:bodyPr/>
                    <a:lstStyle/>
                    <a:p>
                      <a:pPr algn="l" fontAlgn="t"/>
                      <a:r>
                        <a:rPr lang="en-US">
                          <a:effectLst/>
                          <a:latin typeface="inherit"/>
                        </a:rPr>
                        <a:t>196 kbps</a:t>
                      </a:r>
                    </a:p>
                  </a:txBody>
                  <a:tcPr marL="47625" marR="47625" marT="47625" marB="47625">
                    <a:lnL>
                      <a:noFill/>
                    </a:lnL>
                    <a:lnR>
                      <a:noFill/>
                    </a:lnR>
                    <a:lnT>
                      <a:noFill/>
                    </a:lnT>
                    <a:lnB>
                      <a:noFill/>
                    </a:lnB>
                  </a:tcPr>
                </a:tc>
              </a:tr>
              <a:tr h="0">
                <a:tc>
                  <a:txBody>
                    <a:bodyPr/>
                    <a:lstStyle/>
                    <a:p>
                      <a:pPr algn="l" fontAlgn="t"/>
                      <a:r>
                        <a:rPr lang="en-US">
                          <a:effectLst/>
                          <a:latin typeface="inherit"/>
                        </a:rPr>
                        <a:t>360p</a:t>
                      </a:r>
                    </a:p>
                  </a:txBody>
                  <a:tcPr marL="47625" marR="47625" marT="47625" marB="47625">
                    <a:lnL>
                      <a:noFill/>
                    </a:lnL>
                    <a:lnR>
                      <a:noFill/>
                    </a:lnR>
                    <a:lnT>
                      <a:noFill/>
                    </a:lnT>
                    <a:lnB>
                      <a:noFill/>
                    </a:lnB>
                  </a:tcPr>
                </a:tc>
                <a:tc>
                  <a:txBody>
                    <a:bodyPr/>
                    <a:lstStyle/>
                    <a:p>
                      <a:pPr algn="l" fontAlgn="t"/>
                      <a:r>
                        <a:rPr lang="en-US">
                          <a:effectLst/>
                          <a:latin typeface="inherit"/>
                        </a:rPr>
                        <a:t>1,000 kbps</a:t>
                      </a:r>
                    </a:p>
                  </a:txBody>
                  <a:tcPr marL="47625" marR="47625" marT="47625" marB="47625">
                    <a:lnL>
                      <a:noFill/>
                    </a:lnL>
                    <a:lnR>
                      <a:noFill/>
                    </a:lnR>
                    <a:lnT>
                      <a:noFill/>
                    </a:lnT>
                    <a:lnB>
                      <a:noFill/>
                    </a:lnB>
                  </a:tcPr>
                </a:tc>
                <a:tc>
                  <a:txBody>
                    <a:bodyPr/>
                    <a:lstStyle/>
                    <a:p>
                      <a:pPr algn="l" fontAlgn="t"/>
                      <a:r>
                        <a:rPr lang="en-US">
                          <a:effectLst/>
                          <a:latin typeface="inherit"/>
                        </a:rPr>
                        <a:t>64 kbps</a:t>
                      </a:r>
                    </a:p>
                  </a:txBody>
                  <a:tcPr marL="47625" marR="47625" marT="47625" marB="47625">
                    <a:lnL>
                      <a:noFill/>
                    </a:lnL>
                    <a:lnR>
                      <a:noFill/>
                    </a:lnR>
                    <a:lnT>
                      <a:noFill/>
                    </a:lnT>
                    <a:lnB>
                      <a:noFill/>
                    </a:lnB>
                  </a:tcPr>
                </a:tc>
                <a:tc>
                  <a:txBody>
                    <a:bodyPr/>
                    <a:lstStyle/>
                    <a:p>
                      <a:pPr algn="l" fontAlgn="t"/>
                      <a:r>
                        <a:rPr lang="en-US" dirty="0">
                          <a:effectLst/>
                          <a:latin typeface="inherit"/>
                        </a:rPr>
                        <a:t>128 kbps</a:t>
                      </a:r>
                    </a:p>
                  </a:txBody>
                  <a:tcPr marL="47625" marR="47625" marT="47625" marB="47625">
                    <a:lnL>
                      <a:noFill/>
                    </a:lnL>
                    <a:lnR>
                      <a:noFill/>
                    </a:lnR>
                    <a:lnT>
                      <a:noFill/>
                    </a:lnT>
                    <a:lnB>
                      <a:noFill/>
                    </a:lnB>
                  </a:tcPr>
                </a:tc>
                <a:tc>
                  <a:txBody>
                    <a:bodyPr/>
                    <a:lstStyle/>
                    <a:p>
                      <a:pPr algn="l" fontAlgn="t"/>
                      <a:r>
                        <a:rPr lang="en-US" dirty="0">
                          <a:effectLst/>
                          <a:latin typeface="inherit"/>
                        </a:rPr>
                        <a:t>196 kbps</a:t>
                      </a:r>
                    </a:p>
                  </a:txBody>
                  <a:tcPr marL="47625" marR="47625" marT="47625" marB="47625">
                    <a:lnL>
                      <a:noFill/>
                    </a:lnL>
                    <a:lnR>
                      <a:noFill/>
                    </a:lnR>
                    <a:lnT>
                      <a:noFill/>
                    </a:lnT>
                    <a:lnB>
                      <a:noFill/>
                    </a:lnB>
                  </a:tcPr>
                </a:tc>
              </a:tr>
            </a:tbl>
          </a:graphicData>
        </a:graphic>
      </p:graphicFrame>
      <p:sp>
        <p:nvSpPr>
          <p:cNvPr id="5" name="Rectangle 1"/>
          <p:cNvSpPr>
            <a:spLocks noChangeArrowheads="1"/>
          </p:cNvSpPr>
          <p:nvPr/>
        </p:nvSpPr>
        <p:spPr bwMode="auto">
          <a:xfrm>
            <a:off x="1" y="20851"/>
            <a:ext cx="1378739" cy="415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rgbClr val="222222"/>
                </a:solidFill>
                <a:effectLst/>
                <a:latin typeface="Arial" panose="020B0604020202020204" pitchFamily="34" charset="0"/>
                <a:ea typeface="Helvetica Neue"/>
              </a:rPr>
              <a:t>Standard quality uploads</a:t>
            </a:r>
            <a:r>
              <a:rPr kumimoji="0" lang="en-US" sz="700" b="0" i="0" u="none" strike="noStrike" cap="none" normalizeH="0" baseline="0" smtClean="0">
                <a:ln>
                  <a:noFill/>
                </a:ln>
                <a:solidFill>
                  <a:schemeClr val="tx1"/>
                </a:solidFill>
                <a:effectLst/>
                <a:latin typeface="Arial" panose="020B0604020202020204" pitchFamily="34" charset="0"/>
              </a:rPr>
              <a:t/>
            </a:r>
            <a:br>
              <a:rPr kumimoji="0" lang="en-US" sz="7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6110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Youtube</a:t>
            </a:r>
            <a:r>
              <a:rPr lang="en-US" dirty="0"/>
              <a:t> bit rate </a:t>
            </a:r>
            <a:r>
              <a:rPr lang="en-US" dirty="0" smtClean="0"/>
              <a:t>(high quality</a:t>
            </a:r>
            <a:r>
              <a:rPr lang="en-US" dirty="0"/>
              <a:t>)</a:t>
            </a:r>
          </a:p>
        </p:txBody>
      </p:sp>
      <p:graphicFrame>
        <p:nvGraphicFramePr>
          <p:cNvPr id="4" name="Table 3"/>
          <p:cNvGraphicFramePr>
            <a:graphicFrameLocks noGrp="1"/>
          </p:cNvGraphicFramePr>
          <p:nvPr>
            <p:extLst>
              <p:ext uri="{D42A27DB-BD31-4B8C-83A1-F6EECF244321}">
                <p14:modId xmlns:p14="http://schemas.microsoft.com/office/powerpoint/2010/main" val="2081158450"/>
              </p:ext>
            </p:extLst>
          </p:nvPr>
        </p:nvGraphicFramePr>
        <p:xfrm>
          <a:off x="524740" y="3199984"/>
          <a:ext cx="7886700" cy="2122169"/>
        </p:xfrm>
        <a:graphic>
          <a:graphicData uri="http://schemas.openxmlformats.org/drawingml/2006/table">
            <a:tbl>
              <a:tblPr/>
              <a:tblGrid>
                <a:gridCol w="1577340"/>
                <a:gridCol w="1577340"/>
                <a:gridCol w="1577340"/>
                <a:gridCol w="1577340"/>
                <a:gridCol w="1577340"/>
              </a:tblGrid>
              <a:tr h="0">
                <a:tc>
                  <a:txBody>
                    <a:bodyPr/>
                    <a:lstStyle/>
                    <a:p>
                      <a:pPr algn="l" fontAlgn="base"/>
                      <a:r>
                        <a:rPr lang="en-US" b="0" dirty="0">
                          <a:solidFill>
                            <a:srgbClr val="FFFFFF"/>
                          </a:solidFill>
                          <a:effectLst/>
                          <a:latin typeface="inherit"/>
                        </a:rPr>
                        <a:t>Type</a:t>
                      </a:r>
                    </a:p>
                  </a:txBody>
                  <a:tcPr marL="47625" marR="47625" marT="47625" marB="47625" anchor="ctr">
                    <a:lnL>
                      <a:noFill/>
                    </a:lnL>
                    <a:lnR w="9525" cap="flat" cmpd="sng" algn="ctr">
                      <a:solidFill>
                        <a:srgbClr val="EBEBEB"/>
                      </a:solidFill>
                      <a:prstDash val="solid"/>
                      <a:round/>
                      <a:headEnd type="none" w="med" len="med"/>
                      <a:tailEnd type="none" w="med" len="med"/>
                    </a:lnR>
                    <a:lnT>
                      <a:noFill/>
                    </a:lnT>
                    <a:lnB w="9525" cap="flat" cmpd="sng" algn="ctr">
                      <a:solidFill>
                        <a:srgbClr val="E5E5E5"/>
                      </a:solidFill>
                      <a:prstDash val="solid"/>
                      <a:round/>
                      <a:headEnd type="none" w="med" len="med"/>
                      <a:tailEnd type="none" w="med" len="med"/>
                    </a:lnB>
                    <a:solidFill>
                      <a:srgbClr val="5C6785"/>
                    </a:solidFill>
                  </a:tcPr>
                </a:tc>
                <a:tc>
                  <a:txBody>
                    <a:bodyPr/>
                    <a:lstStyle/>
                    <a:p>
                      <a:pPr algn="l" fontAlgn="base"/>
                      <a:r>
                        <a:rPr lang="en-US" b="0">
                          <a:solidFill>
                            <a:srgbClr val="FFFFFF"/>
                          </a:solidFill>
                          <a:effectLst/>
                          <a:latin typeface="inherit"/>
                        </a:rPr>
                        <a:t>Video Bitrate</a:t>
                      </a:r>
                    </a:p>
                  </a:txBody>
                  <a:tcPr marL="47625" marR="47625" marT="47625" marB="47625"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a:noFill/>
                    </a:lnT>
                    <a:lnB w="9525" cap="flat" cmpd="sng" algn="ctr">
                      <a:solidFill>
                        <a:srgbClr val="E5E5E5"/>
                      </a:solidFill>
                      <a:prstDash val="solid"/>
                      <a:round/>
                      <a:headEnd type="none" w="med" len="med"/>
                      <a:tailEnd type="none" w="med" len="med"/>
                    </a:lnB>
                    <a:solidFill>
                      <a:srgbClr val="5C6785"/>
                    </a:solidFill>
                  </a:tcPr>
                </a:tc>
                <a:tc>
                  <a:txBody>
                    <a:bodyPr/>
                    <a:lstStyle/>
                    <a:p>
                      <a:pPr algn="l" fontAlgn="base"/>
                      <a:r>
                        <a:rPr lang="en-US" b="0">
                          <a:solidFill>
                            <a:srgbClr val="FFFFFF"/>
                          </a:solidFill>
                          <a:effectLst/>
                          <a:latin typeface="inherit"/>
                        </a:rPr>
                        <a:t>Mono Audio Bitrate</a:t>
                      </a:r>
                    </a:p>
                  </a:txBody>
                  <a:tcPr marL="47625" marR="47625" marT="47625" marB="47625"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a:noFill/>
                    </a:lnT>
                    <a:lnB w="9525" cap="flat" cmpd="sng" algn="ctr">
                      <a:solidFill>
                        <a:srgbClr val="E5E5E5"/>
                      </a:solidFill>
                      <a:prstDash val="solid"/>
                      <a:round/>
                      <a:headEnd type="none" w="med" len="med"/>
                      <a:tailEnd type="none" w="med" len="med"/>
                    </a:lnB>
                    <a:solidFill>
                      <a:srgbClr val="5C6785"/>
                    </a:solidFill>
                  </a:tcPr>
                </a:tc>
                <a:tc>
                  <a:txBody>
                    <a:bodyPr/>
                    <a:lstStyle/>
                    <a:p>
                      <a:pPr algn="l" fontAlgn="base"/>
                      <a:r>
                        <a:rPr lang="en-US" b="0">
                          <a:solidFill>
                            <a:srgbClr val="FFFFFF"/>
                          </a:solidFill>
                          <a:effectLst/>
                          <a:latin typeface="inherit"/>
                        </a:rPr>
                        <a:t>Stereo Audio Bitrate</a:t>
                      </a:r>
                    </a:p>
                  </a:txBody>
                  <a:tcPr marL="47625" marR="47625" marT="47625" marB="47625" anchor="ctr">
                    <a:lnL w="9525" cap="flat" cmpd="sng" algn="ctr">
                      <a:solidFill>
                        <a:srgbClr val="EBEBEB"/>
                      </a:solidFill>
                      <a:prstDash val="solid"/>
                      <a:round/>
                      <a:headEnd type="none" w="med" len="med"/>
                      <a:tailEnd type="none" w="med" len="med"/>
                    </a:lnL>
                    <a:lnR w="9525" cap="flat" cmpd="sng" algn="ctr">
                      <a:solidFill>
                        <a:srgbClr val="EBEBEB"/>
                      </a:solidFill>
                      <a:prstDash val="solid"/>
                      <a:round/>
                      <a:headEnd type="none" w="med" len="med"/>
                      <a:tailEnd type="none" w="med" len="med"/>
                    </a:lnR>
                    <a:lnT>
                      <a:noFill/>
                    </a:lnT>
                    <a:lnB w="9525" cap="flat" cmpd="sng" algn="ctr">
                      <a:solidFill>
                        <a:srgbClr val="E5E5E5"/>
                      </a:solidFill>
                      <a:prstDash val="solid"/>
                      <a:round/>
                      <a:headEnd type="none" w="med" len="med"/>
                      <a:tailEnd type="none" w="med" len="med"/>
                    </a:lnB>
                    <a:solidFill>
                      <a:srgbClr val="5C6785"/>
                    </a:solidFill>
                  </a:tcPr>
                </a:tc>
                <a:tc>
                  <a:txBody>
                    <a:bodyPr/>
                    <a:lstStyle/>
                    <a:p>
                      <a:pPr algn="l" fontAlgn="base"/>
                      <a:r>
                        <a:rPr lang="en-US" b="0">
                          <a:solidFill>
                            <a:srgbClr val="FFFFFF"/>
                          </a:solidFill>
                          <a:effectLst/>
                          <a:latin typeface="inherit"/>
                        </a:rPr>
                        <a:t>5.1 Audio Bitrate</a:t>
                      </a:r>
                    </a:p>
                  </a:txBody>
                  <a:tcPr marL="47625" marR="47625" marT="47625" marB="47625" anchor="ctr">
                    <a:lnL w="9525" cap="flat" cmpd="sng" algn="ctr">
                      <a:solidFill>
                        <a:srgbClr val="EBEBEB"/>
                      </a:solidFill>
                      <a:prstDash val="solid"/>
                      <a:round/>
                      <a:headEnd type="none" w="med" len="med"/>
                      <a:tailEnd type="none" w="med" len="med"/>
                    </a:lnL>
                    <a:lnR w="9525" cap="flat" cmpd="sng" algn="ctr">
                      <a:solidFill>
                        <a:srgbClr val="5C6785"/>
                      </a:solidFill>
                      <a:prstDash val="solid"/>
                      <a:round/>
                      <a:headEnd type="none" w="med" len="med"/>
                      <a:tailEnd type="none" w="med" len="med"/>
                    </a:lnR>
                    <a:lnT>
                      <a:noFill/>
                    </a:lnT>
                    <a:lnB w="9525" cap="flat" cmpd="sng" algn="ctr">
                      <a:solidFill>
                        <a:srgbClr val="E5E5E5"/>
                      </a:solidFill>
                      <a:prstDash val="solid"/>
                      <a:round/>
                      <a:headEnd type="none" w="med" len="med"/>
                      <a:tailEnd type="none" w="med" len="med"/>
                    </a:lnB>
                    <a:solidFill>
                      <a:srgbClr val="5C6785"/>
                    </a:solidFill>
                  </a:tcPr>
                </a:tc>
              </a:tr>
              <a:tr h="0">
                <a:tc>
                  <a:txBody>
                    <a:bodyPr/>
                    <a:lstStyle/>
                    <a:p>
                      <a:pPr algn="l" fontAlgn="t"/>
                      <a:r>
                        <a:rPr lang="en-US">
                          <a:solidFill>
                            <a:srgbClr val="444444"/>
                          </a:solidFill>
                          <a:effectLst/>
                          <a:latin typeface="inherit"/>
                        </a:rPr>
                        <a:t>1080p</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fontAlgn="t"/>
                      <a:r>
                        <a:rPr lang="en-US">
                          <a:solidFill>
                            <a:srgbClr val="444444"/>
                          </a:solidFill>
                          <a:effectLst/>
                          <a:latin typeface="inherit"/>
                        </a:rPr>
                        <a:t>50,000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fontAlgn="t"/>
                      <a:r>
                        <a:rPr lang="en-US">
                          <a:solidFill>
                            <a:srgbClr val="444444"/>
                          </a:solidFill>
                          <a:effectLst/>
                          <a:latin typeface="inherit"/>
                        </a:rPr>
                        <a:t>128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fontAlgn="t"/>
                      <a:r>
                        <a:rPr lang="en-US">
                          <a:solidFill>
                            <a:srgbClr val="444444"/>
                          </a:solidFill>
                          <a:effectLst/>
                          <a:latin typeface="inherit"/>
                        </a:rPr>
                        <a:t>384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fontAlgn="t"/>
                      <a:r>
                        <a:rPr lang="en-US">
                          <a:solidFill>
                            <a:srgbClr val="444444"/>
                          </a:solidFill>
                          <a:effectLst/>
                          <a:latin typeface="inherit"/>
                        </a:rPr>
                        <a:t>512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0">
                <a:tc>
                  <a:txBody>
                    <a:bodyPr/>
                    <a:lstStyle/>
                    <a:p>
                      <a:pPr algn="l" fontAlgn="t"/>
                      <a:r>
                        <a:rPr lang="en-US">
                          <a:solidFill>
                            <a:srgbClr val="444444"/>
                          </a:solidFill>
                          <a:effectLst/>
                          <a:latin typeface="inherit"/>
                        </a:rPr>
                        <a:t>720p</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c>
                  <a:txBody>
                    <a:bodyPr/>
                    <a:lstStyle/>
                    <a:p>
                      <a:pPr algn="l" fontAlgn="t"/>
                      <a:r>
                        <a:rPr lang="en-US">
                          <a:solidFill>
                            <a:srgbClr val="444444"/>
                          </a:solidFill>
                          <a:effectLst/>
                          <a:latin typeface="inherit"/>
                        </a:rPr>
                        <a:t>30,000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c>
                  <a:txBody>
                    <a:bodyPr/>
                    <a:lstStyle/>
                    <a:p>
                      <a:pPr algn="l" fontAlgn="t"/>
                      <a:r>
                        <a:rPr lang="en-US">
                          <a:solidFill>
                            <a:srgbClr val="444444"/>
                          </a:solidFill>
                          <a:effectLst/>
                          <a:latin typeface="inherit"/>
                        </a:rPr>
                        <a:t>128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c>
                  <a:txBody>
                    <a:bodyPr/>
                    <a:lstStyle/>
                    <a:p>
                      <a:pPr algn="l" fontAlgn="t"/>
                      <a:r>
                        <a:rPr lang="en-US">
                          <a:solidFill>
                            <a:srgbClr val="444444"/>
                          </a:solidFill>
                          <a:effectLst/>
                          <a:latin typeface="inherit"/>
                        </a:rPr>
                        <a:t>384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c>
                  <a:txBody>
                    <a:bodyPr/>
                    <a:lstStyle/>
                    <a:p>
                      <a:pPr algn="l" fontAlgn="t"/>
                      <a:r>
                        <a:rPr lang="en-US">
                          <a:solidFill>
                            <a:srgbClr val="444444"/>
                          </a:solidFill>
                          <a:effectLst/>
                          <a:latin typeface="inherit"/>
                        </a:rPr>
                        <a:t>512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r>
              <a:tr h="0">
                <a:tc>
                  <a:txBody>
                    <a:bodyPr/>
                    <a:lstStyle/>
                    <a:p>
                      <a:pPr algn="l" fontAlgn="t"/>
                      <a:r>
                        <a:rPr lang="en-US">
                          <a:solidFill>
                            <a:srgbClr val="444444"/>
                          </a:solidFill>
                          <a:effectLst/>
                          <a:latin typeface="inherit"/>
                        </a:rPr>
                        <a:t>480p</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fontAlgn="t"/>
                      <a:r>
                        <a:rPr lang="en-US">
                          <a:solidFill>
                            <a:srgbClr val="444444"/>
                          </a:solidFill>
                          <a:effectLst/>
                          <a:latin typeface="inherit"/>
                        </a:rPr>
                        <a:t>15,000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fontAlgn="t"/>
                      <a:r>
                        <a:rPr lang="en-US">
                          <a:solidFill>
                            <a:srgbClr val="444444"/>
                          </a:solidFill>
                          <a:effectLst/>
                          <a:latin typeface="inherit"/>
                        </a:rPr>
                        <a:t>128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fontAlgn="t"/>
                      <a:r>
                        <a:rPr lang="en-US">
                          <a:solidFill>
                            <a:srgbClr val="444444"/>
                          </a:solidFill>
                          <a:effectLst/>
                          <a:latin typeface="inherit"/>
                        </a:rPr>
                        <a:t>384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c>
                  <a:txBody>
                    <a:bodyPr/>
                    <a:lstStyle/>
                    <a:p>
                      <a:pPr algn="l" fontAlgn="t"/>
                      <a:r>
                        <a:rPr lang="en-US">
                          <a:solidFill>
                            <a:srgbClr val="444444"/>
                          </a:solidFill>
                          <a:effectLst/>
                          <a:latin typeface="inherit"/>
                        </a:rPr>
                        <a:t>512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FFFFFF"/>
                    </a:solidFill>
                  </a:tcPr>
                </a:tc>
              </a:tr>
              <a:tr h="0">
                <a:tc>
                  <a:txBody>
                    <a:bodyPr/>
                    <a:lstStyle/>
                    <a:p>
                      <a:pPr algn="l" fontAlgn="t"/>
                      <a:r>
                        <a:rPr lang="en-US">
                          <a:solidFill>
                            <a:srgbClr val="444444"/>
                          </a:solidFill>
                          <a:effectLst/>
                          <a:latin typeface="inherit"/>
                        </a:rPr>
                        <a:t>360p</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c>
                  <a:txBody>
                    <a:bodyPr/>
                    <a:lstStyle/>
                    <a:p>
                      <a:pPr algn="l" fontAlgn="t"/>
                      <a:r>
                        <a:rPr lang="en-US">
                          <a:solidFill>
                            <a:srgbClr val="444444"/>
                          </a:solidFill>
                          <a:effectLst/>
                          <a:latin typeface="inherit"/>
                        </a:rPr>
                        <a:t>5,000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c>
                  <a:txBody>
                    <a:bodyPr/>
                    <a:lstStyle/>
                    <a:p>
                      <a:pPr algn="l" fontAlgn="t"/>
                      <a:r>
                        <a:rPr lang="en-US">
                          <a:solidFill>
                            <a:srgbClr val="444444"/>
                          </a:solidFill>
                          <a:effectLst/>
                          <a:latin typeface="inherit"/>
                        </a:rPr>
                        <a:t>128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c>
                  <a:txBody>
                    <a:bodyPr/>
                    <a:lstStyle/>
                    <a:p>
                      <a:pPr algn="l" fontAlgn="t"/>
                      <a:r>
                        <a:rPr lang="en-US">
                          <a:solidFill>
                            <a:srgbClr val="444444"/>
                          </a:solidFill>
                          <a:effectLst/>
                          <a:latin typeface="inherit"/>
                        </a:rPr>
                        <a:t>384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c>
                  <a:txBody>
                    <a:bodyPr/>
                    <a:lstStyle/>
                    <a:p>
                      <a:pPr algn="l" fontAlgn="t"/>
                      <a:r>
                        <a:rPr lang="en-US" dirty="0">
                          <a:solidFill>
                            <a:srgbClr val="444444"/>
                          </a:solidFill>
                          <a:effectLst/>
                          <a:latin typeface="inherit"/>
                        </a:rPr>
                        <a:t>512 kbps</a:t>
                      </a:r>
                    </a:p>
                  </a:txBody>
                  <a:tcPr marL="47625" marR="47625" marT="47625" marB="47625">
                    <a:lnL w="9525" cap="flat" cmpd="sng" algn="ctr">
                      <a:solidFill>
                        <a:srgbClr val="E5E5E5"/>
                      </a:solidFill>
                      <a:prstDash val="solid"/>
                      <a:round/>
                      <a:headEnd type="none" w="med" len="med"/>
                      <a:tailEnd type="none" w="med" len="med"/>
                    </a:lnL>
                    <a:lnR w="9525" cap="flat" cmpd="sng" algn="ctr">
                      <a:solidFill>
                        <a:srgbClr val="E5E5E5"/>
                      </a:solidFill>
                      <a:prstDash val="solid"/>
                      <a:round/>
                      <a:headEnd type="none" w="med" len="med"/>
                      <a:tailEnd type="none" w="med" len="med"/>
                    </a:lnR>
                    <a:lnT w="9525" cap="flat" cmpd="sng" algn="ctr">
                      <a:solidFill>
                        <a:srgbClr val="E5E5E5"/>
                      </a:solidFill>
                      <a:prstDash val="solid"/>
                      <a:round/>
                      <a:headEnd type="none" w="med" len="med"/>
                      <a:tailEnd type="none" w="med" len="med"/>
                    </a:lnT>
                    <a:lnB w="9525" cap="flat" cmpd="sng" algn="ctr">
                      <a:solidFill>
                        <a:srgbClr val="E5E5E5"/>
                      </a:solidFill>
                      <a:prstDash val="solid"/>
                      <a:round/>
                      <a:headEnd type="none" w="med" len="med"/>
                      <a:tailEnd type="none" w="med" len="med"/>
                    </a:lnB>
                    <a:solidFill>
                      <a:srgbClr val="E6E6E6"/>
                    </a:solidFill>
                  </a:tcPr>
                </a:tc>
              </a:tr>
            </a:tbl>
          </a:graphicData>
        </a:graphic>
      </p:graphicFrame>
    </p:spTree>
    <p:extLst>
      <p:ext uri="{BB962C8B-B14F-4D97-AF65-F5344CB8AC3E}">
        <p14:creationId xmlns:p14="http://schemas.microsoft.com/office/powerpoint/2010/main" val="987397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unched Tape 3"/>
          <p:cNvSpPr/>
          <p:nvPr/>
        </p:nvSpPr>
        <p:spPr>
          <a:xfrm>
            <a:off x="440276" y="3081867"/>
            <a:ext cx="914400" cy="804672"/>
          </a:xfrm>
          <a:prstGeom prst="flowChartPunchedTap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16983" y="3148167"/>
            <a:ext cx="885278" cy="646331"/>
          </a:xfrm>
          <a:prstGeom prst="rect">
            <a:avLst/>
          </a:prstGeom>
          <a:noFill/>
        </p:spPr>
        <p:txBody>
          <a:bodyPr wrap="none" rtlCol="0">
            <a:spAutoFit/>
          </a:bodyPr>
          <a:lstStyle/>
          <a:p>
            <a:pPr algn="ctr"/>
            <a:r>
              <a:rPr lang="en-US" dirty="0" smtClean="0"/>
              <a:t>Raw</a:t>
            </a:r>
          </a:p>
          <a:p>
            <a:pPr algn="ctr"/>
            <a:r>
              <a:rPr lang="en-US" dirty="0" smtClean="0"/>
              <a:t>frames</a:t>
            </a:r>
            <a:endParaRPr lang="en-US" dirty="0"/>
          </a:p>
        </p:txBody>
      </p:sp>
      <p:sp>
        <p:nvSpPr>
          <p:cNvPr id="7" name="Rounded Rectangle 6"/>
          <p:cNvSpPr/>
          <p:nvPr/>
        </p:nvSpPr>
        <p:spPr>
          <a:xfrm>
            <a:off x="1896546" y="3148167"/>
            <a:ext cx="1117600" cy="646331"/>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896545" y="3146736"/>
            <a:ext cx="1119618" cy="923330"/>
          </a:xfrm>
          <a:prstGeom prst="rect">
            <a:avLst/>
          </a:prstGeom>
          <a:noFill/>
        </p:spPr>
        <p:txBody>
          <a:bodyPr wrap="square" rtlCol="0">
            <a:spAutoFit/>
          </a:bodyPr>
          <a:lstStyle/>
          <a:p>
            <a:pPr algn="ctr"/>
            <a:r>
              <a:rPr lang="en-US" dirty="0" smtClean="0"/>
              <a:t>DCT</a:t>
            </a:r>
          </a:p>
          <a:p>
            <a:pPr algn="ctr"/>
            <a:r>
              <a:rPr lang="en-US" dirty="0" smtClean="0"/>
              <a:t>transform</a:t>
            </a:r>
            <a:endParaRPr lang="en-US" dirty="0"/>
          </a:p>
        </p:txBody>
      </p:sp>
      <p:sp>
        <p:nvSpPr>
          <p:cNvPr id="9" name="Rounded Rectangle 8"/>
          <p:cNvSpPr/>
          <p:nvPr/>
        </p:nvSpPr>
        <p:spPr>
          <a:xfrm>
            <a:off x="3570930" y="3149602"/>
            <a:ext cx="1117600" cy="646331"/>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570930" y="3268131"/>
            <a:ext cx="1119618" cy="369332"/>
          </a:xfrm>
          <a:prstGeom prst="rect">
            <a:avLst/>
          </a:prstGeom>
          <a:noFill/>
        </p:spPr>
        <p:txBody>
          <a:bodyPr wrap="square" rtlCol="0">
            <a:spAutoFit/>
          </a:bodyPr>
          <a:lstStyle/>
          <a:p>
            <a:pPr algn="ctr"/>
            <a:r>
              <a:rPr lang="en-US" dirty="0" smtClean="0"/>
              <a:t>Scaling</a:t>
            </a:r>
            <a:endParaRPr lang="en-US" dirty="0"/>
          </a:p>
        </p:txBody>
      </p:sp>
      <p:sp>
        <p:nvSpPr>
          <p:cNvPr id="11" name="Rounded Rectangle 10"/>
          <p:cNvSpPr/>
          <p:nvPr/>
        </p:nvSpPr>
        <p:spPr>
          <a:xfrm>
            <a:off x="5213469" y="3149602"/>
            <a:ext cx="1322818" cy="646331"/>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128804" y="3268131"/>
            <a:ext cx="1509086" cy="369332"/>
          </a:xfrm>
          <a:prstGeom prst="rect">
            <a:avLst/>
          </a:prstGeom>
          <a:noFill/>
        </p:spPr>
        <p:txBody>
          <a:bodyPr wrap="square" rtlCol="0">
            <a:spAutoFit/>
          </a:bodyPr>
          <a:lstStyle/>
          <a:p>
            <a:pPr algn="ctr"/>
            <a:r>
              <a:rPr lang="en-US" dirty="0" smtClean="0"/>
              <a:t>Quantization</a:t>
            </a:r>
            <a:endParaRPr lang="en-US" dirty="0"/>
          </a:p>
        </p:txBody>
      </p:sp>
      <p:sp>
        <p:nvSpPr>
          <p:cNvPr id="15" name="TextBox 14"/>
          <p:cNvSpPr txBox="1"/>
          <p:nvPr/>
        </p:nvSpPr>
        <p:spPr>
          <a:xfrm>
            <a:off x="6872935" y="4080937"/>
            <a:ext cx="1509086" cy="646331"/>
          </a:xfrm>
          <a:prstGeom prst="rect">
            <a:avLst/>
          </a:prstGeom>
          <a:noFill/>
        </p:spPr>
        <p:txBody>
          <a:bodyPr wrap="square" rtlCol="0">
            <a:spAutoFit/>
          </a:bodyPr>
          <a:lstStyle/>
          <a:p>
            <a:pPr algn="ctr"/>
            <a:r>
              <a:rPr lang="en-US" dirty="0" smtClean="0"/>
              <a:t>Entropy</a:t>
            </a:r>
          </a:p>
          <a:p>
            <a:pPr algn="ctr"/>
            <a:r>
              <a:rPr lang="en-US" dirty="0" smtClean="0"/>
              <a:t>coding</a:t>
            </a:r>
            <a:endParaRPr lang="en-US" dirty="0"/>
          </a:p>
        </p:txBody>
      </p:sp>
      <p:sp>
        <p:nvSpPr>
          <p:cNvPr id="16" name="Rounded Rectangle 15"/>
          <p:cNvSpPr/>
          <p:nvPr/>
        </p:nvSpPr>
        <p:spPr>
          <a:xfrm>
            <a:off x="7076136" y="4080937"/>
            <a:ext cx="1117600" cy="646331"/>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3570930" y="4828866"/>
            <a:ext cx="1117600" cy="646331"/>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469331" y="4814794"/>
            <a:ext cx="1339737" cy="646331"/>
          </a:xfrm>
          <a:prstGeom prst="rect">
            <a:avLst/>
          </a:prstGeom>
          <a:noFill/>
        </p:spPr>
        <p:txBody>
          <a:bodyPr wrap="square" rtlCol="0">
            <a:spAutoFit/>
          </a:bodyPr>
          <a:lstStyle/>
          <a:p>
            <a:pPr algn="ctr"/>
            <a:r>
              <a:rPr lang="en-US" dirty="0" smtClean="0"/>
              <a:t>Motion</a:t>
            </a:r>
          </a:p>
          <a:p>
            <a:pPr algn="ctr"/>
            <a:r>
              <a:rPr lang="en-US" dirty="0" smtClean="0"/>
              <a:t>estimation</a:t>
            </a:r>
            <a:endParaRPr lang="en-US" dirty="0"/>
          </a:p>
        </p:txBody>
      </p:sp>
      <p:sp>
        <p:nvSpPr>
          <p:cNvPr id="20" name="Rounded Rectangle 19"/>
          <p:cNvSpPr/>
          <p:nvPr/>
        </p:nvSpPr>
        <p:spPr>
          <a:xfrm>
            <a:off x="3570930" y="2015068"/>
            <a:ext cx="1117600" cy="646331"/>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3570930" y="1998133"/>
            <a:ext cx="1119618" cy="923330"/>
          </a:xfrm>
          <a:prstGeom prst="rect">
            <a:avLst/>
          </a:prstGeom>
          <a:noFill/>
        </p:spPr>
        <p:txBody>
          <a:bodyPr wrap="square" rtlCol="0">
            <a:spAutoFit/>
          </a:bodyPr>
          <a:lstStyle/>
          <a:p>
            <a:pPr algn="ctr"/>
            <a:r>
              <a:rPr lang="en-US" dirty="0" smtClean="0"/>
              <a:t>Rate</a:t>
            </a:r>
          </a:p>
          <a:p>
            <a:pPr algn="ctr"/>
            <a:r>
              <a:rPr lang="en-US" dirty="0" smtClean="0"/>
              <a:t>controller</a:t>
            </a:r>
            <a:endParaRPr lang="en-US" dirty="0"/>
          </a:p>
        </p:txBody>
      </p:sp>
      <p:cxnSp>
        <p:nvCxnSpPr>
          <p:cNvPr id="23" name="Straight Connector 22"/>
          <p:cNvCxnSpPr>
            <a:stCxn id="11" idx="2"/>
          </p:cNvCxnSpPr>
          <p:nvPr/>
        </p:nvCxnSpPr>
        <p:spPr>
          <a:xfrm>
            <a:off x="5874878" y="3795931"/>
            <a:ext cx="17922" cy="116553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H="1">
            <a:off x="4690549" y="4961467"/>
            <a:ext cx="118433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p:cNvCxnSpPr>
          <p:nvPr/>
        </p:nvCxnSpPr>
        <p:spPr>
          <a:xfrm>
            <a:off x="4688531" y="3472766"/>
            <a:ext cx="524939"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3045992" y="3472766"/>
            <a:ext cx="524939"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2455334" y="5137958"/>
            <a:ext cx="1115597"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4688531" y="5342592"/>
            <a:ext cx="2948403"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536287" y="3452797"/>
            <a:ext cx="1100646" cy="19969"/>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stCxn id="21" idx="1"/>
          </p:cNvCxnSpPr>
          <p:nvPr/>
        </p:nvCxnSpPr>
        <p:spPr>
          <a:xfrm flipH="1" flipV="1">
            <a:off x="2455335" y="2319867"/>
            <a:ext cx="1115595" cy="139931"/>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11" idx="0"/>
          </p:cNvCxnSpPr>
          <p:nvPr/>
        </p:nvCxnSpPr>
        <p:spPr>
          <a:xfrm>
            <a:off x="5874878" y="2321299"/>
            <a:ext cx="0" cy="82830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endCxn id="20" idx="3"/>
          </p:cNvCxnSpPr>
          <p:nvPr/>
        </p:nvCxnSpPr>
        <p:spPr>
          <a:xfrm flipH="1">
            <a:off x="4688530" y="2321299"/>
            <a:ext cx="1186348" cy="1693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endCxn id="7" idx="0"/>
          </p:cNvCxnSpPr>
          <p:nvPr/>
        </p:nvCxnSpPr>
        <p:spPr>
          <a:xfrm>
            <a:off x="2455333" y="2319867"/>
            <a:ext cx="12" cy="8283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endCxn id="7" idx="2"/>
          </p:cNvCxnSpPr>
          <p:nvPr/>
        </p:nvCxnSpPr>
        <p:spPr>
          <a:xfrm flipV="1">
            <a:off x="2455333" y="3794498"/>
            <a:ext cx="12" cy="134346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endCxn id="16" idx="2"/>
          </p:cNvCxnSpPr>
          <p:nvPr/>
        </p:nvCxnSpPr>
        <p:spPr>
          <a:xfrm flipH="1" flipV="1">
            <a:off x="7634937" y="4727268"/>
            <a:ext cx="1997" cy="63225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endCxn id="15" idx="0"/>
          </p:cNvCxnSpPr>
          <p:nvPr/>
        </p:nvCxnSpPr>
        <p:spPr>
          <a:xfrm flipH="1">
            <a:off x="7627478" y="3489699"/>
            <a:ext cx="7458" cy="591236"/>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a:stCxn id="4" idx="3"/>
            <a:endCxn id="8" idx="1"/>
          </p:cNvCxnSpPr>
          <p:nvPr/>
        </p:nvCxnSpPr>
        <p:spPr>
          <a:xfrm>
            <a:off x="1354676" y="3484203"/>
            <a:ext cx="541869" cy="1241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a:stCxn id="16" idx="3"/>
          </p:cNvCxnSpPr>
          <p:nvPr/>
        </p:nvCxnSpPr>
        <p:spPr>
          <a:xfrm flipV="1">
            <a:off x="8193737" y="4402667"/>
            <a:ext cx="628531" cy="143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1298490" y="869278"/>
            <a:ext cx="1410512" cy="646331"/>
          </a:xfrm>
          <a:prstGeom prst="rect">
            <a:avLst/>
          </a:prstGeom>
          <a:noFill/>
        </p:spPr>
        <p:txBody>
          <a:bodyPr wrap="none" rtlCol="0">
            <a:spAutoFit/>
          </a:bodyPr>
          <a:lstStyle/>
          <a:p>
            <a:pPr algn="ctr"/>
            <a:r>
              <a:rPr lang="en-US" dirty="0" smtClean="0"/>
              <a:t>User</a:t>
            </a:r>
          </a:p>
          <a:p>
            <a:pPr algn="ctr"/>
            <a:r>
              <a:rPr lang="en-US" dirty="0" smtClean="0"/>
              <a:t>information</a:t>
            </a:r>
            <a:endParaRPr lang="en-US" dirty="0"/>
          </a:p>
        </p:txBody>
      </p:sp>
      <p:sp>
        <p:nvSpPr>
          <p:cNvPr id="35" name="Punched Tape 34"/>
          <p:cNvSpPr/>
          <p:nvPr/>
        </p:nvSpPr>
        <p:spPr>
          <a:xfrm>
            <a:off x="1354676" y="869276"/>
            <a:ext cx="1298139" cy="804672"/>
          </a:xfrm>
          <a:prstGeom prst="flowChartPunchedTape">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ounded Rectangle 35"/>
          <p:cNvSpPr/>
          <p:nvPr/>
        </p:nvSpPr>
        <p:spPr>
          <a:xfrm>
            <a:off x="3572949" y="869380"/>
            <a:ext cx="1117600" cy="646331"/>
          </a:xfrm>
          <a:prstGeom prst="round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3572948" y="869380"/>
            <a:ext cx="1119618" cy="646331"/>
          </a:xfrm>
          <a:prstGeom prst="rect">
            <a:avLst/>
          </a:prstGeom>
          <a:noFill/>
        </p:spPr>
        <p:txBody>
          <a:bodyPr wrap="square" rtlCol="0">
            <a:spAutoFit/>
          </a:bodyPr>
          <a:lstStyle/>
          <a:p>
            <a:pPr algn="ctr"/>
            <a:r>
              <a:rPr lang="en-US" dirty="0" smtClean="0"/>
              <a:t>Link</a:t>
            </a:r>
          </a:p>
          <a:p>
            <a:pPr algn="ctr"/>
            <a:r>
              <a:rPr lang="en-US" dirty="0" smtClean="0"/>
              <a:t>monitor</a:t>
            </a:r>
            <a:endParaRPr lang="en-US" dirty="0"/>
          </a:p>
        </p:txBody>
      </p:sp>
      <p:cxnSp>
        <p:nvCxnSpPr>
          <p:cNvPr id="3" name="Straight Arrow Connector 2"/>
          <p:cNvCxnSpPr>
            <a:stCxn id="36" idx="2"/>
            <a:endCxn id="21" idx="0"/>
          </p:cNvCxnSpPr>
          <p:nvPr/>
        </p:nvCxnSpPr>
        <p:spPr>
          <a:xfrm flipH="1">
            <a:off x="4130739" y="1515711"/>
            <a:ext cx="1010" cy="48242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2186212" y="1515609"/>
            <a:ext cx="0" cy="163399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245104" y="1998131"/>
            <a:ext cx="8577164" cy="3751224"/>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735309" y="713100"/>
            <a:ext cx="4701514" cy="128503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TextBox 25"/>
          <p:cNvSpPr txBox="1"/>
          <p:nvPr/>
        </p:nvSpPr>
        <p:spPr>
          <a:xfrm>
            <a:off x="6637890" y="1549799"/>
            <a:ext cx="2492990" cy="461665"/>
          </a:xfrm>
          <a:prstGeom prst="rect">
            <a:avLst/>
          </a:prstGeom>
          <a:noFill/>
        </p:spPr>
        <p:txBody>
          <a:bodyPr wrap="none" rtlCol="0">
            <a:spAutoFit/>
          </a:bodyPr>
          <a:lstStyle/>
          <a:p>
            <a:r>
              <a:rPr lang="en-US" sz="2400" dirty="0" smtClean="0"/>
              <a:t>MPEG 4 encoder</a:t>
            </a:r>
            <a:endParaRPr lang="en-US" sz="2400" dirty="0"/>
          </a:p>
        </p:txBody>
      </p:sp>
      <p:sp>
        <p:nvSpPr>
          <p:cNvPr id="28" name="TextBox 27"/>
          <p:cNvSpPr txBox="1"/>
          <p:nvPr/>
        </p:nvSpPr>
        <p:spPr>
          <a:xfrm>
            <a:off x="4480310" y="254058"/>
            <a:ext cx="1069524" cy="461665"/>
          </a:xfrm>
          <a:prstGeom prst="rect">
            <a:avLst/>
          </a:prstGeom>
          <a:noFill/>
        </p:spPr>
        <p:txBody>
          <a:bodyPr wrap="none" rtlCol="0">
            <a:spAutoFit/>
          </a:bodyPr>
          <a:lstStyle/>
          <a:p>
            <a:r>
              <a:rPr lang="en-US" sz="2400" dirty="0" err="1" smtClean="0"/>
              <a:t>iProxy</a:t>
            </a:r>
            <a:endParaRPr lang="en-US" sz="2400" dirty="0"/>
          </a:p>
        </p:txBody>
      </p:sp>
    </p:spTree>
    <p:extLst>
      <p:ext uri="{BB962C8B-B14F-4D97-AF65-F5344CB8AC3E}">
        <p14:creationId xmlns:p14="http://schemas.microsoft.com/office/powerpoint/2010/main" val="1770473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Quality of Experience</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QoE is reflected in user engagement</a:t>
            </a:r>
            <a:endParaRPr lang="en-US" dirty="0"/>
          </a:p>
          <a:p>
            <a:pPr marL="457200" indent="-457200">
              <a:buFont typeface="Arial" panose="020B0604020202020204" pitchFamily="34" charset="0"/>
              <a:buChar char="•"/>
            </a:pPr>
            <a:r>
              <a:rPr lang="en-US" dirty="0" smtClean="0"/>
              <a:t>User engagement:</a:t>
            </a:r>
          </a:p>
          <a:p>
            <a:pPr lvl="1"/>
            <a:r>
              <a:rPr lang="en-US" altLang="zh-TW" dirty="0" smtClean="0"/>
              <a:t>Watching time of each video view</a:t>
            </a:r>
          </a:p>
          <a:p>
            <a:pPr lvl="1"/>
            <a:r>
              <a:rPr lang="en-US" dirty="0" smtClean="0"/>
              <a:t>The number of video watch for each viewer</a:t>
            </a:r>
          </a:p>
          <a:p>
            <a:pPr marL="457200" indent="-457200">
              <a:buFont typeface="Arial" panose="020B0604020202020204" pitchFamily="34" charset="0"/>
              <a:buChar char="•"/>
            </a:pPr>
            <a:r>
              <a:rPr lang="en-US" dirty="0" smtClean="0"/>
              <a:t>The key factors determine user engagement:</a:t>
            </a:r>
          </a:p>
          <a:p>
            <a:pPr lvl="1"/>
            <a:r>
              <a:rPr lang="en-US" dirty="0" smtClean="0"/>
              <a:t>Join time</a:t>
            </a:r>
          </a:p>
          <a:p>
            <a:pPr lvl="1"/>
            <a:r>
              <a:rPr lang="en-US" dirty="0" smtClean="0"/>
              <a:t>Buffering rate</a:t>
            </a:r>
          </a:p>
          <a:p>
            <a:pPr lvl="1"/>
            <a:r>
              <a:rPr lang="en-US" dirty="0" smtClean="0"/>
              <a:t>Bit rate</a:t>
            </a:r>
            <a:endParaRPr lang="en-US" dirty="0"/>
          </a:p>
        </p:txBody>
      </p:sp>
    </p:spTree>
    <p:extLst>
      <p:ext uri="{BB962C8B-B14F-4D97-AF65-F5344CB8AC3E}">
        <p14:creationId xmlns:p14="http://schemas.microsoft.com/office/powerpoint/2010/main" val="547061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integrity attacks against IBR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9302927"/>
              </p:ext>
            </p:extLst>
          </p:nvPr>
        </p:nvGraphicFramePr>
        <p:xfrm>
          <a:off x="628650" y="2802371"/>
          <a:ext cx="7886700" cy="2763520"/>
        </p:xfrm>
        <a:graphic>
          <a:graphicData uri="http://schemas.openxmlformats.org/drawingml/2006/table">
            <a:tbl>
              <a:tblPr firstRow="1" bandRow="1">
                <a:tableStyleId>{5C22544A-7EE6-4342-B048-85BDC9FD1C3A}</a:tableStyleId>
              </a:tblPr>
              <a:tblGrid>
                <a:gridCol w="1674283"/>
                <a:gridCol w="3583517"/>
                <a:gridCol w="2628900"/>
              </a:tblGrid>
              <a:tr h="370840">
                <a:tc>
                  <a:txBody>
                    <a:bodyPr/>
                    <a:lstStyle/>
                    <a:p>
                      <a:pPr algn="ctr"/>
                      <a:r>
                        <a:rPr lang="en-US" dirty="0" smtClean="0"/>
                        <a:t>Attack</a:t>
                      </a:r>
                      <a:endParaRPr lang="en-US" dirty="0"/>
                    </a:p>
                  </a:txBody>
                  <a:tcPr/>
                </a:tc>
                <a:tc>
                  <a:txBody>
                    <a:bodyPr/>
                    <a:lstStyle/>
                    <a:p>
                      <a:r>
                        <a:rPr lang="en-US" dirty="0" smtClean="0"/>
                        <a:t>Description</a:t>
                      </a:r>
                      <a:endParaRPr lang="en-US" dirty="0"/>
                    </a:p>
                  </a:txBody>
                  <a:tcPr/>
                </a:tc>
                <a:tc>
                  <a:txBody>
                    <a:bodyPr/>
                    <a:lstStyle/>
                    <a:p>
                      <a:pPr algn="ctr"/>
                      <a:r>
                        <a:rPr lang="en-US" dirty="0" smtClean="0"/>
                        <a:t>Protection?</a:t>
                      </a:r>
                      <a:endParaRPr lang="en-US" dirty="0"/>
                    </a:p>
                  </a:txBody>
                  <a:tcPr/>
                </a:tc>
              </a:tr>
              <a:tr h="370840">
                <a:tc>
                  <a:txBody>
                    <a:bodyPr/>
                    <a:lstStyle/>
                    <a:p>
                      <a:pPr algn="ctr"/>
                      <a:r>
                        <a:rPr lang="en-US" dirty="0" smtClean="0"/>
                        <a:t>Inset</a:t>
                      </a:r>
                      <a:endParaRPr lang="en-US" dirty="0"/>
                    </a:p>
                  </a:txBody>
                  <a:tcPr/>
                </a:tc>
                <a:tc>
                  <a:txBody>
                    <a:bodyPr/>
                    <a:lstStyle/>
                    <a:p>
                      <a:r>
                        <a:rPr lang="en-US" dirty="0" smtClean="0"/>
                        <a:t>Embedding bogus content into image</a:t>
                      </a:r>
                      <a:endParaRPr lang="en-US" dirty="0"/>
                    </a:p>
                  </a:txBody>
                  <a:tcPr/>
                </a:tc>
                <a:tc>
                  <a:txBody>
                    <a:bodyPr/>
                    <a:lstStyle/>
                    <a:p>
                      <a:pPr algn="ctr"/>
                      <a:r>
                        <a:rPr lang="en-US" dirty="0" err="1" smtClean="0"/>
                        <a:t>LumLow</a:t>
                      </a:r>
                      <a:r>
                        <a:rPr lang="en-US" baseline="0" dirty="0" smtClean="0"/>
                        <a:t> changes</a:t>
                      </a:r>
                      <a:endParaRPr lang="en-US" dirty="0"/>
                    </a:p>
                  </a:txBody>
                  <a:tcPr/>
                </a:tc>
              </a:tr>
              <a:tr h="370840">
                <a:tc>
                  <a:txBody>
                    <a:bodyPr/>
                    <a:lstStyle/>
                    <a:p>
                      <a:pPr algn="ctr"/>
                      <a:r>
                        <a:rPr lang="en-US" dirty="0" smtClean="0"/>
                        <a:t>Quantization</a:t>
                      </a:r>
                      <a:endParaRPr lang="en-US" dirty="0"/>
                    </a:p>
                  </a:txBody>
                  <a:tcPr/>
                </a:tc>
                <a:tc>
                  <a:txBody>
                    <a:bodyPr/>
                    <a:lstStyle/>
                    <a:p>
                      <a:r>
                        <a:rPr lang="en-US" dirty="0" smtClean="0"/>
                        <a:t>Making quality really poor;</a:t>
                      </a:r>
                      <a:r>
                        <a:rPr lang="en-US" baseline="0" dirty="0" smtClean="0"/>
                        <a:t> e.g., large pixels</a:t>
                      </a:r>
                      <a:endParaRPr lang="en-US" dirty="0"/>
                    </a:p>
                  </a:txBody>
                  <a:tcPr/>
                </a:tc>
                <a:tc>
                  <a:txBody>
                    <a:bodyPr/>
                    <a:lstStyle/>
                    <a:p>
                      <a:pPr algn="ctr"/>
                      <a:r>
                        <a:rPr lang="en-US" dirty="0" err="1" smtClean="0"/>
                        <a:t>ChromeBlue</a:t>
                      </a:r>
                      <a:r>
                        <a:rPr lang="en-US" dirty="0" smtClean="0"/>
                        <a:t>,</a:t>
                      </a:r>
                      <a:r>
                        <a:rPr lang="en-US" baseline="0" dirty="0" smtClean="0"/>
                        <a:t> </a:t>
                      </a:r>
                      <a:r>
                        <a:rPr lang="en-US" baseline="0" dirty="0" err="1" smtClean="0"/>
                        <a:t>ChromRed</a:t>
                      </a:r>
                      <a:r>
                        <a:rPr lang="en-US" baseline="0" dirty="0" smtClean="0"/>
                        <a:t> change</a:t>
                      </a:r>
                      <a:endParaRPr lang="en-US" dirty="0"/>
                    </a:p>
                  </a:txBody>
                  <a:tcPr/>
                </a:tc>
              </a:tr>
              <a:tr h="370840">
                <a:tc>
                  <a:txBody>
                    <a:bodyPr/>
                    <a:lstStyle/>
                    <a:p>
                      <a:pPr algn="ctr"/>
                      <a:r>
                        <a:rPr lang="en-US" dirty="0" smtClean="0"/>
                        <a:t>Resize</a:t>
                      </a:r>
                      <a:endParaRPr lang="en-US" dirty="0"/>
                    </a:p>
                  </a:txBody>
                  <a:tcPr/>
                </a:tc>
                <a:tc>
                  <a:txBody>
                    <a:bodyPr/>
                    <a:lstStyle/>
                    <a:p>
                      <a:r>
                        <a:rPr lang="en-US" dirty="0" smtClean="0"/>
                        <a:t>Rescale image and blow it up</a:t>
                      </a:r>
                    </a:p>
                  </a:txBody>
                  <a:tcPr/>
                </a:tc>
                <a:tc>
                  <a:txBody>
                    <a:bodyPr/>
                    <a:lstStyle/>
                    <a:p>
                      <a:pPr algn="ctr"/>
                      <a:r>
                        <a:rPr lang="en-US" dirty="0" err="1" smtClean="0"/>
                        <a:t>LumHigh</a:t>
                      </a:r>
                      <a:r>
                        <a:rPr lang="en-US" dirty="0" smtClean="0"/>
                        <a:t> changes</a:t>
                      </a:r>
                      <a:endParaRPr lang="en-US" dirty="0"/>
                    </a:p>
                  </a:txBody>
                  <a:tcPr/>
                </a:tc>
              </a:tr>
              <a:tr h="370840">
                <a:tc>
                  <a:txBody>
                    <a:bodyPr/>
                    <a:lstStyle/>
                    <a:p>
                      <a:pPr algn="ctr"/>
                      <a:r>
                        <a:rPr lang="en-US" dirty="0" smtClean="0"/>
                        <a:t>Sharpness</a:t>
                      </a:r>
                      <a:endParaRPr lang="en-US" dirty="0"/>
                    </a:p>
                  </a:txBody>
                  <a:tcPr/>
                </a:tc>
                <a:tc>
                  <a:txBody>
                    <a:bodyPr/>
                    <a:lstStyle/>
                    <a:p>
                      <a:r>
                        <a:rPr lang="en-US" dirty="0" smtClean="0"/>
                        <a:t>Making pictures hazy</a:t>
                      </a:r>
                      <a:endParaRPr lang="en-US" dirty="0"/>
                    </a:p>
                  </a:txBody>
                  <a:tcPr/>
                </a:tc>
                <a:tc>
                  <a:txBody>
                    <a:bodyPr/>
                    <a:lstStyle/>
                    <a:p>
                      <a:pPr algn="ctr"/>
                      <a:r>
                        <a:rPr lang="en-US" dirty="0" smtClean="0"/>
                        <a:t>None</a:t>
                      </a:r>
                      <a:endParaRPr lang="en-US" dirty="0"/>
                    </a:p>
                  </a:txBody>
                  <a:tcPr/>
                </a:tc>
              </a:tr>
              <a:tr h="370840">
                <a:tc>
                  <a:txBody>
                    <a:bodyPr/>
                    <a:lstStyle/>
                    <a:p>
                      <a:pPr algn="ctr"/>
                      <a:r>
                        <a:rPr lang="en-US" dirty="0" smtClean="0"/>
                        <a:t>Subtitles</a:t>
                      </a:r>
                      <a:endParaRPr lang="en-US" dirty="0"/>
                    </a:p>
                  </a:txBody>
                  <a:tcPr/>
                </a:tc>
                <a:tc>
                  <a:txBody>
                    <a:bodyPr/>
                    <a:lstStyle/>
                    <a:p>
                      <a:r>
                        <a:rPr lang="en-US" dirty="0" smtClean="0"/>
                        <a:t>Adding random subtitles at base</a:t>
                      </a:r>
                      <a:endParaRPr lang="en-US" dirty="0"/>
                    </a:p>
                  </a:txBody>
                  <a:tcPr/>
                </a:tc>
                <a:tc>
                  <a:txBody>
                    <a:bodyPr/>
                    <a:lstStyle/>
                    <a:p>
                      <a:pPr algn="ctr"/>
                      <a:r>
                        <a:rPr lang="en-US" dirty="0" smtClean="0"/>
                        <a:t>None</a:t>
                      </a:r>
                      <a:endParaRPr lang="en-US" dirty="0"/>
                    </a:p>
                  </a:txBody>
                  <a:tcPr/>
                </a:tc>
              </a:tr>
            </a:tbl>
          </a:graphicData>
        </a:graphic>
      </p:graphicFrame>
    </p:spTree>
    <p:extLst>
      <p:ext uri="{BB962C8B-B14F-4D97-AF65-F5344CB8AC3E}">
        <p14:creationId xmlns:p14="http://schemas.microsoft.com/office/powerpoint/2010/main" val="3346993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Image IBR</a:t>
            </a:r>
            <a:endParaRPr lang="en-US" dirty="0"/>
          </a:p>
        </p:txBody>
      </p:sp>
      <p:pic>
        <p:nvPicPr>
          <p:cNvPr id="4" name="圖片 5" descr="badger.jpg"/>
          <p:cNvPicPr>
            <a:picLocks noChangeAspect="1"/>
          </p:cNvPicPr>
          <p:nvPr/>
        </p:nvPicPr>
        <p:blipFill>
          <a:blip r:embed="rId2" cstate="print"/>
          <a:stretch>
            <a:fillRect/>
          </a:stretch>
        </p:blipFill>
        <p:spPr>
          <a:xfrm>
            <a:off x="628651" y="3481538"/>
            <a:ext cx="794089" cy="747562"/>
          </a:xfrm>
          <a:prstGeom prst="rect">
            <a:avLst/>
          </a:prstGeom>
        </p:spPr>
      </p:pic>
      <p:sp>
        <p:nvSpPr>
          <p:cNvPr id="5" name="Rectangle 4"/>
          <p:cNvSpPr/>
          <p:nvPr/>
        </p:nvSpPr>
        <p:spPr>
          <a:xfrm>
            <a:off x="2296392" y="2410693"/>
            <a:ext cx="748145" cy="685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dirty="0" smtClean="0">
                <a:solidFill>
                  <a:schemeClr val="tx1"/>
                </a:solidFill>
              </a:rPr>
              <a:t>Y</a:t>
            </a:r>
            <a:endParaRPr lang="en-US" sz="2400" dirty="0">
              <a:solidFill>
                <a:schemeClr val="tx1"/>
              </a:solidFill>
            </a:endParaRPr>
          </a:p>
        </p:txBody>
      </p:sp>
      <p:sp>
        <p:nvSpPr>
          <p:cNvPr id="6" name="Rectangle 5"/>
          <p:cNvSpPr/>
          <p:nvPr/>
        </p:nvSpPr>
        <p:spPr>
          <a:xfrm>
            <a:off x="2296391" y="4229102"/>
            <a:ext cx="748145" cy="685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dirty="0" err="1" smtClean="0">
                <a:solidFill>
                  <a:schemeClr val="tx1"/>
                </a:solidFill>
              </a:rPr>
              <a:t>Cb</a:t>
            </a:r>
            <a:endParaRPr lang="en-US" sz="2400" dirty="0">
              <a:solidFill>
                <a:schemeClr val="tx1"/>
              </a:solidFill>
            </a:endParaRPr>
          </a:p>
        </p:txBody>
      </p:sp>
      <p:sp>
        <p:nvSpPr>
          <p:cNvPr id="7" name="Rectangle 6"/>
          <p:cNvSpPr/>
          <p:nvPr/>
        </p:nvSpPr>
        <p:spPr>
          <a:xfrm>
            <a:off x="2296390" y="5191993"/>
            <a:ext cx="748145" cy="685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Cr</a:t>
            </a:r>
            <a:endParaRPr lang="en-US" sz="2400" dirty="0">
              <a:solidFill>
                <a:schemeClr val="tx1"/>
              </a:solidFill>
            </a:endParaRPr>
          </a:p>
        </p:txBody>
      </p:sp>
      <p:sp>
        <p:nvSpPr>
          <p:cNvPr id="8" name="Rectangle 7"/>
          <p:cNvSpPr/>
          <p:nvPr/>
        </p:nvSpPr>
        <p:spPr>
          <a:xfrm>
            <a:off x="3710369" y="2410693"/>
            <a:ext cx="748145" cy="685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dirty="0" smtClean="0">
                <a:solidFill>
                  <a:schemeClr val="tx1"/>
                </a:solidFill>
              </a:rPr>
              <a:t>FY</a:t>
            </a:r>
            <a:endParaRPr lang="en-US" sz="2400" dirty="0">
              <a:solidFill>
                <a:schemeClr val="tx1"/>
              </a:solidFill>
            </a:endParaRPr>
          </a:p>
        </p:txBody>
      </p:sp>
      <p:sp>
        <p:nvSpPr>
          <p:cNvPr id="9" name="Rectangle 8"/>
          <p:cNvSpPr/>
          <p:nvPr/>
        </p:nvSpPr>
        <p:spPr>
          <a:xfrm>
            <a:off x="3710368" y="4229102"/>
            <a:ext cx="748145" cy="685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dirty="0" err="1" smtClean="0">
                <a:solidFill>
                  <a:schemeClr val="tx1"/>
                </a:solidFill>
              </a:rPr>
              <a:t>FCb</a:t>
            </a:r>
            <a:endParaRPr lang="en-US" dirty="0">
              <a:solidFill>
                <a:schemeClr val="tx1"/>
              </a:solidFill>
            </a:endParaRPr>
          </a:p>
        </p:txBody>
      </p:sp>
      <p:sp>
        <p:nvSpPr>
          <p:cNvPr id="10" name="Rectangle 9"/>
          <p:cNvSpPr/>
          <p:nvPr/>
        </p:nvSpPr>
        <p:spPr>
          <a:xfrm>
            <a:off x="3710367" y="5191993"/>
            <a:ext cx="748145" cy="685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FCr</a:t>
            </a:r>
            <a:endParaRPr lang="en-US" dirty="0">
              <a:solidFill>
                <a:schemeClr val="tx1"/>
              </a:solidFill>
            </a:endParaRPr>
          </a:p>
        </p:txBody>
      </p:sp>
      <p:sp>
        <p:nvSpPr>
          <p:cNvPr id="11" name="Folded Corner 10"/>
          <p:cNvSpPr/>
          <p:nvPr/>
        </p:nvSpPr>
        <p:spPr>
          <a:xfrm>
            <a:off x="5124346" y="2486026"/>
            <a:ext cx="1454727" cy="535131"/>
          </a:xfrm>
          <a:prstGeom prst="foldedCorner">
            <a:avLst>
              <a:gd name="adj" fmla="val 3742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LumLow</a:t>
            </a:r>
            <a:endParaRPr lang="en-US" dirty="0">
              <a:solidFill>
                <a:schemeClr val="tx1"/>
              </a:solidFill>
            </a:endParaRPr>
          </a:p>
        </p:txBody>
      </p:sp>
      <p:sp>
        <p:nvSpPr>
          <p:cNvPr id="16" name="Folded Corner 15"/>
          <p:cNvSpPr/>
          <p:nvPr/>
        </p:nvSpPr>
        <p:spPr>
          <a:xfrm>
            <a:off x="7244905" y="2486026"/>
            <a:ext cx="1454727" cy="535131"/>
          </a:xfrm>
          <a:prstGeom prst="foldedCorner">
            <a:avLst>
              <a:gd name="adj" fmla="val 3742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LumHash</a:t>
            </a:r>
            <a:endParaRPr lang="en-US" dirty="0">
              <a:solidFill>
                <a:schemeClr val="tx1"/>
              </a:solidFill>
            </a:endParaRPr>
          </a:p>
        </p:txBody>
      </p:sp>
      <p:sp>
        <p:nvSpPr>
          <p:cNvPr id="17" name="Folded Corner 16"/>
          <p:cNvSpPr/>
          <p:nvPr/>
        </p:nvSpPr>
        <p:spPr>
          <a:xfrm>
            <a:off x="5124344" y="4304435"/>
            <a:ext cx="1454727" cy="535131"/>
          </a:xfrm>
          <a:prstGeom prst="foldedCorner">
            <a:avLst>
              <a:gd name="adj" fmla="val 3742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ChromBlue</a:t>
            </a:r>
            <a:endParaRPr lang="en-US" dirty="0">
              <a:solidFill>
                <a:schemeClr val="tx1"/>
              </a:solidFill>
            </a:endParaRPr>
          </a:p>
        </p:txBody>
      </p:sp>
      <p:sp>
        <p:nvSpPr>
          <p:cNvPr id="18" name="Folded Corner 17"/>
          <p:cNvSpPr/>
          <p:nvPr/>
        </p:nvSpPr>
        <p:spPr>
          <a:xfrm>
            <a:off x="5124344" y="5267326"/>
            <a:ext cx="1454727" cy="535131"/>
          </a:xfrm>
          <a:prstGeom prst="foldedCorner">
            <a:avLst>
              <a:gd name="adj" fmla="val 3742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ChromRed</a:t>
            </a:r>
            <a:endParaRPr lang="en-US" dirty="0">
              <a:solidFill>
                <a:schemeClr val="tx1"/>
              </a:solidFill>
            </a:endParaRPr>
          </a:p>
        </p:txBody>
      </p:sp>
      <p:cxnSp>
        <p:nvCxnSpPr>
          <p:cNvPr id="20" name="Straight Arrow Connector 19"/>
          <p:cNvCxnSpPr>
            <a:stCxn id="4" idx="3"/>
            <a:endCxn id="5" idx="1"/>
          </p:cNvCxnSpPr>
          <p:nvPr/>
        </p:nvCxnSpPr>
        <p:spPr>
          <a:xfrm flipV="1">
            <a:off x="1422740" y="2753591"/>
            <a:ext cx="873652" cy="11017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3"/>
            <a:endCxn id="6" idx="1"/>
          </p:cNvCxnSpPr>
          <p:nvPr/>
        </p:nvCxnSpPr>
        <p:spPr>
          <a:xfrm>
            <a:off x="1422740" y="3855321"/>
            <a:ext cx="873651" cy="7166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3"/>
            <a:endCxn id="7" idx="1"/>
          </p:cNvCxnSpPr>
          <p:nvPr/>
        </p:nvCxnSpPr>
        <p:spPr>
          <a:xfrm>
            <a:off x="1422739" y="3855319"/>
            <a:ext cx="873650" cy="16795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5" idx="3"/>
            <a:endCxn id="8" idx="1"/>
          </p:cNvCxnSpPr>
          <p:nvPr/>
        </p:nvCxnSpPr>
        <p:spPr>
          <a:xfrm>
            <a:off x="3044536" y="2753591"/>
            <a:ext cx="6658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3"/>
            <a:endCxn id="9" idx="1"/>
          </p:cNvCxnSpPr>
          <p:nvPr/>
        </p:nvCxnSpPr>
        <p:spPr>
          <a:xfrm>
            <a:off x="3044535" y="4572000"/>
            <a:ext cx="6658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0" idx="1"/>
          </p:cNvCxnSpPr>
          <p:nvPr/>
        </p:nvCxnSpPr>
        <p:spPr>
          <a:xfrm>
            <a:off x="3044534" y="5534891"/>
            <a:ext cx="6658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8" idx="3"/>
            <a:endCxn id="11" idx="1"/>
          </p:cNvCxnSpPr>
          <p:nvPr/>
        </p:nvCxnSpPr>
        <p:spPr>
          <a:xfrm flipV="1">
            <a:off x="4458513" y="2753592"/>
            <a:ext cx="665832"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9" idx="3"/>
            <a:endCxn id="17" idx="1"/>
          </p:cNvCxnSpPr>
          <p:nvPr/>
        </p:nvCxnSpPr>
        <p:spPr>
          <a:xfrm flipV="1">
            <a:off x="4458512" y="4572001"/>
            <a:ext cx="665832"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0" idx="3"/>
            <a:endCxn id="18" idx="1"/>
          </p:cNvCxnSpPr>
          <p:nvPr/>
        </p:nvCxnSpPr>
        <p:spPr>
          <a:xfrm flipV="1">
            <a:off x="4458511" y="5534892"/>
            <a:ext cx="665832"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1" idx="3"/>
            <a:endCxn id="16" idx="1"/>
          </p:cNvCxnSpPr>
          <p:nvPr/>
        </p:nvCxnSpPr>
        <p:spPr>
          <a:xfrm>
            <a:off x="6579072" y="2753590"/>
            <a:ext cx="6658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434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iProxy</a:t>
            </a:r>
            <a:r>
              <a:rPr lang="en-US" dirty="0" smtClean="0"/>
              <a:t>: Information-Bound Referencing</a:t>
            </a:r>
            <a:endParaRPr lang="en-US" dirty="0"/>
          </a:p>
        </p:txBody>
      </p:sp>
      <p:sp>
        <p:nvSpPr>
          <p:cNvPr id="3" name="Content Placeholder 2"/>
          <p:cNvSpPr>
            <a:spLocks noGrp="1"/>
          </p:cNvSpPr>
          <p:nvPr>
            <p:ph idx="1"/>
          </p:nvPr>
        </p:nvSpPr>
        <p:spPr>
          <a:xfrm>
            <a:off x="457200" y="1921929"/>
            <a:ext cx="8229600" cy="2971799"/>
          </a:xfrm>
        </p:spPr>
        <p:txBody>
          <a:bodyPr>
            <a:normAutofit/>
          </a:bodyPr>
          <a:lstStyle/>
          <a:p>
            <a:r>
              <a:rPr lang="en-US" altLang="zh-TW" dirty="0" smtClean="0"/>
              <a:t>IBR is from Anand’10</a:t>
            </a:r>
          </a:p>
          <a:p>
            <a:r>
              <a:rPr lang="en-US" altLang="zh-TW" dirty="0" smtClean="0"/>
              <a:t>IBR</a:t>
            </a:r>
            <a:r>
              <a:rPr lang="zh-TW" altLang="en-US" dirty="0" smtClean="0"/>
              <a:t> </a:t>
            </a:r>
            <a:r>
              <a:rPr lang="en-US" altLang="zh-TW" dirty="0" smtClean="0"/>
              <a:t>for single image:</a:t>
            </a:r>
            <a:endParaRPr lang="en-US" altLang="zh-TW" dirty="0"/>
          </a:p>
          <a:p>
            <a:pPr marL="0" indent="0">
              <a:buNone/>
            </a:pPr>
            <a:r>
              <a:rPr lang="en-US" altLang="zh-TW" dirty="0" smtClean="0"/>
              <a:t>Image </a:t>
            </a:r>
            <a:r>
              <a:rPr lang="en-US" altLang="zh-TW" dirty="0" smtClean="0">
                <a:sym typeface="Wingdings" panose="05000000000000000000" pitchFamily="2" charset="2"/>
              </a:rPr>
              <a:t> DCT  frequency </a:t>
            </a:r>
            <a:r>
              <a:rPr lang="en-US" altLang="zh-TW" dirty="0" err="1" smtClean="0">
                <a:sym typeface="Wingdings" panose="05000000000000000000" pitchFamily="2" charset="2"/>
              </a:rPr>
              <a:t>domainimage</a:t>
            </a:r>
            <a:r>
              <a:rPr lang="en-US" altLang="zh-TW" dirty="0" smtClean="0">
                <a:sym typeface="Wingdings" panose="05000000000000000000" pitchFamily="2" charset="2"/>
              </a:rPr>
              <a:t> IBR</a:t>
            </a:r>
          </a:p>
          <a:p>
            <a:r>
              <a:rPr lang="en-US" altLang="zh-TW" dirty="0" smtClean="0">
                <a:sym typeface="Wingdings" panose="05000000000000000000" pitchFamily="2" charset="2"/>
              </a:rPr>
              <a:t>IBR for a video:</a:t>
            </a:r>
          </a:p>
          <a:p>
            <a:pPr lvl="1"/>
            <a:r>
              <a:rPr lang="en-US" altLang="zh-TW" dirty="0" smtClean="0"/>
              <a:t>Sample the image IBR of key frames</a:t>
            </a:r>
            <a:endParaRPr lang="en-US" dirty="0"/>
          </a:p>
        </p:txBody>
      </p:sp>
      <p:sp>
        <p:nvSpPr>
          <p:cNvPr id="8" name="Slide Number Placeholder 7"/>
          <p:cNvSpPr>
            <a:spLocks noGrp="1"/>
          </p:cNvSpPr>
          <p:nvPr>
            <p:ph type="sldNum" sz="quarter" idx="12"/>
          </p:nvPr>
        </p:nvSpPr>
        <p:spPr/>
        <p:txBody>
          <a:bodyPr/>
          <a:lstStyle/>
          <a:p>
            <a:fld id="{704B95BF-62BB-410C-9318-97ECAAA3D03F}" type="slidenum">
              <a:rPr lang="en-US" smtClean="0"/>
              <a:pPr/>
              <a:t>32</a:t>
            </a:fld>
            <a:endParaRPr lang="en-US"/>
          </a:p>
        </p:txBody>
      </p:sp>
      <p:sp>
        <p:nvSpPr>
          <p:cNvPr id="5" name="Rectangle 4"/>
          <p:cNvSpPr/>
          <p:nvPr/>
        </p:nvSpPr>
        <p:spPr>
          <a:xfrm>
            <a:off x="1932833" y="2892105"/>
            <a:ext cx="793434" cy="60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62300" y="4800600"/>
            <a:ext cx="2705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dirty="0" smtClean="0">
                <a:solidFill>
                  <a:schemeClr val="tx1"/>
                </a:solidFill>
              </a:rPr>
              <a:t>Scene 1</a:t>
            </a:r>
            <a:endParaRPr lang="en-US" dirty="0">
              <a:solidFill>
                <a:schemeClr val="tx1"/>
              </a:solidFill>
            </a:endParaRPr>
          </a:p>
        </p:txBody>
      </p:sp>
      <p:sp>
        <p:nvSpPr>
          <p:cNvPr id="6" name="Rectangle 5"/>
          <p:cNvSpPr/>
          <p:nvPr/>
        </p:nvSpPr>
        <p:spPr>
          <a:xfrm>
            <a:off x="266700" y="4800600"/>
            <a:ext cx="2705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dirty="0" smtClean="0">
                <a:solidFill>
                  <a:schemeClr val="tx1"/>
                </a:solidFill>
              </a:rPr>
              <a:t>Scene 0</a:t>
            </a:r>
            <a:endParaRPr lang="en-US" dirty="0">
              <a:solidFill>
                <a:schemeClr val="tx1"/>
              </a:solidFill>
            </a:endParaRPr>
          </a:p>
        </p:txBody>
      </p:sp>
      <p:sp>
        <p:nvSpPr>
          <p:cNvPr id="7" name="Rectangle 6"/>
          <p:cNvSpPr/>
          <p:nvPr/>
        </p:nvSpPr>
        <p:spPr>
          <a:xfrm>
            <a:off x="6097411" y="4800600"/>
            <a:ext cx="27051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dirty="0" smtClean="0">
                <a:solidFill>
                  <a:schemeClr val="tx1"/>
                </a:solidFill>
              </a:rPr>
              <a:t>Scene 2</a:t>
            </a:r>
            <a:endParaRPr lang="en-US" dirty="0">
              <a:solidFill>
                <a:schemeClr val="tx1"/>
              </a:solidFill>
            </a:endParaRPr>
          </a:p>
        </p:txBody>
      </p:sp>
      <p:cxnSp>
        <p:nvCxnSpPr>
          <p:cNvPr id="9" name="Straight Connector 8"/>
          <p:cNvCxnSpPr/>
          <p:nvPr/>
        </p:nvCxnSpPr>
        <p:spPr>
          <a:xfrm>
            <a:off x="3352800" y="4800600"/>
            <a:ext cx="0" cy="533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715000" y="4800600"/>
            <a:ext cx="0" cy="533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90134" y="6017696"/>
            <a:ext cx="1289911" cy="369332"/>
          </a:xfrm>
          <a:prstGeom prst="rect">
            <a:avLst/>
          </a:prstGeom>
          <a:noFill/>
        </p:spPr>
        <p:txBody>
          <a:bodyPr wrap="none" rtlCol="0">
            <a:spAutoFit/>
          </a:bodyPr>
          <a:lstStyle/>
          <a:p>
            <a:r>
              <a:rPr lang="en-US" dirty="0" smtClean="0"/>
              <a:t>Key Frame</a:t>
            </a:r>
            <a:endParaRPr lang="en-US" dirty="0"/>
          </a:p>
        </p:txBody>
      </p:sp>
      <p:sp>
        <p:nvSpPr>
          <p:cNvPr id="12" name="TextBox 11"/>
          <p:cNvSpPr txBox="1"/>
          <p:nvPr/>
        </p:nvSpPr>
        <p:spPr>
          <a:xfrm>
            <a:off x="5515745" y="6017696"/>
            <a:ext cx="1289911" cy="369332"/>
          </a:xfrm>
          <a:prstGeom prst="rect">
            <a:avLst/>
          </a:prstGeom>
          <a:noFill/>
        </p:spPr>
        <p:txBody>
          <a:bodyPr wrap="none" rtlCol="0">
            <a:spAutoFit/>
          </a:bodyPr>
          <a:lstStyle/>
          <a:p>
            <a:r>
              <a:rPr lang="en-US" dirty="0" smtClean="0"/>
              <a:t>Key Frame</a:t>
            </a:r>
            <a:endParaRPr lang="en-US" dirty="0"/>
          </a:p>
        </p:txBody>
      </p:sp>
      <p:cxnSp>
        <p:nvCxnSpPr>
          <p:cNvPr id="14" name="Straight Arrow Connector 13"/>
          <p:cNvCxnSpPr>
            <a:stCxn id="11" idx="0"/>
          </p:cNvCxnSpPr>
          <p:nvPr/>
        </p:nvCxnSpPr>
        <p:spPr>
          <a:xfrm flipV="1">
            <a:off x="3035090" y="5410200"/>
            <a:ext cx="241511" cy="60749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2" idx="0"/>
          </p:cNvCxnSpPr>
          <p:nvPr/>
        </p:nvCxnSpPr>
        <p:spPr>
          <a:xfrm flipH="1" flipV="1">
            <a:off x="5867402" y="5410203"/>
            <a:ext cx="293299" cy="6074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1845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8934" y="4290484"/>
            <a:ext cx="4775200" cy="2686050"/>
          </a:xfrm>
          <a:prstGeom prst="rect">
            <a:avLst/>
          </a:prstGeom>
        </p:spPr>
      </p:pic>
      <p:sp>
        <p:nvSpPr>
          <p:cNvPr id="2" name="Title 1"/>
          <p:cNvSpPr>
            <a:spLocks noGrp="1"/>
          </p:cNvSpPr>
          <p:nvPr>
            <p:ph type="title"/>
          </p:nvPr>
        </p:nvSpPr>
        <p:spPr/>
        <p:txBody>
          <a:bodyPr/>
          <a:lstStyle/>
          <a:p>
            <a:r>
              <a:rPr lang="en-US" dirty="0" err="1" smtClean="0"/>
              <a:t>iProxy</a:t>
            </a:r>
            <a:r>
              <a:rPr lang="en-US" dirty="0" smtClean="0"/>
              <a:t>: Evaluation</a:t>
            </a:r>
            <a:endParaRPr lang="en-US" dirty="0"/>
          </a:p>
        </p:txBody>
      </p:sp>
      <p:sp>
        <p:nvSpPr>
          <p:cNvPr id="3" name="Content Placeholder 2"/>
          <p:cNvSpPr>
            <a:spLocks noGrp="1"/>
          </p:cNvSpPr>
          <p:nvPr>
            <p:ph idx="1"/>
          </p:nvPr>
        </p:nvSpPr>
        <p:spPr>
          <a:xfrm>
            <a:off x="457200" y="1600202"/>
            <a:ext cx="8229600" cy="3657599"/>
          </a:xfrm>
        </p:spPr>
        <p:txBody>
          <a:bodyPr>
            <a:normAutofit/>
          </a:bodyPr>
          <a:lstStyle/>
          <a:p>
            <a:r>
              <a:rPr lang="en-US" dirty="0" smtClean="0"/>
              <a:t>Scalability</a:t>
            </a:r>
          </a:p>
          <a:p>
            <a:endParaRPr lang="en-US" dirty="0"/>
          </a:p>
          <a:p>
            <a:endParaRPr lang="en-US" dirty="0" smtClean="0"/>
          </a:p>
          <a:p>
            <a:endParaRPr lang="en-US" dirty="0"/>
          </a:p>
          <a:p>
            <a:endParaRPr lang="en-US" dirty="0" smtClean="0"/>
          </a:p>
          <a:p>
            <a:pPr marL="0" indent="0">
              <a:buNone/>
            </a:pPr>
            <a:endParaRPr lang="en-US" dirty="0"/>
          </a:p>
          <a:p>
            <a:r>
              <a:rPr lang="en-US" dirty="0" smtClean="0"/>
              <a:t>Star shape architecture</a:t>
            </a:r>
            <a:r>
              <a:rPr lang="en-US" dirty="0"/>
              <a:t>:</a:t>
            </a:r>
            <a:endParaRPr lang="en-US" dirty="0" smtClean="0"/>
          </a:p>
        </p:txBody>
      </p:sp>
      <p:sp>
        <p:nvSpPr>
          <p:cNvPr id="6" name="Slide Number Placeholder 5"/>
          <p:cNvSpPr>
            <a:spLocks noGrp="1"/>
          </p:cNvSpPr>
          <p:nvPr>
            <p:ph type="sldNum" sz="quarter" idx="12"/>
          </p:nvPr>
        </p:nvSpPr>
        <p:spPr/>
        <p:txBody>
          <a:bodyPr/>
          <a:lstStyle/>
          <a:p>
            <a:fld id="{704B95BF-62BB-410C-9318-97ECAAA3D03F}" type="slidenum">
              <a:rPr lang="en-US" smtClean="0"/>
              <a:pPr/>
              <a:t>33</a:t>
            </a:fld>
            <a:endParaRPr lang="en-US"/>
          </a:p>
        </p:txBody>
      </p:sp>
      <p:graphicFrame>
        <p:nvGraphicFramePr>
          <p:cNvPr id="4" name="Table 3"/>
          <p:cNvGraphicFramePr>
            <a:graphicFrameLocks noGrp="1"/>
          </p:cNvGraphicFramePr>
          <p:nvPr>
            <p:extLst/>
          </p:nvPr>
        </p:nvGraphicFramePr>
        <p:xfrm>
          <a:off x="1219200" y="2240281"/>
          <a:ext cx="6096000" cy="2225040"/>
        </p:xfrm>
        <a:graphic>
          <a:graphicData uri="http://schemas.openxmlformats.org/drawingml/2006/table">
            <a:tbl>
              <a:tblPr firstRow="1" bandRow="1">
                <a:tableStyleId>{D7AC3CCA-C797-4891-BE02-D94E43425B78}</a:tableStyleId>
              </a:tblPr>
              <a:tblGrid>
                <a:gridCol w="3048000"/>
                <a:gridCol w="3048000"/>
              </a:tblGrid>
              <a:tr h="370840">
                <a:tc>
                  <a:txBody>
                    <a:bodyPr/>
                    <a:lstStyle/>
                    <a:p>
                      <a:r>
                        <a:rPr lang="en-US" b="0" dirty="0" smtClean="0"/>
                        <a:t>Video Length</a:t>
                      </a:r>
                      <a:endParaRPr lang="en-US" b="0" dirty="0"/>
                    </a:p>
                  </a:txBody>
                  <a:tcPr/>
                </a:tc>
                <a:tc>
                  <a:txBody>
                    <a:bodyPr/>
                    <a:lstStyle/>
                    <a:p>
                      <a:r>
                        <a:rPr lang="en-US" b="0" dirty="0" smtClean="0"/>
                        <a:t>587</a:t>
                      </a:r>
                      <a:r>
                        <a:rPr lang="en-US" b="0" baseline="0" dirty="0" smtClean="0"/>
                        <a:t> s</a:t>
                      </a:r>
                      <a:endParaRPr lang="en-US" b="0" dirty="0"/>
                    </a:p>
                  </a:txBody>
                  <a:tcPr/>
                </a:tc>
              </a:tr>
              <a:tr h="370840">
                <a:tc>
                  <a:txBody>
                    <a:bodyPr/>
                    <a:lstStyle/>
                    <a:p>
                      <a:r>
                        <a:rPr lang="en-US" dirty="0" smtClean="0"/>
                        <a:t>200 kbps</a:t>
                      </a:r>
                      <a:endParaRPr lang="en-US" dirty="0"/>
                    </a:p>
                  </a:txBody>
                  <a:tcPr/>
                </a:tc>
                <a:tc>
                  <a:txBody>
                    <a:bodyPr/>
                    <a:lstStyle/>
                    <a:p>
                      <a:r>
                        <a:rPr lang="en-US" dirty="0" smtClean="0"/>
                        <a:t>13 s</a:t>
                      </a:r>
                      <a:endParaRPr lang="en-US" dirty="0"/>
                    </a:p>
                  </a:txBody>
                  <a:tcPr/>
                </a:tc>
              </a:tr>
              <a:tr h="370840">
                <a:tc>
                  <a:txBody>
                    <a:bodyPr/>
                    <a:lstStyle/>
                    <a:p>
                      <a:r>
                        <a:rPr lang="en-US" dirty="0" smtClean="0"/>
                        <a:t>400 kbps</a:t>
                      </a:r>
                      <a:endParaRPr lang="en-US" dirty="0"/>
                    </a:p>
                  </a:txBody>
                  <a:tcPr/>
                </a:tc>
                <a:tc>
                  <a:txBody>
                    <a:bodyPr/>
                    <a:lstStyle/>
                    <a:p>
                      <a:r>
                        <a:rPr lang="en-US" dirty="0" smtClean="0"/>
                        <a:t>14 s</a:t>
                      </a:r>
                      <a:endParaRPr lang="en-US" dirty="0"/>
                    </a:p>
                  </a:txBody>
                  <a:tcPr/>
                </a:tc>
              </a:tr>
              <a:tr h="370840">
                <a:tc>
                  <a:txBody>
                    <a:bodyPr/>
                    <a:lstStyle/>
                    <a:p>
                      <a:r>
                        <a:rPr lang="en-US" dirty="0" smtClean="0"/>
                        <a:t>600 kbps</a:t>
                      </a:r>
                      <a:endParaRPr lang="en-US" dirty="0"/>
                    </a:p>
                  </a:txBody>
                  <a:tcPr/>
                </a:tc>
                <a:tc>
                  <a:txBody>
                    <a:bodyPr/>
                    <a:lstStyle/>
                    <a:p>
                      <a:r>
                        <a:rPr lang="en-US" dirty="0" smtClean="0"/>
                        <a:t>14 s</a:t>
                      </a:r>
                      <a:endParaRPr lang="en-US" dirty="0"/>
                    </a:p>
                  </a:txBody>
                  <a:tcPr/>
                </a:tc>
              </a:tr>
              <a:tr h="370840">
                <a:tc>
                  <a:txBody>
                    <a:bodyPr/>
                    <a:lstStyle/>
                    <a:p>
                      <a:r>
                        <a:rPr lang="en-US" dirty="0" smtClean="0"/>
                        <a:t>800 kbps</a:t>
                      </a:r>
                      <a:endParaRPr lang="en-US" dirty="0"/>
                    </a:p>
                  </a:txBody>
                  <a:tcPr/>
                </a:tc>
                <a:tc>
                  <a:txBody>
                    <a:bodyPr/>
                    <a:lstStyle/>
                    <a:p>
                      <a:r>
                        <a:rPr lang="en-US" dirty="0" smtClean="0"/>
                        <a:t>14 s</a:t>
                      </a:r>
                      <a:endParaRPr lang="en-US" dirty="0"/>
                    </a:p>
                  </a:txBody>
                  <a:tcPr/>
                </a:tc>
              </a:tr>
              <a:tr h="370840">
                <a:tc>
                  <a:txBody>
                    <a:bodyPr/>
                    <a:lstStyle/>
                    <a:p>
                      <a:r>
                        <a:rPr lang="en-US" dirty="0" smtClean="0"/>
                        <a:t>1000 kbps</a:t>
                      </a:r>
                      <a:endParaRPr lang="en-US" dirty="0"/>
                    </a:p>
                  </a:txBody>
                  <a:tcPr/>
                </a:tc>
                <a:tc>
                  <a:txBody>
                    <a:bodyPr/>
                    <a:lstStyle/>
                    <a:p>
                      <a:r>
                        <a:rPr lang="en-US" dirty="0" smtClean="0"/>
                        <a:t>15 s</a:t>
                      </a:r>
                      <a:endParaRPr lang="en-US" dirty="0"/>
                    </a:p>
                  </a:txBody>
                  <a:tcPr/>
                </a:tc>
              </a:tr>
            </a:tbl>
          </a:graphicData>
        </a:graphic>
      </p:graphicFrame>
    </p:spTree>
    <p:extLst>
      <p:ext uri="{BB962C8B-B14F-4D97-AF65-F5344CB8AC3E}">
        <p14:creationId xmlns:p14="http://schemas.microsoft.com/office/powerpoint/2010/main" val="585607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err="1" smtClean="0"/>
              <a:t>iProxy</a:t>
            </a:r>
            <a:r>
              <a:rPr lang="en-US" altLang="zh-TW" dirty="0" smtClean="0"/>
              <a:t>: Frequency domain data</a:t>
            </a:r>
            <a:endParaRPr lang="en-US" dirty="0"/>
          </a:p>
        </p:txBody>
      </p:sp>
      <p:sp>
        <p:nvSpPr>
          <p:cNvPr id="3" name="Slide Number Placeholder 2"/>
          <p:cNvSpPr>
            <a:spLocks noGrp="1"/>
          </p:cNvSpPr>
          <p:nvPr>
            <p:ph type="sldNum" sz="quarter" idx="12"/>
          </p:nvPr>
        </p:nvSpPr>
        <p:spPr/>
        <p:txBody>
          <a:bodyPr/>
          <a:lstStyle/>
          <a:p>
            <a:fld id="{EBA30F13-C6E3-9649-BD9F-210AF821E85B}" type="slidenum">
              <a:rPr lang="en-US" smtClean="0"/>
              <a:pPr/>
              <a:t>34</a:t>
            </a:fld>
            <a:endParaRPr lang="en-US"/>
          </a:p>
        </p:txBody>
      </p:sp>
      <p:pic>
        <p:nvPicPr>
          <p:cNvPr id="32" name="圖片 31" descr="badger.jpg"/>
          <p:cNvPicPr>
            <a:picLocks noChangeAspect="1"/>
          </p:cNvPicPr>
          <p:nvPr/>
        </p:nvPicPr>
        <p:blipFill>
          <a:blip r:embed="rId3" cstate="print"/>
          <a:stretch>
            <a:fillRect/>
          </a:stretch>
        </p:blipFill>
        <p:spPr>
          <a:xfrm>
            <a:off x="609601" y="4010893"/>
            <a:ext cx="927403" cy="927403"/>
          </a:xfrm>
          <a:prstGeom prst="rect">
            <a:avLst/>
          </a:prstGeom>
        </p:spPr>
      </p:pic>
      <p:sp>
        <p:nvSpPr>
          <p:cNvPr id="34" name="矩形 33"/>
          <p:cNvSpPr/>
          <p:nvPr/>
        </p:nvSpPr>
        <p:spPr>
          <a:xfrm>
            <a:off x="2133601" y="4087093"/>
            <a:ext cx="1230284"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DCT transform</a:t>
            </a:r>
            <a:endParaRPr lang="zh-TW" altLang="en-US" dirty="0"/>
          </a:p>
        </p:txBody>
      </p:sp>
      <p:sp>
        <p:nvSpPr>
          <p:cNvPr id="35" name="向右箭號 34"/>
          <p:cNvSpPr/>
          <p:nvPr/>
        </p:nvSpPr>
        <p:spPr>
          <a:xfrm>
            <a:off x="1752600" y="4239491"/>
            <a:ext cx="228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向右箭號 35"/>
          <p:cNvSpPr/>
          <p:nvPr/>
        </p:nvSpPr>
        <p:spPr>
          <a:xfrm>
            <a:off x="3505200" y="4239491"/>
            <a:ext cx="228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橢圓 36"/>
          <p:cNvSpPr/>
          <p:nvPr/>
        </p:nvSpPr>
        <p:spPr>
          <a:xfrm>
            <a:off x="3810000" y="3706091"/>
            <a:ext cx="1524000" cy="160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smtClean="0">
                <a:solidFill>
                  <a:schemeClr val="tx1"/>
                </a:solidFill>
              </a:rPr>
              <a:t>Frequency domain data</a:t>
            </a:r>
            <a:endParaRPr lang="zh-TW" altLang="en-US" sz="1600" dirty="0">
              <a:solidFill>
                <a:schemeClr val="tx1"/>
              </a:solidFill>
            </a:endParaRPr>
          </a:p>
        </p:txBody>
      </p:sp>
      <p:sp>
        <p:nvSpPr>
          <p:cNvPr id="38" name="向右箭號 37"/>
          <p:cNvSpPr/>
          <p:nvPr/>
        </p:nvSpPr>
        <p:spPr>
          <a:xfrm rot="19170761">
            <a:off x="5272140" y="3655479"/>
            <a:ext cx="228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5638800" y="2944091"/>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smtClean="0">
                <a:solidFill>
                  <a:schemeClr val="tx1"/>
                </a:solidFill>
              </a:rPr>
              <a:t>IBR</a:t>
            </a:r>
            <a:endParaRPr lang="zh-TW" altLang="en-US" sz="1600" dirty="0">
              <a:solidFill>
                <a:schemeClr val="tx1"/>
              </a:solidFill>
            </a:endParaRPr>
          </a:p>
        </p:txBody>
      </p:sp>
      <p:sp>
        <p:nvSpPr>
          <p:cNvPr id="44" name="向右箭號 43"/>
          <p:cNvSpPr/>
          <p:nvPr/>
        </p:nvSpPr>
        <p:spPr>
          <a:xfrm>
            <a:off x="6629400" y="3145259"/>
            <a:ext cx="228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文字方塊 44"/>
          <p:cNvSpPr txBox="1"/>
          <p:nvPr/>
        </p:nvSpPr>
        <p:spPr>
          <a:xfrm>
            <a:off x="6934200" y="2867892"/>
            <a:ext cx="1524000" cy="923330"/>
          </a:xfrm>
          <a:prstGeom prst="rect">
            <a:avLst/>
          </a:prstGeom>
          <a:noFill/>
        </p:spPr>
        <p:txBody>
          <a:bodyPr wrap="square" rtlCol="0">
            <a:spAutoFit/>
          </a:bodyPr>
          <a:lstStyle/>
          <a:p>
            <a:r>
              <a:rPr lang="en-US" altLang="zh-TW" dirty="0" smtClean="0"/>
              <a:t>Fingerprint to identify videos</a:t>
            </a:r>
          </a:p>
        </p:txBody>
      </p:sp>
      <p:sp>
        <p:nvSpPr>
          <p:cNvPr id="51" name="向右箭號 50"/>
          <p:cNvSpPr/>
          <p:nvPr/>
        </p:nvSpPr>
        <p:spPr>
          <a:xfrm rot="1641801">
            <a:off x="5311612" y="4749824"/>
            <a:ext cx="228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矩形 51"/>
          <p:cNvSpPr/>
          <p:nvPr/>
        </p:nvSpPr>
        <p:spPr>
          <a:xfrm>
            <a:off x="5791200" y="4925293"/>
            <a:ext cx="1447800" cy="7897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dirty="0" smtClean="0"/>
              <a:t>Dynamic video encoder</a:t>
            </a:r>
            <a:endParaRPr lang="zh-TW" altLang="en-US" dirty="0"/>
          </a:p>
        </p:txBody>
      </p:sp>
      <p:sp>
        <p:nvSpPr>
          <p:cNvPr id="15" name="矩形 14"/>
          <p:cNvSpPr/>
          <p:nvPr/>
        </p:nvSpPr>
        <p:spPr>
          <a:xfrm>
            <a:off x="1143001" y="1752600"/>
            <a:ext cx="3882718" cy="369332"/>
          </a:xfrm>
          <a:prstGeom prst="rect">
            <a:avLst/>
          </a:prstGeom>
        </p:spPr>
        <p:txBody>
          <a:bodyPr wrap="none">
            <a:spAutoFit/>
          </a:bodyPr>
          <a:lstStyle/>
          <a:p>
            <a:r>
              <a:rPr lang="en-US" dirty="0" smtClean="0"/>
              <a:t>Information bound references (IBR)</a:t>
            </a:r>
            <a:endParaRPr lang="en-US" dirty="0"/>
          </a:p>
        </p:txBody>
      </p:sp>
      <p:sp>
        <p:nvSpPr>
          <p:cNvPr id="16" name="圓角矩形 15"/>
          <p:cNvSpPr/>
          <p:nvPr/>
        </p:nvSpPr>
        <p:spPr>
          <a:xfrm>
            <a:off x="5638800" y="2639291"/>
            <a:ext cx="2895600" cy="1371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圓角矩形 16"/>
          <p:cNvSpPr/>
          <p:nvPr/>
        </p:nvSpPr>
        <p:spPr>
          <a:xfrm>
            <a:off x="5638800" y="4648200"/>
            <a:ext cx="2895600" cy="1371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文字方塊 17"/>
          <p:cNvSpPr txBox="1"/>
          <p:nvPr/>
        </p:nvSpPr>
        <p:spPr>
          <a:xfrm>
            <a:off x="5741392" y="2286000"/>
            <a:ext cx="3024198" cy="369332"/>
          </a:xfrm>
          <a:prstGeom prst="rect">
            <a:avLst/>
          </a:prstGeom>
          <a:noFill/>
        </p:spPr>
        <p:txBody>
          <a:bodyPr wrap="none" rtlCol="0">
            <a:spAutoFit/>
          </a:bodyPr>
          <a:lstStyle/>
          <a:p>
            <a:r>
              <a:rPr lang="en-US" dirty="0" smtClean="0"/>
              <a:t>Video identification module</a:t>
            </a:r>
            <a:endParaRPr lang="en-US" dirty="0"/>
          </a:p>
        </p:txBody>
      </p:sp>
      <p:sp>
        <p:nvSpPr>
          <p:cNvPr id="19" name="文字方塊 18"/>
          <p:cNvSpPr txBox="1"/>
          <p:nvPr/>
        </p:nvSpPr>
        <p:spPr>
          <a:xfrm>
            <a:off x="5745034" y="4278868"/>
            <a:ext cx="3189207" cy="369332"/>
          </a:xfrm>
          <a:prstGeom prst="rect">
            <a:avLst/>
          </a:prstGeom>
          <a:noFill/>
        </p:spPr>
        <p:txBody>
          <a:bodyPr wrap="none" rtlCol="0">
            <a:spAutoFit/>
          </a:bodyPr>
          <a:lstStyle/>
          <a:p>
            <a:r>
              <a:rPr lang="en-US" dirty="0" smtClean="0"/>
              <a:t>Liner bit rate adapter module</a:t>
            </a:r>
            <a:endParaRPr lang="en-US" dirty="0"/>
          </a:p>
        </p:txBody>
      </p:sp>
    </p:spTree>
    <p:extLst>
      <p:ext uri="{BB962C8B-B14F-4D97-AF65-F5344CB8AC3E}">
        <p14:creationId xmlns:p14="http://schemas.microsoft.com/office/powerpoint/2010/main" val="3186863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52625" y="12700"/>
            <a:ext cx="5229225" cy="6819900"/>
          </a:xfrm>
          <a:prstGeom prst="rect">
            <a:avLst/>
          </a:prstGeom>
        </p:spPr>
      </p:pic>
    </p:spTree>
    <p:extLst>
      <p:ext uri="{BB962C8B-B14F-4D97-AF65-F5344CB8AC3E}">
        <p14:creationId xmlns:p14="http://schemas.microsoft.com/office/powerpoint/2010/main" val="1302439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Design requirements</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altLang="zh-TW" dirty="0" smtClean="0"/>
              <a:t>A video proxy system: iProxy</a:t>
            </a:r>
          </a:p>
          <a:p>
            <a:pPr marL="457200" indent="-457200">
              <a:buFont typeface="Arial" panose="020B0604020202020204" pitchFamily="34" charset="0"/>
              <a:buChar char="•"/>
            </a:pPr>
            <a:r>
              <a:rPr lang="en-US" altLang="zh-TW" dirty="0" smtClean="0"/>
              <a:t>Efficient cache</a:t>
            </a:r>
          </a:p>
          <a:p>
            <a:pPr lvl="1"/>
            <a:r>
              <a:rPr lang="en-US" altLang="zh-TW" dirty="0" smtClean="0"/>
              <a:t>Remove redundant videos</a:t>
            </a:r>
          </a:p>
          <a:p>
            <a:pPr lvl="1"/>
            <a:r>
              <a:rPr lang="en-US" dirty="0" smtClean="0"/>
              <a:t>Save storage space</a:t>
            </a:r>
          </a:p>
          <a:p>
            <a:pPr lvl="1"/>
            <a:r>
              <a:rPr lang="en-US" dirty="0" smtClean="0"/>
              <a:t>Increase hit rate</a:t>
            </a:r>
          </a:p>
          <a:p>
            <a:pPr marL="457200" indent="-457200">
              <a:buFont typeface="Arial" panose="020B0604020202020204" pitchFamily="34" charset="0"/>
              <a:buChar char="•"/>
            </a:pPr>
            <a:r>
              <a:rPr lang="en-US" altLang="zh-TW" dirty="0" smtClean="0"/>
              <a:t>Good QoE</a:t>
            </a:r>
          </a:p>
          <a:p>
            <a:pPr lvl="1"/>
            <a:r>
              <a:rPr lang="en-US" dirty="0" smtClean="0"/>
              <a:t>Better user engagement</a:t>
            </a:r>
          </a:p>
        </p:txBody>
      </p:sp>
      <p:pic>
        <p:nvPicPr>
          <p:cNvPr id="4" name="Picture 2"/>
          <p:cNvPicPr>
            <a:picLocks noChangeAspect="1" noChangeArrowheads="1"/>
          </p:cNvPicPr>
          <p:nvPr/>
        </p:nvPicPr>
        <p:blipFill>
          <a:blip r:embed="rId2"/>
          <a:srcRect/>
          <a:stretch>
            <a:fillRect/>
          </a:stretch>
        </p:blipFill>
        <p:spPr bwMode="auto">
          <a:xfrm>
            <a:off x="4774972" y="4240319"/>
            <a:ext cx="754643" cy="1056500"/>
          </a:xfrm>
          <a:prstGeom prst="rect">
            <a:avLst/>
          </a:prstGeom>
          <a:noFill/>
          <a:ln w="9525">
            <a:noFill/>
            <a:miter lim="800000"/>
            <a:headEnd/>
            <a:tailEnd/>
          </a:ln>
        </p:spPr>
      </p:pic>
      <p:pic>
        <p:nvPicPr>
          <p:cNvPr id="6" name="Picture 5" descr="iphone.png"/>
          <p:cNvPicPr>
            <a:picLocks noChangeAspect="1"/>
          </p:cNvPicPr>
          <p:nvPr/>
        </p:nvPicPr>
        <p:blipFill>
          <a:blip r:embed="rId3" cstate="print"/>
          <a:stretch>
            <a:fillRect/>
          </a:stretch>
        </p:blipFill>
        <p:spPr>
          <a:xfrm flipH="1">
            <a:off x="7786817" y="4417435"/>
            <a:ext cx="533400" cy="671483"/>
          </a:xfrm>
          <a:prstGeom prst="rect">
            <a:avLst/>
          </a:prstGeom>
        </p:spPr>
      </p:pic>
      <p:cxnSp>
        <p:nvCxnSpPr>
          <p:cNvPr id="8" name="Straight Arrow Connector 7"/>
          <p:cNvCxnSpPr/>
          <p:nvPr/>
        </p:nvCxnSpPr>
        <p:spPr>
          <a:xfrm>
            <a:off x="5529615" y="4900375"/>
            <a:ext cx="62405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010402" y="4900375"/>
            <a:ext cx="716691"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Flowchart: Magnetic Disk 10"/>
          <p:cNvSpPr/>
          <p:nvPr/>
        </p:nvSpPr>
        <p:spPr>
          <a:xfrm>
            <a:off x="6201016" y="4594051"/>
            <a:ext cx="914400" cy="612648"/>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4835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826362" y="3625390"/>
            <a:ext cx="2125237" cy="2262624"/>
            <a:chOff x="4911150" y="3690851"/>
            <a:chExt cx="2833649" cy="3016831"/>
          </a:xfrm>
        </p:grpSpPr>
        <p:sp>
          <p:nvSpPr>
            <p:cNvPr id="15" name="橢圓形圖說文字 14"/>
            <p:cNvSpPr/>
            <p:nvPr/>
          </p:nvSpPr>
          <p:spPr>
            <a:xfrm>
              <a:off x="6141290" y="3690851"/>
              <a:ext cx="1320342" cy="1163781"/>
            </a:xfrm>
            <a:prstGeom prst="wedgeEllipseCallout">
              <a:avLst>
                <a:gd name="adj1" fmla="val -60498"/>
                <a:gd name="adj2" fmla="val 88215"/>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2400" dirty="0">
                  <a:solidFill>
                    <a:schemeClr val="tx1"/>
                  </a:solidFill>
                </a:rPr>
                <a:t>NO</a:t>
              </a:r>
              <a:endParaRPr lang="zh-TW" altLang="en-US" sz="2400" dirty="0">
                <a:solidFill>
                  <a:schemeClr val="tx1"/>
                </a:solidFill>
              </a:endParaRPr>
            </a:p>
          </p:txBody>
        </p:sp>
        <p:sp>
          <p:nvSpPr>
            <p:cNvPr id="13" name="圓柱 12"/>
            <p:cNvSpPr/>
            <p:nvPr/>
          </p:nvSpPr>
          <p:spPr>
            <a:xfrm>
              <a:off x="4911150" y="5325094"/>
              <a:ext cx="1412897" cy="886575"/>
            </a:xfrm>
            <a:prstGeom prst="can">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08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100" dirty="0">
                  <a:solidFill>
                    <a:schemeClr val="tx1"/>
                  </a:solidFill>
                </a:rPr>
                <a:t>Conventional proxy</a:t>
              </a:r>
              <a:endParaRPr lang="zh-TW" altLang="en-US" sz="1100" dirty="0">
                <a:solidFill>
                  <a:schemeClr val="tx1"/>
                </a:solidFill>
              </a:endParaRPr>
            </a:p>
          </p:txBody>
        </p:sp>
        <p:sp>
          <p:nvSpPr>
            <p:cNvPr id="17" name="文字方塊 16"/>
            <p:cNvSpPr txBox="1"/>
            <p:nvPr/>
          </p:nvSpPr>
          <p:spPr>
            <a:xfrm>
              <a:off x="4960533" y="6307573"/>
              <a:ext cx="2784266" cy="400109"/>
            </a:xfrm>
            <a:prstGeom prst="rect">
              <a:avLst/>
            </a:prstGeom>
            <a:noFill/>
          </p:spPr>
          <p:txBody>
            <a:bodyPr wrap="none" rtlCol="0">
              <a:spAutoFit/>
            </a:bodyPr>
            <a:lstStyle/>
            <a:p>
              <a:r>
                <a:rPr lang="en-US" altLang="zh-TW" sz="1350" dirty="0"/>
                <a:t>Use URLs to identify videos</a:t>
              </a:r>
              <a:endParaRPr lang="zh-TW" altLang="en-US" sz="1350" dirty="0"/>
            </a:p>
          </p:txBody>
        </p:sp>
      </p:grpSp>
      <p:sp>
        <p:nvSpPr>
          <p:cNvPr id="2" name="Title 1"/>
          <p:cNvSpPr>
            <a:spLocks noGrp="1"/>
          </p:cNvSpPr>
          <p:nvPr>
            <p:ph type="title"/>
          </p:nvPr>
        </p:nvSpPr>
        <p:spPr/>
        <p:txBody>
          <a:bodyPr/>
          <a:lstStyle/>
          <a:p>
            <a:r>
              <a:rPr lang="en-US" altLang="zh-TW" dirty="0" smtClean="0"/>
              <a:t>Cache Design</a:t>
            </a:r>
            <a:endParaRPr lang="en-US" dirty="0"/>
          </a:p>
        </p:txBody>
      </p:sp>
      <p:sp>
        <p:nvSpPr>
          <p:cNvPr id="3" name="Content Placeholder 2"/>
          <p:cNvSpPr>
            <a:spLocks noGrp="1"/>
          </p:cNvSpPr>
          <p:nvPr>
            <p:ph idx="1"/>
          </p:nvPr>
        </p:nvSpPr>
        <p:spPr>
          <a:xfrm>
            <a:off x="856735" y="2057401"/>
            <a:ext cx="6125862" cy="566942"/>
          </a:xfrm>
        </p:spPr>
        <p:txBody>
          <a:bodyPr>
            <a:normAutofit fontScale="70000" lnSpcReduction="20000"/>
          </a:bodyPr>
          <a:lstStyle/>
          <a:p>
            <a:pPr marL="457200" indent="-457200">
              <a:buFont typeface="Arial" panose="020B0604020202020204" pitchFamily="34" charset="0"/>
              <a:buChar char="•"/>
            </a:pPr>
            <a:r>
              <a:rPr lang="en-US" dirty="0" smtClean="0"/>
              <a:t>Use cache storage efficiently</a:t>
            </a:r>
          </a:p>
          <a:p>
            <a:pPr marL="457200" indent="-457200">
              <a:buFont typeface="Arial" panose="020B0604020202020204" pitchFamily="34" charset="0"/>
              <a:buChar char="•"/>
            </a:pPr>
            <a:r>
              <a:rPr lang="en-US" dirty="0" smtClean="0"/>
              <a:t>Problem in conventional proxy:</a:t>
            </a:r>
          </a:p>
        </p:txBody>
      </p:sp>
      <p:sp>
        <p:nvSpPr>
          <p:cNvPr id="4" name="Slide Number Placeholder 3"/>
          <p:cNvSpPr>
            <a:spLocks noGrp="1"/>
          </p:cNvSpPr>
          <p:nvPr>
            <p:ph type="sldNum" sz="quarter" idx="12"/>
          </p:nvPr>
        </p:nvSpPr>
        <p:spPr/>
        <p:txBody>
          <a:bodyPr/>
          <a:lstStyle/>
          <a:p>
            <a:fld id="{EBA30F13-C6E3-9649-BD9F-210AF821E85B}" type="slidenum">
              <a:rPr lang="en-US" smtClean="0"/>
              <a:pPr/>
              <a:t>5</a:t>
            </a:fld>
            <a:endParaRPr lang="en-US"/>
          </a:p>
        </p:txBody>
      </p:sp>
      <p:grpSp>
        <p:nvGrpSpPr>
          <p:cNvPr id="16" name="Group 17"/>
          <p:cNvGrpSpPr/>
          <p:nvPr/>
        </p:nvGrpSpPr>
        <p:grpSpPr>
          <a:xfrm>
            <a:off x="1603320" y="2823848"/>
            <a:ext cx="6289270" cy="918237"/>
            <a:chOff x="613759" y="2622131"/>
            <a:chExt cx="8385693" cy="1224316"/>
          </a:xfrm>
        </p:grpSpPr>
        <p:pic>
          <p:nvPicPr>
            <p:cNvPr id="5" name="圖片 4" descr="badger.jpg"/>
            <p:cNvPicPr>
              <a:picLocks noChangeAspect="1"/>
            </p:cNvPicPr>
            <p:nvPr/>
          </p:nvPicPr>
          <p:blipFill>
            <a:blip r:embed="rId4" cstate="print"/>
            <a:stretch>
              <a:fillRect/>
            </a:stretch>
          </p:blipFill>
          <p:spPr>
            <a:xfrm>
              <a:off x="3179619" y="2622131"/>
              <a:ext cx="1210037" cy="1210037"/>
            </a:xfrm>
            <a:prstGeom prst="rect">
              <a:avLst/>
            </a:prstGeom>
          </p:spPr>
        </p:pic>
        <p:pic>
          <p:nvPicPr>
            <p:cNvPr id="6" name="圖片 5" descr="badger.jpg"/>
            <p:cNvPicPr>
              <a:picLocks noChangeAspect="1"/>
            </p:cNvPicPr>
            <p:nvPr/>
          </p:nvPicPr>
          <p:blipFill>
            <a:blip r:embed="rId5" cstate="print"/>
            <a:stretch>
              <a:fillRect/>
            </a:stretch>
          </p:blipFill>
          <p:spPr>
            <a:xfrm>
              <a:off x="4871684" y="2622131"/>
              <a:ext cx="1300516" cy="1224316"/>
            </a:xfrm>
            <a:prstGeom prst="rect">
              <a:avLst/>
            </a:prstGeom>
          </p:spPr>
        </p:pic>
        <p:sp>
          <p:nvSpPr>
            <p:cNvPr id="7" name="文字方塊 6"/>
            <p:cNvSpPr txBox="1"/>
            <p:nvPr/>
          </p:nvSpPr>
          <p:spPr>
            <a:xfrm>
              <a:off x="613759" y="3017520"/>
              <a:ext cx="1279069" cy="492443"/>
            </a:xfrm>
            <a:prstGeom prst="rect">
              <a:avLst/>
            </a:prstGeom>
            <a:noFill/>
          </p:spPr>
          <p:txBody>
            <a:bodyPr wrap="none" rtlCol="0">
              <a:spAutoFit/>
            </a:bodyPr>
            <a:lstStyle/>
            <a:p>
              <a:r>
                <a:rPr lang="en-US" altLang="zh-TW" dirty="0" err="1"/>
                <a:t>Youtube</a:t>
              </a:r>
              <a:endParaRPr lang="zh-TW" altLang="en-US" dirty="0"/>
            </a:p>
          </p:txBody>
        </p:sp>
        <p:sp>
          <p:nvSpPr>
            <p:cNvPr id="8" name="文字方塊 7"/>
            <p:cNvSpPr txBox="1"/>
            <p:nvPr/>
          </p:nvSpPr>
          <p:spPr>
            <a:xfrm>
              <a:off x="7229308" y="3017520"/>
              <a:ext cx="1770144" cy="492443"/>
            </a:xfrm>
            <a:prstGeom prst="rect">
              <a:avLst/>
            </a:prstGeom>
            <a:noFill/>
          </p:spPr>
          <p:txBody>
            <a:bodyPr wrap="none" rtlCol="0">
              <a:spAutoFit/>
            </a:bodyPr>
            <a:lstStyle/>
            <a:p>
              <a:r>
                <a:rPr lang="en-US" altLang="zh-TW" dirty="0" err="1"/>
                <a:t>Dailymotion</a:t>
              </a:r>
              <a:endParaRPr lang="zh-TW" altLang="en-US" dirty="0"/>
            </a:p>
          </p:txBody>
        </p:sp>
        <p:sp>
          <p:nvSpPr>
            <p:cNvPr id="9" name="弧形箭號 (下彎) 8"/>
            <p:cNvSpPr/>
            <p:nvPr/>
          </p:nvSpPr>
          <p:spPr>
            <a:xfrm>
              <a:off x="1487977" y="2622131"/>
              <a:ext cx="1587731" cy="37407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sz="1350">
                <a:solidFill>
                  <a:schemeClr val="tx1"/>
                </a:solidFill>
              </a:endParaRPr>
            </a:p>
          </p:txBody>
        </p:sp>
        <p:sp>
          <p:nvSpPr>
            <p:cNvPr id="10" name="弧形箭號 (下彎) 9"/>
            <p:cNvSpPr/>
            <p:nvPr/>
          </p:nvSpPr>
          <p:spPr>
            <a:xfrm flipH="1">
              <a:off x="5929320" y="2630026"/>
              <a:ext cx="1532312" cy="37407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sz="1350">
                <a:solidFill>
                  <a:schemeClr val="tx1"/>
                </a:solidFill>
              </a:endParaRPr>
            </a:p>
          </p:txBody>
        </p:sp>
      </p:grpSp>
      <p:sp>
        <p:nvSpPr>
          <p:cNvPr id="11" name="爆炸 2 10"/>
          <p:cNvSpPr/>
          <p:nvPr/>
        </p:nvSpPr>
        <p:spPr>
          <a:xfrm>
            <a:off x="3449782" y="3466639"/>
            <a:ext cx="2297429" cy="1346661"/>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350" dirty="0"/>
              <a:t>Are they the same data?</a:t>
            </a:r>
            <a:endParaRPr lang="zh-TW" altLang="en-US" sz="1350" dirty="0"/>
          </a:p>
        </p:txBody>
      </p:sp>
      <p:grpSp>
        <p:nvGrpSpPr>
          <p:cNvPr id="18" name="Group 19"/>
          <p:cNvGrpSpPr/>
          <p:nvPr/>
        </p:nvGrpSpPr>
        <p:grpSpPr>
          <a:xfrm>
            <a:off x="2172738" y="3731375"/>
            <a:ext cx="2140919" cy="1784627"/>
            <a:chOff x="1372982" y="3832167"/>
            <a:chExt cx="2854559" cy="2379502"/>
          </a:xfrm>
        </p:grpSpPr>
        <p:sp>
          <p:nvSpPr>
            <p:cNvPr id="12" name="圓柱 11"/>
            <p:cNvSpPr/>
            <p:nvPr/>
          </p:nvSpPr>
          <p:spPr>
            <a:xfrm>
              <a:off x="2821648" y="5325094"/>
              <a:ext cx="1405893" cy="886575"/>
            </a:xfrm>
            <a:prstGeom prst="can">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08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1350" dirty="0" err="1">
                  <a:solidFill>
                    <a:schemeClr val="tx1"/>
                  </a:solidFill>
                </a:rPr>
                <a:t>iProxy</a:t>
              </a:r>
              <a:endParaRPr lang="zh-TW" altLang="en-US" sz="1350" dirty="0">
                <a:solidFill>
                  <a:schemeClr val="tx1"/>
                </a:solidFill>
              </a:endParaRPr>
            </a:p>
          </p:txBody>
        </p:sp>
        <p:sp>
          <p:nvSpPr>
            <p:cNvPr id="14" name="橢圓形圖說文字 13"/>
            <p:cNvSpPr/>
            <p:nvPr/>
          </p:nvSpPr>
          <p:spPr>
            <a:xfrm>
              <a:off x="1372982" y="3832167"/>
              <a:ext cx="1320342" cy="1163781"/>
            </a:xfrm>
            <a:prstGeom prst="wedgeEllipseCallout">
              <a:avLst>
                <a:gd name="adj1" fmla="val 79271"/>
                <a:gd name="adj2" fmla="val 76072"/>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zh-TW" sz="2000" dirty="0">
                  <a:solidFill>
                    <a:schemeClr val="tx1"/>
                  </a:solidFill>
                </a:rPr>
                <a:t>YES</a:t>
              </a:r>
              <a:endParaRPr lang="zh-TW" altLang="en-US" sz="2000" dirty="0">
                <a:solidFill>
                  <a:schemeClr val="tx1"/>
                </a:solidFill>
              </a:endParaRPr>
            </a:p>
          </p:txBody>
        </p:sp>
      </p:grpSp>
      <p:sp>
        <p:nvSpPr>
          <p:cNvPr id="21" name="矩形 17"/>
          <p:cNvSpPr/>
          <p:nvPr/>
        </p:nvSpPr>
        <p:spPr>
          <a:xfrm>
            <a:off x="1720759" y="4539618"/>
            <a:ext cx="4051391" cy="1200329"/>
          </a:xfrm>
          <a:prstGeom prst="rect">
            <a:avLst/>
          </a:prstGeom>
          <a:solidFill>
            <a:schemeClr val="accent2"/>
          </a:solidFill>
        </p:spPr>
        <p:txBody>
          <a:bodyPr wrap="square">
            <a:spAutoFit/>
          </a:bodyPr>
          <a:lstStyle/>
          <a:p>
            <a:r>
              <a:rPr lang="en-US" sz="2400" dirty="0"/>
              <a:t>Challenge 1:</a:t>
            </a:r>
          </a:p>
          <a:p>
            <a:r>
              <a:rPr lang="en-US" sz="2400" dirty="0"/>
              <a:t>How to look into the content of videos</a:t>
            </a:r>
          </a:p>
        </p:txBody>
      </p:sp>
    </p:spTree>
    <p:custDataLst>
      <p:tags r:id="rId1"/>
    </p:custDataLst>
    <p:extLst>
      <p:ext uri="{BB962C8B-B14F-4D97-AF65-F5344CB8AC3E}">
        <p14:creationId xmlns:p14="http://schemas.microsoft.com/office/powerpoint/2010/main" val="3488866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Diversity</a:t>
            </a:r>
            <a:endParaRPr lang="zh-TW" altLang="en-US" dirty="0"/>
          </a:p>
        </p:txBody>
      </p:sp>
      <p:sp>
        <p:nvSpPr>
          <p:cNvPr id="3" name="內容版面配置區 2"/>
          <p:cNvSpPr>
            <a:spLocks noGrp="1"/>
          </p:cNvSpPr>
          <p:nvPr>
            <p:ph idx="1"/>
          </p:nvPr>
        </p:nvSpPr>
        <p:spPr/>
        <p:txBody>
          <a:bodyPr>
            <a:normAutofit/>
          </a:bodyPr>
          <a:lstStyle/>
          <a:p>
            <a:pPr marL="457200" indent="-457200">
              <a:buFont typeface="Arial" panose="020B0604020202020204" pitchFamily="34" charset="0"/>
              <a:buChar char="•"/>
            </a:pPr>
            <a:r>
              <a:rPr lang="en-US" altLang="zh-TW" sz="2800" dirty="0" smtClean="0"/>
              <a:t>Channel diversity</a:t>
            </a:r>
          </a:p>
          <a:p>
            <a:pPr lvl="1">
              <a:buFont typeface="Wingdings" panose="05000000000000000000" pitchFamily="2" charset="2"/>
              <a:buChar char="§"/>
            </a:pPr>
            <a:r>
              <a:rPr lang="en-US" altLang="zh-TW" sz="2600" dirty="0" err="1" smtClean="0"/>
              <a:t>Wiscape</a:t>
            </a:r>
            <a:r>
              <a:rPr lang="en-US" altLang="zh-TW" sz="2600" dirty="0" smtClean="0"/>
              <a:t>[Sen’11] shows the performance of wireless networks vary with location and time</a:t>
            </a:r>
            <a:endParaRPr lang="en-US" altLang="zh-TW" sz="2800" dirty="0" smtClean="0"/>
          </a:p>
          <a:p>
            <a:pPr marL="457200" indent="-457200">
              <a:buFont typeface="Arial" panose="020B0604020202020204" pitchFamily="34" charset="0"/>
              <a:buChar char="•"/>
            </a:pPr>
            <a:r>
              <a:rPr lang="en-US" altLang="zh-TW" sz="2800" dirty="0" smtClean="0"/>
              <a:t>Client diversity</a:t>
            </a:r>
            <a:endParaRPr lang="zh-TW" altLang="en-US" sz="2800" dirty="0"/>
          </a:p>
        </p:txBody>
      </p:sp>
      <p:sp>
        <p:nvSpPr>
          <p:cNvPr id="5" name="Slide Number Placeholder 4"/>
          <p:cNvSpPr>
            <a:spLocks noGrp="1"/>
          </p:cNvSpPr>
          <p:nvPr>
            <p:ph type="sldNum" sz="quarter" idx="12"/>
          </p:nvPr>
        </p:nvSpPr>
        <p:spPr/>
        <p:txBody>
          <a:bodyPr/>
          <a:lstStyle/>
          <a:p>
            <a:fld id="{704B95BF-62BB-410C-9318-97ECAAA3D03F}" type="slidenum">
              <a:rPr lang="en-US" smtClean="0"/>
              <a:pPr/>
              <a:t>6</a:t>
            </a:fld>
            <a:endParaRPr lang="en-US"/>
          </a:p>
        </p:txBody>
      </p:sp>
      <p:pic>
        <p:nvPicPr>
          <p:cNvPr id="1026" name="Picture 2" descr="http://www.technobuffalo.com/wp-content/uploads/2012/12/ipad-mini-scaled-1.jpg"/>
          <p:cNvPicPr>
            <a:picLocks noChangeAspect="1" noChangeArrowheads="1"/>
          </p:cNvPicPr>
          <p:nvPr/>
        </p:nvPicPr>
        <p:blipFill>
          <a:blip r:embed="rId4" cstate="print"/>
          <a:srcRect/>
          <a:stretch>
            <a:fillRect/>
          </a:stretch>
        </p:blipFill>
        <p:spPr bwMode="auto">
          <a:xfrm>
            <a:off x="2786449" y="3963954"/>
            <a:ext cx="1371600" cy="1371600"/>
          </a:xfrm>
          <a:prstGeom prst="rect">
            <a:avLst/>
          </a:prstGeom>
          <a:noFill/>
        </p:spPr>
      </p:pic>
      <p:pic>
        <p:nvPicPr>
          <p:cNvPr id="1030" name="Picture 6" descr="http://www.mobile2u.com.pk/Images/PostClassified/htc_wildfire_s_black_14876.jpg"/>
          <p:cNvPicPr>
            <a:picLocks noChangeAspect="1" noChangeArrowheads="1"/>
          </p:cNvPicPr>
          <p:nvPr/>
        </p:nvPicPr>
        <p:blipFill>
          <a:blip r:embed="rId5" cstate="print"/>
          <a:srcRect/>
          <a:stretch>
            <a:fillRect/>
          </a:stretch>
        </p:blipFill>
        <p:spPr bwMode="auto">
          <a:xfrm>
            <a:off x="4767649" y="4192553"/>
            <a:ext cx="838200" cy="867103"/>
          </a:xfrm>
          <a:prstGeom prst="rect">
            <a:avLst/>
          </a:prstGeom>
          <a:noFill/>
        </p:spPr>
      </p:pic>
      <p:sp>
        <p:nvSpPr>
          <p:cNvPr id="9" name="矩形 17"/>
          <p:cNvSpPr/>
          <p:nvPr/>
        </p:nvSpPr>
        <p:spPr>
          <a:xfrm>
            <a:off x="990600" y="4549728"/>
            <a:ext cx="5478053" cy="1569660"/>
          </a:xfrm>
          <a:prstGeom prst="rect">
            <a:avLst/>
          </a:prstGeom>
          <a:solidFill>
            <a:schemeClr val="accent2"/>
          </a:solidFill>
        </p:spPr>
        <p:txBody>
          <a:bodyPr wrap="square">
            <a:spAutoFit/>
          </a:bodyPr>
          <a:lstStyle/>
          <a:p>
            <a:r>
              <a:rPr lang="en-US" sz="3200" dirty="0" smtClean="0"/>
              <a:t>Challenge 2:</a:t>
            </a:r>
          </a:p>
          <a:p>
            <a:r>
              <a:rPr lang="en-US" sz="3200" dirty="0" smtClean="0"/>
              <a:t>How to deal with channel and client diversities</a:t>
            </a:r>
          </a:p>
        </p:txBody>
      </p:sp>
    </p:spTree>
    <p:custDataLst>
      <p:tags r:id="rId1"/>
    </p:custDataLst>
    <p:extLst>
      <p:ext uri="{BB962C8B-B14F-4D97-AF65-F5344CB8AC3E}">
        <p14:creationId xmlns:p14="http://schemas.microsoft.com/office/powerpoint/2010/main" val="2305433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iProxy</a:t>
            </a:r>
            <a:r>
              <a:rPr lang="en-US" dirty="0" smtClean="0"/>
              <a:t> Components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a:t>Use cache storage efficiently</a:t>
            </a:r>
          </a:p>
          <a:p>
            <a:endParaRPr lang="en-US" dirty="0" smtClean="0"/>
          </a:p>
          <a:p>
            <a:pPr marL="0" indent="0">
              <a:buNone/>
            </a:pPr>
            <a:endParaRPr lang="en-US" dirty="0" smtClean="0"/>
          </a:p>
          <a:p>
            <a:pPr marL="457200" lvl="0" indent="-457200">
              <a:buFont typeface="Arial" panose="020B0604020202020204" pitchFamily="34" charset="0"/>
              <a:buChar char="•"/>
            </a:pPr>
            <a:r>
              <a:rPr lang="en-US" dirty="0"/>
              <a:t>Better quality of experience (</a:t>
            </a:r>
            <a:r>
              <a:rPr lang="en-US" dirty="0" err="1"/>
              <a:t>QoE</a:t>
            </a:r>
            <a:r>
              <a:rPr lang="en-US" dirty="0"/>
              <a:t>)</a:t>
            </a:r>
          </a:p>
          <a:p>
            <a:endParaRPr lang="en-US" dirty="0"/>
          </a:p>
        </p:txBody>
      </p:sp>
      <p:sp>
        <p:nvSpPr>
          <p:cNvPr id="4" name="Rounded Rectangle 34"/>
          <p:cNvSpPr/>
          <p:nvPr/>
        </p:nvSpPr>
        <p:spPr>
          <a:xfrm>
            <a:off x="2400300" y="2493817"/>
            <a:ext cx="3943350" cy="55626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Video identification module </a:t>
            </a:r>
          </a:p>
        </p:txBody>
      </p:sp>
      <p:sp>
        <p:nvSpPr>
          <p:cNvPr id="5" name="Rounded Rectangle 34"/>
          <p:cNvSpPr/>
          <p:nvPr/>
        </p:nvSpPr>
        <p:spPr>
          <a:xfrm>
            <a:off x="2400300" y="3983236"/>
            <a:ext cx="3943350" cy="55626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Linear bit rate adapter module</a:t>
            </a:r>
          </a:p>
        </p:txBody>
      </p:sp>
    </p:spTree>
    <p:custDataLst>
      <p:tags r:id="rId1"/>
    </p:custDataLst>
    <p:extLst>
      <p:ext uri="{BB962C8B-B14F-4D97-AF65-F5344CB8AC3E}">
        <p14:creationId xmlns:p14="http://schemas.microsoft.com/office/powerpoint/2010/main" val="1800561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Cache: Video Identification</a:t>
            </a:r>
            <a:endParaRPr lang="en-US" dirty="0"/>
          </a:p>
        </p:txBody>
      </p:sp>
      <p:sp>
        <p:nvSpPr>
          <p:cNvPr id="3" name="Content Placeholder 2"/>
          <p:cNvSpPr>
            <a:spLocks noGrp="1"/>
          </p:cNvSpPr>
          <p:nvPr>
            <p:ph idx="1"/>
          </p:nvPr>
        </p:nvSpPr>
        <p:spPr>
          <a:xfrm>
            <a:off x="832019" y="1676400"/>
            <a:ext cx="7768284" cy="5045076"/>
          </a:xfrm>
        </p:spPr>
        <p:txBody>
          <a:bodyPr>
            <a:normAutofit/>
          </a:bodyPr>
          <a:lstStyle/>
          <a:p>
            <a:pPr marL="457200" indent="-457200">
              <a:buFont typeface="Arial" panose="020B0604020202020204" pitchFamily="34" charset="0"/>
              <a:buChar char="•"/>
            </a:pPr>
            <a:r>
              <a:rPr lang="en-US" dirty="0" smtClean="0"/>
              <a:t>Compare URLs</a:t>
            </a:r>
          </a:p>
          <a:p>
            <a:pPr marL="457200" indent="-457200">
              <a:buFont typeface="Arial" panose="020B0604020202020204" pitchFamily="34" charset="0"/>
              <a:buChar char="•"/>
            </a:pPr>
            <a:r>
              <a:rPr lang="en-US" dirty="0" smtClean="0"/>
              <a:t>Compare video files byte by byte</a:t>
            </a:r>
          </a:p>
          <a:p>
            <a:pPr lvl="1">
              <a:buFont typeface="Wingdings" panose="05000000000000000000" pitchFamily="2" charset="2"/>
              <a:buChar char="§"/>
            </a:pPr>
            <a:r>
              <a:rPr lang="en-US" dirty="0" smtClean="0"/>
              <a:t>Only can do exactly match</a:t>
            </a:r>
          </a:p>
          <a:p>
            <a:pPr lvl="1">
              <a:buFont typeface="Wingdings" panose="05000000000000000000" pitchFamily="2" charset="2"/>
              <a:buChar char="Ø"/>
            </a:pPr>
            <a:endParaRPr lang="en-US" dirty="0"/>
          </a:p>
          <a:p>
            <a:pPr lvl="1">
              <a:buFont typeface="Wingdings" panose="05000000000000000000" pitchFamily="2" charset="2"/>
              <a:buChar char="Ø"/>
            </a:pPr>
            <a:endParaRPr lang="en-US" dirty="0" smtClean="0"/>
          </a:p>
          <a:p>
            <a:pPr marL="457200" lvl="1" indent="0">
              <a:buNone/>
            </a:pPr>
            <a:endParaRPr lang="en-US" dirty="0" smtClean="0"/>
          </a:p>
          <a:p>
            <a:pPr marL="457200" lvl="1" indent="0">
              <a:buNone/>
            </a:pPr>
            <a:endParaRPr lang="en-US" dirty="0"/>
          </a:p>
          <a:p>
            <a:pPr marL="457200" indent="-457200">
              <a:buFont typeface="Arial" panose="020B0604020202020204" pitchFamily="34" charset="0"/>
              <a:buChar char="•"/>
            </a:pPr>
            <a:r>
              <a:rPr lang="en-US" dirty="0" smtClean="0"/>
              <a:t>Fuzzy match: the same video may be in different formats, bit rates, and served by different providers</a:t>
            </a:r>
            <a:endParaRPr lang="en-US" dirty="0"/>
          </a:p>
        </p:txBody>
      </p:sp>
      <p:sp>
        <p:nvSpPr>
          <p:cNvPr id="4" name="Slide Number Placeholder 3"/>
          <p:cNvSpPr>
            <a:spLocks noGrp="1"/>
          </p:cNvSpPr>
          <p:nvPr>
            <p:ph type="sldNum" sz="quarter" idx="12"/>
          </p:nvPr>
        </p:nvSpPr>
        <p:spPr>
          <a:xfrm>
            <a:off x="5658019" y="6483350"/>
            <a:ext cx="2514328" cy="365125"/>
          </a:xfrm>
        </p:spPr>
        <p:txBody>
          <a:bodyPr/>
          <a:lstStyle/>
          <a:p>
            <a:fld id="{704B95BF-62BB-410C-9318-97ECAAA3D03F}" type="slidenum">
              <a:rPr lang="en-US" smtClean="0"/>
              <a:pPr/>
              <a:t>8</a:t>
            </a:fld>
            <a:endParaRPr lang="en-US"/>
          </a:p>
        </p:txBody>
      </p:sp>
      <p:grpSp>
        <p:nvGrpSpPr>
          <p:cNvPr id="12" name="Group 11"/>
          <p:cNvGrpSpPr/>
          <p:nvPr/>
        </p:nvGrpSpPr>
        <p:grpSpPr>
          <a:xfrm>
            <a:off x="1613411" y="3211821"/>
            <a:ext cx="4705012" cy="1516044"/>
            <a:chOff x="2895600" y="4495800"/>
            <a:chExt cx="5029200" cy="2057400"/>
          </a:xfrm>
        </p:grpSpPr>
        <p:sp>
          <p:nvSpPr>
            <p:cNvPr id="7" name="Rectangle 6"/>
            <p:cNvSpPr/>
            <p:nvPr/>
          </p:nvSpPr>
          <p:spPr>
            <a:xfrm>
              <a:off x="2895600" y="4495800"/>
              <a:ext cx="5029200" cy="4572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0010010111101000010001000011110010</a:t>
              </a:r>
              <a:endParaRPr lang="en-US" dirty="0">
                <a:solidFill>
                  <a:schemeClr val="tx1"/>
                </a:solidFill>
              </a:endParaRPr>
            </a:p>
          </p:txBody>
        </p:sp>
        <p:sp>
          <p:nvSpPr>
            <p:cNvPr id="8" name="Rectangle 7"/>
            <p:cNvSpPr/>
            <p:nvPr/>
          </p:nvSpPr>
          <p:spPr>
            <a:xfrm>
              <a:off x="2895600" y="6096000"/>
              <a:ext cx="5029200" cy="4572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0110001111100001000110000100000100</a:t>
              </a:r>
              <a:endParaRPr lang="en-US" dirty="0">
                <a:solidFill>
                  <a:schemeClr val="tx1"/>
                </a:solidFill>
              </a:endParaRPr>
            </a:p>
          </p:txBody>
        </p:sp>
        <p:sp>
          <p:nvSpPr>
            <p:cNvPr id="9" name="Rectangle 8"/>
            <p:cNvSpPr/>
            <p:nvPr/>
          </p:nvSpPr>
          <p:spPr>
            <a:xfrm>
              <a:off x="5257800" y="5257800"/>
              <a:ext cx="152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562600" y="5257800"/>
              <a:ext cx="152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question_mar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4976034"/>
              <a:ext cx="887250" cy="967566"/>
            </a:xfrm>
            <a:prstGeom prst="rect">
              <a:avLst/>
            </a:prstGeom>
          </p:spPr>
        </p:pic>
      </p:grpSp>
    </p:spTree>
    <p:extLst>
      <p:ext uri="{BB962C8B-B14F-4D97-AF65-F5344CB8AC3E}">
        <p14:creationId xmlns:p14="http://schemas.microsoft.com/office/powerpoint/2010/main" val="3798358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Efficient Cache: Video </a:t>
            </a:r>
            <a:r>
              <a:rPr lang="en-US" dirty="0" smtClean="0"/>
              <a:t>Identification</a:t>
            </a:r>
            <a:endParaRPr lang="en-US" dirty="0"/>
          </a:p>
        </p:txBody>
      </p:sp>
      <p:sp>
        <p:nvSpPr>
          <p:cNvPr id="3" name="Content Placeholder 2"/>
          <p:cNvSpPr>
            <a:spLocks noGrp="1"/>
          </p:cNvSpPr>
          <p:nvPr>
            <p:ph idx="1"/>
          </p:nvPr>
        </p:nvSpPr>
        <p:spPr>
          <a:xfrm>
            <a:off x="816389" y="2044540"/>
            <a:ext cx="6591985" cy="1371600"/>
          </a:xfrm>
        </p:spPr>
        <p:txBody>
          <a:bodyPr>
            <a:normAutofit/>
          </a:bodyPr>
          <a:lstStyle/>
          <a:p>
            <a:pPr marL="457200" indent="-457200">
              <a:buFont typeface="Arial" panose="020B0604020202020204" pitchFamily="34" charset="0"/>
              <a:buChar char="•"/>
            </a:pPr>
            <a:r>
              <a:rPr lang="en-US" sz="2800" dirty="0" smtClean="0"/>
              <a:t>Information</a:t>
            </a:r>
            <a:r>
              <a:rPr lang="en-US" altLang="zh-TW" sz="2800" dirty="0" smtClean="0"/>
              <a:t>-bound referencing</a:t>
            </a:r>
            <a:r>
              <a:rPr lang="zh-TW" altLang="en-US" sz="2800" dirty="0" smtClean="0"/>
              <a:t> </a:t>
            </a:r>
            <a:r>
              <a:rPr lang="en-US" altLang="zh-TW" sz="2800" dirty="0" smtClean="0"/>
              <a:t>(IBR)</a:t>
            </a:r>
          </a:p>
          <a:p>
            <a:pPr lvl="1">
              <a:buFont typeface="Wingdings" panose="05000000000000000000" pitchFamily="2" charset="2"/>
              <a:buChar char="§"/>
            </a:pPr>
            <a:r>
              <a:rPr lang="en-US" altLang="zh-TW" sz="2600" dirty="0" smtClean="0"/>
              <a:t>Linear to what frames look like</a:t>
            </a:r>
            <a:endParaRPr lang="en-US" sz="2600" dirty="0"/>
          </a:p>
        </p:txBody>
      </p:sp>
      <p:sp>
        <p:nvSpPr>
          <p:cNvPr id="4" name="Slide Number Placeholder 3"/>
          <p:cNvSpPr>
            <a:spLocks noGrp="1"/>
          </p:cNvSpPr>
          <p:nvPr>
            <p:ph type="sldNum" sz="quarter" idx="12"/>
          </p:nvPr>
        </p:nvSpPr>
        <p:spPr/>
        <p:txBody>
          <a:bodyPr/>
          <a:lstStyle/>
          <a:p>
            <a:fld id="{704B95BF-62BB-410C-9318-97ECAAA3D03F}" type="slidenum">
              <a:rPr lang="en-US" smtClean="0"/>
              <a:pPr/>
              <a:t>9</a:t>
            </a:fld>
            <a:endParaRPr lang="en-US"/>
          </a:p>
        </p:txBody>
      </p:sp>
      <p:sp>
        <p:nvSpPr>
          <p:cNvPr id="16" name="Rectangle 15"/>
          <p:cNvSpPr/>
          <p:nvPr/>
        </p:nvSpPr>
        <p:spPr>
          <a:xfrm>
            <a:off x="2688811" y="4469906"/>
            <a:ext cx="1219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DCT</a:t>
            </a:r>
            <a:endParaRPr lang="en-US" dirty="0"/>
          </a:p>
        </p:txBody>
      </p:sp>
      <p:sp>
        <p:nvSpPr>
          <p:cNvPr id="18" name="Rectangle 17"/>
          <p:cNvSpPr/>
          <p:nvPr/>
        </p:nvSpPr>
        <p:spPr>
          <a:xfrm>
            <a:off x="6353768" y="4469906"/>
            <a:ext cx="1219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Sampling</a:t>
            </a:r>
            <a:endParaRPr lang="en-US" dirty="0"/>
          </a:p>
        </p:txBody>
      </p:sp>
      <p:grpSp>
        <p:nvGrpSpPr>
          <p:cNvPr id="20" name="Group 19"/>
          <p:cNvGrpSpPr/>
          <p:nvPr/>
        </p:nvGrpSpPr>
        <p:grpSpPr>
          <a:xfrm>
            <a:off x="642257" y="4038600"/>
            <a:ext cx="1492716" cy="1793431"/>
            <a:chOff x="642257" y="4038600"/>
            <a:chExt cx="1492716" cy="1793431"/>
          </a:xfrm>
        </p:grpSpPr>
        <p:grpSp>
          <p:nvGrpSpPr>
            <p:cNvPr id="9" name="Group 8"/>
            <p:cNvGrpSpPr/>
            <p:nvPr/>
          </p:nvGrpSpPr>
          <p:grpSpPr>
            <a:xfrm>
              <a:off x="685800" y="4038600"/>
              <a:ext cx="1371600" cy="1371600"/>
              <a:chOff x="1074435" y="3200400"/>
              <a:chExt cx="2092176" cy="1990790"/>
            </a:xfrm>
          </p:grpSpPr>
          <p:pic>
            <p:nvPicPr>
              <p:cNvPr id="5" name="圖片 31" descr="badger.jpg"/>
              <p:cNvPicPr>
                <a:picLocks noChangeAspect="1"/>
              </p:cNvPicPr>
              <p:nvPr/>
            </p:nvPicPr>
            <p:blipFill>
              <a:blip r:embed="rId2" cstate="print"/>
              <a:stretch>
                <a:fillRect/>
              </a:stretch>
            </p:blipFill>
            <p:spPr>
              <a:xfrm>
                <a:off x="1074435" y="3200400"/>
                <a:ext cx="1494594" cy="1494594"/>
              </a:xfrm>
              <a:prstGeom prst="rect">
                <a:avLst/>
              </a:prstGeom>
            </p:spPr>
          </p:pic>
          <p:pic>
            <p:nvPicPr>
              <p:cNvPr id="6" name="圖片 31" descr="badger.jpg"/>
              <p:cNvPicPr>
                <a:picLocks noChangeAspect="1"/>
              </p:cNvPicPr>
              <p:nvPr/>
            </p:nvPicPr>
            <p:blipFill>
              <a:blip r:embed="rId2" cstate="print"/>
              <a:stretch>
                <a:fillRect/>
              </a:stretch>
            </p:blipFill>
            <p:spPr>
              <a:xfrm>
                <a:off x="1273629" y="3352800"/>
                <a:ext cx="1494594" cy="1494594"/>
              </a:xfrm>
              <a:prstGeom prst="rect">
                <a:avLst/>
              </a:prstGeom>
              <a:effectLst>
                <a:outerShdw blurRad="50800" dist="38100" dir="13500000" algn="br" rotWithShape="0">
                  <a:prstClr val="black">
                    <a:alpha val="40000"/>
                  </a:prstClr>
                </a:outerShdw>
              </a:effectLst>
            </p:spPr>
          </p:pic>
          <p:pic>
            <p:nvPicPr>
              <p:cNvPr id="7" name="圖片 31" descr="badger.jpg"/>
              <p:cNvPicPr>
                <a:picLocks noChangeAspect="1"/>
              </p:cNvPicPr>
              <p:nvPr/>
            </p:nvPicPr>
            <p:blipFill>
              <a:blip r:embed="rId2" cstate="print"/>
              <a:stretch>
                <a:fillRect/>
              </a:stretch>
            </p:blipFill>
            <p:spPr>
              <a:xfrm>
                <a:off x="1472823" y="3524698"/>
                <a:ext cx="1494594" cy="1494594"/>
              </a:xfrm>
              <a:prstGeom prst="rect">
                <a:avLst/>
              </a:prstGeom>
              <a:effectLst>
                <a:outerShdw blurRad="50800" dist="38100" dir="13500000" algn="br" rotWithShape="0">
                  <a:prstClr val="black">
                    <a:alpha val="40000"/>
                  </a:prstClr>
                </a:outerShdw>
              </a:effectLst>
            </p:spPr>
          </p:pic>
          <p:pic>
            <p:nvPicPr>
              <p:cNvPr id="8" name="圖片 31" descr="badger.jpg"/>
              <p:cNvPicPr>
                <a:picLocks noChangeAspect="1"/>
              </p:cNvPicPr>
              <p:nvPr/>
            </p:nvPicPr>
            <p:blipFill>
              <a:blip r:embed="rId2" cstate="print"/>
              <a:stretch>
                <a:fillRect/>
              </a:stretch>
            </p:blipFill>
            <p:spPr>
              <a:xfrm>
                <a:off x="1672017" y="3696596"/>
                <a:ext cx="1494594" cy="1494594"/>
              </a:xfrm>
              <a:prstGeom prst="rect">
                <a:avLst/>
              </a:prstGeom>
              <a:effectLst>
                <a:outerShdw blurRad="50800" dist="38100" dir="13500000" algn="br" rotWithShape="0">
                  <a:prstClr val="black">
                    <a:alpha val="40000"/>
                  </a:prstClr>
                </a:outerShdw>
              </a:effectLst>
            </p:spPr>
          </p:pic>
        </p:grpSp>
        <p:sp>
          <p:nvSpPr>
            <p:cNvPr id="19" name="TextBox 18"/>
            <p:cNvSpPr txBox="1"/>
            <p:nvPr/>
          </p:nvSpPr>
          <p:spPr>
            <a:xfrm>
              <a:off x="642257" y="5462699"/>
              <a:ext cx="1492716" cy="369332"/>
            </a:xfrm>
            <a:prstGeom prst="rect">
              <a:avLst/>
            </a:prstGeom>
            <a:noFill/>
          </p:spPr>
          <p:txBody>
            <a:bodyPr wrap="none" rtlCol="0">
              <a:spAutoFit/>
            </a:bodyPr>
            <a:lstStyle/>
            <a:p>
              <a:r>
                <a:rPr lang="en-US" dirty="0" smtClean="0"/>
                <a:t>Raw frames</a:t>
              </a:r>
              <a:endParaRPr lang="en-US" dirty="0"/>
            </a:p>
          </p:txBody>
        </p:sp>
      </p:grpSp>
      <p:grpSp>
        <p:nvGrpSpPr>
          <p:cNvPr id="23" name="Group 22"/>
          <p:cNvGrpSpPr/>
          <p:nvPr/>
        </p:nvGrpSpPr>
        <p:grpSpPr>
          <a:xfrm>
            <a:off x="2189703" y="4089169"/>
            <a:ext cx="2313454" cy="1740932"/>
            <a:chOff x="4060367" y="4091099"/>
            <a:chExt cx="2313454" cy="1740932"/>
          </a:xfrm>
        </p:grpSpPr>
        <p:grpSp>
          <p:nvGrpSpPr>
            <p:cNvPr id="15" name="Group 14"/>
            <p:cNvGrpSpPr/>
            <p:nvPr/>
          </p:nvGrpSpPr>
          <p:grpSpPr>
            <a:xfrm>
              <a:off x="4477746" y="4091099"/>
              <a:ext cx="1371600" cy="1371600"/>
              <a:chOff x="4572000" y="4534796"/>
              <a:chExt cx="1951795" cy="1935066"/>
            </a:xfrm>
          </p:grpSpPr>
          <p:sp>
            <p:nvSpPr>
              <p:cNvPr id="11" name="Rectangle 10"/>
              <p:cNvSpPr/>
              <p:nvPr/>
            </p:nvSpPr>
            <p:spPr>
              <a:xfrm>
                <a:off x="4572000" y="4534796"/>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724400" y="4687196"/>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876800" y="4831232"/>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029200" y="4975268"/>
                <a:ext cx="1494595" cy="1494594"/>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4060367" y="5462699"/>
              <a:ext cx="2313454" cy="369332"/>
            </a:xfrm>
            <a:prstGeom prst="rect">
              <a:avLst/>
            </a:prstGeom>
            <a:noFill/>
          </p:spPr>
          <p:txBody>
            <a:bodyPr wrap="none" rtlCol="0">
              <a:spAutoFit/>
            </a:bodyPr>
            <a:lstStyle/>
            <a:p>
              <a:r>
                <a:rPr lang="en-US" dirty="0" smtClean="0"/>
                <a:t>Frequency domain</a:t>
              </a:r>
              <a:endParaRPr lang="en-US" dirty="0"/>
            </a:p>
          </p:txBody>
        </p:sp>
      </p:grpSp>
      <p:grpSp>
        <p:nvGrpSpPr>
          <p:cNvPr id="24" name="Group 23"/>
          <p:cNvGrpSpPr/>
          <p:nvPr/>
        </p:nvGrpSpPr>
        <p:grpSpPr>
          <a:xfrm>
            <a:off x="6477000" y="4401381"/>
            <a:ext cx="1050308" cy="1483087"/>
            <a:chOff x="7894260" y="4347014"/>
            <a:chExt cx="1050308" cy="1483087"/>
          </a:xfrm>
        </p:grpSpPr>
        <p:sp>
          <p:nvSpPr>
            <p:cNvPr id="17" name="Rectangle 16"/>
            <p:cNvSpPr/>
            <p:nvPr/>
          </p:nvSpPr>
          <p:spPr>
            <a:xfrm>
              <a:off x="7894260" y="4347014"/>
              <a:ext cx="1050308" cy="1059388"/>
            </a:xfrm>
            <a:prstGeom prst="rect">
              <a:avLst/>
            </a:prstGeom>
            <a:gradFill flip="none" rotWithShape="1">
              <a:gsLst>
                <a:gs pos="0">
                  <a:schemeClr val="accent1">
                    <a:lumMod val="5000"/>
                    <a:lumOff val="95000"/>
                  </a:schemeClr>
                </a:gs>
                <a:gs pos="60000">
                  <a:schemeClr val="accent1">
                    <a:lumMod val="45000"/>
                    <a:lumOff val="55000"/>
                  </a:schemeClr>
                </a:gs>
                <a:gs pos="92000">
                  <a:schemeClr val="accent1">
                    <a:lumMod val="45000"/>
                    <a:lumOff val="55000"/>
                  </a:schemeClr>
                </a:gs>
                <a:gs pos="100000">
                  <a:schemeClr val="accent1">
                    <a:lumMod val="30000"/>
                    <a:lumOff val="7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164376" y="5460769"/>
              <a:ext cx="510076" cy="369332"/>
            </a:xfrm>
            <a:prstGeom prst="rect">
              <a:avLst/>
            </a:prstGeom>
            <a:noFill/>
          </p:spPr>
          <p:txBody>
            <a:bodyPr wrap="none" rtlCol="0">
              <a:spAutoFit/>
            </a:bodyPr>
            <a:lstStyle/>
            <a:p>
              <a:r>
                <a:rPr lang="en-US" dirty="0" smtClean="0"/>
                <a:t>IBR</a:t>
              </a:r>
              <a:endParaRPr lang="en-US" dirty="0"/>
            </a:p>
          </p:txBody>
        </p:sp>
      </p:grpSp>
    </p:spTree>
    <p:extLst>
      <p:ext uri="{BB962C8B-B14F-4D97-AF65-F5344CB8AC3E}">
        <p14:creationId xmlns:p14="http://schemas.microsoft.com/office/powerpoint/2010/main" val="2544890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77778E-7 4.07407E-6 L 0.21476 0.00254 " pathEditMode="relative" rAng="0" ptsTypes="AA">
                                      <p:cBhvr>
                                        <p:cTn id="6" dur="2000" fill="hold"/>
                                        <p:tgtEl>
                                          <p:spTgt spid="20"/>
                                        </p:tgtEl>
                                        <p:attrNameLst>
                                          <p:attrName>ppt_x</p:attrName>
                                          <p:attrName>ppt_y</p:attrName>
                                        </p:attrNameLst>
                                      </p:cBhvr>
                                      <p:rCtr x="10729" y="116"/>
                                    </p:animMotion>
                                  </p:childTnLst>
                                </p:cTn>
                              </p:par>
                            </p:childTnLst>
                          </p:cTn>
                        </p:par>
                        <p:par>
                          <p:cTn id="7" fill="hold">
                            <p:stCondLst>
                              <p:cond delay="2000"/>
                            </p:stCondLst>
                            <p:childTnLst>
                              <p:par>
                                <p:cTn id="8" presetID="1" presetClass="exit" presetSubtype="0" fill="hold" nodeType="afterEffect">
                                  <p:stCondLst>
                                    <p:cond delay="0"/>
                                  </p:stCondLst>
                                  <p:childTnLst>
                                    <p:set>
                                      <p:cBhvr>
                                        <p:cTn id="9" dur="1" fill="hold">
                                          <p:stCondLst>
                                            <p:cond delay="0"/>
                                          </p:stCondLst>
                                        </p:cTn>
                                        <p:tgtEl>
                                          <p:spTgt spid="20"/>
                                        </p:tgtEl>
                                        <p:attrNameLst>
                                          <p:attrName>style.visibility</p:attrName>
                                        </p:attrNameLst>
                                      </p:cBhvr>
                                      <p:to>
                                        <p:strVal val="hidden"/>
                                      </p:to>
                                    </p:set>
                                  </p:childTnLst>
                                </p:cTn>
                              </p:par>
                            </p:childTnLst>
                          </p:cTn>
                        </p:par>
                        <p:par>
                          <p:cTn id="10" fill="hold">
                            <p:stCondLst>
                              <p:cond delay="2000"/>
                            </p:stCondLst>
                            <p:childTnLst>
                              <p:par>
                                <p:cTn id="11" presetID="1"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par>
                          <p:cTn id="13" fill="hold">
                            <p:stCondLst>
                              <p:cond delay="2000"/>
                            </p:stCondLst>
                            <p:childTnLst>
                              <p:par>
                                <p:cTn id="14" presetID="63" presetClass="path" presetSubtype="0" accel="50000" decel="50000" fill="hold" nodeType="afterEffect">
                                  <p:stCondLst>
                                    <p:cond delay="0"/>
                                  </p:stCondLst>
                                  <p:childTnLst>
                                    <p:animMotion origin="layout" path="M -2.22222E-6 1.85185E-6 L 0.19236 -0.00093 " pathEditMode="relative" rAng="0" ptsTypes="AA">
                                      <p:cBhvr>
                                        <p:cTn id="15" dur="2000" fill="hold"/>
                                        <p:tgtEl>
                                          <p:spTgt spid="23"/>
                                        </p:tgtEl>
                                        <p:attrNameLst>
                                          <p:attrName>ppt_x</p:attrName>
                                          <p:attrName>ppt_y</p:attrName>
                                        </p:attrNameLst>
                                      </p:cBhvr>
                                      <p:rCtr x="9618" y="-46"/>
                                    </p:animMotion>
                                  </p:childTnLst>
                                </p:cTn>
                              </p:par>
                            </p:childTnLst>
                          </p:cTn>
                        </p:par>
                      </p:childTnLst>
                    </p:cTn>
                  </p:par>
                  <p:par>
                    <p:cTn id="16" fill="hold">
                      <p:stCondLst>
                        <p:cond delay="indefinite"/>
                      </p:stCondLst>
                      <p:childTnLst>
                        <p:par>
                          <p:cTn id="17" fill="hold">
                            <p:stCondLst>
                              <p:cond delay="0"/>
                            </p:stCondLst>
                            <p:childTnLst>
                              <p:par>
                                <p:cTn id="18" presetID="63" presetClass="path" presetSubtype="0" accel="50000" decel="50000" fill="hold" nodeType="clickEffect">
                                  <p:stCondLst>
                                    <p:cond delay="0"/>
                                  </p:stCondLst>
                                  <p:childTnLst>
                                    <p:animMotion origin="layout" path="M 0.19236 -0.00093 L 0.4007 -0.00093 " pathEditMode="relative" rAng="0" ptsTypes="AA">
                                      <p:cBhvr>
                                        <p:cTn id="19" dur="2000" fill="hold"/>
                                        <p:tgtEl>
                                          <p:spTgt spid="23"/>
                                        </p:tgtEl>
                                        <p:attrNameLst>
                                          <p:attrName>ppt_x</p:attrName>
                                          <p:attrName>ppt_y</p:attrName>
                                        </p:attrNameLst>
                                      </p:cBhvr>
                                      <p:rCtr x="10417" y="0"/>
                                    </p:animMotion>
                                  </p:childTnLst>
                                </p:cTn>
                              </p:par>
                            </p:childTnLst>
                          </p:cTn>
                        </p:par>
                        <p:par>
                          <p:cTn id="20" fill="hold">
                            <p:stCondLst>
                              <p:cond delay="2000"/>
                            </p:stCondLst>
                            <p:childTnLst>
                              <p:par>
                                <p:cTn id="21" presetID="1" presetClass="exit" presetSubtype="0" fill="hold" nodeType="afterEffect">
                                  <p:stCondLst>
                                    <p:cond delay="0"/>
                                  </p:stCondLst>
                                  <p:childTnLst>
                                    <p:set>
                                      <p:cBhvr>
                                        <p:cTn id="22" dur="1" fill="hold">
                                          <p:stCondLst>
                                            <p:cond delay="0"/>
                                          </p:stCondLst>
                                        </p:cTn>
                                        <p:tgtEl>
                                          <p:spTgt spid="23"/>
                                        </p:tgtEl>
                                        <p:attrNameLst>
                                          <p:attrName>style.visibility</p:attrName>
                                        </p:attrNameLst>
                                      </p:cBhvr>
                                      <p:to>
                                        <p:strVal val="hidden"/>
                                      </p:to>
                                    </p:set>
                                  </p:childTnLst>
                                </p:cTn>
                              </p:par>
                            </p:childTnLst>
                          </p:cTn>
                        </p:par>
                        <p:par>
                          <p:cTn id="23" fill="hold">
                            <p:stCondLst>
                              <p:cond delay="2000"/>
                            </p:stCondLst>
                            <p:childTnLst>
                              <p:par>
                                <p:cTn id="24" presetID="1" presetClass="entr" presetSubtype="0"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par>
                          <p:cTn id="26" fill="hold">
                            <p:stCondLst>
                              <p:cond delay="2000"/>
                            </p:stCondLst>
                            <p:childTnLst>
                              <p:par>
                                <p:cTn id="27" presetID="63" presetClass="path" presetSubtype="0" accel="50000" decel="50000" fill="hold" nodeType="afterEffect">
                                  <p:stCondLst>
                                    <p:cond delay="0"/>
                                  </p:stCondLst>
                                  <p:childTnLst>
                                    <p:animMotion origin="layout" path="M 1.38889E-6 1.11022E-16 L 0.15087 0.00069 " pathEditMode="relative" rAng="0" ptsTypes="AA">
                                      <p:cBhvr>
                                        <p:cTn id="28" dur="2000" fill="hold"/>
                                        <p:tgtEl>
                                          <p:spTgt spid="24"/>
                                        </p:tgtEl>
                                        <p:attrNameLst>
                                          <p:attrName>ppt_x</p:attrName>
                                          <p:attrName>ppt_y</p:attrName>
                                        </p:attrNameLst>
                                      </p:cBhvr>
                                      <p:rCtr x="7535"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7|2.9|14.2|11.1"/>
</p:tagLst>
</file>

<file path=ppt/tags/tag2.xml><?xml version="1.0" encoding="utf-8"?>
<p:tagLst xmlns:a="http://schemas.openxmlformats.org/drawingml/2006/main" xmlns:r="http://schemas.openxmlformats.org/officeDocument/2006/relationships" xmlns:p="http://schemas.openxmlformats.org/presentationml/2006/main">
  <p:tag name="TIMING" val="|101.5"/>
</p:tagLst>
</file>

<file path=ppt/tags/tag3.xml><?xml version="1.0" encoding="utf-8"?>
<p:tagLst xmlns:a="http://schemas.openxmlformats.org/drawingml/2006/main" xmlns:r="http://schemas.openxmlformats.org/officeDocument/2006/relationships" xmlns:p="http://schemas.openxmlformats.org/presentationml/2006/main">
  <p:tag name="TIMING" val="|7.7|13.9"/>
</p:tagLst>
</file>

<file path=ppt/theme/theme1.xml><?xml version="1.0" encoding="utf-8"?>
<a:theme xmlns:a="http://schemas.openxmlformats.org/drawingml/2006/main" name="logo_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logo_design</Template>
  <TotalTime>2539</TotalTime>
  <Words>2806</Words>
  <Application>Microsoft Office PowerPoint</Application>
  <PresentationFormat>On-screen Show (4:3)</PresentationFormat>
  <Paragraphs>523</Paragraphs>
  <Slides>35</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Helvetica Neue</vt:lpstr>
      <vt:lpstr>inherit</vt:lpstr>
      <vt:lpstr>微軟正黑體</vt:lpstr>
      <vt:lpstr>新細明體</vt:lpstr>
      <vt:lpstr>Arial</vt:lpstr>
      <vt:lpstr>Calibri</vt:lpstr>
      <vt:lpstr>Georgia</vt:lpstr>
      <vt:lpstr>Wingdings</vt:lpstr>
      <vt:lpstr>logo_design</vt:lpstr>
      <vt:lpstr>An Information-Aware QoE-Centric Mobile Video Cache</vt:lpstr>
      <vt:lpstr>Observations</vt:lpstr>
      <vt:lpstr>Quality of Experience</vt:lpstr>
      <vt:lpstr>Design requirements</vt:lpstr>
      <vt:lpstr>Cache Design</vt:lpstr>
      <vt:lpstr>Diversity</vt:lpstr>
      <vt:lpstr>iProxy Components</vt:lpstr>
      <vt:lpstr>Efficient Cache: Video Identification</vt:lpstr>
      <vt:lpstr>Efficient Cache: Video Identification</vt:lpstr>
      <vt:lpstr>Efficient Cache: the IBR Table</vt:lpstr>
      <vt:lpstr>Efficient Cache: Video Matching</vt:lpstr>
      <vt:lpstr>Better QoE: Join Time</vt:lpstr>
      <vt:lpstr>Better QoE: Video Transcoding</vt:lpstr>
      <vt:lpstr>Better QoE : Video Transcoding</vt:lpstr>
      <vt:lpstr>Better QoE : Video Transcoding</vt:lpstr>
      <vt:lpstr>Better QoE : Bandwidth Estimation</vt:lpstr>
      <vt:lpstr>Evaluation: Cache Efficiency</vt:lpstr>
      <vt:lpstr>Evaluation: Setup to Test QoE</vt:lpstr>
      <vt:lpstr>Evaluation: Start Up Latency</vt:lpstr>
      <vt:lpstr>Evaluation: Setup to Test Video Quality</vt:lpstr>
      <vt:lpstr>Evaluation: Video Quality</vt:lpstr>
      <vt:lpstr>Evaluation: Video Quality</vt:lpstr>
      <vt:lpstr>Conclusion</vt:lpstr>
      <vt:lpstr>Thank you </vt:lpstr>
      <vt:lpstr>Backup slides</vt:lpstr>
      <vt:lpstr>CC_WEB_VIDEO: Near-Duplicate Web Video Dataset</vt:lpstr>
      <vt:lpstr>Youtube bit rate (standard quality)</vt:lpstr>
      <vt:lpstr>Youtube bit rate (high quality)</vt:lpstr>
      <vt:lpstr>PowerPoint Presentation</vt:lpstr>
      <vt:lpstr>Different types of integrity attacks against IBR</vt:lpstr>
      <vt:lpstr>Image IBR</vt:lpstr>
      <vt:lpstr>iProxy: Information-Bound Referencing</vt:lpstr>
      <vt:lpstr>iProxy: Evaluation</vt:lpstr>
      <vt:lpstr>iProxy: Frequency domain data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Information-Aware QoE-Centric Mobile Video Cache</dc:title>
  <dc:creator>Kent Shen</dc:creator>
  <cp:lastModifiedBy>Kent Shen</cp:lastModifiedBy>
  <cp:revision>42</cp:revision>
  <dcterms:created xsi:type="dcterms:W3CDTF">2013-08-22T12:34:16Z</dcterms:created>
  <dcterms:modified xsi:type="dcterms:W3CDTF">2013-11-08T01:20:49Z</dcterms:modified>
</cp:coreProperties>
</file>