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7.xml" ContentType="application/vnd.openxmlformats-officedocument.themeOverride+xml"/>
  <Override PartName="/ppt/charts/chart4.xml" ContentType="application/vnd.openxmlformats-officedocument.drawingml.chart+xml"/>
  <Override PartName="/ppt/theme/themeOverride8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  <p:sldMasterId id="2147483688" r:id="rId3"/>
  </p:sldMasterIdLst>
  <p:notesMasterIdLst>
    <p:notesMasterId r:id="rId42"/>
  </p:notesMasterIdLst>
  <p:sldIdLst>
    <p:sldId id="256" r:id="rId4"/>
    <p:sldId id="257" r:id="rId5"/>
    <p:sldId id="258" r:id="rId6"/>
    <p:sldId id="259" r:id="rId7"/>
    <p:sldId id="273" r:id="rId8"/>
    <p:sldId id="288" r:id="rId9"/>
    <p:sldId id="295" r:id="rId10"/>
    <p:sldId id="262" r:id="rId11"/>
    <p:sldId id="272" r:id="rId12"/>
    <p:sldId id="274" r:id="rId13"/>
    <p:sldId id="275" r:id="rId14"/>
    <p:sldId id="276" r:id="rId15"/>
    <p:sldId id="277" r:id="rId16"/>
    <p:sldId id="289" r:id="rId17"/>
    <p:sldId id="279" r:id="rId18"/>
    <p:sldId id="280" r:id="rId19"/>
    <p:sldId id="281" r:id="rId20"/>
    <p:sldId id="292" r:id="rId21"/>
    <p:sldId id="293" r:id="rId22"/>
    <p:sldId id="294" r:id="rId23"/>
    <p:sldId id="298" r:id="rId24"/>
    <p:sldId id="299" r:id="rId25"/>
    <p:sldId id="263" r:id="rId26"/>
    <p:sldId id="264" r:id="rId27"/>
    <p:sldId id="265" r:id="rId28"/>
    <p:sldId id="290" r:id="rId29"/>
    <p:sldId id="266" r:id="rId30"/>
    <p:sldId id="291" r:id="rId31"/>
    <p:sldId id="267" r:id="rId32"/>
    <p:sldId id="268" r:id="rId33"/>
    <p:sldId id="269" r:id="rId34"/>
    <p:sldId id="270" r:id="rId35"/>
    <p:sldId id="285" r:id="rId36"/>
    <p:sldId id="286" r:id="rId37"/>
    <p:sldId id="260" r:id="rId38"/>
    <p:sldId id="261" r:id="rId39"/>
    <p:sldId id="296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202" autoAdjust="0"/>
  </p:normalViewPr>
  <p:slideViewPr>
    <p:cSldViewPr snapToGrid="0" snapToObjects="1">
      <p:cViewPr>
        <p:scale>
          <a:sx n="90" d="100"/>
          <a:sy n="9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Workbook5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Workbook5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real!$B$1</c:f>
              <c:strCache>
                <c:ptCount val="1"/>
                <c:pt idx="0">
                  <c:v>CPLEX</c:v>
                </c:pt>
              </c:strCache>
            </c:strRef>
          </c:tx>
          <c:cat>
            <c:numRef>
              <c:f>real!$A$2:$A$5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real!$B$2:$B$5</c:f>
              <c:numCache>
                <c:formatCode>General</c:formatCode>
                <c:ptCount val="4"/>
                <c:pt idx="0">
                  <c:v>13.0</c:v>
                </c:pt>
                <c:pt idx="1">
                  <c:v>19.0</c:v>
                </c:pt>
                <c:pt idx="2">
                  <c:v>18.0</c:v>
                </c:pt>
                <c:pt idx="3">
                  <c:v>18.0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real!$C$1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real!$A$2:$A$5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real!$C$2:$C$5</c:f>
              <c:numCache>
                <c:formatCode>General</c:formatCode>
                <c:ptCount val="4"/>
                <c:pt idx="0">
                  <c:v>14.0</c:v>
                </c:pt>
                <c:pt idx="1">
                  <c:v>19.0</c:v>
                </c:pt>
                <c:pt idx="2">
                  <c:v>18.0</c:v>
                </c:pt>
                <c:pt idx="3">
                  <c:v>19.0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real!$D$1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real!$A$2:$A$5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real!$D$2:$D$5</c:f>
              <c:numCache>
                <c:formatCode>General</c:formatCode>
                <c:ptCount val="4"/>
                <c:pt idx="0">
                  <c:v>13.0</c:v>
                </c:pt>
                <c:pt idx="1">
                  <c:v>17.0</c:v>
                </c:pt>
                <c:pt idx="2">
                  <c:v>17.0</c:v>
                </c:pt>
                <c:pt idx="3">
                  <c:v>17.0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real!$E$1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real!$A$2:$A$5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real!$E$2:$E$5</c:f>
              <c:numCache>
                <c:formatCode>General</c:formatCode>
                <c:ptCount val="4"/>
                <c:pt idx="0">
                  <c:v>16.0</c:v>
                </c:pt>
                <c:pt idx="1">
                  <c:v>21.0</c:v>
                </c:pt>
                <c:pt idx="2">
                  <c:v>21.0</c:v>
                </c:pt>
                <c:pt idx="3">
                  <c:v>21.0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9165720"/>
        <c:axId val="-2132860392"/>
      </c:lineChart>
      <c:catAx>
        <c:axId val="2129165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2860392"/>
        <c:crosses val="autoZero"/>
        <c:auto val="1"/>
        <c:lblAlgn val="ctr"/>
        <c:lblOffset val="100"/>
        <c:noMultiLvlLbl val="0"/>
      </c:catAx>
      <c:valAx>
        <c:axId val="-2132860392"/>
        <c:scaling>
          <c:orientation val="minMax"/>
          <c:max val="30.0"/>
          <c:min val="12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Tree Cost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9165720"/>
        <c:crosses val="autoZero"/>
        <c:crossBetween val="between"/>
        <c:majorUnit val="4.0"/>
      </c:valAx>
    </c:plotArea>
    <c:legend>
      <c:legendPos val="r"/>
      <c:layout>
        <c:manualLayout>
          <c:xMode val="edge"/>
          <c:yMode val="edge"/>
          <c:x val="0.17552431100932"/>
          <c:y val="0.107711724799623"/>
          <c:w val="0.202702702702703"/>
          <c:h val="0.37190580344123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Sheet3!$B$17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Sheet3!$A$18:$A$22</c:f>
              <c:numCache>
                <c:formatCode>General</c:formatCode>
                <c:ptCount val="5"/>
                <c:pt idx="0">
                  <c:v>15.0</c:v>
                </c:pt>
                <c:pt idx="1">
                  <c:v>25.0</c:v>
                </c:pt>
                <c:pt idx="2">
                  <c:v>35.0</c:v>
                </c:pt>
                <c:pt idx="3">
                  <c:v>45.0</c:v>
                </c:pt>
                <c:pt idx="4">
                  <c:v>55.0</c:v>
                </c:pt>
              </c:numCache>
            </c:numRef>
          </c:cat>
          <c:val>
            <c:numRef>
              <c:f>Sheet3!$B$18:$B$22</c:f>
              <c:numCache>
                <c:formatCode>General</c:formatCode>
                <c:ptCount val="5"/>
                <c:pt idx="0">
                  <c:v>10.52</c:v>
                </c:pt>
                <c:pt idx="1">
                  <c:v>9.666666667</c:v>
                </c:pt>
                <c:pt idx="2">
                  <c:v>9.16</c:v>
                </c:pt>
                <c:pt idx="3">
                  <c:v>9.16</c:v>
                </c:pt>
                <c:pt idx="4">
                  <c:v>9.16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Sheet3!$C$17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Sheet3!$A$18:$A$22</c:f>
              <c:numCache>
                <c:formatCode>General</c:formatCode>
                <c:ptCount val="5"/>
                <c:pt idx="0">
                  <c:v>15.0</c:v>
                </c:pt>
                <c:pt idx="1">
                  <c:v>25.0</c:v>
                </c:pt>
                <c:pt idx="2">
                  <c:v>35.0</c:v>
                </c:pt>
                <c:pt idx="3">
                  <c:v>45.0</c:v>
                </c:pt>
                <c:pt idx="4">
                  <c:v>55.0</c:v>
                </c:pt>
              </c:numCache>
            </c:numRef>
          </c:cat>
          <c:val>
            <c:numRef>
              <c:f>Sheet3!$C$18:$C$22</c:f>
              <c:numCache>
                <c:formatCode>General</c:formatCode>
                <c:ptCount val="5"/>
                <c:pt idx="0">
                  <c:v>80.62608799999988</c:v>
                </c:pt>
                <c:pt idx="1">
                  <c:v>77.4669738</c:v>
                </c:pt>
                <c:pt idx="2">
                  <c:v>77.60432659999998</c:v>
                </c:pt>
                <c:pt idx="3">
                  <c:v>77.4669738</c:v>
                </c:pt>
                <c:pt idx="4">
                  <c:v>75.8187404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Sheet3!$D$17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Sheet3!$A$18:$A$22</c:f>
              <c:numCache>
                <c:formatCode>General</c:formatCode>
                <c:ptCount val="5"/>
                <c:pt idx="0">
                  <c:v>15.0</c:v>
                </c:pt>
                <c:pt idx="1">
                  <c:v>25.0</c:v>
                </c:pt>
                <c:pt idx="2">
                  <c:v>35.0</c:v>
                </c:pt>
                <c:pt idx="3">
                  <c:v>45.0</c:v>
                </c:pt>
                <c:pt idx="4">
                  <c:v>55.0</c:v>
                </c:pt>
              </c:numCache>
            </c:numRef>
          </c:cat>
          <c:val>
            <c:numRef>
              <c:f>Sheet3!$D$18:$D$22</c:f>
              <c:numCache>
                <c:formatCode>General</c:formatCode>
                <c:ptCount val="5"/>
                <c:pt idx="0">
                  <c:v>48.248528</c:v>
                </c:pt>
                <c:pt idx="1">
                  <c:v>46.7341889</c:v>
                </c:pt>
                <c:pt idx="2">
                  <c:v>46.607994</c:v>
                </c:pt>
                <c:pt idx="3">
                  <c:v>46.35560409999999</c:v>
                </c:pt>
                <c:pt idx="4">
                  <c:v>46.2714742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1180120"/>
        <c:axId val="2133184056"/>
      </c:lineChart>
      <c:catAx>
        <c:axId val="-2121180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3184056"/>
        <c:crosses val="autoZero"/>
        <c:auto val="1"/>
        <c:lblAlgn val="ctr"/>
        <c:lblOffset val="100"/>
        <c:noMultiLvlLbl val="0"/>
      </c:catAx>
      <c:valAx>
        <c:axId val="2133184056"/>
        <c:scaling>
          <c:orientation val="minMax"/>
          <c:max val="1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1180120"/>
        <c:crosses val="autoZero"/>
        <c:crossBetween val="between"/>
        <c:majorUnit val="40.0"/>
      </c:valAx>
    </c:plotArea>
    <c:legend>
      <c:legendPos val="l"/>
      <c:layout>
        <c:manualLayout>
          <c:xMode val="edge"/>
          <c:yMode val="edge"/>
          <c:x val="0.177777777777778"/>
          <c:y val="0.0688684747739866"/>
          <c:w val="0.197203904836497"/>
          <c:h val="0.278929352580927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real!$B$8</c:f>
              <c:strCache>
                <c:ptCount val="1"/>
                <c:pt idx="0">
                  <c:v>CPLEX</c:v>
                </c:pt>
              </c:strCache>
            </c:strRef>
          </c:tx>
          <c:cat>
            <c:numRef>
              <c:f>real!$A$9:$A$12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real!$B$9:$B$12</c:f>
              <c:numCache>
                <c:formatCode>General</c:formatCode>
                <c:ptCount val="4"/>
                <c:pt idx="0">
                  <c:v>17.0</c:v>
                </c:pt>
                <c:pt idx="1">
                  <c:v>24.0</c:v>
                </c:pt>
                <c:pt idx="2">
                  <c:v>27.0</c:v>
                </c:pt>
                <c:pt idx="3">
                  <c:v>31.0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real!$C$8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real!$A$9:$A$12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real!$C$9:$C$12</c:f>
              <c:numCache>
                <c:formatCode>General</c:formatCode>
                <c:ptCount val="4"/>
                <c:pt idx="0">
                  <c:v>17.0</c:v>
                </c:pt>
                <c:pt idx="1">
                  <c:v>25.0</c:v>
                </c:pt>
                <c:pt idx="2">
                  <c:v>27.0</c:v>
                </c:pt>
                <c:pt idx="3">
                  <c:v>31.0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real!$D$8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real!$A$9:$A$12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real!$D$9:$D$12</c:f>
              <c:numCache>
                <c:formatCode>General</c:formatCode>
                <c:ptCount val="4"/>
                <c:pt idx="0">
                  <c:v>28.0</c:v>
                </c:pt>
                <c:pt idx="1">
                  <c:v>33.0</c:v>
                </c:pt>
                <c:pt idx="2">
                  <c:v>43.0</c:v>
                </c:pt>
                <c:pt idx="3">
                  <c:v>48.0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real!$E$8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real!$A$9:$A$12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real!$E$9:$E$12</c:f>
              <c:numCache>
                <c:formatCode>General</c:formatCode>
                <c:ptCount val="4"/>
                <c:pt idx="0">
                  <c:v>23.0</c:v>
                </c:pt>
                <c:pt idx="1">
                  <c:v>34.0</c:v>
                </c:pt>
                <c:pt idx="2">
                  <c:v>35.0</c:v>
                </c:pt>
                <c:pt idx="3">
                  <c:v>41.0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5527256"/>
        <c:axId val="-2105499448"/>
      </c:lineChart>
      <c:catAx>
        <c:axId val="-2105527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5499448"/>
        <c:crosses val="autoZero"/>
        <c:auto val="1"/>
        <c:lblAlgn val="ctr"/>
        <c:lblOffset val="100"/>
        <c:noMultiLvlLbl val="0"/>
      </c:catAx>
      <c:valAx>
        <c:axId val="-2105499448"/>
        <c:scaling>
          <c:orientation val="minMax"/>
          <c:max val="55.0"/>
          <c:min val="12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Recovery Cost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5527256"/>
        <c:crosses val="autoZero"/>
        <c:crossBetween val="between"/>
        <c:majorUnit val="10.0"/>
      </c:valAx>
    </c:plotArea>
    <c:legend>
      <c:legendPos val="r"/>
      <c:layout>
        <c:manualLayout>
          <c:xMode val="edge"/>
          <c:yMode val="edge"/>
          <c:x val="0.147222222222222"/>
          <c:y val="0.105713764946048"/>
          <c:w val="0.251126037454778"/>
          <c:h val="0.37190580344123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real!$B$22</c:f>
              <c:strCache>
                <c:ptCount val="1"/>
                <c:pt idx="0">
                  <c:v>CPLEX</c:v>
                </c:pt>
              </c:strCache>
            </c:strRef>
          </c:tx>
          <c:cat>
            <c:numRef>
              <c:f>real!$A$23:$A$26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real!$B$23:$B$26</c:f>
              <c:numCache>
                <c:formatCode>General</c:formatCode>
                <c:ptCount val="4"/>
                <c:pt idx="0">
                  <c:v>3.2</c:v>
                </c:pt>
                <c:pt idx="1">
                  <c:v>30.0</c:v>
                </c:pt>
                <c:pt idx="2">
                  <c:v>38.097536</c:v>
                </c:pt>
                <c:pt idx="3">
                  <c:v>38.097536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real!$C$22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real!$A$23:$A$26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real!$C$23:$C$26</c:f>
              <c:numCache>
                <c:formatCode>General</c:formatCode>
                <c:ptCount val="4"/>
                <c:pt idx="0">
                  <c:v>4.32572</c:v>
                </c:pt>
                <c:pt idx="1">
                  <c:v>38.097536</c:v>
                </c:pt>
                <c:pt idx="2">
                  <c:v>38.097536</c:v>
                </c:pt>
                <c:pt idx="3">
                  <c:v>38.097536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real!$D$22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real!$A$23:$A$26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real!$D$23:$D$26</c:f>
              <c:numCache>
                <c:formatCode>General</c:formatCode>
                <c:ptCount val="4"/>
                <c:pt idx="0">
                  <c:v>80.62608799999987</c:v>
                </c:pt>
                <c:pt idx="1">
                  <c:v>106.71388</c:v>
                </c:pt>
                <c:pt idx="2">
                  <c:v>234.04664</c:v>
                </c:pt>
                <c:pt idx="3">
                  <c:v>234.04664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real!$E$22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real!$A$23:$A$26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real!$E$23:$E$26</c:f>
              <c:numCache>
                <c:formatCode>General</c:formatCode>
                <c:ptCount val="4"/>
                <c:pt idx="0">
                  <c:v>48.248528</c:v>
                </c:pt>
                <c:pt idx="1">
                  <c:v>115.397904</c:v>
                </c:pt>
                <c:pt idx="2">
                  <c:v>115.397904</c:v>
                </c:pt>
                <c:pt idx="3">
                  <c:v>115.397904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191480"/>
        <c:axId val="-2133799816"/>
      </c:lineChart>
      <c:catAx>
        <c:axId val="-2138191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3799816"/>
        <c:crosses val="autoZero"/>
        <c:auto val="1"/>
        <c:lblAlgn val="ctr"/>
        <c:lblOffset val="100"/>
        <c:noMultiLvlLbl val="0"/>
      </c:catAx>
      <c:valAx>
        <c:axId val="-2133799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19148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66666666666667"/>
          <c:y val="0.0825656167979003"/>
          <c:w val="0.281531442860183"/>
          <c:h val="0.37190580344123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real!$B$15</c:f>
              <c:strCache>
                <c:ptCount val="1"/>
                <c:pt idx="0">
                  <c:v>CPLEX</c:v>
                </c:pt>
              </c:strCache>
            </c:strRef>
          </c:tx>
          <c:cat>
            <c:numRef>
              <c:f>real!$A$16:$A$19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real!$B$16:$B$19</c:f>
              <c:numCache>
                <c:formatCode>General</c:formatCode>
                <c:ptCount val="4"/>
                <c:pt idx="0">
                  <c:v>1.032192</c:v>
                </c:pt>
                <c:pt idx="1">
                  <c:v>1.703936</c:v>
                </c:pt>
                <c:pt idx="2">
                  <c:v>1.900544</c:v>
                </c:pt>
                <c:pt idx="3">
                  <c:v>2.121728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real!$C$15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real!$A$16:$A$19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real!$C$16:$C$19</c:f>
              <c:numCache>
                <c:formatCode>General</c:formatCode>
                <c:ptCount val="4"/>
                <c:pt idx="0">
                  <c:v>1.032192</c:v>
                </c:pt>
                <c:pt idx="1">
                  <c:v>1.703936</c:v>
                </c:pt>
                <c:pt idx="2">
                  <c:v>1.900544</c:v>
                </c:pt>
                <c:pt idx="3">
                  <c:v>2.121728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real!$D$15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real!$A$16:$A$19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real!$D$16:$D$19</c:f>
              <c:numCache>
                <c:formatCode>General</c:formatCode>
                <c:ptCount val="4"/>
                <c:pt idx="0">
                  <c:v>1.92512</c:v>
                </c:pt>
                <c:pt idx="1">
                  <c:v>2.21184</c:v>
                </c:pt>
                <c:pt idx="2">
                  <c:v>3.022624</c:v>
                </c:pt>
                <c:pt idx="3">
                  <c:v>3.350304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real!$E$15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real!$A$16:$A$19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12.0</c:v>
                </c:pt>
              </c:numCache>
            </c:numRef>
          </c:cat>
          <c:val>
            <c:numRef>
              <c:f>real!$E$16:$E$19</c:f>
              <c:numCache>
                <c:formatCode>General</c:formatCode>
                <c:ptCount val="4"/>
                <c:pt idx="0">
                  <c:v>1.622016</c:v>
                </c:pt>
                <c:pt idx="1">
                  <c:v>2.342912</c:v>
                </c:pt>
                <c:pt idx="2">
                  <c:v>2.441216</c:v>
                </c:pt>
                <c:pt idx="3">
                  <c:v>2.801664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401848"/>
        <c:axId val="-2138391384"/>
      </c:lineChart>
      <c:catAx>
        <c:axId val="-2138401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391384"/>
        <c:crosses val="autoZero"/>
        <c:auto val="1"/>
        <c:lblAlgn val="ctr"/>
        <c:lblOffset val="100"/>
        <c:noMultiLvlLbl val="0"/>
      </c:catAx>
      <c:valAx>
        <c:axId val="-2138391384"/>
        <c:scaling>
          <c:orientation val="minMax"/>
          <c:max val="6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Retransmission (MBytes)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401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2117316641256"/>
          <c:y val="0.0332952189490967"/>
          <c:w val="0.227477388806129"/>
          <c:h val="0.37190580344123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synthetic!$B$9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synthetic!$A$10:$A$14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synthetic!$B$10:$B$14</c:f>
              <c:numCache>
                <c:formatCode>General</c:formatCode>
                <c:ptCount val="5"/>
                <c:pt idx="0">
                  <c:v>278.0</c:v>
                </c:pt>
                <c:pt idx="1">
                  <c:v>522.0</c:v>
                </c:pt>
                <c:pt idx="2">
                  <c:v>763.0</c:v>
                </c:pt>
                <c:pt idx="3">
                  <c:v>1009.0</c:v>
                </c:pt>
                <c:pt idx="4">
                  <c:v>1260.0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synthetic!$C$9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synthetic!$A$10:$A$14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synthetic!$C$10:$C$14</c:f>
              <c:numCache>
                <c:formatCode>General</c:formatCode>
                <c:ptCount val="5"/>
                <c:pt idx="0">
                  <c:v>323.0</c:v>
                </c:pt>
                <c:pt idx="1">
                  <c:v>666.0</c:v>
                </c:pt>
                <c:pt idx="2">
                  <c:v>989.0</c:v>
                </c:pt>
                <c:pt idx="3">
                  <c:v>1291.0</c:v>
                </c:pt>
                <c:pt idx="4">
                  <c:v>1613.0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synthetic!$D$9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synthetic!$A$10:$A$14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synthetic!$D$10:$D$14</c:f>
              <c:numCache>
                <c:formatCode>General</c:formatCode>
                <c:ptCount val="5"/>
                <c:pt idx="0">
                  <c:v>349.0</c:v>
                </c:pt>
                <c:pt idx="1">
                  <c:v>672.0</c:v>
                </c:pt>
                <c:pt idx="2">
                  <c:v>991.0</c:v>
                </c:pt>
                <c:pt idx="3">
                  <c:v>1323.0</c:v>
                </c:pt>
                <c:pt idx="4">
                  <c:v>1614.0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195320"/>
        <c:axId val="-2138202520"/>
      </c:lineChart>
      <c:catAx>
        <c:axId val="-2138195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202520"/>
        <c:crosses val="autoZero"/>
        <c:auto val="1"/>
        <c:lblAlgn val="ctr"/>
        <c:lblOffset val="100"/>
        <c:noMultiLvlLbl val="0"/>
      </c:catAx>
      <c:valAx>
        <c:axId val="-2138202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Cost (Tree+Recovery)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195320"/>
        <c:crosses val="autoZero"/>
        <c:crossBetween val="between"/>
        <c:majorUnit val="400.0"/>
      </c:valAx>
    </c:plotArea>
    <c:legend>
      <c:legendPos val="l"/>
      <c:layout>
        <c:manualLayout>
          <c:xMode val="edge"/>
          <c:yMode val="edge"/>
          <c:x val="0.205216582497181"/>
          <c:y val="0.0734981044036162"/>
          <c:w val="0.166666666666667"/>
          <c:h val="0.278929352580927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synthetic!$B$1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synthetic!$A$2:$A$6</c:f>
              <c:numCache>
                <c:formatCode>General</c:formatCode>
                <c:ptCount val="5"/>
                <c:pt idx="0">
                  <c:v>15.0</c:v>
                </c:pt>
                <c:pt idx="1">
                  <c:v>25.0</c:v>
                </c:pt>
                <c:pt idx="2">
                  <c:v>35.0</c:v>
                </c:pt>
                <c:pt idx="3">
                  <c:v>45.0</c:v>
                </c:pt>
                <c:pt idx="4">
                  <c:v>55.0</c:v>
                </c:pt>
              </c:numCache>
            </c:numRef>
          </c:cat>
          <c:val>
            <c:numRef>
              <c:f>synthetic!$B$2:$B$6</c:f>
              <c:numCache>
                <c:formatCode>General</c:formatCode>
                <c:ptCount val="5"/>
                <c:pt idx="0">
                  <c:v>814.0</c:v>
                </c:pt>
                <c:pt idx="1">
                  <c:v>782.0</c:v>
                </c:pt>
                <c:pt idx="2">
                  <c:v>763.0</c:v>
                </c:pt>
                <c:pt idx="3">
                  <c:v>763.0</c:v>
                </c:pt>
                <c:pt idx="4">
                  <c:v>763.0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synthetic!$C$1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synthetic!$A$2:$A$6</c:f>
              <c:numCache>
                <c:formatCode>General</c:formatCode>
                <c:ptCount val="5"/>
                <c:pt idx="0">
                  <c:v>15.0</c:v>
                </c:pt>
                <c:pt idx="1">
                  <c:v>25.0</c:v>
                </c:pt>
                <c:pt idx="2">
                  <c:v>35.0</c:v>
                </c:pt>
                <c:pt idx="3">
                  <c:v>45.0</c:v>
                </c:pt>
                <c:pt idx="4">
                  <c:v>55.0</c:v>
                </c:pt>
              </c:numCache>
            </c:numRef>
          </c:cat>
          <c:val>
            <c:numRef>
              <c:f>synthetic!$C$2:$C$6</c:f>
              <c:numCache>
                <c:formatCode>General</c:formatCode>
                <c:ptCount val="5"/>
                <c:pt idx="0">
                  <c:v>1011.0</c:v>
                </c:pt>
                <c:pt idx="1">
                  <c:v>989.0</c:v>
                </c:pt>
                <c:pt idx="2">
                  <c:v>990.0</c:v>
                </c:pt>
                <c:pt idx="3">
                  <c:v>989.0</c:v>
                </c:pt>
                <c:pt idx="4">
                  <c:v>979.0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synthetic!$D$1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synthetic!$A$2:$A$6</c:f>
              <c:numCache>
                <c:formatCode>General</c:formatCode>
                <c:ptCount val="5"/>
                <c:pt idx="0">
                  <c:v>15.0</c:v>
                </c:pt>
                <c:pt idx="1">
                  <c:v>25.0</c:v>
                </c:pt>
                <c:pt idx="2">
                  <c:v>35.0</c:v>
                </c:pt>
                <c:pt idx="3">
                  <c:v>45.0</c:v>
                </c:pt>
                <c:pt idx="4">
                  <c:v>55.0</c:v>
                </c:pt>
              </c:numCache>
            </c:numRef>
          </c:cat>
          <c:val>
            <c:numRef>
              <c:f>synthetic!$D$2:$D$6</c:f>
              <c:numCache>
                <c:formatCode>General</c:formatCode>
                <c:ptCount val="5"/>
                <c:pt idx="0">
                  <c:v>1008.0</c:v>
                </c:pt>
                <c:pt idx="1">
                  <c:v>992.0</c:v>
                </c:pt>
                <c:pt idx="2">
                  <c:v>991.0</c:v>
                </c:pt>
                <c:pt idx="3">
                  <c:v>989.0</c:v>
                </c:pt>
                <c:pt idx="4">
                  <c:v>989.0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3629336"/>
        <c:axId val="-2133798568"/>
      </c:lineChart>
      <c:catAx>
        <c:axId val="-2133629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3798568"/>
        <c:crosses val="autoZero"/>
        <c:auto val="1"/>
        <c:lblAlgn val="ctr"/>
        <c:lblOffset val="100"/>
        <c:noMultiLvlLbl val="0"/>
      </c:catAx>
      <c:valAx>
        <c:axId val="-2133798568"/>
        <c:scaling>
          <c:orientation val="minMax"/>
          <c:max val="1300.0"/>
          <c:min val="75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Cost (Tree+Recovery)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3629336"/>
        <c:crosses val="autoZero"/>
        <c:crossBetween val="between"/>
        <c:majorUnit val="100.0"/>
      </c:valAx>
    </c:plotArea>
    <c:legend>
      <c:legendPos val="l"/>
      <c:layout>
        <c:manualLayout>
          <c:xMode val="edge"/>
          <c:yMode val="edge"/>
          <c:x val="0.186111155394717"/>
          <c:y val="0.0550758443180635"/>
          <c:w val="0.18916273871078"/>
          <c:h val="0.278929352580927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synthetic!$B$17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synthetic!$A$18:$A$21</c:f>
              <c:numCache>
                <c:formatCode>General</c:formatCode>
                <c:ptCount val="4"/>
                <c:pt idx="0">
                  <c:v>4000.0</c:v>
                </c:pt>
                <c:pt idx="1">
                  <c:v>6000.0</c:v>
                </c:pt>
                <c:pt idx="2">
                  <c:v>8000.0</c:v>
                </c:pt>
                <c:pt idx="3">
                  <c:v>10000.0</c:v>
                </c:pt>
              </c:numCache>
            </c:numRef>
          </c:cat>
          <c:val>
            <c:numRef>
              <c:f>synthetic!$B$18:$B$21</c:f>
              <c:numCache>
                <c:formatCode>General</c:formatCode>
                <c:ptCount val="4"/>
                <c:pt idx="0">
                  <c:v>762.0</c:v>
                </c:pt>
                <c:pt idx="1">
                  <c:v>793.0</c:v>
                </c:pt>
                <c:pt idx="2">
                  <c:v>766.0</c:v>
                </c:pt>
                <c:pt idx="3">
                  <c:v>763.0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synthetic!$C$17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synthetic!$A$18:$A$21</c:f>
              <c:numCache>
                <c:formatCode>General</c:formatCode>
                <c:ptCount val="4"/>
                <c:pt idx="0">
                  <c:v>4000.0</c:v>
                </c:pt>
                <c:pt idx="1">
                  <c:v>6000.0</c:v>
                </c:pt>
                <c:pt idx="2">
                  <c:v>8000.0</c:v>
                </c:pt>
                <c:pt idx="3">
                  <c:v>10000.0</c:v>
                </c:pt>
              </c:numCache>
            </c:numRef>
          </c:cat>
          <c:val>
            <c:numRef>
              <c:f>synthetic!$C$18:$C$21</c:f>
              <c:numCache>
                <c:formatCode>General</c:formatCode>
                <c:ptCount val="4"/>
                <c:pt idx="0">
                  <c:v>1005.0</c:v>
                </c:pt>
                <c:pt idx="1">
                  <c:v>1000.0</c:v>
                </c:pt>
                <c:pt idx="2">
                  <c:v>983.0</c:v>
                </c:pt>
                <c:pt idx="3">
                  <c:v>989.0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synthetic!$D$17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synthetic!$A$18:$A$21</c:f>
              <c:numCache>
                <c:formatCode>General</c:formatCode>
                <c:ptCount val="4"/>
                <c:pt idx="0">
                  <c:v>4000.0</c:v>
                </c:pt>
                <c:pt idx="1">
                  <c:v>6000.0</c:v>
                </c:pt>
                <c:pt idx="2">
                  <c:v>8000.0</c:v>
                </c:pt>
                <c:pt idx="3">
                  <c:v>10000.0</c:v>
                </c:pt>
              </c:numCache>
            </c:numRef>
          </c:cat>
          <c:val>
            <c:numRef>
              <c:f>synthetic!$D$18:$D$21</c:f>
              <c:numCache>
                <c:formatCode>General</c:formatCode>
                <c:ptCount val="4"/>
                <c:pt idx="0">
                  <c:v>956.0</c:v>
                </c:pt>
                <c:pt idx="1">
                  <c:v>1005.0</c:v>
                </c:pt>
                <c:pt idx="2">
                  <c:v>943.0</c:v>
                </c:pt>
                <c:pt idx="3">
                  <c:v>991.0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499016"/>
        <c:axId val="-2138518424"/>
      </c:lineChart>
      <c:catAx>
        <c:axId val="-2138499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|V|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518424"/>
        <c:crosses val="autoZero"/>
        <c:auto val="1"/>
        <c:lblAlgn val="ctr"/>
        <c:lblOffset val="100"/>
        <c:noMultiLvlLbl val="0"/>
      </c:catAx>
      <c:valAx>
        <c:axId val="-2138518424"/>
        <c:scaling>
          <c:orientation val="minMax"/>
          <c:max val="1200.0"/>
          <c:min val="7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Cost (Tree+Recovery)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499016"/>
        <c:crosses val="autoZero"/>
        <c:crossBetween val="between"/>
        <c:majorUnit val="100.0"/>
      </c:valAx>
    </c:plotArea>
    <c:legend>
      <c:legendPos val="l"/>
      <c:layout>
        <c:manualLayout>
          <c:xMode val="edge"/>
          <c:yMode val="edge"/>
          <c:x val="0.183333333333333"/>
          <c:y val="0.0364610673665792"/>
          <c:w val="0.166666666666667"/>
          <c:h val="0.278929352580927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Sheet3!$A$2:$A$6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Sheet3!$B$2:$B$6</c:f>
              <c:numCache>
                <c:formatCode>General</c:formatCode>
                <c:ptCount val="5"/>
                <c:pt idx="0">
                  <c:v>8.5401535034</c:v>
                </c:pt>
                <c:pt idx="1">
                  <c:v>20.3003883362</c:v>
                </c:pt>
                <c:pt idx="2">
                  <c:v>33.6441993713</c:v>
                </c:pt>
                <c:pt idx="3">
                  <c:v>46.0066795349</c:v>
                </c:pt>
                <c:pt idx="4">
                  <c:v>56.7755699158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Sheet3!$A$2:$A$6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Sheet3!$C$2:$C$6</c:f>
              <c:numCache>
                <c:formatCode>General</c:formatCode>
                <c:ptCount val="5"/>
                <c:pt idx="0">
                  <c:v>13.8673782349</c:v>
                </c:pt>
                <c:pt idx="1">
                  <c:v>27.2784233093</c:v>
                </c:pt>
                <c:pt idx="2">
                  <c:v>41.0242080688</c:v>
                </c:pt>
                <c:pt idx="3">
                  <c:v>54.6984672546</c:v>
                </c:pt>
                <c:pt idx="4">
                  <c:v>67.7947998047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Sheet3!$A$2:$A$6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Sheet3!$D$2:$D$6</c:f>
              <c:numCache>
                <c:formatCode>General</c:formatCode>
                <c:ptCount val="5"/>
                <c:pt idx="0">
                  <c:v>13.5684013367</c:v>
                </c:pt>
                <c:pt idx="1">
                  <c:v>26.620388031</c:v>
                </c:pt>
                <c:pt idx="2">
                  <c:v>40.9326553345</c:v>
                </c:pt>
                <c:pt idx="3">
                  <c:v>54.0933609009</c:v>
                </c:pt>
                <c:pt idx="4">
                  <c:v>66.34140014650001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602648"/>
        <c:axId val="-2138612136"/>
      </c:lineChart>
      <c:catAx>
        <c:axId val="-2138602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612136"/>
        <c:crosses val="autoZero"/>
        <c:auto val="1"/>
        <c:lblAlgn val="ctr"/>
        <c:lblOffset val="100"/>
        <c:noMultiLvlLbl val="0"/>
      </c:catAx>
      <c:valAx>
        <c:axId val="-2138612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Retransmission (MBytes)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860264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66666666666667"/>
          <c:y val="0.0642388451443569"/>
          <c:w val="0.166666666666667"/>
          <c:h val="0.278929352580927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Sheet3!$B$9</c:f>
              <c:strCache>
                <c:ptCount val="1"/>
                <c:pt idx="0">
                  <c:v>RAERA</c:v>
                </c:pt>
              </c:strCache>
            </c:strRef>
          </c:tx>
          <c:cat>
            <c:numRef>
              <c:f>Sheet3!$A$10:$A$14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Sheet3!$B$10:$B$14</c:f>
              <c:numCache>
                <c:formatCode>General</c:formatCode>
                <c:ptCount val="5"/>
                <c:pt idx="0">
                  <c:v>9.8</c:v>
                </c:pt>
                <c:pt idx="1">
                  <c:v>9.34</c:v>
                </c:pt>
                <c:pt idx="2">
                  <c:v>9.16</c:v>
                </c:pt>
                <c:pt idx="3">
                  <c:v>9.29</c:v>
                </c:pt>
                <c:pt idx="4">
                  <c:v>9.36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Sheet3!$C$9</c:f>
              <c:strCache>
                <c:ptCount val="1"/>
                <c:pt idx="0">
                  <c:v>ST</c:v>
                </c:pt>
              </c:strCache>
            </c:strRef>
          </c:tx>
          <c:cat>
            <c:numRef>
              <c:f>Sheet3!$A$10:$A$14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Sheet3!$C$10:$C$14</c:f>
              <c:numCache>
                <c:formatCode>General</c:formatCode>
                <c:ptCount val="5"/>
                <c:pt idx="0">
                  <c:v>80.62608799999988</c:v>
                </c:pt>
                <c:pt idx="1">
                  <c:v>94.02203739999983</c:v>
                </c:pt>
                <c:pt idx="2">
                  <c:v>94.1472332</c:v>
                </c:pt>
                <c:pt idx="3">
                  <c:v>92.83267739999985</c:v>
                </c:pt>
                <c:pt idx="4">
                  <c:v>93.2458235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Sheet3!$D$9</c:f>
              <c:strCache>
                <c:ptCount val="1"/>
                <c:pt idx="0">
                  <c:v>SPT</c:v>
                </c:pt>
              </c:strCache>
            </c:strRef>
          </c:tx>
          <c:cat>
            <c:numRef>
              <c:f>Sheet3!$A$10:$A$14</c:f>
              <c:numCache>
                <c:formatCode>General</c:formatCode>
                <c:ptCount val="5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</c:numCache>
            </c:numRef>
          </c:cat>
          <c:val>
            <c:numRef>
              <c:f>Sheet3!$D$10:$D$14</c:f>
              <c:numCache>
                <c:formatCode>General</c:formatCode>
                <c:ptCount val="5"/>
                <c:pt idx="0">
                  <c:v>48.248528</c:v>
                </c:pt>
                <c:pt idx="1">
                  <c:v>48.0534531</c:v>
                </c:pt>
                <c:pt idx="2">
                  <c:v>48.031778</c:v>
                </c:pt>
                <c:pt idx="3">
                  <c:v>49.38646499999999</c:v>
                </c:pt>
                <c:pt idx="4">
                  <c:v>47.8063582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0274984"/>
        <c:axId val="-2120286984"/>
      </c:lineChart>
      <c:catAx>
        <c:axId val="-2120274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0286984"/>
        <c:crosses val="autoZero"/>
        <c:auto val="1"/>
        <c:lblAlgn val="ctr"/>
        <c:lblOffset val="100"/>
        <c:noMultiLvlLbl val="0"/>
      </c:catAx>
      <c:valAx>
        <c:axId val="-2120286984"/>
        <c:scaling>
          <c:orientation val="minMax"/>
          <c:max val="1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0274984"/>
        <c:crosses val="autoZero"/>
        <c:crossBetween val="between"/>
        <c:majorUnit val="40.0"/>
      </c:valAx>
    </c:plotArea>
    <c:legend>
      <c:legendPos val="l"/>
      <c:layout>
        <c:manualLayout>
          <c:xMode val="edge"/>
          <c:yMode val="edge"/>
          <c:x val="0.169446107732011"/>
          <c:y val="0.0762116448572609"/>
          <c:w val="0.208358282646833"/>
          <c:h val="0.278929352580927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0D633-029E-0742-829A-A12CFF990DBE}" type="datetimeFigureOut">
              <a:rPr lang="en-US" smtClean="0"/>
              <a:t>15/4/27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98424-1202-2640-A9EE-A712789E6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7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8424-1202-2640-A9EE-A712789E6B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5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EF5D4-4FE0-48D9-BB62-5882B335EA0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484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EF5D4-4FE0-48D9-BB62-5882B335EA0A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15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我們設計了在</a:t>
            </a:r>
            <a:r>
              <a:rPr lang="en-US" altLang="zh-TW" dirty="0" smtClean="0"/>
              <a:t>multi-view 3D </a:t>
            </a:r>
            <a:r>
              <a:rPr lang="zh-TW" altLang="en-US" dirty="0" smtClean="0"/>
              <a:t>影片</a:t>
            </a:r>
            <a:r>
              <a:rPr lang="en-US" altLang="zh-TW" dirty="0" smtClean="0"/>
              <a:t>network</a:t>
            </a:r>
            <a:r>
              <a:rPr lang="zh-TW" altLang="en-US" dirty="0" smtClean="0"/>
              <a:t>下  價格</a:t>
            </a:r>
            <a:r>
              <a:rPr lang="en-US" altLang="zh-TW" dirty="0" smtClean="0"/>
              <a:t>based</a:t>
            </a:r>
            <a:r>
              <a:rPr lang="zh-TW" altLang="en-US" dirty="0" smtClean="0"/>
              <a:t>的</a:t>
            </a:r>
            <a:r>
              <a:rPr lang="en-US" altLang="zh-TW" dirty="0" smtClean="0"/>
              <a:t>DIBR</a:t>
            </a:r>
            <a:r>
              <a:rPr lang="zh-TW" altLang="en-US" dirty="0" smtClean="0"/>
              <a:t>觀看視野管理機制</a:t>
            </a:r>
            <a:endParaRPr lang="en-US" altLang="zh-TW" dirty="0" smtClean="0"/>
          </a:p>
          <a:p>
            <a:r>
              <a:rPr lang="en-US" altLang="zh-TW" dirty="0" smtClean="0"/>
              <a:t>2.3. </a:t>
            </a:r>
            <a:r>
              <a:rPr lang="zh-TW" altLang="en-US" dirty="0" smtClean="0"/>
              <a:t>將</a:t>
            </a:r>
            <a:r>
              <a:rPr lang="en-US" altLang="zh-TW" dirty="0" smtClean="0"/>
              <a:t>network</a:t>
            </a:r>
            <a:r>
              <a:rPr lang="zh-TW" altLang="en-US" dirty="0" smtClean="0"/>
              <a:t>中的 </a:t>
            </a:r>
            <a:r>
              <a:rPr lang="en-US" altLang="zh-TW" dirty="0" smtClean="0"/>
              <a:t>server </a:t>
            </a:r>
            <a:r>
              <a:rPr lang="zh-TW" altLang="en-US" dirty="0" smtClean="0"/>
              <a:t>與 觀看者之間的階層關係</a:t>
            </a:r>
            <a:r>
              <a:rPr lang="en-US" altLang="zh-TW" dirty="0" smtClean="0"/>
              <a:t>model</a:t>
            </a:r>
            <a:r>
              <a:rPr lang="zh-TW" altLang="en-US" dirty="0" smtClean="0"/>
              <a:t>成</a:t>
            </a:r>
            <a:r>
              <a:rPr lang="en-US" altLang="zh-TW" dirty="0" smtClean="0"/>
              <a:t>Stackelberg game</a:t>
            </a:r>
            <a:r>
              <a:rPr lang="zh-TW" altLang="en-US" baseline="0" dirty="0" smtClean="0"/>
              <a:t> 並且設計演算法得到他們的最佳策略</a:t>
            </a:r>
            <a:endParaRPr lang="en-US" altLang="zh-TW" baseline="0" dirty="0" smtClean="0"/>
          </a:p>
          <a:p>
            <a:r>
              <a:rPr lang="en-US" altLang="zh-TW" baseline="0" dirty="0" smtClean="0"/>
              <a:t>4. </a:t>
            </a:r>
            <a:r>
              <a:rPr lang="zh-TW" altLang="en-US" baseline="0" dirty="0" smtClean="0"/>
              <a:t>考慮到傳統的</a:t>
            </a:r>
            <a:r>
              <a:rPr lang="en-US" altLang="zh-TW" baseline="0" dirty="0" smtClean="0"/>
              <a:t>uniform pricing, </a:t>
            </a:r>
            <a:r>
              <a:rPr lang="zh-TW" altLang="en-US" baseline="0" dirty="0" smtClean="0"/>
              <a:t>公平分配以及提出一個滿意度最大化問題</a:t>
            </a:r>
            <a:r>
              <a:rPr lang="en-US" altLang="zh-TW" baseline="0" dirty="0" smtClean="0"/>
              <a:t>.  NUP</a:t>
            </a:r>
            <a:r>
              <a:rPr lang="zh-TW" altLang="en-US" baseline="0" dirty="0" smtClean="0"/>
              <a:t>有效的控制視野範圍且可以避免資源被少數觀看者所佔領   並且得到的平衡點滿意度總和接近滿意度最大化問題的解。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EF5D4-4FE0-48D9-BB62-5882B335EA0A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4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8424-1202-2640-A9EE-A712789E6B3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95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8424-1202-2640-A9EE-A712789E6B3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9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1500188"/>
            <a:ext cx="7315200" cy="19939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3614738"/>
            <a:ext cx="7315200" cy="117157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4875" y="1500188"/>
            <a:ext cx="228600" cy="19939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4400" y="3614738"/>
            <a:ext cx="228600" cy="117157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1571612"/>
            <a:ext cx="6858000" cy="1871667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690928"/>
            <a:ext cx="6858000" cy="95251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957751" y="6358153"/>
            <a:ext cx="1219200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" y="5940811"/>
            <a:ext cx="834628" cy="82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7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2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3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1500188"/>
            <a:ext cx="7315200" cy="19939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3614738"/>
            <a:ext cx="7315200" cy="117157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4875" y="1500188"/>
            <a:ext cx="228600" cy="19939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4400" y="3614738"/>
            <a:ext cx="228600" cy="117157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5775325"/>
            <a:ext cx="46815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1571612"/>
            <a:ext cx="6858000" cy="1871667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690928"/>
            <a:ext cx="6858000" cy="95251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fld id="{827B94EB-490C-412C-843A-88E66ED78E5C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68313" y="6308725"/>
            <a:ext cx="1219200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53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113B1-81A5-462B-AA79-3DE4EDCEF39A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00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fld id="{D529697C-E1C8-428E-B195-84A5E9AFBA29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09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35EC8B-1185-4FFA-8ED7-3566D3E93E7E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84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95D70-57DC-4A0D-B64D-D845E501F7DA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4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DF2A7-EE65-4602-9F15-1D47DB9E7C7D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407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031832"/>
            <a:ext cx="2898775" cy="826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" y="5940811"/>
            <a:ext cx="834628" cy="82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1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69BDB-FCAA-4981-A9A2-6A55F61C292C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0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FF3125-35A3-409B-B029-1A7D7705881B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48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altLang="zh-TW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258B69-4251-4B40-93D1-3813473C5902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453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C9C8C4-D4F7-4038-8B79-BC4468313AE2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602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37BF0-EF6A-4B84-ACC8-22C8B4ECC826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08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1B1C7-E0B7-4E4A-89BB-D83C0357A2BC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317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3EC3E-BC79-4DBD-BFC5-AC2E4518803C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962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1500188"/>
            <a:ext cx="7315200" cy="19939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3614738"/>
            <a:ext cx="7315200" cy="117157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4875" y="1500188"/>
            <a:ext cx="228600" cy="19939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4400" y="3614738"/>
            <a:ext cx="228600" cy="117157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5775325"/>
            <a:ext cx="46815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1571612"/>
            <a:ext cx="6858000" cy="1871667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690928"/>
            <a:ext cx="6858000" cy="95251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285720" y="6348436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5FEAA11-13AE-4433-9F02-782D2DBF83BE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215338" y="6357958"/>
            <a:ext cx="428628" cy="357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05DAE-FA87-404C-82BA-FE77E27DD816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92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>
          <a:xfrm>
            <a:off x="4068775" y="6350023"/>
            <a:ext cx="2289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0DA8-DBCF-4BC3-97DD-52306F18A85A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350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>
          <a:xfrm>
            <a:off x="8215338" y="6357959"/>
            <a:ext cx="481002" cy="35718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CAE2-A01A-48A6-BE70-B6F31F7F3B93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09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8D6E4-FB2C-491A-B40C-955BCA48F888}" type="datetime1">
              <a:rPr lang="zh-TW" altLang="en-US" smtClean="0">
                <a:solidFill>
                  <a:srgbClr val="DDE9EC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DDE9EC"/>
              </a:solidFill>
            </a:endParaRPr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DDE9EC"/>
              </a:solidFill>
            </a:endParaRP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681D4-753B-42E4-8740-DE7EAB42CD19}" type="slidenum">
              <a:rPr lang="zh-TW" altLang="en-US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8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58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BC45-2FE1-40AA-8FA9-2304C1D59A5E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3968-2FB4-4CDC-991F-1ECD63A5B903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671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E1F6-8ECC-4BF0-8CB1-DF0A36384027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E1F10-404C-426D-912B-DFBFB397E9C6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24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F1C61-BD49-4911-8801-DC3A56DED0EA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E901-2C43-4337-B50F-8F1EDE2C561A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817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14589-8FAF-4433-8AB3-FFE4768AAFCB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9DF3-760D-4FBC-A500-E5B2D1B5B6D9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464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6716-E790-45A1-B146-261A27972931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DCFD4-A4D9-4356-B378-D9C1365286B0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176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altLang="zh-TW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BD9-E6A8-44D2-8470-E5D727444787}" type="datetime1">
              <a:rPr lang="zh-TW" altLang="en-US" smtClean="0">
                <a:solidFill>
                  <a:srgbClr val="DDE9EC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DDE9EC"/>
              </a:solidFill>
            </a:endParaRPr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DDE9EC"/>
              </a:solidFill>
            </a:endParaRP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B7C54-780C-4DAD-865A-4CF99DD53492}" type="slidenum">
              <a:rPr lang="zh-TW" altLang="en-US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59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87C2A-FEAE-4F89-A52C-4296E314EE9B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7FD2-4E06-468B-9353-2C90738751BE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83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34D0-5610-4C4A-9D2E-DB79AD314B2D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A9AE-269F-4C5B-AE76-76E7D6702F1A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7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3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1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031832"/>
            <a:ext cx="2898775" cy="826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3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1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altLang="zh-TW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59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fld id="{129C864E-73A6-C94C-B274-EFA64AFFCA7C}" type="datetimeFigureOut">
              <a:rPr lang="en-US" smtClean="0"/>
              <a:t>15/4/27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732588" y="6308725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fld id="{CD03CBB9-5D57-334B-979C-405EAA8CE498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3" name="Picture 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72188"/>
            <a:ext cx="36401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97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fld id="{219B9BA4-25A2-4389-BAF8-1B388C69C291}" type="datetime1">
              <a:rPr lang="zh-TW" altLang="en-US" smtClean="0"/>
              <a:pPr/>
              <a:t>15/4/27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732588" y="6308725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fld id="{83D5F4E6-6D4E-4109-AE31-6E7498368E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3" name="Picture 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72188"/>
            <a:ext cx="36401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79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dirty="0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D5F0E0-3CEC-4648-84C6-5EEEBE8BC713}" type="datetime1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15/4/27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9FEE66-EB55-494C-BD7B-E20D6E67E702}" type="slidenum">
              <a:rPr lang="zh-TW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3" name="Picture 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72188"/>
            <a:ext cx="36401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260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0.png"/><Relationship Id="rId3" Type="http://schemas.openxmlformats.org/officeDocument/2006/relationships/image" Target="../media/image2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Reliable Multicast Routing for Software-Defined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6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Main Contributions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that both SPT and ST are not suitable for reliable multicast</a:t>
            </a:r>
          </a:p>
          <a:p>
            <a:pPr lvl="1"/>
            <a:r>
              <a:rPr lang="en-US" altLang="zh-TW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Traffic engineering</a:t>
            </a:r>
          </a:p>
          <a:p>
            <a:pPr lvl="1"/>
            <a:r>
              <a:rPr lang="en-US" altLang="zh-TW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not reduce both tree and recovery costs</a:t>
            </a:r>
          </a:p>
          <a:p>
            <a:pPr lvl="1"/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Recover-Aware Steiner Tree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(RST)</a:t>
            </a:r>
          </a:p>
          <a:p>
            <a:pPr lvl="1"/>
            <a:r>
              <a:rPr lang="en-US" altLang="zh-TW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Integer Programming (IP) formulation</a:t>
            </a:r>
            <a:endParaRPr lang="en-US" altLang="zh-TW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 that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 is </a:t>
            </a:r>
            <a:r>
              <a:rPr lang="en-US" altLang="zh-TW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NP-hard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zh-TW" sz="2400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approximable</a:t>
            </a:r>
            <a:r>
              <a:rPr lang="en-US" altLang="zh-TW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within </a:t>
            </a:r>
            <a:r>
              <a:rPr lang="en-US" altLang="zh-TW" sz="2400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altLang="zh-TW" sz="24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terminal node number</a:t>
            </a:r>
            <a:endParaRPr lang="en-US" altLang="zh-TW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-approximation algorithm </a:t>
            </a:r>
            <a:r>
              <a:rPr lang="en-US" altLang="zh-TW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AERA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RST</a:t>
            </a:r>
          </a:p>
          <a:p>
            <a:pPr lvl="1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AERA: Recover-Aware Edge Reduction Algorithm</a:t>
            </a:r>
          </a:p>
          <a:p>
            <a:pPr lvl="1"/>
            <a:r>
              <a:rPr lang="en-US" altLang="zh-TW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 the best approximation ratio</a:t>
            </a:r>
            <a:endParaRPr lang="en-US" altLang="zh-TW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endParaRPr lang="zh-TW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>
                <a:solidFill>
                  <a:srgbClr val="464653"/>
                </a:solidFill>
              </a:rPr>
              <a:t>                          </a:t>
            </a:r>
            <a:fld id="{9A626BD6-3760-4479-AB2B-B58F035A9F1C}" type="slidenum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10</a:t>
            </a:fld>
            <a:endParaRPr lang="en-US" altLang="zh-TW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Hardness Result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/>
              <a:t>RST is NP-Hard</a:t>
            </a:r>
          </a:p>
          <a:p>
            <a:r>
              <a:rPr lang="en-US" altLang="zh-TW" sz="2400" dirty="0"/>
              <a:t>Steiner tree (ST) </a:t>
            </a:r>
            <a:r>
              <a:rPr lang="en-US" altLang="zh-TW" sz="2400" dirty="0" err="1">
                <a:solidFill>
                  <a:schemeClr val="accent2"/>
                </a:solidFill>
              </a:rPr>
              <a:t>approximable</a:t>
            </a:r>
            <a:r>
              <a:rPr lang="en-US" altLang="zh-TW" sz="2400" dirty="0">
                <a:solidFill>
                  <a:schemeClr val="accent2"/>
                </a:solidFill>
              </a:rPr>
              <a:t> within ratio 1.55</a:t>
            </a:r>
          </a:p>
          <a:p>
            <a:r>
              <a:rPr lang="en-US" altLang="zh-TW" sz="2400" dirty="0"/>
              <a:t>RST </a:t>
            </a:r>
            <a:r>
              <a:rPr lang="en-US" altLang="zh-TW" sz="2400" dirty="0">
                <a:solidFill>
                  <a:srgbClr val="FF0000"/>
                </a:solidFill>
              </a:rPr>
              <a:t>not </a:t>
            </a:r>
            <a:r>
              <a:rPr lang="en-US" altLang="zh-TW" sz="2400" dirty="0" err="1">
                <a:solidFill>
                  <a:srgbClr val="FF0000"/>
                </a:solidFill>
              </a:rPr>
              <a:t>approximable</a:t>
            </a:r>
            <a:r>
              <a:rPr lang="en-US" altLang="zh-TW" sz="2400" dirty="0">
                <a:solidFill>
                  <a:srgbClr val="FF0000"/>
                </a:solidFill>
              </a:rPr>
              <a:t> within |</a:t>
            </a:r>
            <a:r>
              <a:rPr lang="en-US" altLang="zh-TW" sz="2400" i="1" dirty="0">
                <a:solidFill>
                  <a:srgbClr val="FF0000"/>
                </a:solidFill>
              </a:rPr>
              <a:t>D</a:t>
            </a:r>
            <a:r>
              <a:rPr lang="en-US" altLang="zh-TW" sz="2400" dirty="0">
                <a:solidFill>
                  <a:srgbClr val="FF0000"/>
                </a:solidFill>
              </a:rPr>
              <a:t>|</a:t>
            </a:r>
            <a:r>
              <a:rPr lang="en-US" altLang="zh-TW" sz="2400" baseline="30000" dirty="0">
                <a:solidFill>
                  <a:srgbClr val="FF0000"/>
                </a:solidFill>
              </a:rPr>
              <a:t>1-</a:t>
            </a:r>
            <a:r>
              <a:rPr lang="en-US" altLang="zh-TW" sz="2400" baseline="30000" dirty="0">
                <a:solidFill>
                  <a:srgbClr val="FF0000"/>
                </a:solidFill>
                <a:latin typeface="新細明體" charset="0"/>
              </a:rPr>
              <a:t>ε</a:t>
            </a:r>
            <a:r>
              <a:rPr lang="en-US" altLang="zh-TW" sz="2400" dirty="0"/>
              <a:t> for </a:t>
            </a:r>
            <a:r>
              <a:rPr lang="en-US" altLang="zh-TW" sz="2400" dirty="0" err="1"/>
              <a:t>everyε</a:t>
            </a:r>
            <a:r>
              <a:rPr lang="zh-TW" altLang="en-US" sz="2400" dirty="0"/>
              <a:t>＞</a:t>
            </a:r>
            <a:r>
              <a:rPr lang="en-US" altLang="zh-TW" sz="2400" dirty="0"/>
              <a:t>0</a:t>
            </a:r>
          </a:p>
          <a:p>
            <a:pPr lvl="1"/>
            <a:r>
              <a:rPr lang="en-US" altLang="zh-TW" sz="2000" dirty="0"/>
              <a:t>Gap-introducing reduction from the Set Cover (SC) problem</a:t>
            </a:r>
          </a:p>
          <a:p>
            <a:r>
              <a:rPr lang="en-US" altLang="zh-TW" sz="2400" dirty="0"/>
              <a:t>Transform an instance in SC to </a:t>
            </a:r>
            <a:r>
              <a:rPr lang="en-US" altLang="zh-TW" sz="2400" i="1" dirty="0"/>
              <a:t>G</a:t>
            </a:r>
            <a:r>
              <a:rPr lang="en-US" altLang="zh-TW" sz="2400" dirty="0"/>
              <a:t> in RST, such that</a:t>
            </a:r>
          </a:p>
          <a:p>
            <a:pPr lvl="1"/>
            <a:r>
              <a:rPr lang="en-US" altLang="zh-TW" sz="2000" dirty="0"/>
              <a:t>If SC returns </a:t>
            </a:r>
            <a:r>
              <a:rPr lang="en-US" altLang="zh-TW" sz="2000" dirty="0">
                <a:solidFill>
                  <a:srgbClr val="008000"/>
                </a:solidFill>
              </a:rPr>
              <a:t>TRUE</a:t>
            </a:r>
            <a:r>
              <a:rPr lang="en-US" altLang="zh-TW" sz="2000" dirty="0"/>
              <a:t>, OPT(</a:t>
            </a:r>
            <a:r>
              <a:rPr lang="en-US" altLang="zh-TW" sz="2000" i="1" dirty="0"/>
              <a:t>G</a:t>
            </a:r>
            <a:r>
              <a:rPr lang="en-US" altLang="zh-TW" sz="2000" dirty="0"/>
              <a:t>)≦(α + 1)(</a:t>
            </a:r>
            <a:r>
              <a:rPr lang="en-US" altLang="zh-TW" sz="2000" i="1" dirty="0"/>
              <a:t>k</a:t>
            </a:r>
            <a:r>
              <a:rPr lang="en-US" altLang="zh-TW" sz="2000" dirty="0"/>
              <a:t> + 1)|</a:t>
            </a:r>
            <a:r>
              <a:rPr lang="en-US" altLang="zh-TW" sz="2000" i="1" dirty="0"/>
              <a:t>D</a:t>
            </a:r>
            <a:r>
              <a:rPr lang="en-US" altLang="zh-TW" sz="2000" dirty="0"/>
              <a:t>|</a:t>
            </a:r>
          </a:p>
          <a:p>
            <a:pPr lvl="1"/>
            <a:r>
              <a:rPr lang="en-US" altLang="zh-TW" sz="2000" dirty="0"/>
              <a:t>If SC returns </a:t>
            </a:r>
            <a:r>
              <a:rPr lang="en-US" altLang="zh-TW" sz="2000" dirty="0">
                <a:solidFill>
                  <a:srgbClr val="008000"/>
                </a:solidFill>
              </a:rPr>
              <a:t>FALSE</a:t>
            </a:r>
            <a:r>
              <a:rPr lang="en-US" altLang="zh-TW" sz="2000" dirty="0"/>
              <a:t>, OPT(</a:t>
            </a:r>
            <a:r>
              <a:rPr lang="en-US" altLang="zh-TW" sz="2000" i="1" dirty="0"/>
              <a:t>G</a:t>
            </a:r>
            <a:r>
              <a:rPr lang="en-US" altLang="zh-TW" sz="2000" dirty="0"/>
              <a:t>)</a:t>
            </a:r>
            <a:r>
              <a:rPr lang="zh-TW" altLang="en-US" sz="2000" dirty="0"/>
              <a:t>＞</a:t>
            </a:r>
            <a:r>
              <a:rPr lang="en-US" altLang="zh-TW" sz="2000" dirty="0"/>
              <a:t>(α + 1)(</a:t>
            </a:r>
            <a:r>
              <a:rPr lang="en-US" altLang="zh-TW" sz="2000" i="1" dirty="0"/>
              <a:t>k</a:t>
            </a:r>
            <a:r>
              <a:rPr lang="en-US" altLang="zh-TW" sz="2000" dirty="0"/>
              <a:t> + 1)|</a:t>
            </a:r>
            <a:r>
              <a:rPr lang="en-US" altLang="zh-TW" sz="2000" i="1" dirty="0"/>
              <a:t>D</a:t>
            </a:r>
            <a:r>
              <a:rPr lang="en-US" altLang="zh-TW" sz="2000" dirty="0"/>
              <a:t>|</a:t>
            </a:r>
            <a:r>
              <a:rPr lang="en-US" altLang="zh-TW" sz="2000" baseline="30000" dirty="0"/>
              <a:t>2-ε</a:t>
            </a:r>
          </a:p>
          <a:p>
            <a:pPr lvl="1"/>
            <a:r>
              <a:rPr lang="en-US" altLang="zh-TW" sz="2000" i="1" dirty="0"/>
              <a:t>k</a:t>
            </a:r>
            <a:r>
              <a:rPr lang="en-US" altLang="zh-TW" sz="2000" dirty="0"/>
              <a:t>: </a:t>
            </a:r>
          </a:p>
          <a:p>
            <a:pPr lvl="1"/>
            <a:r>
              <a:rPr lang="en-US" altLang="zh-TW" sz="2000" i="1" dirty="0"/>
              <a:t>D</a:t>
            </a:r>
            <a:r>
              <a:rPr lang="en-US" altLang="zh-TW" sz="2000" dirty="0"/>
              <a:t>: the destination set </a:t>
            </a:r>
          </a:p>
          <a:p>
            <a:pPr lvl="1"/>
            <a:r>
              <a:rPr lang="en-US" altLang="zh-TW" sz="2000" i="1" dirty="0"/>
              <a:t>L</a:t>
            </a:r>
            <a:r>
              <a:rPr lang="en-US" altLang="zh-TW" sz="2000" dirty="0"/>
              <a:t>: the cost of each edge from </a:t>
            </a:r>
            <a:r>
              <a:rPr lang="en-US" altLang="zh-TW" sz="2000" i="1" dirty="0"/>
              <a:t>s</a:t>
            </a:r>
            <a:r>
              <a:rPr lang="en-US" altLang="zh-TW" sz="2000" dirty="0"/>
              <a:t> to </a:t>
            </a:r>
            <a:r>
              <a:rPr lang="en-US" altLang="zh-TW" sz="2000" i="1" dirty="0"/>
              <a:t>X</a:t>
            </a:r>
            <a:r>
              <a:rPr lang="en-US" altLang="zh-TW" sz="2000" dirty="0"/>
              <a:t> in </a:t>
            </a:r>
            <a:r>
              <a:rPr lang="en-US" altLang="zh-TW" sz="2000" i="1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35491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772377" y="4787224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 dirty="0"/>
              <a:t>L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772377" y="302969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 dirty="0"/>
              <a:t>L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703973" y="5638786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dirty="0"/>
              <a:t>1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703973" y="2019628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dirty="0"/>
              <a:t>1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715000" y="12033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/>
              <a:t>Transform to </a:t>
            </a:r>
            <a:r>
              <a:rPr lang="en-US" altLang="zh-TW" sz="2000" i="1"/>
              <a:t>G </a:t>
            </a:r>
            <a:r>
              <a:rPr lang="en-US" altLang="zh-TW" sz="2000"/>
              <a:t>in RST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143000" y="1203325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/>
              <a:t>An instance in SC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noFill/>
          <a:ln/>
        </p:spPr>
        <p:txBody>
          <a:bodyPr/>
          <a:lstStyle/>
          <a:p>
            <a:r>
              <a:rPr lang="en-US" altLang="zh-TW" sz="3600"/>
              <a:t>Gap-Introducing Reduction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43000" y="1692293"/>
            <a:ext cx="2719758" cy="5056235"/>
            <a:chOff x="2057400" y="609600"/>
            <a:chExt cx="3733800" cy="6653397"/>
          </a:xfrm>
        </p:grpSpPr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393950" y="3429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3</a:t>
              </a:r>
              <a:endParaRPr lang="en-US" altLang="zh-TW" sz="1600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2393950" y="5334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5</a:t>
              </a:r>
              <a:endParaRPr lang="en-US" altLang="zh-TW" sz="1600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393950" y="4343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4</a:t>
              </a:r>
              <a:endParaRPr lang="en-US" altLang="zh-TW" sz="1600"/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2393950" y="13716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1</a:t>
              </a:r>
              <a:endParaRPr lang="en-US" altLang="zh-TW" sz="1600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2393950" y="2438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 dirty="0"/>
                <a:t>x</a:t>
              </a:r>
              <a:r>
                <a:rPr lang="en-US" altLang="zh-TW" sz="1600" baseline="-25000" dirty="0"/>
                <a:t>2</a:t>
              </a:r>
              <a:endParaRPr lang="en-US" altLang="zh-TW" sz="1600" dirty="0"/>
            </a:p>
          </p:txBody>
        </p:sp>
        <p:sp>
          <p:nvSpPr>
            <p:cNvPr id="17" name="Oval 3"/>
            <p:cNvSpPr>
              <a:spLocks noChangeArrowheads="1"/>
            </p:cNvSpPr>
            <p:nvPr/>
          </p:nvSpPr>
          <p:spPr bwMode="auto">
            <a:xfrm>
              <a:off x="5029200" y="1449388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1</a:t>
              </a:r>
              <a:endParaRPr lang="en-US" altLang="zh-TW" sz="1600"/>
            </a:p>
          </p:txBody>
        </p:sp>
        <p:sp>
          <p:nvSpPr>
            <p:cNvPr id="18" name="Oval 51"/>
            <p:cNvSpPr>
              <a:spLocks noChangeArrowheads="1"/>
            </p:cNvSpPr>
            <p:nvPr/>
          </p:nvSpPr>
          <p:spPr bwMode="auto">
            <a:xfrm>
              <a:off x="5029200" y="14478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1</a:t>
              </a:r>
              <a:endParaRPr lang="en-US" altLang="zh-TW" sz="1600"/>
            </a:p>
          </p:txBody>
        </p:sp>
        <p:sp>
          <p:nvSpPr>
            <p:cNvPr id="19" name="Oval 52"/>
            <p:cNvSpPr>
              <a:spLocks noChangeArrowheads="1"/>
            </p:cNvSpPr>
            <p:nvPr/>
          </p:nvSpPr>
          <p:spPr bwMode="auto">
            <a:xfrm>
              <a:off x="5029200" y="3200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3</a:t>
              </a:r>
              <a:endParaRPr lang="en-US" altLang="zh-TW" sz="1600"/>
            </a:p>
          </p:txBody>
        </p:sp>
        <p:sp>
          <p:nvSpPr>
            <p:cNvPr id="20" name="Oval 53"/>
            <p:cNvSpPr>
              <a:spLocks noChangeArrowheads="1"/>
            </p:cNvSpPr>
            <p:nvPr/>
          </p:nvSpPr>
          <p:spPr bwMode="auto">
            <a:xfrm>
              <a:off x="5029200" y="2362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2</a:t>
              </a:r>
              <a:endParaRPr lang="en-US" altLang="zh-TW" sz="1600"/>
            </a:p>
          </p:txBody>
        </p:sp>
        <p:sp>
          <p:nvSpPr>
            <p:cNvPr id="21" name="Oval 55"/>
            <p:cNvSpPr>
              <a:spLocks noChangeArrowheads="1"/>
            </p:cNvSpPr>
            <p:nvPr/>
          </p:nvSpPr>
          <p:spPr bwMode="auto">
            <a:xfrm>
              <a:off x="5029200" y="5715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m</a:t>
              </a:r>
              <a:endParaRPr lang="en-US" altLang="zh-TW" sz="1600"/>
            </a:p>
          </p:txBody>
        </p:sp>
        <p:cxnSp>
          <p:nvCxnSpPr>
            <p:cNvPr id="22" name="AutoShape 24"/>
            <p:cNvCxnSpPr>
              <a:cxnSpLocks noChangeShapeType="1"/>
              <a:stCxn id="15" idx="6"/>
              <a:endCxn id="20" idx="2"/>
            </p:cNvCxnSpPr>
            <p:nvPr/>
          </p:nvCxnSpPr>
          <p:spPr bwMode="auto">
            <a:xfrm>
              <a:off x="2774950" y="1562100"/>
              <a:ext cx="2254250" cy="990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5"/>
            <p:cNvCxnSpPr>
              <a:cxnSpLocks noChangeShapeType="1"/>
              <a:stCxn id="15" idx="6"/>
              <a:endCxn id="21" idx="2"/>
            </p:cNvCxnSpPr>
            <p:nvPr/>
          </p:nvCxnSpPr>
          <p:spPr bwMode="auto">
            <a:xfrm>
              <a:off x="2774950" y="1562100"/>
              <a:ext cx="2254250" cy="4343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6"/>
            <p:cNvCxnSpPr>
              <a:cxnSpLocks noChangeShapeType="1"/>
              <a:stCxn id="16" idx="6"/>
              <a:endCxn id="18" idx="2"/>
            </p:cNvCxnSpPr>
            <p:nvPr/>
          </p:nvCxnSpPr>
          <p:spPr bwMode="auto">
            <a:xfrm flipV="1">
              <a:off x="2774950" y="1638300"/>
              <a:ext cx="2254250" cy="990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7"/>
            <p:cNvCxnSpPr>
              <a:cxnSpLocks noChangeShapeType="1"/>
              <a:stCxn id="16" idx="6"/>
              <a:endCxn id="19" idx="2"/>
            </p:cNvCxnSpPr>
            <p:nvPr/>
          </p:nvCxnSpPr>
          <p:spPr bwMode="auto">
            <a:xfrm>
              <a:off x="2774950" y="2628900"/>
              <a:ext cx="225425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8"/>
            <p:cNvCxnSpPr>
              <a:cxnSpLocks noChangeShapeType="1"/>
              <a:stCxn id="14" idx="6"/>
              <a:endCxn id="20" idx="2"/>
            </p:cNvCxnSpPr>
            <p:nvPr/>
          </p:nvCxnSpPr>
          <p:spPr bwMode="auto">
            <a:xfrm flipV="1">
              <a:off x="2774950" y="2552700"/>
              <a:ext cx="2254250" cy="1981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9"/>
            <p:cNvCxnSpPr>
              <a:cxnSpLocks noChangeShapeType="1"/>
              <a:stCxn id="12" idx="6"/>
              <a:endCxn id="18" idx="2"/>
            </p:cNvCxnSpPr>
            <p:nvPr/>
          </p:nvCxnSpPr>
          <p:spPr bwMode="auto">
            <a:xfrm flipV="1">
              <a:off x="2774950" y="1638300"/>
              <a:ext cx="2254250" cy="1981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30"/>
            <p:cNvCxnSpPr>
              <a:cxnSpLocks noChangeShapeType="1"/>
              <a:stCxn id="12" idx="6"/>
              <a:endCxn id="20" idx="2"/>
            </p:cNvCxnSpPr>
            <p:nvPr/>
          </p:nvCxnSpPr>
          <p:spPr bwMode="auto">
            <a:xfrm flipV="1">
              <a:off x="2774950" y="2552700"/>
              <a:ext cx="2254250" cy="1066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31"/>
            <p:cNvCxnSpPr>
              <a:cxnSpLocks noChangeShapeType="1"/>
              <a:stCxn id="12" idx="6"/>
              <a:endCxn id="21" idx="2"/>
            </p:cNvCxnSpPr>
            <p:nvPr/>
          </p:nvCxnSpPr>
          <p:spPr bwMode="auto">
            <a:xfrm>
              <a:off x="2774950" y="3619500"/>
              <a:ext cx="2254250" cy="2286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32"/>
            <p:cNvCxnSpPr>
              <a:cxnSpLocks noChangeShapeType="1"/>
              <a:stCxn id="13" idx="6"/>
              <a:endCxn id="19" idx="2"/>
            </p:cNvCxnSpPr>
            <p:nvPr/>
          </p:nvCxnSpPr>
          <p:spPr bwMode="auto">
            <a:xfrm flipV="1">
              <a:off x="2774950" y="3390900"/>
              <a:ext cx="2254250" cy="2133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33"/>
            <p:cNvCxnSpPr>
              <a:cxnSpLocks noChangeShapeType="1"/>
              <a:stCxn id="13" idx="6"/>
              <a:endCxn id="21" idx="2"/>
            </p:cNvCxnSpPr>
            <p:nvPr/>
          </p:nvCxnSpPr>
          <p:spPr bwMode="auto">
            <a:xfrm>
              <a:off x="2774950" y="5524500"/>
              <a:ext cx="2254250" cy="381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2" name="Oval 67"/>
            <p:cNvSpPr>
              <a:spLocks noChangeArrowheads="1"/>
            </p:cNvSpPr>
            <p:nvPr/>
          </p:nvSpPr>
          <p:spPr bwMode="auto">
            <a:xfrm>
              <a:off x="4648200" y="609600"/>
              <a:ext cx="1143000" cy="6248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" name="Text Box 51"/>
            <p:cNvSpPr txBox="1">
              <a:spLocks noChangeArrowheads="1"/>
            </p:cNvSpPr>
            <p:nvPr/>
          </p:nvSpPr>
          <p:spPr bwMode="auto">
            <a:xfrm>
              <a:off x="5029200" y="6858000"/>
              <a:ext cx="533400" cy="404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/>
                <a:t>Y</a:t>
              </a:r>
            </a:p>
          </p:txBody>
        </p:sp>
        <p:sp>
          <p:nvSpPr>
            <p:cNvPr id="34" name="Text Box 52"/>
            <p:cNvSpPr txBox="1">
              <a:spLocks noChangeArrowheads="1"/>
            </p:cNvSpPr>
            <p:nvPr/>
          </p:nvSpPr>
          <p:spPr bwMode="auto">
            <a:xfrm>
              <a:off x="2438400" y="6858000"/>
              <a:ext cx="762000" cy="404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/>
                <a:t>X</a:t>
              </a:r>
            </a:p>
          </p:txBody>
        </p:sp>
        <p:sp>
          <p:nvSpPr>
            <p:cNvPr id="35" name="Oval 67"/>
            <p:cNvSpPr>
              <a:spLocks noChangeArrowheads="1"/>
            </p:cNvSpPr>
            <p:nvPr/>
          </p:nvSpPr>
          <p:spPr bwMode="auto">
            <a:xfrm>
              <a:off x="2057400" y="609600"/>
              <a:ext cx="1143000" cy="6248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6" name="Text Box 65"/>
            <p:cNvSpPr txBox="1">
              <a:spLocks noChangeArrowheads="1"/>
            </p:cNvSpPr>
            <p:nvPr/>
          </p:nvSpPr>
          <p:spPr bwMode="auto">
            <a:xfrm>
              <a:off x="4910734" y="4038601"/>
              <a:ext cx="59154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600" b="1"/>
                <a:t>…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35967" y="1587758"/>
            <a:ext cx="4683478" cy="5021652"/>
            <a:chOff x="107950" y="115888"/>
            <a:chExt cx="6216650" cy="7182316"/>
          </a:xfrm>
        </p:grpSpPr>
        <p:sp>
          <p:nvSpPr>
            <p:cNvPr id="38" name="Oval 66"/>
            <p:cNvSpPr>
              <a:spLocks noChangeArrowheads="1"/>
            </p:cNvSpPr>
            <p:nvPr/>
          </p:nvSpPr>
          <p:spPr bwMode="auto">
            <a:xfrm>
              <a:off x="4222750" y="3925888"/>
              <a:ext cx="1295400" cy="2895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" name="AutoShape 2"/>
            <p:cNvSpPr>
              <a:spLocks noChangeArrowheads="1"/>
            </p:cNvSpPr>
            <p:nvPr/>
          </p:nvSpPr>
          <p:spPr bwMode="auto">
            <a:xfrm>
              <a:off x="107950" y="3581400"/>
              <a:ext cx="457200" cy="39528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s</a:t>
              </a:r>
            </a:p>
          </p:txBody>
        </p:sp>
        <p:sp>
          <p:nvSpPr>
            <p:cNvPr id="40" name="Oval 6"/>
            <p:cNvSpPr>
              <a:spLocks noChangeArrowheads="1"/>
            </p:cNvSpPr>
            <p:nvPr/>
          </p:nvSpPr>
          <p:spPr bwMode="auto">
            <a:xfrm>
              <a:off x="2393950" y="3429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3</a:t>
              </a:r>
              <a:endParaRPr lang="en-US" altLang="zh-TW" sz="1600"/>
            </a:p>
          </p:txBody>
        </p:sp>
        <p:sp>
          <p:nvSpPr>
            <p:cNvPr id="41" name="Oval 7"/>
            <p:cNvSpPr>
              <a:spLocks noChangeArrowheads="1"/>
            </p:cNvSpPr>
            <p:nvPr/>
          </p:nvSpPr>
          <p:spPr bwMode="auto">
            <a:xfrm>
              <a:off x="2393950" y="5334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5</a:t>
              </a:r>
              <a:endParaRPr lang="en-US" altLang="zh-TW" sz="1600"/>
            </a:p>
          </p:txBody>
        </p:sp>
        <p:sp>
          <p:nvSpPr>
            <p:cNvPr id="42" name="Oval 8"/>
            <p:cNvSpPr>
              <a:spLocks noChangeArrowheads="1"/>
            </p:cNvSpPr>
            <p:nvPr/>
          </p:nvSpPr>
          <p:spPr bwMode="auto">
            <a:xfrm>
              <a:off x="2393950" y="4343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4</a:t>
              </a:r>
              <a:endParaRPr lang="en-US" altLang="zh-TW" sz="1600"/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2393950" y="13716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1</a:t>
              </a:r>
              <a:endParaRPr lang="en-US" altLang="zh-TW" sz="1600"/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2393950" y="2438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x</a:t>
              </a:r>
              <a:r>
                <a:rPr lang="en-US" altLang="zh-TW" sz="1600" baseline="-25000"/>
                <a:t>2</a:t>
              </a:r>
              <a:endParaRPr lang="en-US" altLang="zh-TW" sz="1600"/>
            </a:p>
          </p:txBody>
        </p:sp>
        <p:sp>
          <p:nvSpPr>
            <p:cNvPr id="45" name="Oval 51"/>
            <p:cNvSpPr>
              <a:spLocks noChangeArrowheads="1"/>
            </p:cNvSpPr>
            <p:nvPr/>
          </p:nvSpPr>
          <p:spPr bwMode="auto">
            <a:xfrm>
              <a:off x="4679950" y="41148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1</a:t>
              </a:r>
              <a:endParaRPr lang="en-US" altLang="zh-TW" sz="1600"/>
            </a:p>
          </p:txBody>
        </p:sp>
        <p:sp>
          <p:nvSpPr>
            <p:cNvPr id="46" name="Oval 52"/>
            <p:cNvSpPr>
              <a:spLocks noChangeArrowheads="1"/>
            </p:cNvSpPr>
            <p:nvPr/>
          </p:nvSpPr>
          <p:spPr bwMode="auto">
            <a:xfrm>
              <a:off x="4679950" y="51816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3</a:t>
              </a:r>
              <a:endParaRPr lang="en-US" altLang="zh-TW" sz="1600"/>
            </a:p>
          </p:txBody>
        </p:sp>
        <p:sp>
          <p:nvSpPr>
            <p:cNvPr id="47" name="Oval 53"/>
            <p:cNvSpPr>
              <a:spLocks noChangeArrowheads="1"/>
            </p:cNvSpPr>
            <p:nvPr/>
          </p:nvSpPr>
          <p:spPr bwMode="auto">
            <a:xfrm>
              <a:off x="4679950" y="4648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2</a:t>
              </a:r>
              <a:endParaRPr lang="en-US" altLang="zh-TW" sz="1600"/>
            </a:p>
          </p:txBody>
        </p:sp>
        <p:cxnSp>
          <p:nvCxnSpPr>
            <p:cNvPr id="48" name="AutoShape 19"/>
            <p:cNvCxnSpPr>
              <a:cxnSpLocks noChangeShapeType="1"/>
            </p:cNvCxnSpPr>
            <p:nvPr/>
          </p:nvCxnSpPr>
          <p:spPr bwMode="auto">
            <a:xfrm flipV="1">
              <a:off x="450850" y="1562100"/>
              <a:ext cx="1943100" cy="22177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20"/>
            <p:cNvCxnSpPr>
              <a:cxnSpLocks noChangeShapeType="1"/>
            </p:cNvCxnSpPr>
            <p:nvPr/>
          </p:nvCxnSpPr>
          <p:spPr bwMode="auto">
            <a:xfrm flipV="1">
              <a:off x="450850" y="2628900"/>
              <a:ext cx="1943100" cy="11509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21"/>
            <p:cNvCxnSpPr>
              <a:cxnSpLocks noChangeShapeType="1"/>
            </p:cNvCxnSpPr>
            <p:nvPr/>
          </p:nvCxnSpPr>
          <p:spPr bwMode="auto">
            <a:xfrm flipV="1">
              <a:off x="450850" y="3619500"/>
              <a:ext cx="1943100" cy="1603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22"/>
            <p:cNvCxnSpPr>
              <a:cxnSpLocks noChangeShapeType="1"/>
            </p:cNvCxnSpPr>
            <p:nvPr/>
          </p:nvCxnSpPr>
          <p:spPr bwMode="auto">
            <a:xfrm>
              <a:off x="450850" y="3779838"/>
              <a:ext cx="1943100" cy="7540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23"/>
            <p:cNvCxnSpPr>
              <a:cxnSpLocks noChangeShapeType="1"/>
            </p:cNvCxnSpPr>
            <p:nvPr/>
          </p:nvCxnSpPr>
          <p:spPr bwMode="auto">
            <a:xfrm>
              <a:off x="450850" y="3779838"/>
              <a:ext cx="1943100" cy="17446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24"/>
            <p:cNvCxnSpPr>
              <a:cxnSpLocks noChangeShapeType="1"/>
              <a:stCxn id="43" idx="6"/>
              <a:endCxn id="47" idx="2"/>
            </p:cNvCxnSpPr>
            <p:nvPr/>
          </p:nvCxnSpPr>
          <p:spPr bwMode="auto">
            <a:xfrm>
              <a:off x="2774950" y="1562100"/>
              <a:ext cx="1905000" cy="3276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25"/>
            <p:cNvCxnSpPr>
              <a:cxnSpLocks noChangeShapeType="1"/>
              <a:stCxn id="43" idx="6"/>
            </p:cNvCxnSpPr>
            <p:nvPr/>
          </p:nvCxnSpPr>
          <p:spPr bwMode="auto">
            <a:xfrm>
              <a:off x="2774950" y="1562100"/>
              <a:ext cx="1905000" cy="4800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" name="AutoShape 26"/>
            <p:cNvCxnSpPr>
              <a:cxnSpLocks noChangeShapeType="1"/>
              <a:stCxn id="44" idx="6"/>
              <a:endCxn id="45" idx="2"/>
            </p:cNvCxnSpPr>
            <p:nvPr/>
          </p:nvCxnSpPr>
          <p:spPr bwMode="auto">
            <a:xfrm>
              <a:off x="2774950" y="2628900"/>
              <a:ext cx="1905000" cy="1676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27"/>
            <p:cNvCxnSpPr>
              <a:cxnSpLocks noChangeShapeType="1"/>
              <a:stCxn id="44" idx="6"/>
              <a:endCxn id="46" idx="2"/>
            </p:cNvCxnSpPr>
            <p:nvPr/>
          </p:nvCxnSpPr>
          <p:spPr bwMode="auto">
            <a:xfrm>
              <a:off x="2774950" y="2628900"/>
              <a:ext cx="1905000" cy="2743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28"/>
            <p:cNvCxnSpPr>
              <a:cxnSpLocks noChangeShapeType="1"/>
              <a:stCxn id="42" idx="6"/>
              <a:endCxn id="47" idx="2"/>
            </p:cNvCxnSpPr>
            <p:nvPr/>
          </p:nvCxnSpPr>
          <p:spPr bwMode="auto">
            <a:xfrm>
              <a:off x="2774950" y="4533900"/>
              <a:ext cx="1905000" cy="304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" name="AutoShape 29"/>
            <p:cNvCxnSpPr>
              <a:cxnSpLocks noChangeShapeType="1"/>
              <a:stCxn id="40" idx="6"/>
              <a:endCxn id="45" idx="2"/>
            </p:cNvCxnSpPr>
            <p:nvPr/>
          </p:nvCxnSpPr>
          <p:spPr bwMode="auto">
            <a:xfrm>
              <a:off x="2774950" y="3619500"/>
              <a:ext cx="1905000" cy="685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30"/>
            <p:cNvCxnSpPr>
              <a:cxnSpLocks noChangeShapeType="1"/>
              <a:stCxn id="40" idx="6"/>
              <a:endCxn id="47" idx="2"/>
            </p:cNvCxnSpPr>
            <p:nvPr/>
          </p:nvCxnSpPr>
          <p:spPr bwMode="auto">
            <a:xfrm>
              <a:off x="2774950" y="3619500"/>
              <a:ext cx="1905000" cy="1219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AutoShape 31"/>
            <p:cNvCxnSpPr>
              <a:cxnSpLocks noChangeShapeType="1"/>
              <a:stCxn id="40" idx="6"/>
            </p:cNvCxnSpPr>
            <p:nvPr/>
          </p:nvCxnSpPr>
          <p:spPr bwMode="auto">
            <a:xfrm>
              <a:off x="2774950" y="3619500"/>
              <a:ext cx="1905000" cy="2743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32"/>
            <p:cNvCxnSpPr>
              <a:cxnSpLocks noChangeShapeType="1"/>
              <a:stCxn id="41" idx="6"/>
              <a:endCxn id="46" idx="2"/>
            </p:cNvCxnSpPr>
            <p:nvPr/>
          </p:nvCxnSpPr>
          <p:spPr bwMode="auto">
            <a:xfrm flipV="1">
              <a:off x="2774950" y="5372100"/>
              <a:ext cx="1905000" cy="152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33"/>
            <p:cNvCxnSpPr>
              <a:cxnSpLocks noChangeShapeType="1"/>
              <a:stCxn id="41" idx="6"/>
            </p:cNvCxnSpPr>
            <p:nvPr/>
          </p:nvCxnSpPr>
          <p:spPr bwMode="auto">
            <a:xfrm>
              <a:off x="2774950" y="5524500"/>
              <a:ext cx="1905000" cy="838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67"/>
            <p:cNvSpPr>
              <a:spLocks noChangeArrowheads="1"/>
            </p:cNvSpPr>
            <p:nvPr/>
          </p:nvSpPr>
          <p:spPr bwMode="auto">
            <a:xfrm>
              <a:off x="4222750" y="115888"/>
              <a:ext cx="1295400" cy="2895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4" name="Oval 51"/>
            <p:cNvSpPr>
              <a:spLocks noChangeArrowheads="1"/>
            </p:cNvSpPr>
            <p:nvPr/>
          </p:nvSpPr>
          <p:spPr bwMode="auto">
            <a:xfrm>
              <a:off x="4679950" y="3048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1</a:t>
              </a:r>
              <a:endParaRPr lang="en-US" altLang="zh-TW" sz="1600"/>
            </a:p>
          </p:txBody>
        </p:sp>
        <p:sp>
          <p:nvSpPr>
            <p:cNvPr id="65" name="Oval 52"/>
            <p:cNvSpPr>
              <a:spLocks noChangeArrowheads="1"/>
            </p:cNvSpPr>
            <p:nvPr/>
          </p:nvSpPr>
          <p:spPr bwMode="auto">
            <a:xfrm>
              <a:off x="4679950" y="1295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3</a:t>
              </a:r>
              <a:endParaRPr lang="en-US" altLang="zh-TW" sz="1600"/>
            </a:p>
          </p:txBody>
        </p:sp>
        <p:sp>
          <p:nvSpPr>
            <p:cNvPr id="66" name="Oval 53"/>
            <p:cNvSpPr>
              <a:spLocks noChangeArrowheads="1"/>
            </p:cNvSpPr>
            <p:nvPr/>
          </p:nvSpPr>
          <p:spPr bwMode="auto">
            <a:xfrm>
              <a:off x="4679950" y="838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2</a:t>
              </a:r>
              <a:endParaRPr lang="en-US" altLang="zh-TW" sz="1600"/>
            </a:p>
          </p:txBody>
        </p:sp>
        <p:sp>
          <p:nvSpPr>
            <p:cNvPr id="67" name="Oval 55"/>
            <p:cNvSpPr>
              <a:spLocks noChangeArrowheads="1"/>
            </p:cNvSpPr>
            <p:nvPr/>
          </p:nvSpPr>
          <p:spPr bwMode="auto">
            <a:xfrm>
              <a:off x="4679950" y="2362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m</a:t>
              </a:r>
              <a:endParaRPr lang="en-US" altLang="zh-TW" sz="1600"/>
            </a:p>
          </p:txBody>
        </p:sp>
        <p:sp>
          <p:nvSpPr>
            <p:cNvPr id="68" name="Text Box 65"/>
            <p:cNvSpPr txBox="1">
              <a:spLocks noChangeArrowheads="1"/>
            </p:cNvSpPr>
            <p:nvPr/>
          </p:nvSpPr>
          <p:spPr bwMode="auto">
            <a:xfrm>
              <a:off x="4549335" y="5715000"/>
              <a:ext cx="57194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600" b="1"/>
                <a:t>…</a:t>
              </a:r>
            </a:p>
          </p:txBody>
        </p:sp>
        <p:cxnSp>
          <p:nvCxnSpPr>
            <p:cNvPr id="69" name="AutoShape 40"/>
            <p:cNvCxnSpPr>
              <a:cxnSpLocks noChangeShapeType="1"/>
              <a:stCxn id="43" idx="6"/>
              <a:endCxn id="66" idx="2"/>
            </p:cNvCxnSpPr>
            <p:nvPr/>
          </p:nvCxnSpPr>
          <p:spPr bwMode="auto">
            <a:xfrm flipV="1">
              <a:off x="2774950" y="1028700"/>
              <a:ext cx="1905000" cy="533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41"/>
            <p:cNvCxnSpPr>
              <a:cxnSpLocks noChangeShapeType="1"/>
              <a:stCxn id="43" idx="6"/>
              <a:endCxn id="67" idx="2"/>
            </p:cNvCxnSpPr>
            <p:nvPr/>
          </p:nvCxnSpPr>
          <p:spPr bwMode="auto">
            <a:xfrm>
              <a:off x="2774950" y="1562100"/>
              <a:ext cx="1905000" cy="990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42"/>
            <p:cNvCxnSpPr>
              <a:cxnSpLocks noChangeShapeType="1"/>
              <a:stCxn id="44" idx="6"/>
              <a:endCxn id="64" idx="2"/>
            </p:cNvCxnSpPr>
            <p:nvPr/>
          </p:nvCxnSpPr>
          <p:spPr bwMode="auto">
            <a:xfrm flipV="1">
              <a:off x="2774950" y="495300"/>
              <a:ext cx="1905000" cy="2133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43"/>
            <p:cNvCxnSpPr>
              <a:cxnSpLocks noChangeShapeType="1"/>
              <a:stCxn id="44" idx="6"/>
              <a:endCxn id="65" idx="2"/>
            </p:cNvCxnSpPr>
            <p:nvPr/>
          </p:nvCxnSpPr>
          <p:spPr bwMode="auto">
            <a:xfrm flipV="1">
              <a:off x="2774950" y="1485900"/>
              <a:ext cx="1905000" cy="1143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3" name="AutoShape 44"/>
            <p:cNvCxnSpPr>
              <a:cxnSpLocks noChangeShapeType="1"/>
              <a:stCxn id="42" idx="6"/>
              <a:endCxn id="66" idx="2"/>
            </p:cNvCxnSpPr>
            <p:nvPr/>
          </p:nvCxnSpPr>
          <p:spPr bwMode="auto">
            <a:xfrm flipV="1">
              <a:off x="2774950" y="1028700"/>
              <a:ext cx="1905000" cy="3505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45"/>
            <p:cNvCxnSpPr>
              <a:cxnSpLocks noChangeShapeType="1"/>
              <a:stCxn id="40" idx="6"/>
              <a:endCxn id="64" idx="2"/>
            </p:cNvCxnSpPr>
            <p:nvPr/>
          </p:nvCxnSpPr>
          <p:spPr bwMode="auto">
            <a:xfrm flipV="1">
              <a:off x="2774950" y="495300"/>
              <a:ext cx="1905000" cy="3124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46"/>
            <p:cNvCxnSpPr>
              <a:cxnSpLocks noChangeShapeType="1"/>
              <a:stCxn id="40" idx="6"/>
              <a:endCxn id="66" idx="2"/>
            </p:cNvCxnSpPr>
            <p:nvPr/>
          </p:nvCxnSpPr>
          <p:spPr bwMode="auto">
            <a:xfrm flipV="1">
              <a:off x="2774950" y="1028700"/>
              <a:ext cx="1905000" cy="2590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47"/>
            <p:cNvCxnSpPr>
              <a:cxnSpLocks noChangeShapeType="1"/>
              <a:stCxn id="40" idx="6"/>
              <a:endCxn id="67" idx="2"/>
            </p:cNvCxnSpPr>
            <p:nvPr/>
          </p:nvCxnSpPr>
          <p:spPr bwMode="auto">
            <a:xfrm flipV="1">
              <a:off x="2774950" y="2552700"/>
              <a:ext cx="1905000" cy="1066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48"/>
            <p:cNvCxnSpPr>
              <a:cxnSpLocks noChangeShapeType="1"/>
              <a:stCxn id="41" idx="6"/>
              <a:endCxn id="65" idx="2"/>
            </p:cNvCxnSpPr>
            <p:nvPr/>
          </p:nvCxnSpPr>
          <p:spPr bwMode="auto">
            <a:xfrm flipV="1">
              <a:off x="2774950" y="1485900"/>
              <a:ext cx="1905000" cy="4038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8" name="AutoShape 49"/>
            <p:cNvCxnSpPr>
              <a:cxnSpLocks noChangeShapeType="1"/>
              <a:stCxn id="41" idx="6"/>
              <a:endCxn id="67" idx="2"/>
            </p:cNvCxnSpPr>
            <p:nvPr/>
          </p:nvCxnSpPr>
          <p:spPr bwMode="auto">
            <a:xfrm flipV="1">
              <a:off x="2774950" y="2552700"/>
              <a:ext cx="1905000" cy="2971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9" name="Oval 67"/>
            <p:cNvSpPr>
              <a:spLocks noChangeArrowheads="1"/>
            </p:cNvSpPr>
            <p:nvPr/>
          </p:nvSpPr>
          <p:spPr bwMode="auto">
            <a:xfrm>
              <a:off x="2057400" y="609600"/>
              <a:ext cx="1143000" cy="6248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" name="Text Box 51"/>
            <p:cNvSpPr txBox="1">
              <a:spLocks noChangeArrowheads="1"/>
            </p:cNvSpPr>
            <p:nvPr/>
          </p:nvSpPr>
          <p:spPr bwMode="auto">
            <a:xfrm>
              <a:off x="3962400" y="6858000"/>
              <a:ext cx="2362200" cy="440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 dirty="0"/>
                <a:t>|</a:t>
              </a:r>
              <a:r>
                <a:rPr lang="en-US" altLang="zh-TW" sz="1400" dirty="0" err="1"/>
                <a:t>Y|</a:t>
              </a:r>
              <a:r>
                <a:rPr lang="en-US" altLang="zh-TW" sz="1400" baseline="30000" dirty="0" err="1"/>
                <a:t>p</a:t>
              </a:r>
              <a:r>
                <a:rPr lang="en-US" altLang="zh-TW" sz="1400" dirty="0"/>
                <a:t> copies of Y</a:t>
              </a:r>
            </a:p>
          </p:txBody>
        </p:sp>
        <p:sp>
          <p:nvSpPr>
            <p:cNvPr id="81" name="Text Box 52"/>
            <p:cNvSpPr txBox="1">
              <a:spLocks noChangeArrowheads="1"/>
            </p:cNvSpPr>
            <p:nvPr/>
          </p:nvSpPr>
          <p:spPr bwMode="auto">
            <a:xfrm>
              <a:off x="2438400" y="6858000"/>
              <a:ext cx="762000" cy="440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/>
                <a:t>X</a:t>
              </a:r>
            </a:p>
          </p:txBody>
        </p:sp>
        <p:sp>
          <p:nvSpPr>
            <p:cNvPr id="82" name="Text Box 65"/>
            <p:cNvSpPr txBox="1">
              <a:spLocks noChangeArrowheads="1"/>
            </p:cNvSpPr>
            <p:nvPr/>
          </p:nvSpPr>
          <p:spPr bwMode="auto">
            <a:xfrm>
              <a:off x="4641410" y="3316288"/>
              <a:ext cx="57194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600" b="1"/>
                <a:t>…</a:t>
              </a:r>
            </a:p>
          </p:txBody>
        </p:sp>
        <p:sp>
          <p:nvSpPr>
            <p:cNvPr id="83" name="Text Box 65"/>
            <p:cNvSpPr txBox="1">
              <a:spLocks noChangeArrowheads="1"/>
            </p:cNvSpPr>
            <p:nvPr/>
          </p:nvSpPr>
          <p:spPr bwMode="auto">
            <a:xfrm>
              <a:off x="4549335" y="1905001"/>
              <a:ext cx="57194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600" b="1"/>
                <a:t>…</a:t>
              </a:r>
            </a:p>
          </p:txBody>
        </p:sp>
        <p:sp>
          <p:nvSpPr>
            <p:cNvPr id="84" name="Oval 55"/>
            <p:cNvSpPr>
              <a:spLocks noChangeArrowheads="1"/>
            </p:cNvSpPr>
            <p:nvPr/>
          </p:nvSpPr>
          <p:spPr bwMode="auto">
            <a:xfrm>
              <a:off x="4679950" y="6172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600"/>
                <a:t>y</a:t>
              </a:r>
              <a:r>
                <a:rPr lang="en-US" altLang="zh-TW" sz="1600" baseline="-25000"/>
                <a:t>m</a:t>
              </a:r>
              <a:endParaRPr lang="en-US" altLang="zh-TW" sz="1600"/>
            </a:p>
          </p:txBody>
        </p:sp>
      </p:grpSp>
    </p:spTree>
    <p:extLst>
      <p:ext uri="{BB962C8B-B14F-4D97-AF65-F5344CB8AC3E}">
        <p14:creationId xmlns:p14="http://schemas.microsoft.com/office/powerpoint/2010/main" val="388243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282222"/>
            <a:ext cx="7772400" cy="1484133"/>
          </a:xfrm>
        </p:spPr>
        <p:txBody>
          <a:bodyPr/>
          <a:lstStyle/>
          <a:p>
            <a:r>
              <a:rPr lang="en-US" altLang="zh-TW" sz="2000" dirty="0"/>
              <a:t>If (</a:t>
            </a:r>
            <a:r>
              <a:rPr lang="en-US" altLang="zh-TW" sz="2000" i="1" dirty="0"/>
              <a:t>X</a:t>
            </a:r>
            <a:r>
              <a:rPr lang="en-US" altLang="zh-TW" sz="2000" dirty="0"/>
              <a:t>, </a:t>
            </a:r>
            <a:r>
              <a:rPr lang="en-US" altLang="zh-TW" sz="2000" i="1" dirty="0"/>
              <a:t>Y</a:t>
            </a:r>
            <a:r>
              <a:rPr lang="en-US" altLang="zh-TW" sz="2000" dirty="0"/>
              <a:t>, </a:t>
            </a:r>
            <a:r>
              <a:rPr lang="en-US" altLang="zh-TW" sz="2000" i="1" dirty="0"/>
              <a:t>E</a:t>
            </a:r>
            <a:r>
              <a:rPr lang="en-US" altLang="zh-TW" sz="2000" dirty="0"/>
              <a:t>) has a </a:t>
            </a:r>
            <a:r>
              <a:rPr lang="en-US" altLang="zh-TW" sz="2000" i="1" dirty="0"/>
              <a:t>k</a:t>
            </a:r>
            <a:r>
              <a:rPr lang="en-US" altLang="zh-TW" sz="2000" dirty="0"/>
              <a:t>-node subset </a:t>
            </a:r>
            <a:r>
              <a:rPr lang="en-US" altLang="zh-TW" sz="2000" i="1" dirty="0"/>
              <a:t>A</a:t>
            </a:r>
            <a:r>
              <a:rPr lang="en-US" altLang="zh-TW" sz="2000" dirty="0"/>
              <a:t> of </a:t>
            </a:r>
            <a:r>
              <a:rPr lang="en-US" altLang="zh-TW" sz="2000" i="1" dirty="0"/>
              <a:t>X</a:t>
            </a:r>
            <a:r>
              <a:rPr lang="en-US" altLang="zh-TW" sz="2000" dirty="0"/>
              <a:t> covering all nodes in </a:t>
            </a:r>
            <a:r>
              <a:rPr lang="en-US" altLang="zh-TW" sz="2000" i="1" dirty="0"/>
              <a:t>Y</a:t>
            </a:r>
            <a:r>
              <a:rPr lang="en-US" altLang="zh-TW" sz="2000" dirty="0"/>
              <a:t>, then there exists a tree</a:t>
            </a:r>
            <a:r>
              <a:rPr lang="en-US" altLang="zh-TW" sz="2000" i="1" dirty="0"/>
              <a:t> T</a:t>
            </a:r>
            <a:r>
              <a:rPr lang="en-US" altLang="zh-TW" sz="2000" dirty="0"/>
              <a:t> rooted at</a:t>
            </a:r>
            <a:r>
              <a:rPr lang="en-US" altLang="zh-TW" sz="2000" i="1" dirty="0"/>
              <a:t> s</a:t>
            </a:r>
            <a:r>
              <a:rPr lang="en-US" altLang="zh-TW" sz="2000" dirty="0"/>
              <a:t> which contains </a:t>
            </a:r>
            <a:r>
              <a:rPr lang="en-US" altLang="zh-TW" sz="2000" i="1" dirty="0"/>
              <a:t>A</a:t>
            </a:r>
            <a:r>
              <a:rPr lang="en-US" altLang="zh-TW" sz="2000" dirty="0"/>
              <a:t> and </a:t>
            </a:r>
            <a:r>
              <a:rPr lang="en-US" altLang="zh-TW" sz="2000" i="1" dirty="0"/>
              <a:t>D</a:t>
            </a:r>
            <a:r>
              <a:rPr lang="en-US" altLang="zh-TW" sz="2000" dirty="0"/>
              <a:t>. And recovery set </a:t>
            </a:r>
            <a:r>
              <a:rPr lang="en-US" altLang="zh-TW" sz="2000" i="1" dirty="0"/>
              <a:t>R</a:t>
            </a:r>
            <a:r>
              <a:rPr lang="en-US" altLang="zh-TW" sz="2000" dirty="0"/>
              <a:t> is set as </a:t>
            </a:r>
            <a:r>
              <a:rPr lang="en-US" altLang="zh-TW" sz="2000" i="1" dirty="0" smtClean="0"/>
              <a:t>A</a:t>
            </a:r>
            <a:r>
              <a:rPr lang="en-US" altLang="zh-TW" sz="2000" dirty="0" smtClean="0"/>
              <a:t>. </a:t>
            </a:r>
            <a:r>
              <a:rPr lang="en-US" altLang="zh-TW" sz="2000" dirty="0" smtClean="0">
                <a:solidFill>
                  <a:srgbClr val="FF0000"/>
                </a:solidFill>
              </a:rPr>
              <a:t>R = {x1, x2, x5}</a:t>
            </a:r>
            <a:br>
              <a:rPr lang="en-US" altLang="zh-TW" sz="2000" dirty="0" smtClean="0">
                <a:solidFill>
                  <a:srgbClr val="FF0000"/>
                </a:solidFill>
              </a:rPr>
            </a:br>
            <a:r>
              <a:rPr lang="en-US" altLang="zh-TW" sz="2000" dirty="0"/>
              <a:t>c(T) = k * L + |D| , w(T) = k * L + |D|</a:t>
            </a:r>
            <a:endParaRPr lang="en-US" altLang="zh-TW" sz="2000" dirty="0">
              <a:solidFill>
                <a:srgbClr val="FF0000"/>
              </a:solidFill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051076" y="6050756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 dirty="0"/>
              <a:t>k</a:t>
            </a:r>
            <a:r>
              <a:rPr lang="en-US" altLang="zh-TW" sz="1800" dirty="0"/>
              <a:t>-node subset </a:t>
            </a:r>
            <a:r>
              <a:rPr lang="en-US" altLang="zh-TW" sz="1800" i="1" dirty="0"/>
              <a:t>A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087019" y="427063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 dirty="0"/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1008743" y="2222993"/>
            <a:ext cx="569333" cy="14307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4632" y="5029040"/>
            <a:ext cx="569333" cy="824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949130" y="1792389"/>
            <a:ext cx="2438400" cy="4916819"/>
            <a:chOff x="2057400" y="609600"/>
            <a:chExt cx="3733800" cy="6621432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2393950" y="3429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x</a:t>
              </a:r>
              <a:r>
                <a:rPr lang="en-US" altLang="zh-TW" sz="1400" baseline="-25000"/>
                <a:t>3</a:t>
              </a:r>
              <a:endParaRPr lang="en-US" altLang="zh-TW" sz="1400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393950" y="5333999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5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2393950" y="4343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x</a:t>
              </a:r>
              <a:r>
                <a:rPr lang="en-US" altLang="zh-TW" sz="1400" baseline="-25000"/>
                <a:t>4</a:t>
              </a:r>
              <a:endParaRPr lang="en-US" altLang="zh-TW" sz="1400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393950" y="1371600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1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393950" y="2438400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2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16" name="Oval 3"/>
            <p:cNvSpPr>
              <a:spLocks noChangeArrowheads="1"/>
            </p:cNvSpPr>
            <p:nvPr/>
          </p:nvSpPr>
          <p:spPr bwMode="auto">
            <a:xfrm>
              <a:off x="5029200" y="1449388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1</a:t>
              </a:r>
              <a:endParaRPr lang="en-US" altLang="zh-TW" sz="1400"/>
            </a:p>
          </p:txBody>
        </p:sp>
        <p:sp>
          <p:nvSpPr>
            <p:cNvPr id="17" name="Oval 51"/>
            <p:cNvSpPr>
              <a:spLocks noChangeArrowheads="1"/>
            </p:cNvSpPr>
            <p:nvPr/>
          </p:nvSpPr>
          <p:spPr bwMode="auto">
            <a:xfrm>
              <a:off x="5029200" y="14478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1</a:t>
              </a:r>
              <a:endParaRPr lang="en-US" altLang="zh-TW" sz="1400"/>
            </a:p>
          </p:txBody>
        </p:sp>
        <p:sp>
          <p:nvSpPr>
            <p:cNvPr id="18" name="Oval 52"/>
            <p:cNvSpPr>
              <a:spLocks noChangeArrowheads="1"/>
            </p:cNvSpPr>
            <p:nvPr/>
          </p:nvSpPr>
          <p:spPr bwMode="auto">
            <a:xfrm>
              <a:off x="5029200" y="3200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3</a:t>
              </a:r>
              <a:endParaRPr lang="en-US" altLang="zh-TW" sz="1400"/>
            </a:p>
          </p:txBody>
        </p:sp>
        <p:sp>
          <p:nvSpPr>
            <p:cNvPr id="19" name="Oval 53"/>
            <p:cNvSpPr>
              <a:spLocks noChangeArrowheads="1"/>
            </p:cNvSpPr>
            <p:nvPr/>
          </p:nvSpPr>
          <p:spPr bwMode="auto">
            <a:xfrm>
              <a:off x="5029200" y="2362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2</a:t>
              </a:r>
              <a:endParaRPr lang="en-US" altLang="zh-TW" sz="1400"/>
            </a:p>
          </p:txBody>
        </p:sp>
        <p:sp>
          <p:nvSpPr>
            <p:cNvPr id="20" name="Oval 55"/>
            <p:cNvSpPr>
              <a:spLocks noChangeArrowheads="1"/>
            </p:cNvSpPr>
            <p:nvPr/>
          </p:nvSpPr>
          <p:spPr bwMode="auto">
            <a:xfrm>
              <a:off x="5029200" y="5715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m</a:t>
              </a:r>
              <a:endParaRPr lang="en-US" altLang="zh-TW" sz="1400"/>
            </a:p>
          </p:txBody>
        </p:sp>
        <p:cxnSp>
          <p:nvCxnSpPr>
            <p:cNvPr id="21" name="AutoShape 1036"/>
            <p:cNvCxnSpPr>
              <a:cxnSpLocks noChangeShapeType="1"/>
              <a:stCxn id="13" idx="6"/>
              <a:endCxn id="19" idx="2"/>
            </p:cNvCxnSpPr>
            <p:nvPr/>
          </p:nvCxnSpPr>
          <p:spPr bwMode="auto">
            <a:xfrm>
              <a:off x="2774950" y="1562100"/>
              <a:ext cx="2254250" cy="990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037"/>
            <p:cNvCxnSpPr>
              <a:cxnSpLocks noChangeShapeType="1"/>
              <a:stCxn id="13" idx="6"/>
              <a:endCxn id="20" idx="2"/>
            </p:cNvCxnSpPr>
            <p:nvPr/>
          </p:nvCxnSpPr>
          <p:spPr bwMode="auto">
            <a:xfrm>
              <a:off x="2774950" y="1562100"/>
              <a:ext cx="2254250" cy="4343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1038"/>
            <p:cNvCxnSpPr>
              <a:cxnSpLocks noChangeShapeType="1"/>
              <a:stCxn id="15" idx="6"/>
              <a:endCxn id="17" idx="2"/>
            </p:cNvCxnSpPr>
            <p:nvPr/>
          </p:nvCxnSpPr>
          <p:spPr bwMode="auto">
            <a:xfrm flipV="1">
              <a:off x="2774950" y="1638300"/>
              <a:ext cx="2254250" cy="990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1039"/>
            <p:cNvCxnSpPr>
              <a:cxnSpLocks noChangeShapeType="1"/>
              <a:stCxn id="15" idx="6"/>
              <a:endCxn id="18" idx="2"/>
            </p:cNvCxnSpPr>
            <p:nvPr/>
          </p:nvCxnSpPr>
          <p:spPr bwMode="auto">
            <a:xfrm>
              <a:off x="2774950" y="2628900"/>
              <a:ext cx="225425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1040"/>
            <p:cNvCxnSpPr>
              <a:cxnSpLocks noChangeShapeType="1"/>
              <a:stCxn id="12" idx="6"/>
              <a:endCxn id="19" idx="2"/>
            </p:cNvCxnSpPr>
            <p:nvPr/>
          </p:nvCxnSpPr>
          <p:spPr bwMode="auto">
            <a:xfrm flipV="1">
              <a:off x="2774950" y="2552700"/>
              <a:ext cx="2254250" cy="1981200"/>
            </a:xfrm>
            <a:prstGeom prst="straightConnector1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1041"/>
            <p:cNvCxnSpPr>
              <a:cxnSpLocks noChangeShapeType="1"/>
              <a:stCxn id="10" idx="6"/>
              <a:endCxn id="17" idx="2"/>
            </p:cNvCxnSpPr>
            <p:nvPr/>
          </p:nvCxnSpPr>
          <p:spPr bwMode="auto">
            <a:xfrm flipV="1">
              <a:off x="2774950" y="1638300"/>
              <a:ext cx="2254250" cy="1981200"/>
            </a:xfrm>
            <a:prstGeom prst="straightConnector1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1042"/>
            <p:cNvCxnSpPr>
              <a:cxnSpLocks noChangeShapeType="1"/>
              <a:stCxn id="10" idx="6"/>
              <a:endCxn id="19" idx="2"/>
            </p:cNvCxnSpPr>
            <p:nvPr/>
          </p:nvCxnSpPr>
          <p:spPr bwMode="auto">
            <a:xfrm flipV="1">
              <a:off x="2774950" y="2552700"/>
              <a:ext cx="2254250" cy="1066800"/>
            </a:xfrm>
            <a:prstGeom prst="straightConnector1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1043"/>
            <p:cNvCxnSpPr>
              <a:cxnSpLocks noChangeShapeType="1"/>
              <a:stCxn id="10" idx="6"/>
              <a:endCxn id="20" idx="2"/>
            </p:cNvCxnSpPr>
            <p:nvPr/>
          </p:nvCxnSpPr>
          <p:spPr bwMode="auto">
            <a:xfrm>
              <a:off x="2774950" y="3619500"/>
              <a:ext cx="2254250" cy="2286000"/>
            </a:xfrm>
            <a:prstGeom prst="straightConnector1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1044"/>
            <p:cNvCxnSpPr>
              <a:cxnSpLocks noChangeShapeType="1"/>
              <a:stCxn id="11" idx="6"/>
              <a:endCxn id="18" idx="2"/>
            </p:cNvCxnSpPr>
            <p:nvPr/>
          </p:nvCxnSpPr>
          <p:spPr bwMode="auto">
            <a:xfrm flipV="1">
              <a:off x="2774950" y="3390900"/>
              <a:ext cx="2254250" cy="2133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1045"/>
            <p:cNvCxnSpPr>
              <a:cxnSpLocks noChangeShapeType="1"/>
              <a:stCxn id="11" idx="6"/>
              <a:endCxn id="20" idx="2"/>
            </p:cNvCxnSpPr>
            <p:nvPr/>
          </p:nvCxnSpPr>
          <p:spPr bwMode="auto">
            <a:xfrm>
              <a:off x="2774950" y="5524500"/>
              <a:ext cx="2254250" cy="381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67"/>
            <p:cNvSpPr>
              <a:spLocks noChangeArrowheads="1"/>
            </p:cNvSpPr>
            <p:nvPr/>
          </p:nvSpPr>
          <p:spPr bwMode="auto">
            <a:xfrm>
              <a:off x="4648200" y="609600"/>
              <a:ext cx="1143000" cy="6248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2" name="Text Box 1047"/>
            <p:cNvSpPr txBox="1">
              <a:spLocks noChangeArrowheads="1"/>
            </p:cNvSpPr>
            <p:nvPr/>
          </p:nvSpPr>
          <p:spPr bwMode="auto">
            <a:xfrm>
              <a:off x="5029199" y="6858000"/>
              <a:ext cx="533400" cy="373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200"/>
                <a:t>Y</a:t>
              </a:r>
            </a:p>
          </p:txBody>
        </p:sp>
        <p:sp>
          <p:nvSpPr>
            <p:cNvPr id="33" name="Text Box 1048"/>
            <p:cNvSpPr txBox="1">
              <a:spLocks noChangeArrowheads="1"/>
            </p:cNvSpPr>
            <p:nvPr/>
          </p:nvSpPr>
          <p:spPr bwMode="auto">
            <a:xfrm>
              <a:off x="2438400" y="6858000"/>
              <a:ext cx="762001" cy="373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200"/>
                <a:t>X</a:t>
              </a:r>
            </a:p>
          </p:txBody>
        </p:sp>
        <p:sp>
          <p:nvSpPr>
            <p:cNvPr id="34" name="Oval 67"/>
            <p:cNvSpPr>
              <a:spLocks noChangeArrowheads="1"/>
            </p:cNvSpPr>
            <p:nvPr/>
          </p:nvSpPr>
          <p:spPr bwMode="auto">
            <a:xfrm>
              <a:off x="2057400" y="609600"/>
              <a:ext cx="1143000" cy="6248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5" name="Text Box 65"/>
            <p:cNvSpPr txBox="1">
              <a:spLocks noChangeArrowheads="1"/>
            </p:cNvSpPr>
            <p:nvPr/>
          </p:nvSpPr>
          <p:spPr bwMode="auto">
            <a:xfrm>
              <a:off x="4889606" y="4038601"/>
              <a:ext cx="61266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400" b="1"/>
                <a:t>…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15913" y="1322324"/>
            <a:ext cx="4464050" cy="5343617"/>
            <a:chOff x="107950" y="115888"/>
            <a:chExt cx="6216650" cy="7110711"/>
          </a:xfrm>
        </p:grpSpPr>
        <p:sp>
          <p:nvSpPr>
            <p:cNvPr id="36" name="Oval 66"/>
            <p:cNvSpPr>
              <a:spLocks noChangeArrowheads="1"/>
            </p:cNvSpPr>
            <p:nvPr/>
          </p:nvSpPr>
          <p:spPr bwMode="auto">
            <a:xfrm>
              <a:off x="4222750" y="3925888"/>
              <a:ext cx="1295400" cy="2895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7" name="AutoShape 2"/>
            <p:cNvSpPr>
              <a:spLocks noChangeArrowheads="1"/>
            </p:cNvSpPr>
            <p:nvPr/>
          </p:nvSpPr>
          <p:spPr bwMode="auto">
            <a:xfrm>
              <a:off x="107950" y="3581400"/>
              <a:ext cx="457200" cy="39528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s</a:t>
              </a:r>
            </a:p>
          </p:txBody>
        </p:sp>
        <p:sp>
          <p:nvSpPr>
            <p:cNvPr id="38" name="Oval 6"/>
            <p:cNvSpPr>
              <a:spLocks noChangeArrowheads="1"/>
            </p:cNvSpPr>
            <p:nvPr/>
          </p:nvSpPr>
          <p:spPr bwMode="auto">
            <a:xfrm>
              <a:off x="2393950" y="3429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x</a:t>
              </a:r>
              <a:r>
                <a:rPr lang="en-US" altLang="zh-TW" sz="1400" baseline="-25000"/>
                <a:t>3</a:t>
              </a:r>
              <a:endParaRPr lang="en-US" altLang="zh-TW" sz="1400"/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2393950" y="5334000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5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2393950" y="4343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x</a:t>
              </a:r>
              <a:r>
                <a:rPr lang="en-US" altLang="zh-TW" sz="1400" baseline="-25000"/>
                <a:t>4</a:t>
              </a:r>
              <a:endParaRPr lang="en-US" altLang="zh-TW" sz="1400"/>
            </a:p>
          </p:txBody>
        </p:sp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2393950" y="1371600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1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393950" y="2438400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2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43" name="Oval 51"/>
            <p:cNvSpPr>
              <a:spLocks noChangeArrowheads="1"/>
            </p:cNvSpPr>
            <p:nvPr/>
          </p:nvSpPr>
          <p:spPr bwMode="auto">
            <a:xfrm>
              <a:off x="4679950" y="41148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1</a:t>
              </a:r>
              <a:endParaRPr lang="en-US" altLang="zh-TW" sz="1400"/>
            </a:p>
          </p:txBody>
        </p:sp>
        <p:sp>
          <p:nvSpPr>
            <p:cNvPr id="44" name="Oval 52"/>
            <p:cNvSpPr>
              <a:spLocks noChangeArrowheads="1"/>
            </p:cNvSpPr>
            <p:nvPr/>
          </p:nvSpPr>
          <p:spPr bwMode="auto">
            <a:xfrm>
              <a:off x="4679950" y="51816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3</a:t>
              </a:r>
              <a:endParaRPr lang="en-US" altLang="zh-TW" sz="1400"/>
            </a:p>
          </p:txBody>
        </p:sp>
        <p:sp>
          <p:nvSpPr>
            <p:cNvPr id="45" name="Oval 53"/>
            <p:cNvSpPr>
              <a:spLocks noChangeArrowheads="1"/>
            </p:cNvSpPr>
            <p:nvPr/>
          </p:nvSpPr>
          <p:spPr bwMode="auto">
            <a:xfrm>
              <a:off x="4679950" y="4648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2</a:t>
              </a:r>
              <a:endParaRPr lang="en-US" altLang="zh-TW" sz="1400"/>
            </a:p>
          </p:txBody>
        </p:sp>
        <p:cxnSp>
          <p:nvCxnSpPr>
            <p:cNvPr id="46" name="AutoShape 12"/>
            <p:cNvCxnSpPr>
              <a:cxnSpLocks noChangeShapeType="1"/>
            </p:cNvCxnSpPr>
            <p:nvPr/>
          </p:nvCxnSpPr>
          <p:spPr bwMode="auto">
            <a:xfrm flipV="1">
              <a:off x="450850" y="1562100"/>
              <a:ext cx="1943100" cy="2217738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13"/>
            <p:cNvCxnSpPr>
              <a:cxnSpLocks noChangeShapeType="1"/>
            </p:cNvCxnSpPr>
            <p:nvPr/>
          </p:nvCxnSpPr>
          <p:spPr bwMode="auto">
            <a:xfrm flipV="1">
              <a:off x="450850" y="2628900"/>
              <a:ext cx="1943100" cy="1150938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16"/>
            <p:cNvCxnSpPr>
              <a:cxnSpLocks noChangeShapeType="1"/>
            </p:cNvCxnSpPr>
            <p:nvPr/>
          </p:nvCxnSpPr>
          <p:spPr bwMode="auto">
            <a:xfrm>
              <a:off x="450850" y="3779838"/>
              <a:ext cx="1943100" cy="1744662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17"/>
            <p:cNvCxnSpPr>
              <a:cxnSpLocks noChangeShapeType="1"/>
              <a:stCxn id="41" idx="6"/>
              <a:endCxn id="45" idx="2"/>
            </p:cNvCxnSpPr>
            <p:nvPr/>
          </p:nvCxnSpPr>
          <p:spPr bwMode="auto">
            <a:xfrm>
              <a:off x="2774950" y="1562100"/>
              <a:ext cx="1905000" cy="3276600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8"/>
            <p:cNvCxnSpPr>
              <a:cxnSpLocks noChangeShapeType="1"/>
              <a:stCxn id="41" idx="6"/>
            </p:cNvCxnSpPr>
            <p:nvPr/>
          </p:nvCxnSpPr>
          <p:spPr bwMode="auto">
            <a:xfrm>
              <a:off x="2774950" y="1562100"/>
              <a:ext cx="1905000" cy="4800600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19"/>
            <p:cNvCxnSpPr>
              <a:cxnSpLocks noChangeShapeType="1"/>
              <a:stCxn id="42" idx="6"/>
              <a:endCxn id="43" idx="2"/>
            </p:cNvCxnSpPr>
            <p:nvPr/>
          </p:nvCxnSpPr>
          <p:spPr bwMode="auto">
            <a:xfrm>
              <a:off x="2774950" y="2628900"/>
              <a:ext cx="1905000" cy="1676400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25"/>
            <p:cNvCxnSpPr>
              <a:cxnSpLocks noChangeShapeType="1"/>
              <a:stCxn id="39" idx="6"/>
              <a:endCxn id="44" idx="2"/>
            </p:cNvCxnSpPr>
            <p:nvPr/>
          </p:nvCxnSpPr>
          <p:spPr bwMode="auto">
            <a:xfrm flipV="1">
              <a:off x="2774950" y="5372100"/>
              <a:ext cx="1905000" cy="152400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67"/>
            <p:cNvSpPr>
              <a:spLocks noChangeArrowheads="1"/>
            </p:cNvSpPr>
            <p:nvPr/>
          </p:nvSpPr>
          <p:spPr bwMode="auto">
            <a:xfrm>
              <a:off x="4222750" y="115888"/>
              <a:ext cx="1295400" cy="2895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4679950" y="3048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1</a:t>
              </a:r>
              <a:endParaRPr lang="en-US" altLang="zh-TW" sz="1400"/>
            </a:p>
          </p:txBody>
        </p:sp>
        <p:sp>
          <p:nvSpPr>
            <p:cNvPr id="55" name="Oval 52"/>
            <p:cNvSpPr>
              <a:spLocks noChangeArrowheads="1"/>
            </p:cNvSpPr>
            <p:nvPr/>
          </p:nvSpPr>
          <p:spPr bwMode="auto">
            <a:xfrm>
              <a:off x="4679950" y="1295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3</a:t>
              </a:r>
              <a:endParaRPr lang="en-US" altLang="zh-TW" sz="1400"/>
            </a:p>
          </p:txBody>
        </p:sp>
        <p:sp>
          <p:nvSpPr>
            <p:cNvPr id="56" name="Oval 53"/>
            <p:cNvSpPr>
              <a:spLocks noChangeArrowheads="1"/>
            </p:cNvSpPr>
            <p:nvPr/>
          </p:nvSpPr>
          <p:spPr bwMode="auto">
            <a:xfrm>
              <a:off x="4679950" y="838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2</a:t>
              </a:r>
              <a:endParaRPr lang="en-US" altLang="zh-TW" sz="1400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auto">
            <a:xfrm>
              <a:off x="4679950" y="2362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m</a:t>
              </a:r>
              <a:endParaRPr lang="en-US" altLang="zh-TW" sz="1400"/>
            </a:p>
          </p:txBody>
        </p:sp>
        <p:sp>
          <p:nvSpPr>
            <p:cNvPr id="58" name="Text Box 65"/>
            <p:cNvSpPr txBox="1">
              <a:spLocks noChangeArrowheads="1"/>
            </p:cNvSpPr>
            <p:nvPr/>
          </p:nvSpPr>
          <p:spPr bwMode="auto">
            <a:xfrm>
              <a:off x="4564081" y="5715000"/>
              <a:ext cx="557194" cy="45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400" b="1"/>
                <a:t>…</a:t>
              </a:r>
            </a:p>
          </p:txBody>
        </p:sp>
        <p:cxnSp>
          <p:nvCxnSpPr>
            <p:cNvPr id="59" name="AutoShape 33"/>
            <p:cNvCxnSpPr>
              <a:cxnSpLocks noChangeShapeType="1"/>
              <a:stCxn id="41" idx="6"/>
              <a:endCxn id="56" idx="2"/>
            </p:cNvCxnSpPr>
            <p:nvPr/>
          </p:nvCxnSpPr>
          <p:spPr bwMode="auto">
            <a:xfrm flipV="1">
              <a:off x="2774950" y="1028700"/>
              <a:ext cx="1905000" cy="533400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AutoShape 34"/>
            <p:cNvCxnSpPr>
              <a:cxnSpLocks noChangeShapeType="1"/>
              <a:stCxn id="41" idx="6"/>
              <a:endCxn id="57" idx="2"/>
            </p:cNvCxnSpPr>
            <p:nvPr/>
          </p:nvCxnSpPr>
          <p:spPr bwMode="auto">
            <a:xfrm>
              <a:off x="2774950" y="1562100"/>
              <a:ext cx="1905000" cy="990600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35"/>
            <p:cNvCxnSpPr>
              <a:cxnSpLocks noChangeShapeType="1"/>
              <a:stCxn id="42" idx="6"/>
              <a:endCxn id="54" idx="2"/>
            </p:cNvCxnSpPr>
            <p:nvPr/>
          </p:nvCxnSpPr>
          <p:spPr bwMode="auto">
            <a:xfrm flipV="1">
              <a:off x="2774950" y="495300"/>
              <a:ext cx="1905000" cy="2133600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41"/>
            <p:cNvCxnSpPr>
              <a:cxnSpLocks noChangeShapeType="1"/>
              <a:stCxn id="39" idx="6"/>
              <a:endCxn id="55" idx="2"/>
            </p:cNvCxnSpPr>
            <p:nvPr/>
          </p:nvCxnSpPr>
          <p:spPr bwMode="auto">
            <a:xfrm flipV="1">
              <a:off x="2774950" y="1485900"/>
              <a:ext cx="1905000" cy="4038600"/>
            </a:xfrm>
            <a:prstGeom prst="straightConnector1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67"/>
            <p:cNvSpPr>
              <a:spLocks noChangeArrowheads="1"/>
            </p:cNvSpPr>
            <p:nvPr/>
          </p:nvSpPr>
          <p:spPr bwMode="auto">
            <a:xfrm>
              <a:off x="2057400" y="609600"/>
              <a:ext cx="1143000" cy="6248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64" name="Text Box 44"/>
            <p:cNvSpPr txBox="1">
              <a:spLocks noChangeArrowheads="1"/>
            </p:cNvSpPr>
            <p:nvPr/>
          </p:nvSpPr>
          <p:spPr bwMode="auto">
            <a:xfrm>
              <a:off x="3962400" y="6857999"/>
              <a:ext cx="2362200" cy="36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200"/>
                <a:t>|Y|</a:t>
              </a:r>
              <a:r>
                <a:rPr lang="en-US" altLang="zh-TW" sz="1200" baseline="30000"/>
                <a:t>p</a:t>
              </a:r>
              <a:r>
                <a:rPr lang="en-US" altLang="zh-TW" sz="1200"/>
                <a:t> copies of Y</a:t>
              </a:r>
            </a:p>
          </p:txBody>
        </p:sp>
        <p:sp>
          <p:nvSpPr>
            <p:cNvPr id="65" name="Text Box 45"/>
            <p:cNvSpPr txBox="1">
              <a:spLocks noChangeArrowheads="1"/>
            </p:cNvSpPr>
            <p:nvPr/>
          </p:nvSpPr>
          <p:spPr bwMode="auto">
            <a:xfrm>
              <a:off x="2438400" y="6857999"/>
              <a:ext cx="762000" cy="36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200"/>
                <a:t>X</a:t>
              </a:r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4656156" y="3316289"/>
              <a:ext cx="557194" cy="45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400" b="1"/>
                <a:t>…</a:t>
              </a:r>
            </a:p>
          </p:txBody>
        </p:sp>
        <p:sp>
          <p:nvSpPr>
            <p:cNvPr id="67" name="Text Box 65"/>
            <p:cNvSpPr txBox="1">
              <a:spLocks noChangeArrowheads="1"/>
            </p:cNvSpPr>
            <p:nvPr/>
          </p:nvSpPr>
          <p:spPr bwMode="auto">
            <a:xfrm>
              <a:off x="4564081" y="1905000"/>
              <a:ext cx="557194" cy="45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400" b="1"/>
                <a:t>…</a:t>
              </a:r>
            </a:p>
          </p:txBody>
        </p:sp>
        <p:sp>
          <p:nvSpPr>
            <p:cNvPr id="68" name="Oval 55"/>
            <p:cNvSpPr>
              <a:spLocks noChangeArrowheads="1"/>
            </p:cNvSpPr>
            <p:nvPr/>
          </p:nvSpPr>
          <p:spPr bwMode="auto">
            <a:xfrm>
              <a:off x="4679950" y="6172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m</a:t>
              </a:r>
              <a:endParaRPr lang="en-US" altLang="zh-TW" sz="140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261556" y="56021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7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21248"/>
          </a:xfrm>
          <a:noFill/>
          <a:ln/>
        </p:spPr>
        <p:txBody>
          <a:bodyPr/>
          <a:lstStyle/>
          <a:p>
            <a:r>
              <a:rPr lang="en-US" altLang="zh-TW" sz="2000" dirty="0"/>
              <a:t>If (</a:t>
            </a:r>
            <a:r>
              <a:rPr lang="en-US" altLang="zh-TW" sz="2000" i="1" dirty="0"/>
              <a:t>X</a:t>
            </a:r>
            <a:r>
              <a:rPr lang="en-US" altLang="zh-TW" sz="2000" dirty="0"/>
              <a:t>, </a:t>
            </a:r>
            <a:r>
              <a:rPr lang="en-US" altLang="zh-TW" sz="2000" i="1" dirty="0"/>
              <a:t>Y</a:t>
            </a:r>
            <a:r>
              <a:rPr lang="en-US" altLang="zh-TW" sz="2000" dirty="0"/>
              <a:t>, </a:t>
            </a:r>
            <a:r>
              <a:rPr lang="en-US" altLang="zh-TW" sz="2000" i="1" dirty="0"/>
              <a:t>E</a:t>
            </a:r>
            <a:r>
              <a:rPr lang="en-US" altLang="zh-TW" sz="2000" dirty="0"/>
              <a:t>) does not have a </a:t>
            </a:r>
            <a:r>
              <a:rPr lang="en-US" altLang="zh-TW" sz="2000" i="1" dirty="0"/>
              <a:t>k</a:t>
            </a:r>
            <a:r>
              <a:rPr lang="en-US" altLang="zh-TW" sz="2000" dirty="0"/>
              <a:t>-node subset </a:t>
            </a:r>
            <a:r>
              <a:rPr lang="en-US" altLang="zh-TW" sz="2000" i="1" dirty="0"/>
              <a:t>A</a:t>
            </a:r>
            <a:r>
              <a:rPr lang="en-US" altLang="zh-TW" sz="2000" dirty="0"/>
              <a:t> of </a:t>
            </a:r>
            <a:r>
              <a:rPr lang="en-US" altLang="zh-TW" sz="2000" i="1" dirty="0"/>
              <a:t>X</a:t>
            </a:r>
            <a:r>
              <a:rPr lang="en-US" altLang="zh-TW" sz="2000" dirty="0"/>
              <a:t> covering all nodes in </a:t>
            </a:r>
            <a:r>
              <a:rPr lang="en-US" altLang="zh-TW" sz="2000" i="1" dirty="0"/>
              <a:t>Y</a:t>
            </a:r>
            <a:r>
              <a:rPr lang="en-US" altLang="zh-TW" sz="2000" dirty="0" smtClean="0"/>
              <a:t>,|</a:t>
            </a:r>
            <a:br>
              <a:rPr lang="en-US" altLang="zh-TW" sz="2000" dirty="0" smtClean="0"/>
            </a:br>
            <a:r>
              <a:rPr lang="en-US" altLang="zh-TW" sz="2000" dirty="0"/>
              <a:t>then w(T) &gt; L * |</a:t>
            </a:r>
            <a:r>
              <a:rPr lang="en-US" altLang="zh-TW" sz="2000" dirty="0" err="1"/>
              <a:t>Y|</a:t>
            </a:r>
            <a:r>
              <a:rPr lang="en-US" altLang="zh-TW" sz="2000" baseline="30000" dirty="0" err="1"/>
              <a:t>p</a:t>
            </a:r>
            <a:endParaRPr lang="en-US" altLang="zh-TW" sz="20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57800" y="47244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solidFill>
                  <a:schemeClr val="accent2"/>
                </a:solidFill>
              </a:rPr>
              <a:t>For each copy of Y, at least one node connects to a non-recovery node, leading to a much higher recovery cost 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21541" y="1362292"/>
            <a:ext cx="4230237" cy="5271921"/>
            <a:chOff x="107950" y="115888"/>
            <a:chExt cx="6216650" cy="7116006"/>
          </a:xfrm>
        </p:grpSpPr>
        <p:sp>
          <p:nvSpPr>
            <p:cNvPr id="5" name="Oval 67"/>
            <p:cNvSpPr>
              <a:spLocks noChangeArrowheads="1"/>
            </p:cNvSpPr>
            <p:nvPr/>
          </p:nvSpPr>
          <p:spPr bwMode="auto">
            <a:xfrm>
              <a:off x="2057400" y="609600"/>
              <a:ext cx="1143000" cy="6248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6" name="Oval 66"/>
            <p:cNvSpPr>
              <a:spLocks noChangeArrowheads="1"/>
            </p:cNvSpPr>
            <p:nvPr/>
          </p:nvSpPr>
          <p:spPr bwMode="auto">
            <a:xfrm>
              <a:off x="4222750" y="3925888"/>
              <a:ext cx="1295400" cy="2895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107950" y="3581400"/>
              <a:ext cx="457200" cy="39528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s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393950" y="34290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x</a:t>
              </a:r>
              <a:r>
                <a:rPr lang="en-US" altLang="zh-TW" sz="1400" baseline="-25000"/>
                <a:t>3</a:t>
              </a:r>
              <a:endParaRPr lang="en-US" altLang="zh-TW" sz="140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393950" y="5334000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5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393950" y="4343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x</a:t>
              </a:r>
              <a:r>
                <a:rPr lang="en-US" altLang="zh-TW" sz="1400" baseline="-25000"/>
                <a:t>4</a:t>
              </a:r>
              <a:endParaRPr lang="en-US" altLang="zh-TW" sz="140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393950" y="1371600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1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393950" y="2438400"/>
              <a:ext cx="381000" cy="381000"/>
            </a:xfrm>
            <a:prstGeom prst="ellipse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 dirty="0">
                  <a:solidFill>
                    <a:srgbClr val="000090"/>
                  </a:solidFill>
                </a:rPr>
                <a:t>x</a:t>
              </a:r>
              <a:r>
                <a:rPr lang="en-US" altLang="zh-TW" sz="1400" b="1" baseline="-25000" dirty="0">
                  <a:solidFill>
                    <a:srgbClr val="000090"/>
                  </a:solidFill>
                </a:rPr>
                <a:t>2</a:t>
              </a:r>
              <a:endParaRPr lang="en-US" altLang="zh-TW" sz="1400" b="1" dirty="0">
                <a:solidFill>
                  <a:srgbClr val="000090"/>
                </a:solidFill>
              </a:endParaRPr>
            </a:p>
          </p:txBody>
        </p:sp>
        <p:sp>
          <p:nvSpPr>
            <p:cNvPr id="13" name="Oval 51"/>
            <p:cNvSpPr>
              <a:spLocks noChangeArrowheads="1"/>
            </p:cNvSpPr>
            <p:nvPr/>
          </p:nvSpPr>
          <p:spPr bwMode="auto">
            <a:xfrm>
              <a:off x="4679950" y="41148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1</a:t>
              </a:r>
              <a:endParaRPr lang="en-US" altLang="zh-TW" sz="1400"/>
            </a:p>
          </p:txBody>
        </p:sp>
        <p:sp>
          <p:nvSpPr>
            <p:cNvPr id="14" name="Oval 52"/>
            <p:cNvSpPr>
              <a:spLocks noChangeArrowheads="1"/>
            </p:cNvSpPr>
            <p:nvPr/>
          </p:nvSpPr>
          <p:spPr bwMode="auto">
            <a:xfrm>
              <a:off x="4679950" y="51816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3</a:t>
              </a:r>
              <a:endParaRPr lang="en-US" altLang="zh-TW" sz="1400"/>
            </a:p>
          </p:txBody>
        </p:sp>
        <p:sp>
          <p:nvSpPr>
            <p:cNvPr id="15" name="Oval 53"/>
            <p:cNvSpPr>
              <a:spLocks noChangeArrowheads="1"/>
            </p:cNvSpPr>
            <p:nvPr/>
          </p:nvSpPr>
          <p:spPr bwMode="auto">
            <a:xfrm>
              <a:off x="4679950" y="4648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2</a:t>
              </a:r>
              <a:endParaRPr lang="en-US" altLang="zh-TW" sz="1400"/>
            </a:p>
          </p:txBody>
        </p:sp>
        <p:cxnSp>
          <p:nvCxnSpPr>
            <p:cNvPr id="16" name="AutoShape 12"/>
            <p:cNvCxnSpPr>
              <a:cxnSpLocks noChangeShapeType="1"/>
            </p:cNvCxnSpPr>
            <p:nvPr/>
          </p:nvCxnSpPr>
          <p:spPr bwMode="auto">
            <a:xfrm flipV="1">
              <a:off x="450850" y="1562100"/>
              <a:ext cx="1943100" cy="22177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3"/>
            <p:cNvCxnSpPr>
              <a:cxnSpLocks noChangeShapeType="1"/>
            </p:cNvCxnSpPr>
            <p:nvPr/>
          </p:nvCxnSpPr>
          <p:spPr bwMode="auto">
            <a:xfrm flipV="1">
              <a:off x="450850" y="2628900"/>
              <a:ext cx="1943100" cy="11509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4"/>
            <p:cNvCxnSpPr>
              <a:cxnSpLocks noChangeShapeType="1"/>
            </p:cNvCxnSpPr>
            <p:nvPr/>
          </p:nvCxnSpPr>
          <p:spPr bwMode="auto">
            <a:xfrm flipV="1">
              <a:off x="450850" y="3619500"/>
              <a:ext cx="1943100" cy="160338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5"/>
            <p:cNvCxnSpPr>
              <a:cxnSpLocks noChangeShapeType="1"/>
            </p:cNvCxnSpPr>
            <p:nvPr/>
          </p:nvCxnSpPr>
          <p:spPr bwMode="auto">
            <a:xfrm>
              <a:off x="450850" y="3779838"/>
              <a:ext cx="1943100" cy="75406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6"/>
            <p:cNvCxnSpPr>
              <a:cxnSpLocks noChangeShapeType="1"/>
            </p:cNvCxnSpPr>
            <p:nvPr/>
          </p:nvCxnSpPr>
          <p:spPr bwMode="auto">
            <a:xfrm>
              <a:off x="450850" y="3779838"/>
              <a:ext cx="1943100" cy="17446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1"/>
            <p:cNvCxnSpPr>
              <a:cxnSpLocks noChangeShapeType="1"/>
              <a:stCxn id="10" idx="6"/>
              <a:endCxn id="15" idx="2"/>
            </p:cNvCxnSpPr>
            <p:nvPr/>
          </p:nvCxnSpPr>
          <p:spPr bwMode="auto">
            <a:xfrm>
              <a:off x="2774950" y="4533900"/>
              <a:ext cx="1905000" cy="3048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5"/>
            <p:cNvCxnSpPr>
              <a:cxnSpLocks noChangeShapeType="1"/>
              <a:stCxn id="9" idx="6"/>
              <a:endCxn id="14" idx="2"/>
            </p:cNvCxnSpPr>
            <p:nvPr/>
          </p:nvCxnSpPr>
          <p:spPr bwMode="auto">
            <a:xfrm flipV="1">
              <a:off x="2774950" y="5372100"/>
              <a:ext cx="1905000" cy="152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6"/>
            <p:cNvCxnSpPr>
              <a:cxnSpLocks noChangeShapeType="1"/>
              <a:stCxn id="9" idx="6"/>
            </p:cNvCxnSpPr>
            <p:nvPr/>
          </p:nvCxnSpPr>
          <p:spPr bwMode="auto">
            <a:xfrm>
              <a:off x="2774950" y="5524500"/>
              <a:ext cx="1905000" cy="8382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4" name="Oval 67"/>
            <p:cNvSpPr>
              <a:spLocks noChangeArrowheads="1"/>
            </p:cNvSpPr>
            <p:nvPr/>
          </p:nvSpPr>
          <p:spPr bwMode="auto">
            <a:xfrm>
              <a:off x="4222750" y="115888"/>
              <a:ext cx="1295400" cy="2895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5" name="Oval 51"/>
            <p:cNvSpPr>
              <a:spLocks noChangeArrowheads="1"/>
            </p:cNvSpPr>
            <p:nvPr/>
          </p:nvSpPr>
          <p:spPr bwMode="auto">
            <a:xfrm>
              <a:off x="4679950" y="3048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1</a:t>
              </a:r>
              <a:endParaRPr lang="en-US" altLang="zh-TW" sz="1400"/>
            </a:p>
          </p:txBody>
        </p:sp>
        <p:sp>
          <p:nvSpPr>
            <p:cNvPr id="26" name="Oval 52"/>
            <p:cNvSpPr>
              <a:spLocks noChangeArrowheads="1"/>
            </p:cNvSpPr>
            <p:nvPr/>
          </p:nvSpPr>
          <p:spPr bwMode="auto">
            <a:xfrm>
              <a:off x="4679950" y="12954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3</a:t>
              </a:r>
              <a:endParaRPr lang="en-US" altLang="zh-TW" sz="1400"/>
            </a:p>
          </p:txBody>
        </p:sp>
        <p:sp>
          <p:nvSpPr>
            <p:cNvPr id="27" name="Oval 53"/>
            <p:cNvSpPr>
              <a:spLocks noChangeArrowheads="1"/>
            </p:cNvSpPr>
            <p:nvPr/>
          </p:nvSpPr>
          <p:spPr bwMode="auto">
            <a:xfrm>
              <a:off x="4679950" y="838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2</a:t>
              </a:r>
              <a:endParaRPr lang="en-US" altLang="zh-TW" sz="1400"/>
            </a:p>
          </p:txBody>
        </p:sp>
        <p:sp>
          <p:nvSpPr>
            <p:cNvPr id="28" name="Oval 55"/>
            <p:cNvSpPr>
              <a:spLocks noChangeArrowheads="1"/>
            </p:cNvSpPr>
            <p:nvPr/>
          </p:nvSpPr>
          <p:spPr bwMode="auto">
            <a:xfrm>
              <a:off x="4679950" y="2362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m</a:t>
              </a:r>
              <a:endParaRPr lang="en-US" altLang="zh-TW" sz="1400"/>
            </a:p>
          </p:txBody>
        </p:sp>
        <p:sp>
          <p:nvSpPr>
            <p:cNvPr id="29" name="Text Box 65"/>
            <p:cNvSpPr txBox="1">
              <a:spLocks noChangeArrowheads="1"/>
            </p:cNvSpPr>
            <p:nvPr/>
          </p:nvSpPr>
          <p:spPr bwMode="auto">
            <a:xfrm>
              <a:off x="4533284" y="5715000"/>
              <a:ext cx="587992" cy="45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400" b="1"/>
                <a:t>…</a:t>
              </a:r>
            </a:p>
          </p:txBody>
        </p:sp>
        <p:cxnSp>
          <p:nvCxnSpPr>
            <p:cNvPr id="30" name="AutoShape 34"/>
            <p:cNvCxnSpPr>
              <a:cxnSpLocks noChangeShapeType="1"/>
              <a:stCxn id="11" idx="6"/>
              <a:endCxn id="28" idx="2"/>
            </p:cNvCxnSpPr>
            <p:nvPr/>
          </p:nvCxnSpPr>
          <p:spPr bwMode="auto">
            <a:xfrm>
              <a:off x="2774950" y="1562100"/>
              <a:ext cx="1905000" cy="990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35"/>
            <p:cNvCxnSpPr>
              <a:cxnSpLocks noChangeShapeType="1"/>
              <a:stCxn id="12" idx="6"/>
              <a:endCxn id="25" idx="2"/>
            </p:cNvCxnSpPr>
            <p:nvPr/>
          </p:nvCxnSpPr>
          <p:spPr bwMode="auto">
            <a:xfrm flipV="1">
              <a:off x="2774950" y="495300"/>
              <a:ext cx="1905000" cy="21336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36"/>
            <p:cNvCxnSpPr>
              <a:cxnSpLocks noChangeShapeType="1"/>
              <a:stCxn id="12" idx="6"/>
              <a:endCxn id="26" idx="2"/>
            </p:cNvCxnSpPr>
            <p:nvPr/>
          </p:nvCxnSpPr>
          <p:spPr bwMode="auto">
            <a:xfrm flipV="1">
              <a:off x="2774950" y="1485900"/>
              <a:ext cx="1905000" cy="1143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40"/>
            <p:cNvCxnSpPr>
              <a:cxnSpLocks noChangeShapeType="1"/>
              <a:stCxn id="8" idx="7"/>
              <a:endCxn id="27" idx="2"/>
            </p:cNvCxnSpPr>
            <p:nvPr/>
          </p:nvCxnSpPr>
          <p:spPr bwMode="auto">
            <a:xfrm flipV="1">
              <a:off x="2719388" y="1028700"/>
              <a:ext cx="1960562" cy="2455863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Text Box 44"/>
            <p:cNvSpPr txBox="1">
              <a:spLocks noChangeArrowheads="1"/>
            </p:cNvSpPr>
            <p:nvPr/>
          </p:nvSpPr>
          <p:spPr bwMode="auto">
            <a:xfrm>
              <a:off x="3962399" y="6858002"/>
              <a:ext cx="2362201" cy="37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200"/>
                <a:t>|Y|</a:t>
              </a:r>
              <a:r>
                <a:rPr lang="en-US" altLang="zh-TW" sz="1200" baseline="30000"/>
                <a:t>p</a:t>
              </a:r>
              <a:r>
                <a:rPr lang="en-US" altLang="zh-TW" sz="1200"/>
                <a:t> copies of Y</a:t>
              </a:r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2438400" y="6858002"/>
              <a:ext cx="762000" cy="37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200"/>
                <a:t>X</a:t>
              </a:r>
            </a:p>
          </p:txBody>
        </p:sp>
        <p:sp>
          <p:nvSpPr>
            <p:cNvPr id="36" name="Text Box 65"/>
            <p:cNvSpPr txBox="1">
              <a:spLocks noChangeArrowheads="1"/>
            </p:cNvSpPr>
            <p:nvPr/>
          </p:nvSpPr>
          <p:spPr bwMode="auto">
            <a:xfrm>
              <a:off x="4625358" y="3316288"/>
              <a:ext cx="587992" cy="45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400" b="1"/>
                <a:t>…</a:t>
              </a:r>
            </a:p>
          </p:txBody>
        </p:sp>
        <p:sp>
          <p:nvSpPr>
            <p:cNvPr id="37" name="Text Box 65"/>
            <p:cNvSpPr txBox="1">
              <a:spLocks noChangeArrowheads="1"/>
            </p:cNvSpPr>
            <p:nvPr/>
          </p:nvSpPr>
          <p:spPr bwMode="auto">
            <a:xfrm>
              <a:off x="4533284" y="1905000"/>
              <a:ext cx="587992" cy="45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1400" b="1"/>
                <a:t>…</a:t>
              </a:r>
            </a:p>
          </p:txBody>
        </p:sp>
        <p:sp>
          <p:nvSpPr>
            <p:cNvPr id="38" name="Oval 55"/>
            <p:cNvSpPr>
              <a:spLocks noChangeArrowheads="1"/>
            </p:cNvSpPr>
            <p:nvPr/>
          </p:nvSpPr>
          <p:spPr bwMode="auto">
            <a:xfrm>
              <a:off x="4679950" y="6172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/>
                <a:t>y</a:t>
              </a:r>
              <a:r>
                <a:rPr lang="en-US" altLang="zh-TW" sz="1400" baseline="-25000"/>
                <a:t>m</a:t>
              </a:r>
              <a:endParaRPr lang="en-US" altLang="zh-TW" sz="1400"/>
            </a:p>
          </p:txBody>
        </p:sp>
        <p:cxnSp>
          <p:nvCxnSpPr>
            <p:cNvPr id="39" name="AutoShape 49"/>
            <p:cNvCxnSpPr>
              <a:cxnSpLocks noChangeShapeType="1"/>
            </p:cNvCxnSpPr>
            <p:nvPr/>
          </p:nvCxnSpPr>
          <p:spPr bwMode="auto">
            <a:xfrm>
              <a:off x="2774950" y="2628900"/>
              <a:ext cx="1905000" cy="1676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2083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/>
              <a:t>Recover Aware Edge Reduction Algorithm (1</a:t>
            </a:r>
            <a:r>
              <a:rPr lang="en-US" altLang="zh-TW" sz="2800" dirty="0" smtClean="0"/>
              <a:t>/8)</a:t>
            </a:r>
            <a:endParaRPr lang="en-US" altLang="zh-TW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/>
              <a:t>Tree Routing Phase</a:t>
            </a:r>
          </a:p>
          <a:p>
            <a:pPr lvl="1"/>
            <a:r>
              <a:rPr lang="en-US" altLang="zh-TW" sz="2000"/>
              <a:t>The first phase starts from the shortest-path tree with root s and iteratively improves the tree to reduce the tree cost. </a:t>
            </a:r>
          </a:p>
          <a:p>
            <a:pPr lvl="1"/>
            <a:r>
              <a:rPr lang="en-US" altLang="zh-TW" sz="2000"/>
              <a:t>RAERA iteratively re-routes a destination node on the solution tree </a:t>
            </a:r>
            <a:r>
              <a:rPr lang="en-US" altLang="zh-TW" sz="2000" i="1"/>
              <a:t>T</a:t>
            </a:r>
            <a:r>
              <a:rPr lang="en-US" altLang="zh-TW" sz="2000"/>
              <a:t>(</a:t>
            </a:r>
            <a:r>
              <a:rPr lang="en-US" altLang="zh-TW" sz="2000" i="1"/>
              <a:t>V</a:t>
            </a:r>
            <a:r>
              <a:rPr lang="en-US" altLang="zh-TW" sz="2000" i="1" baseline="-25000"/>
              <a:t>T</a:t>
            </a:r>
            <a:r>
              <a:rPr lang="en-US" altLang="zh-TW" sz="2000"/>
              <a:t>, </a:t>
            </a:r>
            <a:r>
              <a:rPr lang="en-US" altLang="zh-TW" sz="2000" i="1"/>
              <a:t>E</a:t>
            </a:r>
            <a:r>
              <a:rPr lang="en-US" altLang="zh-TW" sz="2000" i="1" baseline="-25000"/>
              <a:t>T</a:t>
            </a:r>
            <a:r>
              <a:rPr lang="en-US" altLang="zh-TW" sz="2000" i="1"/>
              <a:t> </a:t>
            </a:r>
            <a:r>
              <a:rPr lang="en-US" altLang="zh-TW" sz="2000"/>
              <a:t>) to reduce the tree cost. </a:t>
            </a:r>
          </a:p>
          <a:p>
            <a:pPr lvl="1"/>
            <a:r>
              <a:rPr lang="en-US" altLang="zh-TW" sz="2000"/>
              <a:t>More importantly, the re-routing path needs to include at least one candidate recovery node in </a:t>
            </a:r>
            <a:r>
              <a:rPr lang="en-US" altLang="zh-TW" sz="2000" i="1"/>
              <a:t>C</a:t>
            </a:r>
            <a:r>
              <a:rPr lang="en-US" altLang="zh-TW" sz="2000"/>
              <a:t> and the cost of the depth in the new tree cannot exceed the depth of the original shortest-path tree.</a:t>
            </a:r>
          </a:p>
          <a:p>
            <a:r>
              <a:rPr lang="en-US" altLang="zh-TW" sz="2400"/>
              <a:t>Recovery Selection Phase </a:t>
            </a:r>
          </a:p>
          <a:p>
            <a:pPr lvl="1"/>
            <a:r>
              <a:rPr lang="en-US" altLang="zh-TW" sz="2000"/>
              <a:t>Recovery Selection Phase is a dynamic programming algorithm to select the recovery nodes to  minimize the recovery cost. </a:t>
            </a:r>
          </a:p>
        </p:txBody>
      </p:sp>
    </p:spTree>
    <p:extLst>
      <p:ext uri="{BB962C8B-B14F-4D97-AF65-F5344CB8AC3E}">
        <p14:creationId xmlns:p14="http://schemas.microsoft.com/office/powerpoint/2010/main" val="330664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4" name="Text Box 106"/>
          <p:cNvSpPr txBox="1">
            <a:spLocks noChangeArrowheads="1"/>
          </p:cNvSpPr>
          <p:nvPr/>
        </p:nvSpPr>
        <p:spPr bwMode="auto">
          <a:xfrm>
            <a:off x="5438861" y="5470525"/>
            <a:ext cx="347653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Shortest-path tree with root </a:t>
            </a:r>
            <a:r>
              <a:rPr lang="en-US" altLang="zh-TW" sz="2000" i="1" dirty="0"/>
              <a:t>s</a:t>
            </a:r>
          </a:p>
        </p:txBody>
      </p: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1393352" y="5498214"/>
            <a:ext cx="2342473" cy="36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Original network</a:t>
            </a:r>
          </a:p>
        </p:txBody>
      </p:sp>
      <p:sp>
        <p:nvSpPr>
          <p:cNvPr id="12400" name="Rectangle 1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2800" dirty="0"/>
              <a:t>Recover Aware Edge Reduction Algorithm (2</a:t>
            </a:r>
            <a:r>
              <a:rPr lang="en-US" altLang="zh-TW" sz="2800" dirty="0" smtClean="0"/>
              <a:t>/8)</a:t>
            </a:r>
            <a:endParaRPr lang="en-US" altLang="zh-TW" sz="2800" dirty="0"/>
          </a:p>
        </p:txBody>
      </p:sp>
      <p:sp>
        <p:nvSpPr>
          <p:cNvPr id="12404" name="Text Box 116"/>
          <p:cNvSpPr txBox="1">
            <a:spLocks noChangeArrowheads="1"/>
          </p:cNvSpPr>
          <p:nvPr/>
        </p:nvSpPr>
        <p:spPr bwMode="auto">
          <a:xfrm>
            <a:off x="1066800" y="1981200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/>
              <a:t>An example of Tree Routing Phase:</a:t>
            </a:r>
          </a:p>
        </p:txBody>
      </p:sp>
      <p:grpSp>
        <p:nvGrpSpPr>
          <p:cNvPr id="172" name="Group 87"/>
          <p:cNvGrpSpPr>
            <a:grpSpLocks/>
          </p:cNvGrpSpPr>
          <p:nvPr/>
        </p:nvGrpSpPr>
        <p:grpSpPr bwMode="auto">
          <a:xfrm>
            <a:off x="6819985" y="2692396"/>
            <a:ext cx="279619" cy="276970"/>
            <a:chOff x="3365" y="-96"/>
            <a:chExt cx="379" cy="451"/>
          </a:xfrm>
        </p:grpSpPr>
        <p:sp>
          <p:nvSpPr>
            <p:cNvPr id="190" name="Text Box 81"/>
            <p:cNvSpPr txBox="1">
              <a:spLocks noChangeArrowheads="1"/>
            </p:cNvSpPr>
            <p:nvPr/>
          </p:nvSpPr>
          <p:spPr bwMode="auto">
            <a:xfrm>
              <a:off x="3418" y="-96"/>
              <a:ext cx="240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s</a:t>
              </a:r>
            </a:p>
          </p:txBody>
        </p:sp>
        <p:sp>
          <p:nvSpPr>
            <p:cNvPr id="191" name="AutoShape 3"/>
            <p:cNvSpPr>
              <a:spLocks noChangeArrowheads="1"/>
            </p:cNvSpPr>
            <p:nvPr/>
          </p:nvSpPr>
          <p:spPr bwMode="auto">
            <a:xfrm>
              <a:off x="3365" y="6"/>
              <a:ext cx="379" cy="3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altLang="zh-TW" sz="7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01419" y="2780830"/>
            <a:ext cx="2158744" cy="1503374"/>
            <a:chOff x="4801419" y="2780830"/>
            <a:chExt cx="2158744" cy="1503374"/>
          </a:xfrm>
        </p:grpSpPr>
        <p:sp>
          <p:nvSpPr>
            <p:cNvPr id="146" name="Rectangle 52"/>
            <p:cNvSpPr>
              <a:spLocks noChangeArrowheads="1"/>
            </p:cNvSpPr>
            <p:nvPr/>
          </p:nvSpPr>
          <p:spPr bwMode="auto">
            <a:xfrm>
              <a:off x="4801419" y="4018903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1</a:t>
              </a:r>
            </a:p>
          </p:txBody>
        </p:sp>
        <p:sp>
          <p:nvSpPr>
            <p:cNvPr id="147" name="Text Box 54"/>
            <p:cNvSpPr txBox="1">
              <a:spLocks noChangeArrowheads="1"/>
            </p:cNvSpPr>
            <p:nvPr/>
          </p:nvSpPr>
          <p:spPr bwMode="auto">
            <a:xfrm>
              <a:off x="5013900" y="3458822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6</a:t>
              </a:r>
            </a:p>
          </p:txBody>
        </p:sp>
        <p:sp>
          <p:nvSpPr>
            <p:cNvPr id="150" name="Text Box 59"/>
            <p:cNvSpPr txBox="1">
              <a:spLocks noChangeArrowheads="1"/>
            </p:cNvSpPr>
            <p:nvPr/>
          </p:nvSpPr>
          <p:spPr bwMode="auto">
            <a:xfrm>
              <a:off x="6430436" y="2780830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3</a:t>
              </a:r>
            </a:p>
          </p:txBody>
        </p:sp>
        <p:sp>
          <p:nvSpPr>
            <p:cNvPr id="151" name="Text Box 62"/>
            <p:cNvSpPr txBox="1">
              <a:spLocks noChangeArrowheads="1"/>
            </p:cNvSpPr>
            <p:nvPr/>
          </p:nvSpPr>
          <p:spPr bwMode="auto">
            <a:xfrm>
              <a:off x="5580514" y="2987175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5</a:t>
              </a:r>
            </a:p>
          </p:txBody>
        </p:sp>
        <p:cxnSp>
          <p:nvCxnSpPr>
            <p:cNvPr id="153" name="AutoShape 65"/>
            <p:cNvCxnSpPr>
              <a:cxnSpLocks noChangeShapeType="1"/>
              <a:stCxn id="191" idx="3"/>
              <a:endCxn id="174" idx="3"/>
            </p:cNvCxnSpPr>
            <p:nvPr/>
          </p:nvCxnSpPr>
          <p:spPr bwMode="auto">
            <a:xfrm flipH="1">
              <a:off x="6262223" y="2971208"/>
              <a:ext cx="697940" cy="207574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AutoShape 68"/>
            <p:cNvCxnSpPr>
              <a:cxnSpLocks noChangeShapeType="1"/>
              <a:stCxn id="174" idx="1"/>
              <a:endCxn id="173" idx="0"/>
            </p:cNvCxnSpPr>
            <p:nvPr/>
          </p:nvCxnSpPr>
          <p:spPr bwMode="auto">
            <a:xfrm flipH="1">
              <a:off x="5633635" y="3178782"/>
              <a:ext cx="292161" cy="27267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AutoShape 71"/>
            <p:cNvCxnSpPr>
              <a:cxnSpLocks noChangeShapeType="1"/>
              <a:stCxn id="173" idx="1"/>
              <a:endCxn id="146" idx="0"/>
            </p:cNvCxnSpPr>
            <p:nvPr/>
          </p:nvCxnSpPr>
          <p:spPr bwMode="auto">
            <a:xfrm flipH="1">
              <a:off x="4960779" y="3591473"/>
              <a:ext cx="504641" cy="42006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3" name="Rectangle 52"/>
            <p:cNvSpPr>
              <a:spLocks noChangeArrowheads="1"/>
            </p:cNvSpPr>
            <p:nvPr/>
          </p:nvSpPr>
          <p:spPr bwMode="auto">
            <a:xfrm>
              <a:off x="5474274" y="3458822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11</a:t>
              </a:r>
            </a:p>
          </p:txBody>
        </p:sp>
        <p:sp>
          <p:nvSpPr>
            <p:cNvPr id="174" name="Rectangle 52"/>
            <p:cNvSpPr>
              <a:spLocks noChangeArrowheads="1"/>
            </p:cNvSpPr>
            <p:nvPr/>
          </p:nvSpPr>
          <p:spPr bwMode="auto">
            <a:xfrm>
              <a:off x="5934649" y="3046131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12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006334" y="4466599"/>
            <a:ext cx="832216" cy="731421"/>
            <a:chOff x="8006334" y="4466599"/>
            <a:chExt cx="832216" cy="731421"/>
          </a:xfrm>
        </p:grpSpPr>
        <p:sp>
          <p:nvSpPr>
            <p:cNvPr id="141" name="Text Box 37"/>
            <p:cNvSpPr txBox="1">
              <a:spLocks noChangeArrowheads="1"/>
            </p:cNvSpPr>
            <p:nvPr/>
          </p:nvSpPr>
          <p:spPr bwMode="auto">
            <a:xfrm>
              <a:off x="8271935" y="4466599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2</a:t>
              </a:r>
            </a:p>
          </p:txBody>
        </p:sp>
        <p:cxnSp>
          <p:nvCxnSpPr>
            <p:cNvPr id="169" name="AutoShape 87"/>
            <p:cNvCxnSpPr>
              <a:cxnSpLocks noChangeShapeType="1"/>
              <a:stCxn id="183" idx="2"/>
              <a:endCxn id="178" idx="0"/>
            </p:cNvCxnSpPr>
            <p:nvPr/>
          </p:nvCxnSpPr>
          <p:spPr bwMode="auto">
            <a:xfrm rot="16200000" flipH="1">
              <a:off x="8188003" y="4434163"/>
              <a:ext cx="309518" cy="672855"/>
            </a:xfrm>
            <a:prstGeom prst="curvedConnector3">
              <a:avLst>
                <a:gd name="adj1" fmla="val 50000"/>
              </a:avLst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8" name="Rectangle 52"/>
            <p:cNvSpPr>
              <a:spLocks noChangeArrowheads="1"/>
            </p:cNvSpPr>
            <p:nvPr/>
          </p:nvSpPr>
          <p:spPr bwMode="auto">
            <a:xfrm>
              <a:off x="8519829" y="4932719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9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72090" y="4316139"/>
            <a:ext cx="814510" cy="1058749"/>
            <a:chOff x="6572090" y="4316139"/>
            <a:chExt cx="814510" cy="1058749"/>
          </a:xfrm>
        </p:grpSpPr>
        <p:sp>
          <p:nvSpPr>
            <p:cNvPr id="136" name="Text Box 25"/>
            <p:cNvSpPr txBox="1">
              <a:spLocks noChangeArrowheads="1"/>
            </p:cNvSpPr>
            <p:nvPr/>
          </p:nvSpPr>
          <p:spPr bwMode="auto">
            <a:xfrm>
              <a:off x="6749158" y="4402116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2</a:t>
              </a:r>
            </a:p>
          </p:txBody>
        </p:sp>
        <p:cxnSp>
          <p:nvCxnSpPr>
            <p:cNvPr id="162" name="AutoShape 77"/>
            <p:cNvCxnSpPr>
              <a:cxnSpLocks noChangeShapeType="1"/>
              <a:stCxn id="186" idx="5"/>
              <a:endCxn id="180" idx="0"/>
            </p:cNvCxnSpPr>
            <p:nvPr/>
          </p:nvCxnSpPr>
          <p:spPr bwMode="auto">
            <a:xfrm>
              <a:off x="6743255" y="4316139"/>
              <a:ext cx="483984" cy="34390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0" name="AutoShape 88"/>
            <p:cNvCxnSpPr>
              <a:cxnSpLocks noChangeShapeType="1"/>
              <a:stCxn id="180" idx="2"/>
              <a:endCxn id="179" idx="3"/>
            </p:cNvCxnSpPr>
            <p:nvPr/>
          </p:nvCxnSpPr>
          <p:spPr bwMode="auto">
            <a:xfrm flipH="1">
              <a:off x="6899665" y="4940088"/>
              <a:ext cx="327574" cy="30214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1" name="Text Box 89"/>
            <p:cNvSpPr txBox="1">
              <a:spLocks noChangeArrowheads="1"/>
            </p:cNvSpPr>
            <p:nvPr/>
          </p:nvSpPr>
          <p:spPr bwMode="auto">
            <a:xfrm>
              <a:off x="7067879" y="5050630"/>
              <a:ext cx="28330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3</a:t>
              </a:r>
            </a:p>
          </p:txBody>
        </p:sp>
        <p:sp>
          <p:nvSpPr>
            <p:cNvPr id="179" name="Rectangle 52"/>
            <p:cNvSpPr>
              <a:spLocks noChangeArrowheads="1"/>
            </p:cNvSpPr>
            <p:nvPr/>
          </p:nvSpPr>
          <p:spPr bwMode="auto">
            <a:xfrm>
              <a:off x="6572090" y="5109587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3</a:t>
              </a:r>
            </a:p>
          </p:txBody>
        </p:sp>
        <p:sp>
          <p:nvSpPr>
            <p:cNvPr id="180" name="Rectangle 52"/>
            <p:cNvSpPr>
              <a:spLocks noChangeArrowheads="1"/>
            </p:cNvSpPr>
            <p:nvPr/>
          </p:nvSpPr>
          <p:spPr bwMode="auto">
            <a:xfrm>
              <a:off x="7067879" y="4667418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5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705320" y="3900991"/>
            <a:ext cx="602029" cy="1473897"/>
            <a:chOff x="7705320" y="3900991"/>
            <a:chExt cx="602029" cy="1473897"/>
          </a:xfrm>
        </p:grpSpPr>
        <p:sp>
          <p:nvSpPr>
            <p:cNvPr id="139" name="Text Box 35"/>
            <p:cNvSpPr txBox="1">
              <a:spLocks noChangeArrowheads="1"/>
            </p:cNvSpPr>
            <p:nvPr/>
          </p:nvSpPr>
          <p:spPr bwMode="auto">
            <a:xfrm>
              <a:off x="7917801" y="3900991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5</a:t>
              </a:r>
            </a:p>
          </p:txBody>
        </p:sp>
        <p:sp>
          <p:nvSpPr>
            <p:cNvPr id="140" name="Text Box 36"/>
            <p:cNvSpPr txBox="1">
              <a:spLocks noChangeArrowheads="1"/>
            </p:cNvSpPr>
            <p:nvPr/>
          </p:nvSpPr>
          <p:spPr bwMode="auto">
            <a:xfrm>
              <a:off x="7705320" y="4643467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cxnSp>
          <p:nvCxnSpPr>
            <p:cNvPr id="167" name="AutoShape 83"/>
            <p:cNvCxnSpPr>
              <a:cxnSpLocks noChangeShapeType="1"/>
              <a:stCxn id="189" idx="5"/>
              <a:endCxn id="183" idx="0"/>
            </p:cNvCxnSpPr>
            <p:nvPr/>
          </p:nvCxnSpPr>
          <p:spPr bwMode="auto">
            <a:xfrm>
              <a:off x="7805658" y="3903448"/>
              <a:ext cx="200676" cy="432343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AutoShape 86"/>
            <p:cNvCxnSpPr>
              <a:cxnSpLocks noChangeShapeType="1"/>
              <a:stCxn id="183" idx="1"/>
              <a:endCxn id="175" idx="1"/>
            </p:cNvCxnSpPr>
            <p:nvPr/>
          </p:nvCxnSpPr>
          <p:spPr bwMode="auto">
            <a:xfrm rot="10800000" flipH="1" flipV="1">
              <a:off x="7838121" y="4475811"/>
              <a:ext cx="141654" cy="766426"/>
            </a:xfrm>
            <a:prstGeom prst="curvedConnector3">
              <a:avLst>
                <a:gd name="adj1" fmla="val -134380"/>
              </a:avLst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5" name="Rectangle 52"/>
            <p:cNvSpPr>
              <a:spLocks noChangeArrowheads="1"/>
            </p:cNvSpPr>
            <p:nvPr/>
          </p:nvSpPr>
          <p:spPr bwMode="auto">
            <a:xfrm>
              <a:off x="7988628" y="5109587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8</a:t>
              </a:r>
            </a:p>
          </p:txBody>
        </p:sp>
        <p:sp>
          <p:nvSpPr>
            <p:cNvPr id="183" name="Rectangle 52"/>
            <p:cNvSpPr>
              <a:spLocks noChangeArrowheads="1"/>
            </p:cNvSpPr>
            <p:nvPr/>
          </p:nvSpPr>
          <p:spPr bwMode="auto">
            <a:xfrm>
              <a:off x="7846974" y="4343160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7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332620" y="3731493"/>
            <a:ext cx="460375" cy="1643395"/>
            <a:chOff x="5332620" y="3731493"/>
            <a:chExt cx="460375" cy="1643395"/>
          </a:xfrm>
        </p:grpSpPr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5332620" y="4225249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2</a:t>
              </a:r>
            </a:p>
          </p:txBody>
        </p:sp>
        <p:sp>
          <p:nvSpPr>
            <p:cNvPr id="144" name="Oval 47"/>
            <p:cNvSpPr>
              <a:spLocks noChangeArrowheads="1"/>
            </p:cNvSpPr>
            <p:nvPr/>
          </p:nvSpPr>
          <p:spPr bwMode="auto">
            <a:xfrm>
              <a:off x="5509688" y="4018903"/>
              <a:ext cx="283307" cy="23582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u</a:t>
              </a:r>
            </a:p>
          </p:txBody>
        </p:sp>
        <p:sp>
          <p:nvSpPr>
            <p:cNvPr id="145" name="Text Box 50"/>
            <p:cNvSpPr txBox="1">
              <a:spLocks noChangeArrowheads="1"/>
            </p:cNvSpPr>
            <p:nvPr/>
          </p:nvSpPr>
          <p:spPr bwMode="auto">
            <a:xfrm>
              <a:off x="5332620" y="3783080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5</a:t>
              </a:r>
            </a:p>
          </p:txBody>
        </p:sp>
        <p:sp>
          <p:nvSpPr>
            <p:cNvPr id="149" name="Text Box 58"/>
            <p:cNvSpPr txBox="1">
              <a:spLocks noChangeArrowheads="1"/>
            </p:cNvSpPr>
            <p:nvPr/>
          </p:nvSpPr>
          <p:spPr bwMode="auto">
            <a:xfrm>
              <a:off x="5332620" y="4726373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2</a:t>
              </a:r>
            </a:p>
          </p:txBody>
        </p:sp>
        <p:cxnSp>
          <p:nvCxnSpPr>
            <p:cNvPr id="157" name="AutoShape 72"/>
            <p:cNvCxnSpPr>
              <a:cxnSpLocks noChangeShapeType="1"/>
            </p:cNvCxnSpPr>
            <p:nvPr/>
          </p:nvCxnSpPr>
          <p:spPr bwMode="auto">
            <a:xfrm>
              <a:off x="5615928" y="3731493"/>
              <a:ext cx="0" cy="287410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" name="AutoShape 73"/>
            <p:cNvCxnSpPr>
              <a:cxnSpLocks noChangeShapeType="1"/>
            </p:cNvCxnSpPr>
            <p:nvPr/>
          </p:nvCxnSpPr>
          <p:spPr bwMode="auto">
            <a:xfrm>
              <a:off x="5615928" y="4254727"/>
              <a:ext cx="0" cy="324257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9" name="AutoShape 74"/>
            <p:cNvCxnSpPr>
              <a:cxnSpLocks noChangeShapeType="1"/>
            </p:cNvCxnSpPr>
            <p:nvPr/>
          </p:nvCxnSpPr>
          <p:spPr bwMode="auto">
            <a:xfrm>
              <a:off x="5615928" y="4800068"/>
              <a:ext cx="0" cy="309518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6" name="Rectangle 52"/>
            <p:cNvSpPr>
              <a:spLocks noChangeArrowheads="1"/>
            </p:cNvSpPr>
            <p:nvPr/>
          </p:nvSpPr>
          <p:spPr bwMode="auto">
            <a:xfrm>
              <a:off x="5438861" y="5109587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2</a:t>
              </a:r>
            </a:p>
          </p:txBody>
        </p:sp>
        <p:sp>
          <p:nvSpPr>
            <p:cNvPr id="184" name="Oval 47"/>
            <p:cNvSpPr>
              <a:spLocks noChangeArrowheads="1"/>
            </p:cNvSpPr>
            <p:nvPr/>
          </p:nvSpPr>
          <p:spPr bwMode="auto">
            <a:xfrm>
              <a:off x="5509688" y="4578984"/>
              <a:ext cx="283307" cy="23582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w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05476" y="2957697"/>
            <a:ext cx="1168642" cy="2033977"/>
            <a:chOff x="6005476" y="2957697"/>
            <a:chExt cx="1168642" cy="2033977"/>
          </a:xfrm>
        </p:grpSpPr>
        <p:sp>
          <p:nvSpPr>
            <p:cNvPr id="132" name="Text Box 15"/>
            <p:cNvSpPr txBox="1">
              <a:spLocks noChangeArrowheads="1"/>
            </p:cNvSpPr>
            <p:nvPr/>
          </p:nvSpPr>
          <p:spPr bwMode="auto">
            <a:xfrm>
              <a:off x="6182543" y="4284204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2</a:t>
              </a:r>
            </a:p>
          </p:txBody>
        </p:sp>
        <p:sp>
          <p:nvSpPr>
            <p:cNvPr id="135" name="Text Box 23"/>
            <p:cNvSpPr txBox="1">
              <a:spLocks noChangeArrowheads="1"/>
            </p:cNvSpPr>
            <p:nvPr/>
          </p:nvSpPr>
          <p:spPr bwMode="auto">
            <a:xfrm>
              <a:off x="6147129" y="3900991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1</a:t>
              </a:r>
            </a:p>
          </p:txBody>
        </p:sp>
        <p:sp>
          <p:nvSpPr>
            <p:cNvPr id="137" name="Text Box 31"/>
            <p:cNvSpPr txBox="1">
              <a:spLocks noChangeArrowheads="1"/>
            </p:cNvSpPr>
            <p:nvPr/>
          </p:nvSpPr>
          <p:spPr bwMode="auto">
            <a:xfrm>
              <a:off x="6465850" y="3281955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8</a:t>
              </a:r>
            </a:p>
          </p:txBody>
        </p:sp>
        <p:sp>
          <p:nvSpPr>
            <p:cNvPr id="148" name="Text Box 56"/>
            <p:cNvSpPr txBox="1">
              <a:spLocks noChangeArrowheads="1"/>
            </p:cNvSpPr>
            <p:nvPr/>
          </p:nvSpPr>
          <p:spPr bwMode="auto">
            <a:xfrm>
              <a:off x="6997051" y="2963225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1</a:t>
              </a:r>
            </a:p>
          </p:txBody>
        </p:sp>
        <p:cxnSp>
          <p:nvCxnSpPr>
            <p:cNvPr id="152" name="AutoShape 64"/>
            <p:cNvCxnSpPr>
              <a:cxnSpLocks noChangeShapeType="1"/>
              <a:endCxn id="185" idx="0"/>
            </p:cNvCxnSpPr>
            <p:nvPr/>
          </p:nvCxnSpPr>
          <p:spPr bwMode="auto">
            <a:xfrm>
              <a:off x="6961638" y="2957697"/>
              <a:ext cx="0" cy="405322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" name="AutoShape 67"/>
            <p:cNvCxnSpPr>
              <a:cxnSpLocks noChangeShapeType="1"/>
              <a:stCxn id="185" idx="2"/>
              <a:endCxn id="187" idx="6"/>
            </p:cNvCxnSpPr>
            <p:nvPr/>
          </p:nvCxnSpPr>
          <p:spPr bwMode="auto">
            <a:xfrm flipH="1">
              <a:off x="6297636" y="3488300"/>
              <a:ext cx="513495" cy="235823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0" name="AutoShape 75"/>
            <p:cNvCxnSpPr>
              <a:cxnSpLocks noChangeShapeType="1"/>
              <a:stCxn id="187" idx="4"/>
              <a:endCxn id="186" idx="0"/>
            </p:cNvCxnSpPr>
            <p:nvPr/>
          </p:nvCxnSpPr>
          <p:spPr bwMode="auto">
            <a:xfrm>
              <a:off x="6147129" y="3849405"/>
              <a:ext cx="495788" cy="250562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1" name="AutoShape 76"/>
            <p:cNvCxnSpPr>
              <a:cxnSpLocks noChangeShapeType="1"/>
              <a:endCxn id="177" idx="0"/>
            </p:cNvCxnSpPr>
            <p:nvPr/>
          </p:nvCxnSpPr>
          <p:spPr bwMode="auto">
            <a:xfrm flipH="1">
              <a:off x="6306490" y="4329036"/>
              <a:ext cx="256010" cy="389968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7" name="Rectangle 52"/>
            <p:cNvSpPr>
              <a:spLocks noChangeArrowheads="1"/>
            </p:cNvSpPr>
            <p:nvPr/>
          </p:nvSpPr>
          <p:spPr bwMode="auto">
            <a:xfrm>
              <a:off x="6147129" y="4726373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4</a:t>
              </a:r>
            </a:p>
          </p:txBody>
        </p:sp>
        <p:sp>
          <p:nvSpPr>
            <p:cNvPr id="185" name="Oval 47"/>
            <p:cNvSpPr>
              <a:spLocks noChangeArrowheads="1"/>
            </p:cNvSpPr>
            <p:nvPr/>
          </p:nvSpPr>
          <p:spPr bwMode="auto">
            <a:xfrm>
              <a:off x="6819985" y="3370388"/>
              <a:ext cx="283307" cy="23582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b</a:t>
              </a:r>
            </a:p>
          </p:txBody>
        </p:sp>
        <p:sp>
          <p:nvSpPr>
            <p:cNvPr id="186" name="Oval 47"/>
            <p:cNvSpPr>
              <a:spLocks noChangeArrowheads="1"/>
            </p:cNvSpPr>
            <p:nvPr/>
          </p:nvSpPr>
          <p:spPr bwMode="auto">
            <a:xfrm>
              <a:off x="6501264" y="4107337"/>
              <a:ext cx="283307" cy="23582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v</a:t>
              </a:r>
            </a:p>
          </p:txBody>
        </p:sp>
        <p:sp>
          <p:nvSpPr>
            <p:cNvPr id="187" name="Oval 47"/>
            <p:cNvSpPr>
              <a:spLocks noChangeArrowheads="1"/>
            </p:cNvSpPr>
            <p:nvPr/>
          </p:nvSpPr>
          <p:spPr bwMode="auto">
            <a:xfrm>
              <a:off x="6005476" y="3606212"/>
              <a:ext cx="283307" cy="23582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d</a:t>
              </a:r>
            </a:p>
          </p:txBody>
        </p:sp>
      </p:grpSp>
      <p:grpSp>
        <p:nvGrpSpPr>
          <p:cNvPr id="12352" name="Group 12351"/>
          <p:cNvGrpSpPr/>
          <p:nvPr/>
        </p:nvGrpSpPr>
        <p:grpSpPr>
          <a:xfrm>
            <a:off x="7811561" y="3252477"/>
            <a:ext cx="956162" cy="972771"/>
            <a:chOff x="7811561" y="3252477"/>
            <a:chExt cx="956162" cy="972771"/>
          </a:xfrm>
        </p:grpSpPr>
        <p:sp>
          <p:nvSpPr>
            <p:cNvPr id="138" name="Text Box 34"/>
            <p:cNvSpPr txBox="1">
              <a:spLocks noChangeArrowheads="1"/>
            </p:cNvSpPr>
            <p:nvPr/>
          </p:nvSpPr>
          <p:spPr bwMode="auto">
            <a:xfrm>
              <a:off x="7811561" y="3370389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6</a:t>
              </a:r>
            </a:p>
          </p:txBody>
        </p:sp>
        <p:sp>
          <p:nvSpPr>
            <p:cNvPr id="142" name="Text Box 40"/>
            <p:cNvSpPr txBox="1">
              <a:spLocks noChangeArrowheads="1"/>
            </p:cNvSpPr>
            <p:nvPr/>
          </p:nvSpPr>
          <p:spPr bwMode="auto">
            <a:xfrm>
              <a:off x="8519829" y="3429344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1</a:t>
              </a:r>
            </a:p>
          </p:txBody>
        </p:sp>
        <p:cxnSp>
          <p:nvCxnSpPr>
            <p:cNvPr id="165" name="AutoShape 81"/>
            <p:cNvCxnSpPr>
              <a:cxnSpLocks noChangeShapeType="1"/>
              <a:stCxn id="189" idx="6"/>
              <a:endCxn id="188" idx="4"/>
            </p:cNvCxnSpPr>
            <p:nvPr/>
          </p:nvCxnSpPr>
          <p:spPr bwMode="auto">
            <a:xfrm flipV="1">
              <a:off x="7855827" y="3495670"/>
              <a:ext cx="416108" cy="316888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AutoShape 82"/>
            <p:cNvCxnSpPr>
              <a:cxnSpLocks noChangeShapeType="1"/>
              <a:stCxn id="188" idx="4"/>
              <a:endCxn id="181" idx="0"/>
            </p:cNvCxnSpPr>
            <p:nvPr/>
          </p:nvCxnSpPr>
          <p:spPr bwMode="auto">
            <a:xfrm>
              <a:off x="8271935" y="3495670"/>
              <a:ext cx="336428" cy="456908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1" name="Rectangle 52"/>
            <p:cNvSpPr>
              <a:spLocks noChangeArrowheads="1"/>
            </p:cNvSpPr>
            <p:nvPr/>
          </p:nvSpPr>
          <p:spPr bwMode="auto">
            <a:xfrm>
              <a:off x="8449002" y="3959947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10</a:t>
              </a:r>
            </a:p>
          </p:txBody>
        </p:sp>
        <p:sp>
          <p:nvSpPr>
            <p:cNvPr id="188" name="Oval 47"/>
            <p:cNvSpPr>
              <a:spLocks noChangeArrowheads="1"/>
            </p:cNvSpPr>
            <p:nvPr/>
          </p:nvSpPr>
          <p:spPr bwMode="auto">
            <a:xfrm>
              <a:off x="8130281" y="3252477"/>
              <a:ext cx="283307" cy="23582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c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067879" y="3340911"/>
            <a:ext cx="779095" cy="1090683"/>
            <a:chOff x="7067879" y="3340911"/>
            <a:chExt cx="779095" cy="1090683"/>
          </a:xfrm>
        </p:grpSpPr>
        <p:sp>
          <p:nvSpPr>
            <p:cNvPr id="133" name="Text Box 18"/>
            <p:cNvSpPr txBox="1">
              <a:spLocks noChangeArrowheads="1"/>
            </p:cNvSpPr>
            <p:nvPr/>
          </p:nvSpPr>
          <p:spPr bwMode="auto">
            <a:xfrm>
              <a:off x="7244946" y="3340911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1</a:t>
              </a:r>
            </a:p>
          </p:txBody>
        </p:sp>
        <p:sp>
          <p:nvSpPr>
            <p:cNvPr id="134" name="Text Box 22"/>
            <p:cNvSpPr txBox="1">
              <a:spLocks noChangeArrowheads="1"/>
            </p:cNvSpPr>
            <p:nvPr/>
          </p:nvSpPr>
          <p:spPr bwMode="auto">
            <a:xfrm>
              <a:off x="7422013" y="3959948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8</a:t>
              </a:r>
            </a:p>
          </p:txBody>
        </p:sp>
        <p:cxnSp>
          <p:nvCxnSpPr>
            <p:cNvPr id="163" name="AutoShape 79"/>
            <p:cNvCxnSpPr>
              <a:cxnSpLocks noChangeShapeType="1"/>
              <a:stCxn id="189" idx="3"/>
              <a:endCxn id="182" idx="0"/>
            </p:cNvCxnSpPr>
            <p:nvPr/>
          </p:nvCxnSpPr>
          <p:spPr bwMode="auto">
            <a:xfrm flipH="1">
              <a:off x="7227239" y="3903448"/>
              <a:ext cx="377743" cy="255475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" name="AutoShape 80"/>
            <p:cNvCxnSpPr>
              <a:cxnSpLocks noChangeShapeType="1"/>
              <a:stCxn id="185" idx="6"/>
              <a:endCxn id="189" idx="2"/>
            </p:cNvCxnSpPr>
            <p:nvPr/>
          </p:nvCxnSpPr>
          <p:spPr bwMode="auto">
            <a:xfrm>
              <a:off x="7112145" y="3488300"/>
              <a:ext cx="442668" cy="324257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Rectangle 52"/>
            <p:cNvSpPr>
              <a:spLocks noChangeArrowheads="1"/>
            </p:cNvSpPr>
            <p:nvPr/>
          </p:nvSpPr>
          <p:spPr bwMode="auto">
            <a:xfrm>
              <a:off x="7067879" y="4166293"/>
              <a:ext cx="318721" cy="2653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6</a:t>
              </a:r>
            </a:p>
          </p:txBody>
        </p:sp>
        <p:sp>
          <p:nvSpPr>
            <p:cNvPr id="189" name="Oval 47"/>
            <p:cNvSpPr>
              <a:spLocks noChangeArrowheads="1"/>
            </p:cNvSpPr>
            <p:nvPr/>
          </p:nvSpPr>
          <p:spPr bwMode="auto">
            <a:xfrm>
              <a:off x="7563667" y="3694646"/>
              <a:ext cx="283307" cy="23582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e</a:t>
              </a:r>
            </a:p>
          </p:txBody>
        </p:sp>
      </p:grpSp>
      <p:sp>
        <p:nvSpPr>
          <p:cNvPr id="200" name="Rounded Rectangular Callout 199"/>
          <p:cNvSpPr/>
          <p:nvPr/>
        </p:nvSpPr>
        <p:spPr>
          <a:xfrm>
            <a:off x="3648613" y="1313707"/>
            <a:ext cx="2233538" cy="1328011"/>
          </a:xfrm>
          <a:prstGeom prst="wedgeRoundRectCallout">
            <a:avLst>
              <a:gd name="adj1" fmla="val 37336"/>
              <a:gd name="adj2" fmla="val 9438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 a shortest-path tree for each destination</a:t>
            </a:r>
            <a:endParaRPr lang="en-US" dirty="0"/>
          </a:p>
        </p:txBody>
      </p:sp>
      <p:grpSp>
        <p:nvGrpSpPr>
          <p:cNvPr id="201" name="Group 200"/>
          <p:cNvGrpSpPr/>
          <p:nvPr/>
        </p:nvGrpSpPr>
        <p:grpSpPr>
          <a:xfrm>
            <a:off x="69253" y="2437597"/>
            <a:ext cx="4413212" cy="3147874"/>
            <a:chOff x="3118183" y="1875801"/>
            <a:chExt cx="4681694" cy="3403684"/>
          </a:xfrm>
        </p:grpSpPr>
        <p:sp>
          <p:nvSpPr>
            <p:cNvPr id="202" name="Text Box 15"/>
            <p:cNvSpPr txBox="1">
              <a:spLocks noChangeArrowheads="1"/>
            </p:cNvSpPr>
            <p:nvPr/>
          </p:nvSpPr>
          <p:spPr bwMode="auto">
            <a:xfrm>
              <a:off x="4810291" y="3820157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sp>
          <p:nvSpPr>
            <p:cNvPr id="203" name="Text Box 18"/>
            <p:cNvSpPr txBox="1">
              <a:spLocks noChangeArrowheads="1"/>
            </p:cNvSpPr>
            <p:nvPr/>
          </p:nvSpPr>
          <p:spPr bwMode="auto">
            <a:xfrm>
              <a:off x="5931567" y="2667946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1</a:t>
              </a:r>
            </a:p>
          </p:txBody>
        </p:sp>
        <p:sp>
          <p:nvSpPr>
            <p:cNvPr id="204" name="Text Box 22"/>
            <p:cNvSpPr txBox="1">
              <a:spLocks noChangeArrowheads="1"/>
            </p:cNvSpPr>
            <p:nvPr/>
          </p:nvSpPr>
          <p:spPr bwMode="auto">
            <a:xfrm>
              <a:off x="5992728" y="3145033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8</a:t>
              </a:r>
            </a:p>
          </p:txBody>
        </p:sp>
        <p:sp>
          <p:nvSpPr>
            <p:cNvPr id="205" name="Text Box 23"/>
            <p:cNvSpPr txBox="1">
              <a:spLocks noChangeArrowheads="1"/>
            </p:cNvSpPr>
            <p:nvPr/>
          </p:nvSpPr>
          <p:spPr bwMode="auto">
            <a:xfrm>
              <a:off x="4667583" y="3352071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1</a:t>
              </a:r>
            </a:p>
          </p:txBody>
        </p:sp>
        <p:sp>
          <p:nvSpPr>
            <p:cNvPr id="206" name="Text Box 25"/>
            <p:cNvSpPr txBox="1">
              <a:spLocks noChangeArrowheads="1"/>
            </p:cNvSpPr>
            <p:nvPr/>
          </p:nvSpPr>
          <p:spPr bwMode="auto">
            <a:xfrm>
              <a:off x="5360736" y="3964183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sp>
          <p:nvSpPr>
            <p:cNvPr id="207" name="Text Box 31"/>
            <p:cNvSpPr txBox="1">
              <a:spLocks noChangeArrowheads="1"/>
            </p:cNvSpPr>
            <p:nvPr/>
          </p:nvSpPr>
          <p:spPr bwMode="auto">
            <a:xfrm>
              <a:off x="5034546" y="2595933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8</a:t>
              </a:r>
            </a:p>
          </p:txBody>
        </p:sp>
        <p:sp>
          <p:nvSpPr>
            <p:cNvPr id="208" name="Text Box 34"/>
            <p:cNvSpPr txBox="1">
              <a:spLocks noChangeArrowheads="1"/>
            </p:cNvSpPr>
            <p:nvPr/>
          </p:nvSpPr>
          <p:spPr bwMode="auto">
            <a:xfrm>
              <a:off x="6583946" y="2703953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6</a:t>
              </a:r>
            </a:p>
          </p:txBody>
        </p:sp>
        <p:sp>
          <p:nvSpPr>
            <p:cNvPr id="209" name="Text Box 35"/>
            <p:cNvSpPr txBox="1">
              <a:spLocks noChangeArrowheads="1"/>
            </p:cNvSpPr>
            <p:nvPr/>
          </p:nvSpPr>
          <p:spPr bwMode="auto">
            <a:xfrm>
              <a:off x="6706267" y="3352071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5</a:t>
              </a:r>
            </a:p>
          </p:txBody>
        </p:sp>
        <p:sp>
          <p:nvSpPr>
            <p:cNvPr id="210" name="Text Box 36"/>
            <p:cNvSpPr txBox="1">
              <a:spLocks noChangeArrowheads="1"/>
            </p:cNvSpPr>
            <p:nvPr/>
          </p:nvSpPr>
          <p:spPr bwMode="auto">
            <a:xfrm>
              <a:off x="6186403" y="4258988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2</a:t>
              </a:r>
            </a:p>
          </p:txBody>
        </p:sp>
        <p:sp>
          <p:nvSpPr>
            <p:cNvPr id="211" name="Text Box 37"/>
            <p:cNvSpPr txBox="1">
              <a:spLocks noChangeArrowheads="1"/>
            </p:cNvSpPr>
            <p:nvPr/>
          </p:nvSpPr>
          <p:spPr bwMode="auto">
            <a:xfrm>
              <a:off x="6915297" y="4212395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sp>
          <p:nvSpPr>
            <p:cNvPr id="212" name="Text Box 40"/>
            <p:cNvSpPr txBox="1">
              <a:spLocks noChangeArrowheads="1"/>
            </p:cNvSpPr>
            <p:nvPr/>
          </p:nvSpPr>
          <p:spPr bwMode="auto">
            <a:xfrm>
              <a:off x="7399420" y="2775966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1</a:t>
              </a:r>
            </a:p>
          </p:txBody>
        </p:sp>
        <p:sp>
          <p:nvSpPr>
            <p:cNvPr id="213" name="Text Box 45"/>
            <p:cNvSpPr txBox="1">
              <a:spLocks noChangeArrowheads="1"/>
            </p:cNvSpPr>
            <p:nvPr/>
          </p:nvSpPr>
          <p:spPr bwMode="auto">
            <a:xfrm>
              <a:off x="3842676" y="3691700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sp>
          <p:nvSpPr>
            <p:cNvPr id="214" name="Oval 47"/>
            <p:cNvSpPr>
              <a:spLocks noChangeArrowheads="1"/>
            </p:cNvSpPr>
            <p:nvPr/>
          </p:nvSpPr>
          <p:spPr bwMode="auto">
            <a:xfrm>
              <a:off x="3933657" y="3496098"/>
              <a:ext cx="326189" cy="2880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u</a:t>
              </a:r>
            </a:p>
          </p:txBody>
        </p:sp>
        <p:sp>
          <p:nvSpPr>
            <p:cNvPr id="215" name="Text Box 50"/>
            <p:cNvSpPr txBox="1">
              <a:spLocks noChangeArrowheads="1"/>
            </p:cNvSpPr>
            <p:nvPr/>
          </p:nvSpPr>
          <p:spPr bwMode="auto">
            <a:xfrm>
              <a:off x="3729788" y="3208045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5</a:t>
              </a:r>
            </a:p>
          </p:txBody>
        </p:sp>
        <p:sp>
          <p:nvSpPr>
            <p:cNvPr id="216" name="Rectangle 52"/>
            <p:cNvSpPr>
              <a:spLocks noChangeArrowheads="1"/>
            </p:cNvSpPr>
            <p:nvPr/>
          </p:nvSpPr>
          <p:spPr bwMode="auto">
            <a:xfrm>
              <a:off x="3118183" y="3496098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1</a:t>
              </a:r>
            </a:p>
          </p:txBody>
        </p:sp>
        <p:sp>
          <p:nvSpPr>
            <p:cNvPr id="217" name="Text Box 54"/>
            <p:cNvSpPr txBox="1">
              <a:spLocks noChangeArrowheads="1"/>
            </p:cNvSpPr>
            <p:nvPr/>
          </p:nvSpPr>
          <p:spPr bwMode="auto">
            <a:xfrm>
              <a:off x="3362825" y="2811972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6</a:t>
              </a:r>
            </a:p>
          </p:txBody>
        </p:sp>
        <p:sp>
          <p:nvSpPr>
            <p:cNvPr id="218" name="Text Box 56"/>
            <p:cNvSpPr txBox="1">
              <a:spLocks noChangeArrowheads="1"/>
            </p:cNvSpPr>
            <p:nvPr/>
          </p:nvSpPr>
          <p:spPr bwMode="auto">
            <a:xfrm>
              <a:off x="5646151" y="2206612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1</a:t>
              </a:r>
            </a:p>
          </p:txBody>
        </p:sp>
        <p:sp>
          <p:nvSpPr>
            <p:cNvPr id="219" name="Text Box 58"/>
            <p:cNvSpPr txBox="1">
              <a:spLocks noChangeArrowheads="1"/>
            </p:cNvSpPr>
            <p:nvPr/>
          </p:nvSpPr>
          <p:spPr bwMode="auto">
            <a:xfrm>
              <a:off x="3885048" y="4290471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sp>
          <p:nvSpPr>
            <p:cNvPr id="220" name="Text Box 59"/>
            <p:cNvSpPr txBox="1">
              <a:spLocks noChangeArrowheads="1"/>
            </p:cNvSpPr>
            <p:nvPr/>
          </p:nvSpPr>
          <p:spPr bwMode="auto">
            <a:xfrm>
              <a:off x="4993772" y="1983821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3</a:t>
              </a:r>
            </a:p>
          </p:txBody>
        </p:sp>
        <p:sp>
          <p:nvSpPr>
            <p:cNvPr id="221" name="Text Box 62"/>
            <p:cNvSpPr txBox="1">
              <a:spLocks noChangeArrowheads="1"/>
            </p:cNvSpPr>
            <p:nvPr/>
          </p:nvSpPr>
          <p:spPr bwMode="auto">
            <a:xfrm>
              <a:off x="4015204" y="2235867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5</a:t>
              </a:r>
            </a:p>
          </p:txBody>
        </p:sp>
        <p:cxnSp>
          <p:nvCxnSpPr>
            <p:cNvPr id="222" name="AutoShape 64"/>
            <p:cNvCxnSpPr>
              <a:cxnSpLocks noChangeShapeType="1"/>
              <a:endCxn id="255" idx="0"/>
            </p:cNvCxnSpPr>
            <p:nvPr/>
          </p:nvCxnSpPr>
          <p:spPr bwMode="auto">
            <a:xfrm>
              <a:off x="5605378" y="2199860"/>
              <a:ext cx="0" cy="49509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3" name="AutoShape 65"/>
            <p:cNvCxnSpPr>
              <a:cxnSpLocks noChangeShapeType="1"/>
              <a:stCxn id="293" idx="3"/>
              <a:endCxn id="244" idx="3"/>
            </p:cNvCxnSpPr>
            <p:nvPr/>
          </p:nvCxnSpPr>
          <p:spPr bwMode="auto">
            <a:xfrm flipH="1">
              <a:off x="4800097" y="2216363"/>
              <a:ext cx="803581" cy="253546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4" name="AutoShape 67"/>
            <p:cNvCxnSpPr>
              <a:cxnSpLocks noChangeShapeType="1"/>
              <a:stCxn id="255" idx="2"/>
              <a:endCxn id="257" idx="6"/>
            </p:cNvCxnSpPr>
            <p:nvPr/>
          </p:nvCxnSpPr>
          <p:spPr bwMode="auto">
            <a:xfrm flipH="1">
              <a:off x="4840871" y="2847979"/>
              <a:ext cx="591218" cy="288053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" name="AutoShape 68"/>
            <p:cNvCxnSpPr>
              <a:cxnSpLocks noChangeShapeType="1"/>
              <a:stCxn id="244" idx="1"/>
              <a:endCxn id="243" idx="0"/>
            </p:cNvCxnSpPr>
            <p:nvPr/>
          </p:nvCxnSpPr>
          <p:spPr bwMode="auto">
            <a:xfrm flipH="1">
              <a:off x="4076365" y="2469910"/>
              <a:ext cx="336383" cy="33306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" name="AutoShape 71"/>
            <p:cNvCxnSpPr>
              <a:cxnSpLocks noChangeShapeType="1"/>
              <a:stCxn id="243" idx="1"/>
              <a:endCxn id="216" idx="0"/>
            </p:cNvCxnSpPr>
            <p:nvPr/>
          </p:nvCxnSpPr>
          <p:spPr bwMode="auto">
            <a:xfrm flipH="1">
              <a:off x="3301665" y="2974002"/>
              <a:ext cx="581025" cy="513094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" name="AutoShape 72"/>
            <p:cNvCxnSpPr>
              <a:cxnSpLocks noChangeShapeType="1"/>
            </p:cNvCxnSpPr>
            <p:nvPr/>
          </p:nvCxnSpPr>
          <p:spPr bwMode="auto">
            <a:xfrm>
              <a:off x="4055978" y="3145033"/>
              <a:ext cx="0" cy="351064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8" name="AutoShape 73"/>
            <p:cNvCxnSpPr>
              <a:cxnSpLocks noChangeShapeType="1"/>
              <a:endCxn id="254" idx="0"/>
            </p:cNvCxnSpPr>
            <p:nvPr/>
          </p:nvCxnSpPr>
          <p:spPr bwMode="auto">
            <a:xfrm>
              <a:off x="4055978" y="3784150"/>
              <a:ext cx="40774" cy="269074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9" name="AutoShape 74"/>
            <p:cNvCxnSpPr>
              <a:cxnSpLocks noChangeShapeType="1"/>
              <a:stCxn id="254" idx="4"/>
              <a:endCxn id="246" idx="0"/>
            </p:cNvCxnSpPr>
            <p:nvPr/>
          </p:nvCxnSpPr>
          <p:spPr bwMode="auto">
            <a:xfrm>
              <a:off x="4096752" y="4341277"/>
              <a:ext cx="62570" cy="30185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0" name="AutoShape 75"/>
            <p:cNvCxnSpPr>
              <a:cxnSpLocks noChangeShapeType="1"/>
              <a:stCxn id="257" idx="4"/>
              <a:endCxn id="256" idx="0"/>
            </p:cNvCxnSpPr>
            <p:nvPr/>
          </p:nvCxnSpPr>
          <p:spPr bwMode="auto">
            <a:xfrm>
              <a:off x="4667583" y="3289060"/>
              <a:ext cx="570832" cy="306056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1" name="AutoShape 76"/>
            <p:cNvCxnSpPr>
              <a:cxnSpLocks noChangeShapeType="1"/>
              <a:stCxn id="256" idx="4"/>
              <a:endCxn id="247" idx="0"/>
            </p:cNvCxnSpPr>
            <p:nvPr/>
          </p:nvCxnSpPr>
          <p:spPr bwMode="auto">
            <a:xfrm flipH="1">
              <a:off x="4940484" y="3892170"/>
              <a:ext cx="297931" cy="354782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2" name="AutoShape 77"/>
            <p:cNvCxnSpPr>
              <a:cxnSpLocks noChangeShapeType="1"/>
              <a:stCxn id="256" idx="5"/>
              <a:endCxn id="250" idx="0"/>
            </p:cNvCxnSpPr>
            <p:nvPr/>
          </p:nvCxnSpPr>
          <p:spPr bwMode="auto">
            <a:xfrm>
              <a:off x="5353940" y="3859164"/>
              <a:ext cx="557240" cy="420077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3" name="AutoShape 79"/>
            <p:cNvCxnSpPr>
              <a:cxnSpLocks noChangeShapeType="1"/>
              <a:stCxn id="259" idx="3"/>
              <a:endCxn id="252" idx="0"/>
            </p:cNvCxnSpPr>
            <p:nvPr/>
          </p:nvCxnSpPr>
          <p:spPr bwMode="auto">
            <a:xfrm flipH="1">
              <a:off x="6033501" y="3345894"/>
              <a:ext cx="312798" cy="18921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4" name="AutoShape 80"/>
            <p:cNvCxnSpPr>
              <a:cxnSpLocks noChangeShapeType="1"/>
              <a:stCxn id="255" idx="6"/>
              <a:endCxn id="259" idx="2"/>
            </p:cNvCxnSpPr>
            <p:nvPr/>
          </p:nvCxnSpPr>
          <p:spPr bwMode="auto">
            <a:xfrm>
              <a:off x="5778666" y="2847979"/>
              <a:ext cx="509671" cy="396073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" name="AutoShape 81"/>
            <p:cNvCxnSpPr>
              <a:cxnSpLocks noChangeShapeType="1"/>
              <a:stCxn id="259" idx="6"/>
              <a:endCxn id="258" idx="4"/>
            </p:cNvCxnSpPr>
            <p:nvPr/>
          </p:nvCxnSpPr>
          <p:spPr bwMode="auto">
            <a:xfrm flipV="1">
              <a:off x="6634913" y="2856981"/>
              <a:ext cx="479091" cy="38707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" name="AutoShape 82"/>
            <p:cNvCxnSpPr>
              <a:cxnSpLocks noChangeShapeType="1"/>
              <a:stCxn id="258" idx="4"/>
              <a:endCxn id="251" idx="0"/>
            </p:cNvCxnSpPr>
            <p:nvPr/>
          </p:nvCxnSpPr>
          <p:spPr bwMode="auto">
            <a:xfrm>
              <a:off x="7114004" y="2856981"/>
              <a:ext cx="387350" cy="558102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7" name="AutoShape 83"/>
            <p:cNvCxnSpPr>
              <a:cxnSpLocks noChangeShapeType="1"/>
              <a:stCxn id="259" idx="5"/>
              <a:endCxn id="253" idx="0"/>
            </p:cNvCxnSpPr>
            <p:nvPr/>
          </p:nvCxnSpPr>
          <p:spPr bwMode="auto">
            <a:xfrm>
              <a:off x="6577151" y="3355072"/>
              <a:ext cx="231051" cy="528097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8" name="AutoShape 86"/>
            <p:cNvCxnSpPr>
              <a:cxnSpLocks noChangeShapeType="1"/>
              <a:stCxn id="253" idx="1"/>
              <a:endCxn id="245" idx="1"/>
            </p:cNvCxnSpPr>
            <p:nvPr/>
          </p:nvCxnSpPr>
          <p:spPr bwMode="auto">
            <a:xfrm rot="10800000" flipH="1" flipV="1">
              <a:off x="6614526" y="4054200"/>
              <a:ext cx="163095" cy="936171"/>
            </a:xfrm>
            <a:prstGeom prst="curvedConnector3">
              <a:avLst>
                <a:gd name="adj1" fmla="val -134380"/>
              </a:avLst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9" name="AutoShape 87"/>
            <p:cNvCxnSpPr>
              <a:cxnSpLocks noChangeShapeType="1"/>
              <a:stCxn id="253" idx="2"/>
              <a:endCxn id="248" idx="0"/>
            </p:cNvCxnSpPr>
            <p:nvPr/>
          </p:nvCxnSpPr>
          <p:spPr bwMode="auto">
            <a:xfrm rot="16200000" flipH="1">
              <a:off x="7120182" y="3904249"/>
              <a:ext cx="184235" cy="808194"/>
            </a:xfrm>
            <a:prstGeom prst="curvedConnector3">
              <a:avLst>
                <a:gd name="adj1" fmla="val 50000"/>
              </a:avLst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0" name="AutoShape 88"/>
            <p:cNvCxnSpPr>
              <a:cxnSpLocks noChangeShapeType="1"/>
              <a:stCxn id="250" idx="2"/>
            </p:cNvCxnSpPr>
            <p:nvPr/>
          </p:nvCxnSpPr>
          <p:spPr bwMode="auto">
            <a:xfrm flipH="1">
              <a:off x="5646151" y="4612302"/>
              <a:ext cx="265030" cy="32405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1" name="Text Box 89"/>
            <p:cNvSpPr txBox="1">
              <a:spLocks noChangeArrowheads="1"/>
            </p:cNvSpPr>
            <p:nvPr/>
          </p:nvSpPr>
          <p:spPr bwMode="auto">
            <a:xfrm>
              <a:off x="5755921" y="4626754"/>
              <a:ext cx="32618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3</a:t>
              </a:r>
            </a:p>
          </p:txBody>
        </p:sp>
        <p:grpSp>
          <p:nvGrpSpPr>
            <p:cNvPr id="242" name="Group 87"/>
            <p:cNvGrpSpPr>
              <a:grpSpLocks/>
            </p:cNvGrpSpPr>
            <p:nvPr/>
          </p:nvGrpSpPr>
          <p:grpSpPr bwMode="auto">
            <a:xfrm>
              <a:off x="5442283" y="1875801"/>
              <a:ext cx="321942" cy="338312"/>
              <a:chOff x="3365" y="-96"/>
              <a:chExt cx="379" cy="451"/>
            </a:xfrm>
          </p:grpSpPr>
          <p:sp>
            <p:nvSpPr>
              <p:cNvPr id="292" name="Text Box 81"/>
              <p:cNvSpPr txBox="1">
                <a:spLocks noChangeArrowheads="1"/>
              </p:cNvSpPr>
              <p:nvPr/>
            </p:nvSpPr>
            <p:spPr bwMode="auto">
              <a:xfrm>
                <a:off x="3418" y="-96"/>
                <a:ext cx="240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 dirty="0"/>
                  <a:t>s</a:t>
                </a:r>
              </a:p>
            </p:txBody>
          </p:sp>
          <p:sp>
            <p:nvSpPr>
              <p:cNvPr id="293" name="AutoShape 3"/>
              <p:cNvSpPr>
                <a:spLocks noChangeArrowheads="1"/>
              </p:cNvSpPr>
              <p:nvPr/>
            </p:nvSpPr>
            <p:spPr bwMode="auto">
              <a:xfrm>
                <a:off x="3365" y="6"/>
                <a:ext cx="379" cy="34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zh-TW" sz="700"/>
              </a:p>
            </p:txBody>
          </p:sp>
        </p:grpSp>
        <p:sp>
          <p:nvSpPr>
            <p:cNvPr id="243" name="Rectangle 52"/>
            <p:cNvSpPr>
              <a:spLocks noChangeArrowheads="1"/>
            </p:cNvSpPr>
            <p:nvPr/>
          </p:nvSpPr>
          <p:spPr bwMode="auto">
            <a:xfrm>
              <a:off x="3892883" y="2811972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11</a:t>
              </a:r>
            </a:p>
          </p:txBody>
        </p:sp>
        <p:sp>
          <p:nvSpPr>
            <p:cNvPr id="244" name="Rectangle 52"/>
            <p:cNvSpPr>
              <a:spLocks noChangeArrowheads="1"/>
            </p:cNvSpPr>
            <p:nvPr/>
          </p:nvSpPr>
          <p:spPr bwMode="auto">
            <a:xfrm>
              <a:off x="4422941" y="2307880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12</a:t>
              </a:r>
            </a:p>
          </p:txBody>
        </p:sp>
        <p:sp>
          <p:nvSpPr>
            <p:cNvPr id="245" name="Rectangle 52"/>
            <p:cNvSpPr>
              <a:spLocks noChangeArrowheads="1"/>
            </p:cNvSpPr>
            <p:nvPr/>
          </p:nvSpPr>
          <p:spPr bwMode="auto">
            <a:xfrm>
              <a:off x="6787815" y="4828342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8</a:t>
              </a:r>
            </a:p>
          </p:txBody>
        </p:sp>
        <p:sp>
          <p:nvSpPr>
            <p:cNvPr id="246" name="Rectangle 52"/>
            <p:cNvSpPr>
              <a:spLocks noChangeArrowheads="1"/>
            </p:cNvSpPr>
            <p:nvPr/>
          </p:nvSpPr>
          <p:spPr bwMode="auto">
            <a:xfrm>
              <a:off x="3975840" y="4643136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2</a:t>
              </a:r>
            </a:p>
          </p:txBody>
        </p:sp>
        <p:sp>
          <p:nvSpPr>
            <p:cNvPr id="247" name="Rectangle 52"/>
            <p:cNvSpPr>
              <a:spLocks noChangeArrowheads="1"/>
            </p:cNvSpPr>
            <p:nvPr/>
          </p:nvSpPr>
          <p:spPr bwMode="auto">
            <a:xfrm>
              <a:off x="4757002" y="4246952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4</a:t>
              </a:r>
            </a:p>
          </p:txBody>
        </p:sp>
        <p:sp>
          <p:nvSpPr>
            <p:cNvPr id="248" name="Rectangle 52"/>
            <p:cNvSpPr>
              <a:spLocks noChangeArrowheads="1"/>
            </p:cNvSpPr>
            <p:nvPr/>
          </p:nvSpPr>
          <p:spPr bwMode="auto">
            <a:xfrm>
              <a:off x="7432914" y="4400464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9</a:t>
              </a:r>
            </a:p>
          </p:txBody>
        </p:sp>
        <p:sp>
          <p:nvSpPr>
            <p:cNvPr id="249" name="Rectangle 52"/>
            <p:cNvSpPr>
              <a:spLocks noChangeArrowheads="1"/>
            </p:cNvSpPr>
            <p:nvPr/>
          </p:nvSpPr>
          <p:spPr bwMode="auto">
            <a:xfrm>
              <a:off x="5324209" y="4955426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3</a:t>
              </a:r>
            </a:p>
          </p:txBody>
        </p:sp>
        <p:sp>
          <p:nvSpPr>
            <p:cNvPr id="250" name="Rectangle 52"/>
            <p:cNvSpPr>
              <a:spLocks noChangeArrowheads="1"/>
            </p:cNvSpPr>
            <p:nvPr/>
          </p:nvSpPr>
          <p:spPr bwMode="auto">
            <a:xfrm>
              <a:off x="5727699" y="4288243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5</a:t>
              </a:r>
            </a:p>
          </p:txBody>
        </p:sp>
        <p:sp>
          <p:nvSpPr>
            <p:cNvPr id="251" name="Rectangle 52"/>
            <p:cNvSpPr>
              <a:spLocks noChangeArrowheads="1"/>
            </p:cNvSpPr>
            <p:nvPr/>
          </p:nvSpPr>
          <p:spPr bwMode="auto">
            <a:xfrm>
              <a:off x="7317872" y="3424085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10</a:t>
              </a:r>
            </a:p>
          </p:txBody>
        </p:sp>
        <p:sp>
          <p:nvSpPr>
            <p:cNvPr id="252" name="Rectangle 52"/>
            <p:cNvSpPr>
              <a:spLocks noChangeArrowheads="1"/>
            </p:cNvSpPr>
            <p:nvPr/>
          </p:nvSpPr>
          <p:spPr bwMode="auto">
            <a:xfrm>
              <a:off x="5850019" y="3535105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6</a:t>
              </a:r>
            </a:p>
          </p:txBody>
        </p:sp>
        <p:sp>
          <p:nvSpPr>
            <p:cNvPr id="253" name="Rectangle 52"/>
            <p:cNvSpPr>
              <a:spLocks noChangeArrowheads="1"/>
            </p:cNvSpPr>
            <p:nvPr/>
          </p:nvSpPr>
          <p:spPr bwMode="auto">
            <a:xfrm>
              <a:off x="6624720" y="3892170"/>
              <a:ext cx="366963" cy="3240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7</a:t>
              </a:r>
            </a:p>
          </p:txBody>
        </p:sp>
        <p:sp>
          <p:nvSpPr>
            <p:cNvPr id="254" name="Oval 47"/>
            <p:cNvSpPr>
              <a:spLocks noChangeArrowheads="1"/>
            </p:cNvSpPr>
            <p:nvPr/>
          </p:nvSpPr>
          <p:spPr bwMode="auto">
            <a:xfrm>
              <a:off x="3933657" y="4053224"/>
              <a:ext cx="326189" cy="2880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w</a:t>
              </a:r>
            </a:p>
          </p:txBody>
        </p:sp>
        <p:sp>
          <p:nvSpPr>
            <p:cNvPr id="255" name="Oval 47"/>
            <p:cNvSpPr>
              <a:spLocks noChangeArrowheads="1"/>
            </p:cNvSpPr>
            <p:nvPr/>
          </p:nvSpPr>
          <p:spPr bwMode="auto">
            <a:xfrm>
              <a:off x="5442283" y="2703953"/>
              <a:ext cx="326189" cy="2880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b</a:t>
              </a:r>
            </a:p>
          </p:txBody>
        </p:sp>
        <p:sp>
          <p:nvSpPr>
            <p:cNvPr id="256" name="Oval 47"/>
            <p:cNvSpPr>
              <a:spLocks noChangeArrowheads="1"/>
            </p:cNvSpPr>
            <p:nvPr/>
          </p:nvSpPr>
          <p:spPr bwMode="auto">
            <a:xfrm>
              <a:off x="5075320" y="3604117"/>
              <a:ext cx="326189" cy="2880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v</a:t>
              </a:r>
            </a:p>
          </p:txBody>
        </p:sp>
        <p:sp>
          <p:nvSpPr>
            <p:cNvPr id="257" name="Oval 47"/>
            <p:cNvSpPr>
              <a:spLocks noChangeArrowheads="1"/>
            </p:cNvSpPr>
            <p:nvPr/>
          </p:nvSpPr>
          <p:spPr bwMode="auto">
            <a:xfrm>
              <a:off x="4504488" y="2992005"/>
              <a:ext cx="326189" cy="2880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d</a:t>
              </a:r>
            </a:p>
          </p:txBody>
        </p:sp>
        <p:sp>
          <p:nvSpPr>
            <p:cNvPr id="258" name="Oval 47"/>
            <p:cNvSpPr>
              <a:spLocks noChangeArrowheads="1"/>
            </p:cNvSpPr>
            <p:nvPr/>
          </p:nvSpPr>
          <p:spPr bwMode="auto">
            <a:xfrm>
              <a:off x="6950909" y="2559926"/>
              <a:ext cx="326189" cy="2880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c</a:t>
              </a:r>
            </a:p>
          </p:txBody>
        </p:sp>
        <p:sp>
          <p:nvSpPr>
            <p:cNvPr id="259" name="Oval 47"/>
            <p:cNvSpPr>
              <a:spLocks noChangeArrowheads="1"/>
            </p:cNvSpPr>
            <p:nvPr/>
          </p:nvSpPr>
          <p:spPr bwMode="auto">
            <a:xfrm>
              <a:off x="6298530" y="3100025"/>
              <a:ext cx="326189" cy="2880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/>
                <a:t>e</a:t>
              </a:r>
            </a:p>
          </p:txBody>
        </p:sp>
        <p:sp>
          <p:nvSpPr>
            <p:cNvPr id="260" name="Oval 47"/>
            <p:cNvSpPr>
              <a:spLocks noChangeArrowheads="1"/>
            </p:cNvSpPr>
            <p:nvPr/>
          </p:nvSpPr>
          <p:spPr bwMode="auto">
            <a:xfrm>
              <a:off x="3157062" y="4612301"/>
              <a:ext cx="326189" cy="2880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dirty="0" smtClean="0"/>
                <a:t>x</a:t>
              </a:r>
              <a:endParaRPr lang="en-US" altLang="zh-TW" sz="1400" dirty="0"/>
            </a:p>
          </p:txBody>
        </p:sp>
        <p:cxnSp>
          <p:nvCxnSpPr>
            <p:cNvPr id="261" name="AutoShape 74"/>
            <p:cNvCxnSpPr>
              <a:cxnSpLocks noChangeShapeType="1"/>
              <a:stCxn id="214" idx="2"/>
              <a:endCxn id="216" idx="3"/>
            </p:cNvCxnSpPr>
            <p:nvPr/>
          </p:nvCxnSpPr>
          <p:spPr bwMode="auto">
            <a:xfrm flipH="1">
              <a:off x="3485146" y="3640125"/>
              <a:ext cx="448511" cy="18003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2" name="Text Box 45"/>
            <p:cNvSpPr txBox="1">
              <a:spLocks noChangeArrowheads="1"/>
            </p:cNvSpPr>
            <p:nvPr/>
          </p:nvSpPr>
          <p:spPr bwMode="auto">
            <a:xfrm>
              <a:off x="3566693" y="3360949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3</a:t>
              </a:r>
              <a:endParaRPr lang="en-US" altLang="zh-TW" sz="1600" dirty="0"/>
            </a:p>
          </p:txBody>
        </p:sp>
        <p:cxnSp>
          <p:nvCxnSpPr>
            <p:cNvPr id="263" name="AutoShape 74"/>
            <p:cNvCxnSpPr>
              <a:cxnSpLocks noChangeShapeType="1"/>
              <a:stCxn id="254" idx="1"/>
            </p:cNvCxnSpPr>
            <p:nvPr/>
          </p:nvCxnSpPr>
          <p:spPr bwMode="auto">
            <a:xfrm flipH="1" flipV="1">
              <a:off x="3485146" y="3820157"/>
              <a:ext cx="496280" cy="27525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4" name="Text Box 45"/>
            <p:cNvSpPr txBox="1">
              <a:spLocks noChangeArrowheads="1"/>
            </p:cNvSpPr>
            <p:nvPr/>
          </p:nvSpPr>
          <p:spPr bwMode="auto">
            <a:xfrm>
              <a:off x="3638808" y="4472037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1</a:t>
              </a:r>
              <a:endParaRPr lang="en-US" altLang="zh-TW" sz="1600" dirty="0"/>
            </a:p>
          </p:txBody>
        </p:sp>
        <p:cxnSp>
          <p:nvCxnSpPr>
            <p:cNvPr id="265" name="AutoShape 74"/>
            <p:cNvCxnSpPr>
              <a:cxnSpLocks noChangeShapeType="1"/>
              <a:stCxn id="246" idx="1"/>
              <a:endCxn id="260" idx="6"/>
            </p:cNvCxnSpPr>
            <p:nvPr/>
          </p:nvCxnSpPr>
          <p:spPr bwMode="auto">
            <a:xfrm flipH="1" flipV="1">
              <a:off x="3483251" y="4756328"/>
              <a:ext cx="492589" cy="48838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" name="AutoShape 74"/>
            <p:cNvCxnSpPr>
              <a:cxnSpLocks noChangeShapeType="1"/>
              <a:stCxn id="216" idx="2"/>
              <a:endCxn id="260" idx="0"/>
            </p:cNvCxnSpPr>
            <p:nvPr/>
          </p:nvCxnSpPr>
          <p:spPr bwMode="auto">
            <a:xfrm>
              <a:off x="3301665" y="3820157"/>
              <a:ext cx="18492" cy="792144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7" name="Text Box 45"/>
            <p:cNvSpPr txBox="1">
              <a:spLocks noChangeArrowheads="1"/>
            </p:cNvSpPr>
            <p:nvPr/>
          </p:nvSpPr>
          <p:spPr bwMode="auto">
            <a:xfrm>
              <a:off x="3303260" y="4048788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3</a:t>
              </a:r>
              <a:endParaRPr lang="en-US" altLang="zh-TW" sz="1600" dirty="0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233333" y="3711222"/>
              <a:ext cx="1086556" cy="1279150"/>
            </a:xfrm>
            <a:custGeom>
              <a:avLst/>
              <a:gdLst>
                <a:gd name="connsiteX0" fmla="*/ 0 w 1086556"/>
                <a:gd name="connsiteY0" fmla="*/ 0 h 1227667"/>
                <a:gd name="connsiteX1" fmla="*/ 352778 w 1086556"/>
                <a:gd name="connsiteY1" fmla="*/ 719667 h 1227667"/>
                <a:gd name="connsiteX2" fmla="*/ 663223 w 1086556"/>
                <a:gd name="connsiteY2" fmla="*/ 1072445 h 1227667"/>
                <a:gd name="connsiteX3" fmla="*/ 1086556 w 1086556"/>
                <a:gd name="connsiteY3" fmla="*/ 1227667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556" h="1227667">
                  <a:moveTo>
                    <a:pt x="0" y="0"/>
                  </a:moveTo>
                  <a:cubicBezTo>
                    <a:pt x="121120" y="270463"/>
                    <a:pt x="242241" y="540926"/>
                    <a:pt x="352778" y="719667"/>
                  </a:cubicBezTo>
                  <a:cubicBezTo>
                    <a:pt x="463315" y="898408"/>
                    <a:pt x="540927" y="987778"/>
                    <a:pt x="663223" y="1072445"/>
                  </a:cubicBezTo>
                  <a:cubicBezTo>
                    <a:pt x="785519" y="1157112"/>
                    <a:pt x="936037" y="1192389"/>
                    <a:pt x="1086556" y="1227667"/>
                  </a:cubicBezTo>
                </a:path>
              </a:pathLst>
            </a:custGeom>
            <a:ln w="38100" cmpd="sng">
              <a:solidFill>
                <a:srgbClr val="00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3344333" y="4586111"/>
              <a:ext cx="2384778" cy="626664"/>
            </a:xfrm>
            <a:custGeom>
              <a:avLst/>
              <a:gdLst>
                <a:gd name="connsiteX0" fmla="*/ 0 w 2384778"/>
                <a:gd name="connsiteY0" fmla="*/ 324556 h 626664"/>
                <a:gd name="connsiteX1" fmla="*/ 635000 w 2384778"/>
                <a:gd name="connsiteY1" fmla="*/ 620889 h 626664"/>
                <a:gd name="connsiteX2" fmla="*/ 1326445 w 2384778"/>
                <a:gd name="connsiteY2" fmla="*/ 479778 h 626664"/>
                <a:gd name="connsiteX3" fmla="*/ 2384778 w 2384778"/>
                <a:gd name="connsiteY3" fmla="*/ 0 h 62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4778" h="626664">
                  <a:moveTo>
                    <a:pt x="0" y="324556"/>
                  </a:moveTo>
                  <a:cubicBezTo>
                    <a:pt x="206963" y="459787"/>
                    <a:pt x="413926" y="595019"/>
                    <a:pt x="635000" y="620889"/>
                  </a:cubicBezTo>
                  <a:cubicBezTo>
                    <a:pt x="856074" y="646759"/>
                    <a:pt x="1034815" y="583259"/>
                    <a:pt x="1326445" y="479778"/>
                  </a:cubicBezTo>
                  <a:cubicBezTo>
                    <a:pt x="1618075" y="376297"/>
                    <a:pt x="2384778" y="0"/>
                    <a:pt x="2384778" y="0"/>
                  </a:cubicBezTo>
                </a:path>
              </a:pathLst>
            </a:custGeom>
            <a:ln w="38100" cmpd="sng">
              <a:solidFill>
                <a:srgbClr val="00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4205111" y="4289778"/>
              <a:ext cx="1128889" cy="832555"/>
            </a:xfrm>
            <a:custGeom>
              <a:avLst/>
              <a:gdLst>
                <a:gd name="connsiteX0" fmla="*/ 0 w 1128889"/>
                <a:gd name="connsiteY0" fmla="*/ 0 h 832555"/>
                <a:gd name="connsiteX1" fmla="*/ 84667 w 1128889"/>
                <a:gd name="connsiteY1" fmla="*/ 98778 h 832555"/>
                <a:gd name="connsiteX2" fmla="*/ 338667 w 1128889"/>
                <a:gd name="connsiteY2" fmla="*/ 451555 h 832555"/>
                <a:gd name="connsiteX3" fmla="*/ 691445 w 1128889"/>
                <a:gd name="connsiteY3" fmla="*/ 691444 h 832555"/>
                <a:gd name="connsiteX4" fmla="*/ 1128889 w 1128889"/>
                <a:gd name="connsiteY4" fmla="*/ 832555 h 83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889" h="832555">
                  <a:moveTo>
                    <a:pt x="0" y="0"/>
                  </a:moveTo>
                  <a:cubicBezTo>
                    <a:pt x="14111" y="11759"/>
                    <a:pt x="28223" y="23519"/>
                    <a:pt x="84667" y="98778"/>
                  </a:cubicBezTo>
                  <a:cubicBezTo>
                    <a:pt x="141112" y="174037"/>
                    <a:pt x="237537" y="352777"/>
                    <a:pt x="338667" y="451555"/>
                  </a:cubicBezTo>
                  <a:cubicBezTo>
                    <a:pt x="439797" y="550333"/>
                    <a:pt x="559741" y="627944"/>
                    <a:pt x="691445" y="691444"/>
                  </a:cubicBezTo>
                  <a:cubicBezTo>
                    <a:pt x="823149" y="754944"/>
                    <a:pt x="1128889" y="832555"/>
                    <a:pt x="1128889" y="832555"/>
                  </a:cubicBezTo>
                </a:path>
              </a:pathLst>
            </a:custGeom>
            <a:ln w="38100" cmpd="sng">
              <a:solidFill>
                <a:srgbClr val="00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ext Box 45"/>
            <p:cNvSpPr txBox="1">
              <a:spLocks noChangeArrowheads="1"/>
            </p:cNvSpPr>
            <p:nvPr/>
          </p:nvSpPr>
          <p:spPr bwMode="auto">
            <a:xfrm>
              <a:off x="3707656" y="4870101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1</a:t>
              </a:r>
              <a:endParaRPr lang="en-US" altLang="zh-TW" sz="1600" dirty="0"/>
            </a:p>
          </p:txBody>
        </p:sp>
        <p:sp>
          <p:nvSpPr>
            <p:cNvPr id="272" name="Text Box 45"/>
            <p:cNvSpPr txBox="1">
              <a:spLocks noChangeArrowheads="1"/>
            </p:cNvSpPr>
            <p:nvPr/>
          </p:nvSpPr>
          <p:spPr bwMode="auto">
            <a:xfrm>
              <a:off x="4389056" y="4668746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1</a:t>
              </a:r>
              <a:endParaRPr lang="en-US" altLang="zh-TW" sz="1600" dirty="0"/>
            </a:p>
          </p:txBody>
        </p:sp>
        <p:sp>
          <p:nvSpPr>
            <p:cNvPr id="273" name="Text Box 45"/>
            <p:cNvSpPr txBox="1">
              <a:spLocks noChangeArrowheads="1"/>
            </p:cNvSpPr>
            <p:nvPr/>
          </p:nvSpPr>
          <p:spPr bwMode="auto">
            <a:xfrm>
              <a:off x="4389056" y="3859164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cxnSp>
          <p:nvCxnSpPr>
            <p:cNvPr id="274" name="AutoShape 77"/>
            <p:cNvCxnSpPr>
              <a:cxnSpLocks noChangeShapeType="1"/>
              <a:stCxn id="250" idx="1"/>
              <a:endCxn id="247" idx="3"/>
            </p:cNvCxnSpPr>
            <p:nvPr/>
          </p:nvCxnSpPr>
          <p:spPr bwMode="auto">
            <a:xfrm flipH="1" flipV="1">
              <a:off x="5123965" y="4408982"/>
              <a:ext cx="603734" cy="4129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5" name="Text Box 23"/>
            <p:cNvSpPr txBox="1">
              <a:spLocks noChangeArrowheads="1"/>
            </p:cNvSpPr>
            <p:nvPr/>
          </p:nvSpPr>
          <p:spPr bwMode="auto">
            <a:xfrm>
              <a:off x="5269325" y="4357872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1</a:t>
              </a:r>
            </a:p>
          </p:txBody>
        </p:sp>
        <p:cxnSp>
          <p:nvCxnSpPr>
            <p:cNvPr id="276" name="AutoShape 77"/>
            <p:cNvCxnSpPr>
              <a:cxnSpLocks noChangeShapeType="1"/>
              <a:stCxn id="250" idx="0"/>
              <a:endCxn id="252" idx="2"/>
            </p:cNvCxnSpPr>
            <p:nvPr/>
          </p:nvCxnSpPr>
          <p:spPr bwMode="auto">
            <a:xfrm flipV="1">
              <a:off x="5911181" y="3859164"/>
              <a:ext cx="122320" cy="42907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" name="AutoShape 77"/>
            <p:cNvCxnSpPr>
              <a:cxnSpLocks noChangeShapeType="1"/>
              <a:stCxn id="256" idx="6"/>
              <a:endCxn id="252" idx="1"/>
            </p:cNvCxnSpPr>
            <p:nvPr/>
          </p:nvCxnSpPr>
          <p:spPr bwMode="auto">
            <a:xfrm flipV="1">
              <a:off x="5401509" y="3697135"/>
              <a:ext cx="448510" cy="5100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8" name="Text Box 25"/>
            <p:cNvSpPr txBox="1">
              <a:spLocks noChangeArrowheads="1"/>
            </p:cNvSpPr>
            <p:nvPr/>
          </p:nvSpPr>
          <p:spPr bwMode="auto">
            <a:xfrm>
              <a:off x="5931567" y="3890251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sp>
          <p:nvSpPr>
            <p:cNvPr id="279" name="Text Box 25"/>
            <p:cNvSpPr txBox="1">
              <a:spLocks noChangeArrowheads="1"/>
            </p:cNvSpPr>
            <p:nvPr/>
          </p:nvSpPr>
          <p:spPr bwMode="auto">
            <a:xfrm>
              <a:off x="5513136" y="3355060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3</a:t>
              </a:r>
              <a:endParaRPr lang="en-US" altLang="zh-TW" sz="1600" dirty="0"/>
            </a:p>
          </p:txBody>
        </p:sp>
        <p:cxnSp>
          <p:nvCxnSpPr>
            <p:cNvPr id="280" name="AutoShape 77"/>
            <p:cNvCxnSpPr>
              <a:cxnSpLocks noChangeShapeType="1"/>
              <a:stCxn id="245" idx="1"/>
              <a:endCxn id="249" idx="3"/>
            </p:cNvCxnSpPr>
            <p:nvPr/>
          </p:nvCxnSpPr>
          <p:spPr bwMode="auto">
            <a:xfrm flipH="1">
              <a:off x="5691172" y="4990372"/>
              <a:ext cx="1096643" cy="127084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1" name="Text Box 89"/>
            <p:cNvSpPr txBox="1">
              <a:spLocks noChangeArrowheads="1"/>
            </p:cNvSpPr>
            <p:nvPr/>
          </p:nvSpPr>
          <p:spPr bwMode="auto">
            <a:xfrm>
              <a:off x="6094662" y="4750932"/>
              <a:ext cx="32618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9</a:t>
              </a:r>
              <a:endParaRPr lang="en-US" altLang="zh-TW" sz="1600" dirty="0"/>
            </a:p>
          </p:txBody>
        </p:sp>
        <p:cxnSp>
          <p:nvCxnSpPr>
            <p:cNvPr id="282" name="AutoShape 83"/>
            <p:cNvCxnSpPr>
              <a:cxnSpLocks noChangeShapeType="1"/>
              <a:stCxn id="251" idx="2"/>
              <a:endCxn id="248" idx="0"/>
            </p:cNvCxnSpPr>
            <p:nvPr/>
          </p:nvCxnSpPr>
          <p:spPr bwMode="auto">
            <a:xfrm>
              <a:off x="7501354" y="3748144"/>
              <a:ext cx="115042" cy="652320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3" name="AutoShape 83"/>
            <p:cNvCxnSpPr>
              <a:cxnSpLocks noChangeShapeType="1"/>
              <a:stCxn id="251" idx="2"/>
            </p:cNvCxnSpPr>
            <p:nvPr/>
          </p:nvCxnSpPr>
          <p:spPr bwMode="auto">
            <a:xfrm flipH="1">
              <a:off x="7099893" y="3748144"/>
              <a:ext cx="401461" cy="1008184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4" name="AutoShape 83"/>
            <p:cNvCxnSpPr>
              <a:cxnSpLocks noChangeShapeType="1"/>
              <a:stCxn id="248" idx="2"/>
              <a:endCxn id="245" idx="3"/>
            </p:cNvCxnSpPr>
            <p:nvPr/>
          </p:nvCxnSpPr>
          <p:spPr bwMode="auto">
            <a:xfrm flipH="1">
              <a:off x="7154778" y="4724523"/>
              <a:ext cx="461618" cy="26584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5" name="AutoShape 83"/>
            <p:cNvCxnSpPr>
              <a:cxnSpLocks noChangeShapeType="1"/>
              <a:stCxn id="245" idx="0"/>
              <a:endCxn id="253" idx="2"/>
            </p:cNvCxnSpPr>
            <p:nvPr/>
          </p:nvCxnSpPr>
          <p:spPr bwMode="auto">
            <a:xfrm flipH="1" flipV="1">
              <a:off x="6808202" y="4216229"/>
              <a:ext cx="163095" cy="612113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" name="Text Box 37"/>
            <p:cNvSpPr txBox="1">
              <a:spLocks noChangeArrowheads="1"/>
            </p:cNvSpPr>
            <p:nvPr/>
          </p:nvSpPr>
          <p:spPr bwMode="auto">
            <a:xfrm>
              <a:off x="6663935" y="4384784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sp>
          <p:nvSpPr>
            <p:cNvPr id="287" name="Text Box 37"/>
            <p:cNvSpPr txBox="1">
              <a:spLocks noChangeArrowheads="1"/>
            </p:cNvSpPr>
            <p:nvPr/>
          </p:nvSpPr>
          <p:spPr bwMode="auto">
            <a:xfrm>
              <a:off x="7354227" y="4770328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9</a:t>
              </a:r>
              <a:endParaRPr lang="en-US" altLang="zh-TW" sz="1600" dirty="0"/>
            </a:p>
          </p:txBody>
        </p:sp>
        <p:sp>
          <p:nvSpPr>
            <p:cNvPr id="288" name="Text Box 37"/>
            <p:cNvSpPr txBox="1">
              <a:spLocks noChangeArrowheads="1"/>
            </p:cNvSpPr>
            <p:nvPr/>
          </p:nvSpPr>
          <p:spPr bwMode="auto">
            <a:xfrm>
              <a:off x="7167330" y="3806046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1</a:t>
              </a:r>
              <a:endParaRPr lang="en-US" altLang="zh-TW" sz="1600" dirty="0"/>
            </a:p>
          </p:txBody>
        </p:sp>
        <p:sp>
          <p:nvSpPr>
            <p:cNvPr id="289" name="Text Box 37"/>
            <p:cNvSpPr txBox="1">
              <a:spLocks noChangeArrowheads="1"/>
            </p:cNvSpPr>
            <p:nvPr/>
          </p:nvSpPr>
          <p:spPr bwMode="auto">
            <a:xfrm>
              <a:off x="7531395" y="3916113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1</a:t>
              </a:r>
              <a:endParaRPr lang="en-US" altLang="zh-TW" sz="1600" dirty="0"/>
            </a:p>
          </p:txBody>
        </p:sp>
        <p:cxnSp>
          <p:nvCxnSpPr>
            <p:cNvPr id="290" name="AutoShape 64"/>
            <p:cNvCxnSpPr>
              <a:cxnSpLocks noChangeShapeType="1"/>
              <a:endCxn id="258" idx="1"/>
            </p:cNvCxnSpPr>
            <p:nvPr/>
          </p:nvCxnSpPr>
          <p:spPr bwMode="auto">
            <a:xfrm>
              <a:off x="5778666" y="2169280"/>
              <a:ext cx="1220012" cy="432830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1" name="Text Box 37"/>
            <p:cNvSpPr txBox="1">
              <a:spLocks noChangeArrowheads="1"/>
            </p:cNvSpPr>
            <p:nvPr/>
          </p:nvSpPr>
          <p:spPr bwMode="auto">
            <a:xfrm>
              <a:off x="6270308" y="2042336"/>
              <a:ext cx="2038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9</a:t>
              </a:r>
              <a:endParaRPr lang="en-US" altLang="zh-TW" sz="1600" dirty="0"/>
            </a:p>
          </p:txBody>
        </p:sp>
      </p:grpSp>
      <p:sp>
        <p:nvSpPr>
          <p:cNvPr id="294" name="AutoShape 14"/>
          <p:cNvSpPr>
            <a:spLocks noChangeArrowheads="1"/>
          </p:cNvSpPr>
          <p:nvPr/>
        </p:nvSpPr>
        <p:spPr bwMode="auto">
          <a:xfrm>
            <a:off x="4581367" y="4413071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7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19800" y="5470525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Tree Routing Phase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28650" y="5470525"/>
            <a:ext cx="3257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/>
              <a:t>Shortest-path tree with root </a:t>
            </a:r>
            <a:r>
              <a:rPr lang="en-US" altLang="zh-TW" sz="2000" i="1"/>
              <a:t>s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2800" dirty="0"/>
              <a:t>Recover Aware Edge Reduction Algorithm (3</a:t>
            </a:r>
            <a:r>
              <a:rPr lang="en-US" altLang="zh-TW" sz="2800" dirty="0" smtClean="0"/>
              <a:t>/8)</a:t>
            </a:r>
            <a:endParaRPr lang="en-US" altLang="zh-TW" sz="2800" dirty="0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4185708" y="43434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066800" y="1981200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/>
              <a:t>An example of Tree Routing Phase: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8577" y="2817677"/>
            <a:ext cx="4037131" cy="2682492"/>
            <a:chOff x="4801419" y="2692396"/>
            <a:chExt cx="4037131" cy="2682492"/>
          </a:xfrm>
        </p:grpSpPr>
        <p:grpSp>
          <p:nvGrpSpPr>
            <p:cNvPr id="9" name="Group 87"/>
            <p:cNvGrpSpPr>
              <a:grpSpLocks/>
            </p:cNvGrpSpPr>
            <p:nvPr/>
          </p:nvGrpSpPr>
          <p:grpSpPr bwMode="auto">
            <a:xfrm>
              <a:off x="6819985" y="2692396"/>
              <a:ext cx="279619" cy="276970"/>
              <a:chOff x="3365" y="-96"/>
              <a:chExt cx="379" cy="451"/>
            </a:xfrm>
          </p:grpSpPr>
          <p:sp>
            <p:nvSpPr>
              <p:cNvPr id="10" name="Text Box 81"/>
              <p:cNvSpPr txBox="1">
                <a:spLocks noChangeArrowheads="1"/>
              </p:cNvSpPr>
              <p:nvPr/>
            </p:nvSpPr>
            <p:spPr bwMode="auto">
              <a:xfrm>
                <a:off x="3418" y="-96"/>
                <a:ext cx="240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 dirty="0"/>
                  <a:t>s</a:t>
                </a:r>
              </a:p>
            </p:txBody>
          </p:sp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3365" y="6"/>
                <a:ext cx="379" cy="34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zh-TW" sz="70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801419" y="2780830"/>
              <a:ext cx="2158744" cy="1503374"/>
              <a:chOff x="4801419" y="2780830"/>
              <a:chExt cx="2158744" cy="1503374"/>
            </a:xfrm>
          </p:grpSpPr>
          <p:sp>
            <p:nvSpPr>
              <p:cNvPr id="13" name="Rectangle 52"/>
              <p:cNvSpPr>
                <a:spLocks noChangeArrowheads="1"/>
              </p:cNvSpPr>
              <p:nvPr/>
            </p:nvSpPr>
            <p:spPr bwMode="auto">
              <a:xfrm>
                <a:off x="4801419" y="4018903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1</a:t>
                </a:r>
              </a:p>
            </p:txBody>
          </p:sp>
          <p:sp>
            <p:nvSpPr>
              <p:cNvPr id="14" name="Text Box 54"/>
              <p:cNvSpPr txBox="1">
                <a:spLocks noChangeArrowheads="1"/>
              </p:cNvSpPr>
              <p:nvPr/>
            </p:nvSpPr>
            <p:spPr bwMode="auto">
              <a:xfrm>
                <a:off x="5013900" y="3458822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6</a:t>
                </a:r>
              </a:p>
            </p:txBody>
          </p:sp>
          <p:sp>
            <p:nvSpPr>
              <p:cNvPr id="15" name="Text Box 59"/>
              <p:cNvSpPr txBox="1">
                <a:spLocks noChangeArrowheads="1"/>
              </p:cNvSpPr>
              <p:nvPr/>
            </p:nvSpPr>
            <p:spPr bwMode="auto">
              <a:xfrm>
                <a:off x="6430436" y="2780830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 dirty="0"/>
                  <a:t>3</a:t>
                </a:r>
              </a:p>
            </p:txBody>
          </p:sp>
          <p:sp>
            <p:nvSpPr>
              <p:cNvPr id="16" name="Text Box 62"/>
              <p:cNvSpPr txBox="1">
                <a:spLocks noChangeArrowheads="1"/>
              </p:cNvSpPr>
              <p:nvPr/>
            </p:nvSpPr>
            <p:spPr bwMode="auto">
              <a:xfrm>
                <a:off x="5580514" y="2987175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5</a:t>
                </a:r>
              </a:p>
            </p:txBody>
          </p:sp>
          <p:cxnSp>
            <p:nvCxnSpPr>
              <p:cNvPr id="17" name="AutoShape 65"/>
              <p:cNvCxnSpPr>
                <a:cxnSpLocks noChangeShapeType="1"/>
                <a:stCxn id="11" idx="3"/>
                <a:endCxn id="21" idx="3"/>
              </p:cNvCxnSpPr>
              <p:nvPr/>
            </p:nvCxnSpPr>
            <p:spPr bwMode="auto">
              <a:xfrm flipH="1">
                <a:off x="6262223" y="2971208"/>
                <a:ext cx="697940" cy="207574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68"/>
              <p:cNvCxnSpPr>
                <a:cxnSpLocks noChangeShapeType="1"/>
                <a:stCxn id="21" idx="1"/>
                <a:endCxn id="20" idx="0"/>
              </p:cNvCxnSpPr>
              <p:nvPr/>
            </p:nvCxnSpPr>
            <p:spPr bwMode="auto">
              <a:xfrm flipH="1">
                <a:off x="5633635" y="3178782"/>
                <a:ext cx="292161" cy="272671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AutoShape 71"/>
              <p:cNvCxnSpPr>
                <a:cxnSpLocks noChangeShapeType="1"/>
                <a:stCxn id="20" idx="1"/>
                <a:endCxn id="13" idx="0"/>
              </p:cNvCxnSpPr>
              <p:nvPr/>
            </p:nvCxnSpPr>
            <p:spPr bwMode="auto">
              <a:xfrm flipH="1">
                <a:off x="4960779" y="3591473"/>
                <a:ext cx="504641" cy="420061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" name="Rectangle 52"/>
              <p:cNvSpPr>
                <a:spLocks noChangeArrowheads="1"/>
              </p:cNvSpPr>
              <p:nvPr/>
            </p:nvSpPr>
            <p:spPr bwMode="auto">
              <a:xfrm>
                <a:off x="5474274" y="3458822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11</a:t>
                </a:r>
              </a:p>
            </p:txBody>
          </p:sp>
          <p:sp>
            <p:nvSpPr>
              <p:cNvPr id="21" name="Rectangle 52"/>
              <p:cNvSpPr>
                <a:spLocks noChangeArrowheads="1"/>
              </p:cNvSpPr>
              <p:nvPr/>
            </p:nvSpPr>
            <p:spPr bwMode="auto">
              <a:xfrm>
                <a:off x="5934649" y="3046131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12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006334" y="4466599"/>
              <a:ext cx="832216" cy="731421"/>
              <a:chOff x="8006334" y="4466599"/>
              <a:chExt cx="832216" cy="731421"/>
            </a:xfrm>
          </p:grpSpPr>
          <p:sp>
            <p:nvSpPr>
              <p:cNvPr id="23" name="Text Box 37"/>
              <p:cNvSpPr txBox="1">
                <a:spLocks noChangeArrowheads="1"/>
              </p:cNvSpPr>
              <p:nvPr/>
            </p:nvSpPr>
            <p:spPr bwMode="auto">
              <a:xfrm>
                <a:off x="8271935" y="4466599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2</a:t>
                </a:r>
              </a:p>
            </p:txBody>
          </p:sp>
          <p:cxnSp>
            <p:nvCxnSpPr>
              <p:cNvPr id="24" name="AutoShape 87"/>
              <p:cNvCxnSpPr>
                <a:cxnSpLocks noChangeShapeType="1"/>
                <a:stCxn id="39" idx="2"/>
                <a:endCxn id="25" idx="0"/>
              </p:cNvCxnSpPr>
              <p:nvPr/>
            </p:nvCxnSpPr>
            <p:spPr bwMode="auto">
              <a:xfrm rot="16200000" flipH="1">
                <a:off x="8188003" y="4434163"/>
                <a:ext cx="309518" cy="672855"/>
              </a:xfrm>
              <a:prstGeom prst="curvedConnector3">
                <a:avLst>
                  <a:gd name="adj1" fmla="val 50000"/>
                </a:avLst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8519829" y="4932719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9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572090" y="4316139"/>
              <a:ext cx="814510" cy="1058749"/>
              <a:chOff x="6572090" y="4316139"/>
              <a:chExt cx="814510" cy="1058749"/>
            </a:xfrm>
          </p:grpSpPr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6749158" y="4402116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2</a:t>
                </a:r>
              </a:p>
            </p:txBody>
          </p:sp>
          <p:cxnSp>
            <p:nvCxnSpPr>
              <p:cNvPr id="28" name="AutoShape 77"/>
              <p:cNvCxnSpPr>
                <a:cxnSpLocks noChangeShapeType="1"/>
                <a:stCxn id="61" idx="5"/>
                <a:endCxn id="32" idx="0"/>
              </p:cNvCxnSpPr>
              <p:nvPr/>
            </p:nvCxnSpPr>
            <p:spPr bwMode="auto">
              <a:xfrm>
                <a:off x="6743255" y="4316139"/>
                <a:ext cx="483984" cy="343909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AutoShape 88"/>
              <p:cNvCxnSpPr>
                <a:cxnSpLocks noChangeShapeType="1"/>
                <a:stCxn id="32" idx="2"/>
                <a:endCxn id="31" idx="3"/>
              </p:cNvCxnSpPr>
              <p:nvPr/>
            </p:nvCxnSpPr>
            <p:spPr bwMode="auto">
              <a:xfrm flipH="1">
                <a:off x="6899665" y="4940088"/>
                <a:ext cx="327574" cy="302149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" name="Text Box 89"/>
              <p:cNvSpPr txBox="1">
                <a:spLocks noChangeArrowheads="1"/>
              </p:cNvSpPr>
              <p:nvPr/>
            </p:nvSpPr>
            <p:spPr bwMode="auto">
              <a:xfrm>
                <a:off x="7067879" y="5050630"/>
                <a:ext cx="28330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3</a:t>
                </a:r>
              </a:p>
            </p:txBody>
          </p:sp>
          <p:sp>
            <p:nvSpPr>
              <p:cNvPr id="31" name="Rectangle 52"/>
              <p:cNvSpPr>
                <a:spLocks noChangeArrowheads="1"/>
              </p:cNvSpPr>
              <p:nvPr/>
            </p:nvSpPr>
            <p:spPr bwMode="auto">
              <a:xfrm>
                <a:off x="6572090" y="5109587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3</a:t>
                </a:r>
              </a:p>
            </p:txBody>
          </p:sp>
          <p:sp>
            <p:nvSpPr>
              <p:cNvPr id="32" name="Rectangle 52"/>
              <p:cNvSpPr>
                <a:spLocks noChangeArrowheads="1"/>
              </p:cNvSpPr>
              <p:nvPr/>
            </p:nvSpPr>
            <p:spPr bwMode="auto">
              <a:xfrm>
                <a:off x="7067879" y="4667418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5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705320" y="3900991"/>
              <a:ext cx="602029" cy="1473897"/>
              <a:chOff x="7705320" y="3900991"/>
              <a:chExt cx="602029" cy="1473897"/>
            </a:xfrm>
          </p:grpSpPr>
          <p:sp>
            <p:nvSpPr>
              <p:cNvPr id="34" name="Text Box 35"/>
              <p:cNvSpPr txBox="1">
                <a:spLocks noChangeArrowheads="1"/>
              </p:cNvSpPr>
              <p:nvPr/>
            </p:nvSpPr>
            <p:spPr bwMode="auto">
              <a:xfrm>
                <a:off x="7917801" y="3900991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5</a:t>
                </a:r>
              </a:p>
            </p:txBody>
          </p:sp>
          <p:sp>
            <p:nvSpPr>
              <p:cNvPr id="35" name="Text Box 36"/>
              <p:cNvSpPr txBox="1">
                <a:spLocks noChangeArrowheads="1"/>
              </p:cNvSpPr>
              <p:nvPr/>
            </p:nvSpPr>
            <p:spPr bwMode="auto">
              <a:xfrm>
                <a:off x="7705320" y="4643467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 dirty="0"/>
                  <a:t>2</a:t>
                </a:r>
              </a:p>
            </p:txBody>
          </p:sp>
          <p:cxnSp>
            <p:nvCxnSpPr>
              <p:cNvPr id="36" name="AutoShape 83"/>
              <p:cNvCxnSpPr>
                <a:cxnSpLocks noChangeShapeType="1"/>
                <a:stCxn id="76" idx="5"/>
                <a:endCxn id="39" idx="0"/>
              </p:cNvCxnSpPr>
              <p:nvPr/>
            </p:nvCxnSpPr>
            <p:spPr bwMode="auto">
              <a:xfrm>
                <a:off x="7805658" y="3903448"/>
                <a:ext cx="200676" cy="432343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AutoShape 86"/>
              <p:cNvCxnSpPr>
                <a:cxnSpLocks noChangeShapeType="1"/>
                <a:stCxn id="39" idx="1"/>
                <a:endCxn id="38" idx="1"/>
              </p:cNvCxnSpPr>
              <p:nvPr/>
            </p:nvCxnSpPr>
            <p:spPr bwMode="auto">
              <a:xfrm rot="10800000" flipH="1" flipV="1">
                <a:off x="7838121" y="4475811"/>
                <a:ext cx="141654" cy="766426"/>
              </a:xfrm>
              <a:prstGeom prst="curvedConnector3">
                <a:avLst>
                  <a:gd name="adj1" fmla="val -134380"/>
                </a:avLst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" name="Rectangle 52"/>
              <p:cNvSpPr>
                <a:spLocks noChangeArrowheads="1"/>
              </p:cNvSpPr>
              <p:nvPr/>
            </p:nvSpPr>
            <p:spPr bwMode="auto">
              <a:xfrm>
                <a:off x="7988628" y="5109587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8</a:t>
                </a:r>
              </a:p>
            </p:txBody>
          </p:sp>
          <p:sp>
            <p:nvSpPr>
              <p:cNvPr id="39" name="Rectangle 52"/>
              <p:cNvSpPr>
                <a:spLocks noChangeArrowheads="1"/>
              </p:cNvSpPr>
              <p:nvPr/>
            </p:nvSpPr>
            <p:spPr bwMode="auto">
              <a:xfrm>
                <a:off x="7846974" y="4343160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7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332620" y="3731493"/>
              <a:ext cx="460375" cy="1643395"/>
              <a:chOff x="5332620" y="3731493"/>
              <a:chExt cx="460375" cy="1643395"/>
            </a:xfrm>
          </p:grpSpPr>
          <p:sp>
            <p:nvSpPr>
              <p:cNvPr id="41" name="Text Box 45"/>
              <p:cNvSpPr txBox="1">
                <a:spLocks noChangeArrowheads="1"/>
              </p:cNvSpPr>
              <p:nvPr/>
            </p:nvSpPr>
            <p:spPr bwMode="auto">
              <a:xfrm>
                <a:off x="5332620" y="4225249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2</a:t>
                </a:r>
              </a:p>
            </p:txBody>
          </p:sp>
          <p:sp>
            <p:nvSpPr>
              <p:cNvPr id="42" name="Oval 47"/>
              <p:cNvSpPr>
                <a:spLocks noChangeArrowheads="1"/>
              </p:cNvSpPr>
              <p:nvPr/>
            </p:nvSpPr>
            <p:spPr bwMode="auto">
              <a:xfrm>
                <a:off x="5509688" y="4018903"/>
                <a:ext cx="283307" cy="23582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u</a:t>
                </a:r>
              </a:p>
            </p:txBody>
          </p:sp>
          <p:sp>
            <p:nvSpPr>
              <p:cNvPr id="43" name="Text Box 50"/>
              <p:cNvSpPr txBox="1">
                <a:spLocks noChangeArrowheads="1"/>
              </p:cNvSpPr>
              <p:nvPr/>
            </p:nvSpPr>
            <p:spPr bwMode="auto">
              <a:xfrm>
                <a:off x="5332620" y="3783080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5</a:t>
                </a:r>
              </a:p>
            </p:txBody>
          </p:sp>
          <p:sp>
            <p:nvSpPr>
              <p:cNvPr id="44" name="Text Box 58"/>
              <p:cNvSpPr txBox="1">
                <a:spLocks noChangeArrowheads="1"/>
              </p:cNvSpPr>
              <p:nvPr/>
            </p:nvSpPr>
            <p:spPr bwMode="auto">
              <a:xfrm>
                <a:off x="5332620" y="4726373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2</a:t>
                </a:r>
              </a:p>
            </p:txBody>
          </p:sp>
          <p:cxnSp>
            <p:nvCxnSpPr>
              <p:cNvPr id="45" name="AutoShape 72"/>
              <p:cNvCxnSpPr>
                <a:cxnSpLocks noChangeShapeType="1"/>
              </p:cNvCxnSpPr>
              <p:nvPr/>
            </p:nvCxnSpPr>
            <p:spPr bwMode="auto">
              <a:xfrm>
                <a:off x="5615928" y="3731493"/>
                <a:ext cx="0" cy="287410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AutoShape 73"/>
              <p:cNvCxnSpPr>
                <a:cxnSpLocks noChangeShapeType="1"/>
              </p:cNvCxnSpPr>
              <p:nvPr/>
            </p:nvCxnSpPr>
            <p:spPr bwMode="auto">
              <a:xfrm>
                <a:off x="5615928" y="4254727"/>
                <a:ext cx="0" cy="324257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AutoShape 74"/>
              <p:cNvCxnSpPr>
                <a:cxnSpLocks noChangeShapeType="1"/>
              </p:cNvCxnSpPr>
              <p:nvPr/>
            </p:nvCxnSpPr>
            <p:spPr bwMode="auto">
              <a:xfrm>
                <a:off x="5615928" y="4800068"/>
                <a:ext cx="0" cy="309518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" name="Rectangle 52"/>
              <p:cNvSpPr>
                <a:spLocks noChangeArrowheads="1"/>
              </p:cNvSpPr>
              <p:nvPr/>
            </p:nvSpPr>
            <p:spPr bwMode="auto">
              <a:xfrm>
                <a:off x="5438861" y="5109587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2</a:t>
                </a:r>
              </a:p>
            </p:txBody>
          </p:sp>
          <p:sp>
            <p:nvSpPr>
              <p:cNvPr id="49" name="Oval 47"/>
              <p:cNvSpPr>
                <a:spLocks noChangeArrowheads="1"/>
              </p:cNvSpPr>
              <p:nvPr/>
            </p:nvSpPr>
            <p:spPr bwMode="auto">
              <a:xfrm>
                <a:off x="5509688" y="4578984"/>
                <a:ext cx="283307" cy="23582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w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005476" y="2957697"/>
              <a:ext cx="1168642" cy="2033977"/>
              <a:chOff x="6005476" y="2957697"/>
              <a:chExt cx="1168642" cy="2033977"/>
            </a:xfrm>
          </p:grpSpPr>
          <p:sp>
            <p:nvSpPr>
              <p:cNvPr id="51" name="Text Box 15"/>
              <p:cNvSpPr txBox="1">
                <a:spLocks noChangeArrowheads="1"/>
              </p:cNvSpPr>
              <p:nvPr/>
            </p:nvSpPr>
            <p:spPr bwMode="auto">
              <a:xfrm>
                <a:off x="6182543" y="4284204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2</a:t>
                </a:r>
              </a:p>
            </p:txBody>
          </p:sp>
          <p:sp>
            <p:nvSpPr>
              <p:cNvPr id="52" name="Text Box 23"/>
              <p:cNvSpPr txBox="1">
                <a:spLocks noChangeArrowheads="1"/>
              </p:cNvSpPr>
              <p:nvPr/>
            </p:nvSpPr>
            <p:spPr bwMode="auto">
              <a:xfrm>
                <a:off x="6147129" y="3900991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1</a:t>
                </a:r>
              </a:p>
            </p:txBody>
          </p:sp>
          <p:sp>
            <p:nvSpPr>
              <p:cNvPr id="53" name="Text Box 31"/>
              <p:cNvSpPr txBox="1">
                <a:spLocks noChangeArrowheads="1"/>
              </p:cNvSpPr>
              <p:nvPr/>
            </p:nvSpPr>
            <p:spPr bwMode="auto">
              <a:xfrm>
                <a:off x="6465850" y="3281955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8</a:t>
                </a:r>
              </a:p>
            </p:txBody>
          </p:sp>
          <p:sp>
            <p:nvSpPr>
              <p:cNvPr id="54" name="Text Box 56"/>
              <p:cNvSpPr txBox="1">
                <a:spLocks noChangeArrowheads="1"/>
              </p:cNvSpPr>
              <p:nvPr/>
            </p:nvSpPr>
            <p:spPr bwMode="auto">
              <a:xfrm>
                <a:off x="6997051" y="2963225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1</a:t>
                </a:r>
              </a:p>
            </p:txBody>
          </p:sp>
          <p:cxnSp>
            <p:nvCxnSpPr>
              <p:cNvPr id="55" name="AutoShape 64"/>
              <p:cNvCxnSpPr>
                <a:cxnSpLocks noChangeShapeType="1"/>
                <a:endCxn id="60" idx="0"/>
              </p:cNvCxnSpPr>
              <p:nvPr/>
            </p:nvCxnSpPr>
            <p:spPr bwMode="auto">
              <a:xfrm>
                <a:off x="6961638" y="2957697"/>
                <a:ext cx="0" cy="405322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6" name="AutoShape 67"/>
              <p:cNvCxnSpPr>
                <a:cxnSpLocks noChangeShapeType="1"/>
                <a:stCxn id="60" idx="2"/>
                <a:endCxn id="62" idx="6"/>
              </p:cNvCxnSpPr>
              <p:nvPr/>
            </p:nvCxnSpPr>
            <p:spPr bwMode="auto">
              <a:xfrm flipH="1">
                <a:off x="6297636" y="3488300"/>
                <a:ext cx="513495" cy="235823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AutoShape 75"/>
              <p:cNvCxnSpPr>
                <a:cxnSpLocks noChangeShapeType="1"/>
                <a:stCxn id="62" idx="4"/>
                <a:endCxn id="61" idx="0"/>
              </p:cNvCxnSpPr>
              <p:nvPr/>
            </p:nvCxnSpPr>
            <p:spPr bwMode="auto">
              <a:xfrm>
                <a:off x="6147129" y="3849405"/>
                <a:ext cx="495788" cy="250562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AutoShape 76"/>
              <p:cNvCxnSpPr>
                <a:cxnSpLocks noChangeShapeType="1"/>
                <a:endCxn id="59" idx="0"/>
              </p:cNvCxnSpPr>
              <p:nvPr/>
            </p:nvCxnSpPr>
            <p:spPr bwMode="auto">
              <a:xfrm flipH="1">
                <a:off x="6306490" y="4329036"/>
                <a:ext cx="256010" cy="389968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9" name="Rectangle 52"/>
              <p:cNvSpPr>
                <a:spLocks noChangeArrowheads="1"/>
              </p:cNvSpPr>
              <p:nvPr/>
            </p:nvSpPr>
            <p:spPr bwMode="auto">
              <a:xfrm>
                <a:off x="6147129" y="4726373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4</a:t>
                </a:r>
              </a:p>
            </p:txBody>
          </p:sp>
          <p:sp>
            <p:nvSpPr>
              <p:cNvPr id="60" name="Oval 47"/>
              <p:cNvSpPr>
                <a:spLocks noChangeArrowheads="1"/>
              </p:cNvSpPr>
              <p:nvPr/>
            </p:nvSpPr>
            <p:spPr bwMode="auto">
              <a:xfrm>
                <a:off x="6819985" y="3370388"/>
                <a:ext cx="283307" cy="23582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b</a:t>
                </a:r>
              </a:p>
            </p:txBody>
          </p:sp>
          <p:sp>
            <p:nvSpPr>
              <p:cNvPr id="61" name="Oval 47"/>
              <p:cNvSpPr>
                <a:spLocks noChangeArrowheads="1"/>
              </p:cNvSpPr>
              <p:nvPr/>
            </p:nvSpPr>
            <p:spPr bwMode="auto">
              <a:xfrm>
                <a:off x="6501264" y="4107337"/>
                <a:ext cx="283307" cy="23582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v</a:t>
                </a:r>
              </a:p>
            </p:txBody>
          </p:sp>
          <p:sp>
            <p:nvSpPr>
              <p:cNvPr id="62" name="Oval 47"/>
              <p:cNvSpPr>
                <a:spLocks noChangeArrowheads="1"/>
              </p:cNvSpPr>
              <p:nvPr/>
            </p:nvSpPr>
            <p:spPr bwMode="auto">
              <a:xfrm>
                <a:off x="6005476" y="3606212"/>
                <a:ext cx="283307" cy="23582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d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811561" y="3252477"/>
              <a:ext cx="956162" cy="972771"/>
              <a:chOff x="7811561" y="3252477"/>
              <a:chExt cx="956162" cy="972771"/>
            </a:xfrm>
          </p:grpSpPr>
          <p:sp>
            <p:nvSpPr>
              <p:cNvPr id="64" name="Text Box 34"/>
              <p:cNvSpPr txBox="1">
                <a:spLocks noChangeArrowheads="1"/>
              </p:cNvSpPr>
              <p:nvPr/>
            </p:nvSpPr>
            <p:spPr bwMode="auto">
              <a:xfrm>
                <a:off x="7811561" y="3370389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6</a:t>
                </a:r>
              </a:p>
            </p:txBody>
          </p:sp>
          <p:sp>
            <p:nvSpPr>
              <p:cNvPr id="65" name="Text Box 40"/>
              <p:cNvSpPr txBox="1">
                <a:spLocks noChangeArrowheads="1"/>
              </p:cNvSpPr>
              <p:nvPr/>
            </p:nvSpPr>
            <p:spPr bwMode="auto">
              <a:xfrm>
                <a:off x="8519829" y="3429344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1</a:t>
                </a:r>
              </a:p>
            </p:txBody>
          </p:sp>
          <p:cxnSp>
            <p:nvCxnSpPr>
              <p:cNvPr id="66" name="AutoShape 81"/>
              <p:cNvCxnSpPr>
                <a:cxnSpLocks noChangeShapeType="1"/>
                <a:stCxn id="76" idx="6"/>
                <a:endCxn id="69" idx="4"/>
              </p:cNvCxnSpPr>
              <p:nvPr/>
            </p:nvCxnSpPr>
            <p:spPr bwMode="auto">
              <a:xfrm flipV="1">
                <a:off x="7855827" y="3495670"/>
                <a:ext cx="416108" cy="316888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7" name="AutoShape 82"/>
              <p:cNvCxnSpPr>
                <a:cxnSpLocks noChangeShapeType="1"/>
                <a:stCxn id="69" idx="4"/>
                <a:endCxn id="68" idx="0"/>
              </p:cNvCxnSpPr>
              <p:nvPr/>
            </p:nvCxnSpPr>
            <p:spPr bwMode="auto">
              <a:xfrm>
                <a:off x="8271935" y="3495670"/>
                <a:ext cx="336428" cy="456908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8" name="Rectangle 52"/>
              <p:cNvSpPr>
                <a:spLocks noChangeArrowheads="1"/>
              </p:cNvSpPr>
              <p:nvPr/>
            </p:nvSpPr>
            <p:spPr bwMode="auto">
              <a:xfrm>
                <a:off x="8449002" y="3959947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10</a:t>
                </a:r>
              </a:p>
            </p:txBody>
          </p:sp>
          <p:sp>
            <p:nvSpPr>
              <p:cNvPr id="69" name="Oval 47"/>
              <p:cNvSpPr>
                <a:spLocks noChangeArrowheads="1"/>
              </p:cNvSpPr>
              <p:nvPr/>
            </p:nvSpPr>
            <p:spPr bwMode="auto">
              <a:xfrm>
                <a:off x="8130281" y="3252477"/>
                <a:ext cx="283307" cy="23582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c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7067879" y="3340911"/>
              <a:ext cx="779095" cy="1090683"/>
              <a:chOff x="7067879" y="3340911"/>
              <a:chExt cx="779095" cy="1090683"/>
            </a:xfrm>
          </p:grpSpPr>
          <p:sp>
            <p:nvSpPr>
              <p:cNvPr id="71" name="Text Box 18"/>
              <p:cNvSpPr txBox="1">
                <a:spLocks noChangeArrowheads="1"/>
              </p:cNvSpPr>
              <p:nvPr/>
            </p:nvSpPr>
            <p:spPr bwMode="auto">
              <a:xfrm>
                <a:off x="7244946" y="3340911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1</a:t>
                </a:r>
              </a:p>
            </p:txBody>
          </p:sp>
          <p:sp>
            <p:nvSpPr>
              <p:cNvPr id="72" name="Text Box 22"/>
              <p:cNvSpPr txBox="1">
                <a:spLocks noChangeArrowheads="1"/>
              </p:cNvSpPr>
              <p:nvPr/>
            </p:nvSpPr>
            <p:spPr bwMode="auto">
              <a:xfrm>
                <a:off x="7422013" y="3959948"/>
                <a:ext cx="177067" cy="277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1pPr>
                <a:lvl2pPr marL="742950" indent="-28575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2pPr>
                <a:lvl3pPr marL="11430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3pPr>
                <a:lvl4pPr marL="16002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4pPr>
                <a:lvl5pPr marL="2057400" indent="-228600" eaLnBrk="0" hangingPunct="0"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800">
                    <a:solidFill>
                      <a:schemeClr val="tx1"/>
                    </a:solidFill>
                    <a:latin typeface="Times New Roman" charset="0"/>
                    <a:ea typeface="新細明體" charset="0"/>
                    <a:cs typeface="新細明體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1600"/>
                  <a:t>8</a:t>
                </a:r>
              </a:p>
            </p:txBody>
          </p:sp>
          <p:cxnSp>
            <p:nvCxnSpPr>
              <p:cNvPr id="73" name="AutoShape 79"/>
              <p:cNvCxnSpPr>
                <a:cxnSpLocks noChangeShapeType="1"/>
                <a:stCxn id="76" idx="3"/>
                <a:endCxn id="75" idx="0"/>
              </p:cNvCxnSpPr>
              <p:nvPr/>
            </p:nvCxnSpPr>
            <p:spPr bwMode="auto">
              <a:xfrm flipH="1">
                <a:off x="7227239" y="3903448"/>
                <a:ext cx="377743" cy="255475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AutoShape 80"/>
              <p:cNvCxnSpPr>
                <a:cxnSpLocks noChangeShapeType="1"/>
                <a:stCxn id="60" idx="6"/>
                <a:endCxn id="76" idx="2"/>
              </p:cNvCxnSpPr>
              <p:nvPr/>
            </p:nvCxnSpPr>
            <p:spPr bwMode="auto">
              <a:xfrm>
                <a:off x="7112145" y="3488300"/>
                <a:ext cx="442668" cy="324257"/>
              </a:xfrm>
              <a:prstGeom prst="straightConnector1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5" name="Rectangle 52"/>
              <p:cNvSpPr>
                <a:spLocks noChangeArrowheads="1"/>
              </p:cNvSpPr>
              <p:nvPr/>
            </p:nvSpPr>
            <p:spPr bwMode="auto">
              <a:xfrm>
                <a:off x="7067879" y="4166293"/>
                <a:ext cx="318721" cy="2653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6</a:t>
                </a:r>
              </a:p>
            </p:txBody>
          </p:sp>
          <p:sp>
            <p:nvSpPr>
              <p:cNvPr id="76" name="Oval 47"/>
              <p:cNvSpPr>
                <a:spLocks noChangeArrowheads="1"/>
              </p:cNvSpPr>
              <p:nvPr/>
            </p:nvSpPr>
            <p:spPr bwMode="auto">
              <a:xfrm>
                <a:off x="7563667" y="3694646"/>
                <a:ext cx="283307" cy="23582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TW" sz="1400" dirty="0"/>
                  <a:t>e</a:t>
                </a:r>
              </a:p>
            </p:txBody>
          </p:sp>
        </p:grpSp>
      </p:grpSp>
      <p:grpSp>
        <p:nvGrpSpPr>
          <p:cNvPr id="79" name="Group 87"/>
          <p:cNvGrpSpPr>
            <a:grpSpLocks/>
          </p:cNvGrpSpPr>
          <p:nvPr/>
        </p:nvGrpSpPr>
        <p:grpSpPr bwMode="auto">
          <a:xfrm>
            <a:off x="6895366" y="2817677"/>
            <a:ext cx="279619" cy="276970"/>
            <a:chOff x="3365" y="-96"/>
            <a:chExt cx="379" cy="451"/>
          </a:xfrm>
        </p:grpSpPr>
        <p:sp>
          <p:nvSpPr>
            <p:cNvPr id="145" name="Text Box 81"/>
            <p:cNvSpPr txBox="1">
              <a:spLocks noChangeArrowheads="1"/>
            </p:cNvSpPr>
            <p:nvPr/>
          </p:nvSpPr>
          <p:spPr bwMode="auto">
            <a:xfrm>
              <a:off x="3418" y="-96"/>
              <a:ext cx="240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s</a:t>
              </a:r>
            </a:p>
          </p:txBody>
        </p:sp>
        <p:sp>
          <p:nvSpPr>
            <p:cNvPr id="146" name="AutoShape 3"/>
            <p:cNvSpPr>
              <a:spLocks noChangeArrowheads="1"/>
            </p:cNvSpPr>
            <p:nvPr/>
          </p:nvSpPr>
          <p:spPr bwMode="auto">
            <a:xfrm>
              <a:off x="3365" y="6"/>
              <a:ext cx="379" cy="3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altLang="zh-TW" sz="700"/>
            </a:p>
          </p:txBody>
        </p:sp>
      </p:grpSp>
      <p:sp>
        <p:nvSpPr>
          <p:cNvPr id="136" name="Rectangle 52"/>
          <p:cNvSpPr>
            <a:spLocks noChangeArrowheads="1"/>
          </p:cNvSpPr>
          <p:nvPr/>
        </p:nvSpPr>
        <p:spPr bwMode="auto">
          <a:xfrm>
            <a:off x="4876800" y="4144184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1</a:t>
            </a:r>
          </a:p>
        </p:txBody>
      </p:sp>
      <p:sp>
        <p:nvSpPr>
          <p:cNvPr id="138" name="Text Box 59"/>
          <p:cNvSpPr txBox="1">
            <a:spLocks noChangeArrowheads="1"/>
          </p:cNvSpPr>
          <p:nvPr/>
        </p:nvSpPr>
        <p:spPr bwMode="auto">
          <a:xfrm>
            <a:off x="6505817" y="2906111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dirty="0"/>
              <a:t>3</a:t>
            </a:r>
          </a:p>
        </p:txBody>
      </p:sp>
      <p:sp>
        <p:nvSpPr>
          <p:cNvPr id="139" name="Text Box 62"/>
          <p:cNvSpPr txBox="1">
            <a:spLocks noChangeArrowheads="1"/>
          </p:cNvSpPr>
          <p:nvPr/>
        </p:nvSpPr>
        <p:spPr bwMode="auto">
          <a:xfrm>
            <a:off x="5655895" y="3112456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5</a:t>
            </a:r>
          </a:p>
        </p:txBody>
      </p:sp>
      <p:cxnSp>
        <p:nvCxnSpPr>
          <p:cNvPr id="140" name="AutoShape 65"/>
          <p:cNvCxnSpPr>
            <a:cxnSpLocks noChangeShapeType="1"/>
            <a:stCxn id="146" idx="3"/>
            <a:endCxn id="144" idx="3"/>
          </p:cNvCxnSpPr>
          <p:nvPr/>
        </p:nvCxnSpPr>
        <p:spPr bwMode="auto">
          <a:xfrm flipH="1">
            <a:off x="6337604" y="3096489"/>
            <a:ext cx="697940" cy="207574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AutoShape 68"/>
          <p:cNvCxnSpPr>
            <a:cxnSpLocks noChangeShapeType="1"/>
            <a:stCxn id="144" idx="1"/>
            <a:endCxn id="143" idx="0"/>
          </p:cNvCxnSpPr>
          <p:nvPr/>
        </p:nvCxnSpPr>
        <p:spPr bwMode="auto">
          <a:xfrm flipH="1">
            <a:off x="5709016" y="3304063"/>
            <a:ext cx="292161" cy="272671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364" name="Group 15363"/>
          <p:cNvGrpSpPr/>
          <p:nvPr/>
        </p:nvGrpSpPr>
        <p:grpSpPr>
          <a:xfrm>
            <a:off x="5036160" y="3584103"/>
            <a:ext cx="504641" cy="552712"/>
            <a:chOff x="5036160" y="3584103"/>
            <a:chExt cx="504641" cy="552712"/>
          </a:xfrm>
        </p:grpSpPr>
        <p:sp>
          <p:nvSpPr>
            <p:cNvPr id="137" name="Text Box 54"/>
            <p:cNvSpPr txBox="1">
              <a:spLocks noChangeArrowheads="1"/>
            </p:cNvSpPr>
            <p:nvPr/>
          </p:nvSpPr>
          <p:spPr bwMode="auto">
            <a:xfrm>
              <a:off x="5089281" y="3584103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6</a:t>
              </a:r>
            </a:p>
          </p:txBody>
        </p:sp>
        <p:cxnSp>
          <p:nvCxnSpPr>
            <p:cNvPr id="142" name="AutoShape 71"/>
            <p:cNvCxnSpPr>
              <a:cxnSpLocks noChangeShapeType="1"/>
              <a:stCxn id="143" idx="1"/>
              <a:endCxn id="136" idx="0"/>
            </p:cNvCxnSpPr>
            <p:nvPr/>
          </p:nvCxnSpPr>
          <p:spPr bwMode="auto">
            <a:xfrm flipH="1">
              <a:off x="5036160" y="3716754"/>
              <a:ext cx="504641" cy="42006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" name="Rectangle 52"/>
          <p:cNvSpPr>
            <a:spLocks noChangeArrowheads="1"/>
          </p:cNvSpPr>
          <p:nvPr/>
        </p:nvSpPr>
        <p:spPr bwMode="auto">
          <a:xfrm>
            <a:off x="5549655" y="3584103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11</a:t>
            </a:r>
          </a:p>
        </p:txBody>
      </p:sp>
      <p:sp>
        <p:nvSpPr>
          <p:cNvPr id="144" name="Rectangle 52"/>
          <p:cNvSpPr>
            <a:spLocks noChangeArrowheads="1"/>
          </p:cNvSpPr>
          <p:nvPr/>
        </p:nvSpPr>
        <p:spPr bwMode="auto">
          <a:xfrm>
            <a:off x="6010030" y="3171412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12</a:t>
            </a:r>
          </a:p>
        </p:txBody>
      </p:sp>
      <p:grpSp>
        <p:nvGrpSpPr>
          <p:cNvPr id="15386" name="Group 15385"/>
          <p:cNvGrpSpPr/>
          <p:nvPr/>
        </p:nvGrpSpPr>
        <p:grpSpPr>
          <a:xfrm>
            <a:off x="8081715" y="4623802"/>
            <a:ext cx="672855" cy="426829"/>
            <a:chOff x="8081715" y="4623802"/>
            <a:chExt cx="672855" cy="426829"/>
          </a:xfrm>
        </p:grpSpPr>
        <p:sp>
          <p:nvSpPr>
            <p:cNvPr id="133" name="Text Box 37"/>
            <p:cNvSpPr txBox="1">
              <a:spLocks noChangeArrowheads="1"/>
            </p:cNvSpPr>
            <p:nvPr/>
          </p:nvSpPr>
          <p:spPr bwMode="auto">
            <a:xfrm>
              <a:off x="8524383" y="4623802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cxnSp>
          <p:nvCxnSpPr>
            <p:cNvPr id="134" name="AutoShape 87"/>
            <p:cNvCxnSpPr>
              <a:cxnSpLocks noChangeShapeType="1"/>
              <a:stCxn id="126" idx="2"/>
              <a:endCxn id="135" idx="0"/>
            </p:cNvCxnSpPr>
            <p:nvPr/>
          </p:nvCxnSpPr>
          <p:spPr bwMode="auto">
            <a:xfrm rot="16200000" flipH="1">
              <a:off x="8263384" y="4559444"/>
              <a:ext cx="309518" cy="672855"/>
            </a:xfrm>
            <a:prstGeom prst="curvedConnector3">
              <a:avLst>
                <a:gd name="adj1" fmla="val 50000"/>
              </a:avLst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5" name="Rectangle 52"/>
          <p:cNvSpPr>
            <a:spLocks noChangeArrowheads="1"/>
          </p:cNvSpPr>
          <p:nvPr/>
        </p:nvSpPr>
        <p:spPr bwMode="auto">
          <a:xfrm>
            <a:off x="8595210" y="5058000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9</a:t>
            </a:r>
          </a:p>
        </p:txBody>
      </p:sp>
      <p:sp>
        <p:nvSpPr>
          <p:cNvPr id="127" name="Text Box 25"/>
          <p:cNvSpPr txBox="1">
            <a:spLocks noChangeArrowheads="1"/>
          </p:cNvSpPr>
          <p:nvPr/>
        </p:nvSpPr>
        <p:spPr bwMode="auto">
          <a:xfrm>
            <a:off x="6824539" y="4527397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dirty="0"/>
              <a:t>2</a:t>
            </a:r>
          </a:p>
        </p:txBody>
      </p:sp>
      <p:cxnSp>
        <p:nvCxnSpPr>
          <p:cNvPr id="128" name="AutoShape 77"/>
          <p:cNvCxnSpPr>
            <a:cxnSpLocks noChangeShapeType="1"/>
            <a:stCxn id="110" idx="5"/>
            <a:endCxn id="132" idx="0"/>
          </p:cNvCxnSpPr>
          <p:nvPr/>
        </p:nvCxnSpPr>
        <p:spPr bwMode="auto">
          <a:xfrm>
            <a:off x="6818636" y="4441420"/>
            <a:ext cx="483984" cy="343909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371" name="Group 15370"/>
          <p:cNvGrpSpPr/>
          <p:nvPr/>
        </p:nvGrpSpPr>
        <p:grpSpPr>
          <a:xfrm>
            <a:off x="6975046" y="5065369"/>
            <a:ext cx="451521" cy="387710"/>
            <a:chOff x="6975046" y="5065369"/>
            <a:chExt cx="451521" cy="387710"/>
          </a:xfrm>
        </p:grpSpPr>
        <p:cxnSp>
          <p:nvCxnSpPr>
            <p:cNvPr id="129" name="AutoShape 88"/>
            <p:cNvCxnSpPr>
              <a:cxnSpLocks noChangeShapeType="1"/>
              <a:stCxn id="132" idx="2"/>
              <a:endCxn id="131" idx="3"/>
            </p:cNvCxnSpPr>
            <p:nvPr/>
          </p:nvCxnSpPr>
          <p:spPr bwMode="auto">
            <a:xfrm flipH="1">
              <a:off x="6975046" y="5065369"/>
              <a:ext cx="327574" cy="30214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Text Box 89"/>
            <p:cNvSpPr txBox="1">
              <a:spLocks noChangeArrowheads="1"/>
            </p:cNvSpPr>
            <p:nvPr/>
          </p:nvSpPr>
          <p:spPr bwMode="auto">
            <a:xfrm>
              <a:off x="7143260" y="5175911"/>
              <a:ext cx="28330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3</a:t>
              </a:r>
            </a:p>
          </p:txBody>
        </p:sp>
      </p:grpSp>
      <p:sp>
        <p:nvSpPr>
          <p:cNvPr id="131" name="Rectangle 52"/>
          <p:cNvSpPr>
            <a:spLocks noChangeArrowheads="1"/>
          </p:cNvSpPr>
          <p:nvPr/>
        </p:nvSpPr>
        <p:spPr bwMode="auto">
          <a:xfrm>
            <a:off x="6647471" y="5234868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3</a:t>
            </a:r>
          </a:p>
        </p:txBody>
      </p:sp>
      <p:sp>
        <p:nvSpPr>
          <p:cNvPr id="132" name="Rectangle 52"/>
          <p:cNvSpPr>
            <a:spLocks noChangeArrowheads="1"/>
          </p:cNvSpPr>
          <p:nvPr/>
        </p:nvSpPr>
        <p:spPr bwMode="auto">
          <a:xfrm>
            <a:off x="7143260" y="4792699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5</a:t>
            </a:r>
          </a:p>
        </p:txBody>
      </p:sp>
      <p:grpSp>
        <p:nvGrpSpPr>
          <p:cNvPr id="147" name="Group 146"/>
          <p:cNvGrpSpPr/>
          <p:nvPr/>
        </p:nvGrpSpPr>
        <p:grpSpPr>
          <a:xfrm>
            <a:off x="7881039" y="4026272"/>
            <a:ext cx="289210" cy="434800"/>
            <a:chOff x="7881039" y="4026272"/>
            <a:chExt cx="289210" cy="434800"/>
          </a:xfrm>
        </p:grpSpPr>
        <p:sp>
          <p:nvSpPr>
            <p:cNvPr id="121" name="Text Box 35"/>
            <p:cNvSpPr txBox="1">
              <a:spLocks noChangeArrowheads="1"/>
            </p:cNvSpPr>
            <p:nvPr/>
          </p:nvSpPr>
          <p:spPr bwMode="auto">
            <a:xfrm>
              <a:off x="7993182" y="4026272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5</a:t>
              </a:r>
            </a:p>
          </p:txBody>
        </p:sp>
        <p:cxnSp>
          <p:nvCxnSpPr>
            <p:cNvPr id="123" name="AutoShape 83"/>
            <p:cNvCxnSpPr>
              <a:cxnSpLocks noChangeShapeType="1"/>
              <a:stCxn id="93" idx="5"/>
              <a:endCxn id="126" idx="0"/>
            </p:cNvCxnSpPr>
            <p:nvPr/>
          </p:nvCxnSpPr>
          <p:spPr bwMode="auto">
            <a:xfrm>
              <a:off x="7881039" y="4028729"/>
              <a:ext cx="200676" cy="432343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382" name="Group 15381"/>
          <p:cNvGrpSpPr/>
          <p:nvPr/>
        </p:nvGrpSpPr>
        <p:grpSpPr>
          <a:xfrm>
            <a:off x="7780701" y="4601092"/>
            <a:ext cx="274455" cy="766426"/>
            <a:chOff x="7780701" y="4601092"/>
            <a:chExt cx="274455" cy="766426"/>
          </a:xfrm>
        </p:grpSpPr>
        <p:sp>
          <p:nvSpPr>
            <p:cNvPr id="122" name="Text Box 36"/>
            <p:cNvSpPr txBox="1">
              <a:spLocks noChangeArrowheads="1"/>
            </p:cNvSpPr>
            <p:nvPr/>
          </p:nvSpPr>
          <p:spPr bwMode="auto">
            <a:xfrm>
              <a:off x="7780701" y="4768748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  <p:cxnSp>
          <p:nvCxnSpPr>
            <p:cNvPr id="124" name="AutoShape 86"/>
            <p:cNvCxnSpPr>
              <a:cxnSpLocks noChangeShapeType="1"/>
              <a:stCxn id="126" idx="1"/>
              <a:endCxn id="125" idx="1"/>
            </p:cNvCxnSpPr>
            <p:nvPr/>
          </p:nvCxnSpPr>
          <p:spPr bwMode="auto">
            <a:xfrm rot="10800000" flipH="1" flipV="1">
              <a:off x="7913502" y="4601092"/>
              <a:ext cx="141654" cy="766426"/>
            </a:xfrm>
            <a:prstGeom prst="curvedConnector3">
              <a:avLst>
                <a:gd name="adj1" fmla="val -134380"/>
              </a:avLst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5" name="Rectangle 52"/>
          <p:cNvSpPr>
            <a:spLocks noChangeArrowheads="1"/>
          </p:cNvSpPr>
          <p:nvPr/>
        </p:nvSpPr>
        <p:spPr bwMode="auto">
          <a:xfrm>
            <a:off x="8064009" y="5234868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8</a:t>
            </a:r>
          </a:p>
        </p:txBody>
      </p:sp>
      <p:sp>
        <p:nvSpPr>
          <p:cNvPr id="126" name="Rectangle 52"/>
          <p:cNvSpPr>
            <a:spLocks noChangeArrowheads="1"/>
          </p:cNvSpPr>
          <p:nvPr/>
        </p:nvSpPr>
        <p:spPr bwMode="auto">
          <a:xfrm>
            <a:off x="7922355" y="4468441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7</a:t>
            </a:r>
          </a:p>
        </p:txBody>
      </p:sp>
      <p:sp>
        <p:nvSpPr>
          <p:cNvPr id="112" name="Text Box 45"/>
          <p:cNvSpPr txBox="1">
            <a:spLocks noChangeArrowheads="1"/>
          </p:cNvSpPr>
          <p:nvPr/>
        </p:nvSpPr>
        <p:spPr bwMode="auto">
          <a:xfrm>
            <a:off x="5408001" y="4350530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2</a:t>
            </a:r>
          </a:p>
        </p:txBody>
      </p:sp>
      <p:sp>
        <p:nvSpPr>
          <p:cNvPr id="113" name="Oval 47"/>
          <p:cNvSpPr>
            <a:spLocks noChangeArrowheads="1"/>
          </p:cNvSpPr>
          <p:nvPr/>
        </p:nvSpPr>
        <p:spPr bwMode="auto">
          <a:xfrm>
            <a:off x="5585069" y="4144184"/>
            <a:ext cx="283307" cy="23582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u</a:t>
            </a:r>
          </a:p>
        </p:txBody>
      </p:sp>
      <p:sp>
        <p:nvSpPr>
          <p:cNvPr id="114" name="Text Box 50"/>
          <p:cNvSpPr txBox="1">
            <a:spLocks noChangeArrowheads="1"/>
          </p:cNvSpPr>
          <p:nvPr/>
        </p:nvSpPr>
        <p:spPr bwMode="auto">
          <a:xfrm>
            <a:off x="5408001" y="3908361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5</a:t>
            </a:r>
          </a:p>
        </p:txBody>
      </p:sp>
      <p:sp>
        <p:nvSpPr>
          <p:cNvPr id="115" name="Text Box 58"/>
          <p:cNvSpPr txBox="1">
            <a:spLocks noChangeArrowheads="1"/>
          </p:cNvSpPr>
          <p:nvPr/>
        </p:nvSpPr>
        <p:spPr bwMode="auto">
          <a:xfrm>
            <a:off x="5408001" y="4851654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dirty="0"/>
              <a:t>2</a:t>
            </a:r>
          </a:p>
        </p:txBody>
      </p:sp>
      <p:cxnSp>
        <p:nvCxnSpPr>
          <p:cNvPr id="116" name="AutoShape 72"/>
          <p:cNvCxnSpPr>
            <a:cxnSpLocks noChangeShapeType="1"/>
          </p:cNvCxnSpPr>
          <p:nvPr/>
        </p:nvCxnSpPr>
        <p:spPr bwMode="auto">
          <a:xfrm>
            <a:off x="5691309" y="3856774"/>
            <a:ext cx="0" cy="287410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AutoShape 73"/>
          <p:cNvCxnSpPr>
            <a:cxnSpLocks noChangeShapeType="1"/>
          </p:cNvCxnSpPr>
          <p:nvPr/>
        </p:nvCxnSpPr>
        <p:spPr bwMode="auto">
          <a:xfrm>
            <a:off x="5691309" y="4380008"/>
            <a:ext cx="0" cy="324257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AutoShape 74"/>
          <p:cNvCxnSpPr>
            <a:cxnSpLocks noChangeShapeType="1"/>
          </p:cNvCxnSpPr>
          <p:nvPr/>
        </p:nvCxnSpPr>
        <p:spPr bwMode="auto">
          <a:xfrm>
            <a:off x="5691309" y="4925349"/>
            <a:ext cx="0" cy="309518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" name="Rectangle 52"/>
          <p:cNvSpPr>
            <a:spLocks noChangeArrowheads="1"/>
          </p:cNvSpPr>
          <p:nvPr/>
        </p:nvSpPr>
        <p:spPr bwMode="auto">
          <a:xfrm>
            <a:off x="5514242" y="5234868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2</a:t>
            </a:r>
          </a:p>
        </p:txBody>
      </p:sp>
      <p:sp>
        <p:nvSpPr>
          <p:cNvPr id="120" name="Oval 47"/>
          <p:cNvSpPr>
            <a:spLocks noChangeArrowheads="1"/>
          </p:cNvSpPr>
          <p:nvPr/>
        </p:nvSpPr>
        <p:spPr bwMode="auto">
          <a:xfrm>
            <a:off x="5585069" y="4704265"/>
            <a:ext cx="283307" cy="23582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w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6222510" y="4026272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1</a:t>
            </a:r>
          </a:p>
        </p:txBody>
      </p:sp>
      <p:sp>
        <p:nvSpPr>
          <p:cNvPr id="102" name="Text Box 31"/>
          <p:cNvSpPr txBox="1">
            <a:spLocks noChangeArrowheads="1"/>
          </p:cNvSpPr>
          <p:nvPr/>
        </p:nvSpPr>
        <p:spPr bwMode="auto">
          <a:xfrm>
            <a:off x="6541231" y="3407236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8</a:t>
            </a:r>
          </a:p>
        </p:txBody>
      </p:sp>
      <p:sp>
        <p:nvSpPr>
          <p:cNvPr id="103" name="Text Box 56"/>
          <p:cNvSpPr txBox="1">
            <a:spLocks noChangeArrowheads="1"/>
          </p:cNvSpPr>
          <p:nvPr/>
        </p:nvSpPr>
        <p:spPr bwMode="auto">
          <a:xfrm>
            <a:off x="7072432" y="3088506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1</a:t>
            </a:r>
          </a:p>
        </p:txBody>
      </p:sp>
      <p:cxnSp>
        <p:nvCxnSpPr>
          <p:cNvPr id="104" name="AutoShape 64"/>
          <p:cNvCxnSpPr>
            <a:cxnSpLocks noChangeShapeType="1"/>
            <a:endCxn id="109" idx="0"/>
          </p:cNvCxnSpPr>
          <p:nvPr/>
        </p:nvCxnSpPr>
        <p:spPr bwMode="auto">
          <a:xfrm>
            <a:off x="7037019" y="3082978"/>
            <a:ext cx="0" cy="405322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AutoShape 67"/>
          <p:cNvCxnSpPr>
            <a:cxnSpLocks noChangeShapeType="1"/>
            <a:stCxn id="109" idx="2"/>
            <a:endCxn id="111" idx="6"/>
          </p:cNvCxnSpPr>
          <p:nvPr/>
        </p:nvCxnSpPr>
        <p:spPr bwMode="auto">
          <a:xfrm flipH="1">
            <a:off x="6373017" y="3613581"/>
            <a:ext cx="513495" cy="235823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AutoShape 75"/>
          <p:cNvCxnSpPr>
            <a:cxnSpLocks noChangeShapeType="1"/>
            <a:stCxn id="111" idx="4"/>
            <a:endCxn id="110" idx="0"/>
          </p:cNvCxnSpPr>
          <p:nvPr/>
        </p:nvCxnSpPr>
        <p:spPr bwMode="auto">
          <a:xfrm>
            <a:off x="6222510" y="3974686"/>
            <a:ext cx="495788" cy="250562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378" name="Group 15377"/>
          <p:cNvGrpSpPr/>
          <p:nvPr/>
        </p:nvGrpSpPr>
        <p:grpSpPr>
          <a:xfrm>
            <a:off x="6257924" y="4409485"/>
            <a:ext cx="379957" cy="434800"/>
            <a:chOff x="6257924" y="4409485"/>
            <a:chExt cx="379957" cy="434800"/>
          </a:xfrm>
        </p:grpSpPr>
        <p:sp>
          <p:nvSpPr>
            <p:cNvPr id="100" name="Text Box 15"/>
            <p:cNvSpPr txBox="1">
              <a:spLocks noChangeArrowheads="1"/>
            </p:cNvSpPr>
            <p:nvPr/>
          </p:nvSpPr>
          <p:spPr bwMode="auto">
            <a:xfrm>
              <a:off x="6257924" y="4409485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2</a:t>
              </a:r>
            </a:p>
          </p:txBody>
        </p:sp>
        <p:cxnSp>
          <p:nvCxnSpPr>
            <p:cNvPr id="107" name="AutoShape 76"/>
            <p:cNvCxnSpPr>
              <a:cxnSpLocks noChangeShapeType="1"/>
              <a:endCxn id="108" idx="0"/>
            </p:cNvCxnSpPr>
            <p:nvPr/>
          </p:nvCxnSpPr>
          <p:spPr bwMode="auto">
            <a:xfrm flipH="1">
              <a:off x="6381871" y="4454317"/>
              <a:ext cx="256010" cy="389968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8" name="Rectangle 52"/>
          <p:cNvSpPr>
            <a:spLocks noChangeArrowheads="1"/>
          </p:cNvSpPr>
          <p:nvPr/>
        </p:nvSpPr>
        <p:spPr bwMode="auto">
          <a:xfrm>
            <a:off x="6222510" y="4851654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4</a:t>
            </a:r>
          </a:p>
        </p:txBody>
      </p:sp>
      <p:sp>
        <p:nvSpPr>
          <p:cNvPr id="109" name="Oval 47"/>
          <p:cNvSpPr>
            <a:spLocks noChangeArrowheads="1"/>
          </p:cNvSpPr>
          <p:nvPr/>
        </p:nvSpPr>
        <p:spPr bwMode="auto">
          <a:xfrm>
            <a:off x="6895366" y="3495669"/>
            <a:ext cx="283307" cy="23582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b</a:t>
            </a:r>
          </a:p>
        </p:txBody>
      </p:sp>
      <p:sp>
        <p:nvSpPr>
          <p:cNvPr id="110" name="Oval 47"/>
          <p:cNvSpPr>
            <a:spLocks noChangeArrowheads="1"/>
          </p:cNvSpPr>
          <p:nvPr/>
        </p:nvSpPr>
        <p:spPr bwMode="auto">
          <a:xfrm>
            <a:off x="6576645" y="4232618"/>
            <a:ext cx="283307" cy="23582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v</a:t>
            </a:r>
          </a:p>
        </p:txBody>
      </p:sp>
      <p:sp>
        <p:nvSpPr>
          <p:cNvPr id="111" name="Oval 47"/>
          <p:cNvSpPr>
            <a:spLocks noChangeArrowheads="1"/>
          </p:cNvSpPr>
          <p:nvPr/>
        </p:nvSpPr>
        <p:spPr bwMode="auto">
          <a:xfrm>
            <a:off x="6080857" y="3731493"/>
            <a:ext cx="283307" cy="23582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d</a:t>
            </a:r>
          </a:p>
        </p:txBody>
      </p:sp>
      <p:sp>
        <p:nvSpPr>
          <p:cNvPr id="94" name="Text Box 34"/>
          <p:cNvSpPr txBox="1">
            <a:spLocks noChangeArrowheads="1"/>
          </p:cNvSpPr>
          <p:nvPr/>
        </p:nvSpPr>
        <p:spPr bwMode="auto">
          <a:xfrm>
            <a:off x="7886942" y="3495670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6</a:t>
            </a:r>
          </a:p>
        </p:txBody>
      </p:sp>
      <p:sp>
        <p:nvSpPr>
          <p:cNvPr id="95" name="Text Box 40"/>
          <p:cNvSpPr txBox="1">
            <a:spLocks noChangeArrowheads="1"/>
          </p:cNvSpPr>
          <p:nvPr/>
        </p:nvSpPr>
        <p:spPr bwMode="auto">
          <a:xfrm>
            <a:off x="8595210" y="3554625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1</a:t>
            </a:r>
          </a:p>
        </p:txBody>
      </p:sp>
      <p:cxnSp>
        <p:nvCxnSpPr>
          <p:cNvPr id="96" name="AutoShape 81"/>
          <p:cNvCxnSpPr>
            <a:cxnSpLocks noChangeShapeType="1"/>
            <a:stCxn id="93" idx="6"/>
            <a:endCxn id="99" idx="4"/>
          </p:cNvCxnSpPr>
          <p:nvPr/>
        </p:nvCxnSpPr>
        <p:spPr bwMode="auto">
          <a:xfrm flipV="1">
            <a:off x="7931208" y="3620951"/>
            <a:ext cx="416108" cy="316888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AutoShape 82"/>
          <p:cNvCxnSpPr>
            <a:cxnSpLocks noChangeShapeType="1"/>
            <a:stCxn id="99" idx="4"/>
            <a:endCxn id="98" idx="0"/>
          </p:cNvCxnSpPr>
          <p:nvPr/>
        </p:nvCxnSpPr>
        <p:spPr bwMode="auto">
          <a:xfrm>
            <a:off x="8347316" y="3620951"/>
            <a:ext cx="336428" cy="456908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ectangle 52"/>
          <p:cNvSpPr>
            <a:spLocks noChangeArrowheads="1"/>
          </p:cNvSpPr>
          <p:nvPr/>
        </p:nvSpPr>
        <p:spPr bwMode="auto">
          <a:xfrm>
            <a:off x="8524383" y="4085228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10</a:t>
            </a:r>
          </a:p>
        </p:txBody>
      </p:sp>
      <p:sp>
        <p:nvSpPr>
          <p:cNvPr id="99" name="Oval 47"/>
          <p:cNvSpPr>
            <a:spLocks noChangeArrowheads="1"/>
          </p:cNvSpPr>
          <p:nvPr/>
        </p:nvSpPr>
        <p:spPr bwMode="auto">
          <a:xfrm>
            <a:off x="8205662" y="3377758"/>
            <a:ext cx="283307" cy="23582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c</a:t>
            </a:r>
          </a:p>
        </p:txBody>
      </p:sp>
      <p:sp>
        <p:nvSpPr>
          <p:cNvPr id="88" name="Text Box 18"/>
          <p:cNvSpPr txBox="1">
            <a:spLocks noChangeArrowheads="1"/>
          </p:cNvSpPr>
          <p:nvPr/>
        </p:nvSpPr>
        <p:spPr bwMode="auto">
          <a:xfrm>
            <a:off x="7320327" y="3466192"/>
            <a:ext cx="177067" cy="2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/>
              <a:t>1</a:t>
            </a:r>
          </a:p>
        </p:txBody>
      </p:sp>
      <p:grpSp>
        <p:nvGrpSpPr>
          <p:cNvPr id="15379" name="Group 15378"/>
          <p:cNvGrpSpPr/>
          <p:nvPr/>
        </p:nvGrpSpPr>
        <p:grpSpPr>
          <a:xfrm>
            <a:off x="7302620" y="4028729"/>
            <a:ext cx="377743" cy="333668"/>
            <a:chOff x="7302620" y="4028729"/>
            <a:chExt cx="377743" cy="333668"/>
          </a:xfrm>
        </p:grpSpPr>
        <p:sp>
          <p:nvSpPr>
            <p:cNvPr id="89" name="Text Box 22"/>
            <p:cNvSpPr txBox="1">
              <a:spLocks noChangeArrowheads="1"/>
            </p:cNvSpPr>
            <p:nvPr/>
          </p:nvSpPr>
          <p:spPr bwMode="auto">
            <a:xfrm>
              <a:off x="7497394" y="4085229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8</a:t>
              </a:r>
            </a:p>
          </p:txBody>
        </p:sp>
        <p:cxnSp>
          <p:nvCxnSpPr>
            <p:cNvPr id="90" name="AutoShape 79"/>
            <p:cNvCxnSpPr>
              <a:cxnSpLocks noChangeShapeType="1"/>
              <a:stCxn id="93" idx="3"/>
              <a:endCxn id="92" idx="0"/>
            </p:cNvCxnSpPr>
            <p:nvPr/>
          </p:nvCxnSpPr>
          <p:spPr bwMode="auto">
            <a:xfrm flipH="1">
              <a:off x="7302620" y="4028729"/>
              <a:ext cx="377743" cy="255475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1" name="AutoShape 80"/>
          <p:cNvCxnSpPr>
            <a:cxnSpLocks noChangeShapeType="1"/>
            <a:stCxn id="109" idx="6"/>
            <a:endCxn id="93" idx="2"/>
          </p:cNvCxnSpPr>
          <p:nvPr/>
        </p:nvCxnSpPr>
        <p:spPr bwMode="auto">
          <a:xfrm>
            <a:off x="7187526" y="3613581"/>
            <a:ext cx="442668" cy="324257"/>
          </a:xfrm>
          <a:prstGeom prst="straightConnector1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 52"/>
          <p:cNvSpPr>
            <a:spLocks noChangeArrowheads="1"/>
          </p:cNvSpPr>
          <p:nvPr/>
        </p:nvSpPr>
        <p:spPr bwMode="auto">
          <a:xfrm>
            <a:off x="7143260" y="4291574"/>
            <a:ext cx="318721" cy="2653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6</a:t>
            </a:r>
          </a:p>
        </p:txBody>
      </p:sp>
      <p:sp>
        <p:nvSpPr>
          <p:cNvPr id="93" name="Oval 47"/>
          <p:cNvSpPr>
            <a:spLocks noChangeArrowheads="1"/>
          </p:cNvSpPr>
          <p:nvPr/>
        </p:nvSpPr>
        <p:spPr bwMode="auto">
          <a:xfrm>
            <a:off x="7639048" y="3819927"/>
            <a:ext cx="283307" cy="23582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TW" sz="1400" dirty="0"/>
              <a:t>e</a:t>
            </a:r>
          </a:p>
        </p:txBody>
      </p:sp>
      <p:sp>
        <p:nvSpPr>
          <p:cNvPr id="3" name="Oval 2"/>
          <p:cNvSpPr/>
          <p:nvPr/>
        </p:nvSpPr>
        <p:spPr>
          <a:xfrm>
            <a:off x="5036160" y="3583823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68" name="Group 15367"/>
          <p:cNvGrpSpPr/>
          <p:nvPr/>
        </p:nvGrpSpPr>
        <p:grpSpPr>
          <a:xfrm>
            <a:off x="5196989" y="4101823"/>
            <a:ext cx="379555" cy="338554"/>
            <a:chOff x="5196989" y="4101823"/>
            <a:chExt cx="379555" cy="338554"/>
          </a:xfrm>
        </p:grpSpPr>
        <p:sp>
          <p:nvSpPr>
            <p:cNvPr id="15362" name="Freeform 15361"/>
            <p:cNvSpPr/>
            <p:nvPr/>
          </p:nvSpPr>
          <p:spPr>
            <a:xfrm>
              <a:off x="5196989" y="4131120"/>
              <a:ext cx="379555" cy="117263"/>
            </a:xfrm>
            <a:custGeom>
              <a:avLst/>
              <a:gdLst>
                <a:gd name="connsiteX0" fmla="*/ 379555 w 379555"/>
                <a:gd name="connsiteY0" fmla="*/ 117263 h 117263"/>
                <a:gd name="connsiteX1" fmla="*/ 189778 w 379555"/>
                <a:gd name="connsiteY1" fmla="*/ 469 h 117263"/>
                <a:gd name="connsiteX2" fmla="*/ 0 w 379555"/>
                <a:gd name="connsiteY2" fmla="*/ 73465 h 11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555" h="117263">
                  <a:moveTo>
                    <a:pt x="379555" y="117263"/>
                  </a:moveTo>
                  <a:cubicBezTo>
                    <a:pt x="316296" y="62516"/>
                    <a:pt x="253037" y="7769"/>
                    <a:pt x="189778" y="469"/>
                  </a:cubicBezTo>
                  <a:cubicBezTo>
                    <a:pt x="126519" y="-6831"/>
                    <a:pt x="0" y="73465"/>
                    <a:pt x="0" y="73465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ext Box 54"/>
            <p:cNvSpPr txBox="1">
              <a:spLocks noChangeArrowheads="1"/>
            </p:cNvSpPr>
            <p:nvPr/>
          </p:nvSpPr>
          <p:spPr bwMode="auto">
            <a:xfrm>
              <a:off x="5252371" y="4101823"/>
              <a:ext cx="1770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3</a:t>
              </a:r>
              <a:endParaRPr lang="en-US" altLang="zh-TW" sz="1600" dirty="0"/>
            </a:p>
          </p:txBody>
        </p:sp>
      </p:grpSp>
      <p:sp>
        <p:nvSpPr>
          <p:cNvPr id="160" name="Oval 159"/>
          <p:cNvSpPr/>
          <p:nvPr/>
        </p:nvSpPr>
        <p:spPr>
          <a:xfrm>
            <a:off x="5195521" y="4114706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7895794" y="4869048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7084620" y="5175911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73" name="Group 15372"/>
          <p:cNvGrpSpPr/>
          <p:nvPr/>
        </p:nvGrpSpPr>
        <p:grpSpPr>
          <a:xfrm>
            <a:off x="5802818" y="4371895"/>
            <a:ext cx="832102" cy="1021812"/>
            <a:chOff x="5802818" y="4371895"/>
            <a:chExt cx="832102" cy="1021812"/>
          </a:xfrm>
        </p:grpSpPr>
        <p:sp>
          <p:nvSpPr>
            <p:cNvPr id="15372" name="Freeform 15371"/>
            <p:cNvSpPr/>
            <p:nvPr/>
          </p:nvSpPr>
          <p:spPr>
            <a:xfrm>
              <a:off x="5802818" y="4371895"/>
              <a:ext cx="832102" cy="1021812"/>
            </a:xfrm>
            <a:custGeom>
              <a:avLst/>
              <a:gdLst>
                <a:gd name="connsiteX0" fmla="*/ 0 w 832102"/>
                <a:gd name="connsiteY0" fmla="*/ 0 h 1021812"/>
                <a:gd name="connsiteX1" fmla="*/ 204376 w 832102"/>
                <a:gd name="connsiteY1" fmla="*/ 715268 h 1021812"/>
                <a:gd name="connsiteX2" fmla="*/ 832102 w 832102"/>
                <a:gd name="connsiteY2" fmla="*/ 1021812 h 102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2102" h="1021812">
                  <a:moveTo>
                    <a:pt x="0" y="0"/>
                  </a:moveTo>
                  <a:cubicBezTo>
                    <a:pt x="32846" y="272483"/>
                    <a:pt x="65692" y="544966"/>
                    <a:pt x="204376" y="715268"/>
                  </a:cubicBezTo>
                  <a:cubicBezTo>
                    <a:pt x="343060" y="885570"/>
                    <a:pt x="832102" y="1021812"/>
                    <a:pt x="832102" y="1021812"/>
                  </a:cubicBezTo>
                </a:path>
              </a:pathLst>
            </a:custGeom>
            <a:ln w="38100" cmpd="sng">
              <a:solidFill>
                <a:srgbClr val="00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 Box 58"/>
            <p:cNvSpPr txBox="1">
              <a:spLocks noChangeArrowheads="1"/>
            </p:cNvSpPr>
            <p:nvPr/>
          </p:nvSpPr>
          <p:spPr bwMode="auto">
            <a:xfrm>
              <a:off x="5844015" y="4502149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</p:grpSp>
      <p:sp>
        <p:nvSpPr>
          <p:cNvPr id="170" name="Oval 169"/>
          <p:cNvSpPr/>
          <p:nvPr/>
        </p:nvSpPr>
        <p:spPr>
          <a:xfrm>
            <a:off x="5802818" y="4495113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6193085" y="4424224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6541231" y="4642859"/>
            <a:ext cx="602029" cy="341446"/>
            <a:chOff x="6541231" y="4642859"/>
            <a:chExt cx="602029" cy="341446"/>
          </a:xfrm>
        </p:grpSpPr>
        <p:cxnSp>
          <p:nvCxnSpPr>
            <p:cNvPr id="172" name="AutoShape 76"/>
            <p:cNvCxnSpPr>
              <a:cxnSpLocks noChangeShapeType="1"/>
              <a:stCxn id="132" idx="1"/>
              <a:endCxn id="108" idx="3"/>
            </p:cNvCxnSpPr>
            <p:nvPr/>
          </p:nvCxnSpPr>
          <p:spPr bwMode="auto">
            <a:xfrm flipH="1">
              <a:off x="6541231" y="4925350"/>
              <a:ext cx="602029" cy="58955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6" name="Text Box 25"/>
            <p:cNvSpPr txBox="1">
              <a:spLocks noChangeArrowheads="1"/>
            </p:cNvSpPr>
            <p:nvPr/>
          </p:nvSpPr>
          <p:spPr bwMode="auto">
            <a:xfrm>
              <a:off x="6638656" y="4642859"/>
              <a:ext cx="1770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1</a:t>
              </a:r>
              <a:endParaRPr lang="en-US" altLang="zh-TW" sz="1600" dirty="0"/>
            </a:p>
          </p:txBody>
        </p:sp>
      </p:grpSp>
      <p:sp>
        <p:nvSpPr>
          <p:cNvPr id="177" name="Oval 176"/>
          <p:cNvSpPr/>
          <p:nvPr/>
        </p:nvSpPr>
        <p:spPr>
          <a:xfrm>
            <a:off x="6576417" y="4645348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7444273" y="4095037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81" name="Group 15380"/>
          <p:cNvGrpSpPr/>
          <p:nvPr/>
        </p:nvGrpSpPr>
        <p:grpSpPr>
          <a:xfrm>
            <a:off x="6782078" y="3810178"/>
            <a:ext cx="385679" cy="459536"/>
            <a:chOff x="6782078" y="3810178"/>
            <a:chExt cx="385679" cy="459536"/>
          </a:xfrm>
        </p:grpSpPr>
        <p:sp>
          <p:nvSpPr>
            <p:cNvPr id="15380" name="Freeform 15379"/>
            <p:cNvSpPr/>
            <p:nvPr/>
          </p:nvSpPr>
          <p:spPr>
            <a:xfrm>
              <a:off x="6788202" y="4094188"/>
              <a:ext cx="379555" cy="175526"/>
            </a:xfrm>
            <a:custGeom>
              <a:avLst/>
              <a:gdLst>
                <a:gd name="connsiteX0" fmla="*/ 0 w 379555"/>
                <a:gd name="connsiteY0" fmla="*/ 139033 h 175526"/>
                <a:gd name="connsiteX1" fmla="*/ 211675 w 379555"/>
                <a:gd name="connsiteY1" fmla="*/ 358 h 175526"/>
                <a:gd name="connsiteX2" fmla="*/ 379555 w 379555"/>
                <a:gd name="connsiteY2" fmla="*/ 175526 h 17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555" h="175526">
                  <a:moveTo>
                    <a:pt x="0" y="139033"/>
                  </a:moveTo>
                  <a:cubicBezTo>
                    <a:pt x="74208" y="66654"/>
                    <a:pt x="148416" y="-5724"/>
                    <a:pt x="211675" y="358"/>
                  </a:cubicBezTo>
                  <a:cubicBezTo>
                    <a:pt x="274934" y="6440"/>
                    <a:pt x="379555" y="175526"/>
                    <a:pt x="379555" y="175526"/>
                  </a:cubicBezTo>
                </a:path>
              </a:pathLst>
            </a:custGeom>
            <a:ln w="38100" cmpd="sng">
              <a:solidFill>
                <a:srgbClr val="00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ext Box 89"/>
            <p:cNvSpPr txBox="1">
              <a:spLocks noChangeArrowheads="1"/>
            </p:cNvSpPr>
            <p:nvPr/>
          </p:nvSpPr>
          <p:spPr bwMode="auto">
            <a:xfrm>
              <a:off x="6782078" y="3810178"/>
              <a:ext cx="28330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3</a:t>
              </a:r>
            </a:p>
          </p:txBody>
        </p:sp>
      </p:grpSp>
      <p:sp>
        <p:nvSpPr>
          <p:cNvPr id="183" name="Oval 182"/>
          <p:cNvSpPr/>
          <p:nvPr/>
        </p:nvSpPr>
        <p:spPr>
          <a:xfrm>
            <a:off x="6727492" y="3815209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7727580" y="4779367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85" name="Group 15384"/>
          <p:cNvGrpSpPr/>
          <p:nvPr/>
        </p:nvGrpSpPr>
        <p:grpSpPr>
          <a:xfrm>
            <a:off x="8223370" y="4350529"/>
            <a:ext cx="460374" cy="884339"/>
            <a:chOff x="8223370" y="4350529"/>
            <a:chExt cx="460374" cy="884339"/>
          </a:xfrm>
        </p:grpSpPr>
        <p:cxnSp>
          <p:nvCxnSpPr>
            <p:cNvPr id="186" name="AutoShape 83"/>
            <p:cNvCxnSpPr>
              <a:cxnSpLocks noChangeShapeType="1"/>
              <a:stCxn id="98" idx="2"/>
              <a:endCxn id="125" idx="0"/>
            </p:cNvCxnSpPr>
            <p:nvPr/>
          </p:nvCxnSpPr>
          <p:spPr bwMode="auto">
            <a:xfrm flipH="1">
              <a:off x="8223370" y="4350529"/>
              <a:ext cx="460374" cy="884339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9" name="Text Box 37"/>
            <p:cNvSpPr txBox="1">
              <a:spLocks noChangeArrowheads="1"/>
            </p:cNvSpPr>
            <p:nvPr/>
          </p:nvSpPr>
          <p:spPr bwMode="auto">
            <a:xfrm>
              <a:off x="8281415" y="4447786"/>
              <a:ext cx="1770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 smtClean="0"/>
                <a:t>1</a:t>
              </a:r>
              <a:endParaRPr lang="en-US" altLang="zh-TW" sz="1600" dirty="0"/>
            </a:p>
          </p:txBody>
        </p:sp>
      </p:grpSp>
      <p:sp>
        <p:nvSpPr>
          <p:cNvPr id="191" name="Oval 190"/>
          <p:cNvSpPr/>
          <p:nvPr/>
        </p:nvSpPr>
        <p:spPr>
          <a:xfrm>
            <a:off x="8226249" y="4441420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8474142" y="4618288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89" name="Group 15388"/>
          <p:cNvGrpSpPr/>
          <p:nvPr/>
        </p:nvGrpSpPr>
        <p:grpSpPr>
          <a:xfrm>
            <a:off x="8683744" y="4350529"/>
            <a:ext cx="180123" cy="707471"/>
            <a:chOff x="8683744" y="4350529"/>
            <a:chExt cx="180123" cy="707471"/>
          </a:xfrm>
        </p:grpSpPr>
        <p:cxnSp>
          <p:nvCxnSpPr>
            <p:cNvPr id="194" name="AutoShape 83"/>
            <p:cNvCxnSpPr>
              <a:cxnSpLocks noChangeShapeType="1"/>
              <a:stCxn id="98" idx="2"/>
              <a:endCxn id="135" idx="0"/>
            </p:cNvCxnSpPr>
            <p:nvPr/>
          </p:nvCxnSpPr>
          <p:spPr bwMode="auto">
            <a:xfrm>
              <a:off x="8683744" y="4350529"/>
              <a:ext cx="70827" cy="707471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7" name="Text Box 18"/>
            <p:cNvSpPr txBox="1">
              <a:spLocks noChangeArrowheads="1"/>
            </p:cNvSpPr>
            <p:nvPr/>
          </p:nvSpPr>
          <p:spPr bwMode="auto">
            <a:xfrm>
              <a:off x="8686800" y="4463944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/>
                <a:t>1</a:t>
              </a:r>
            </a:p>
          </p:txBody>
        </p:sp>
      </p:grpSp>
      <p:sp>
        <p:nvSpPr>
          <p:cNvPr id="199" name="Oval 198"/>
          <p:cNvSpPr/>
          <p:nvPr/>
        </p:nvSpPr>
        <p:spPr>
          <a:xfrm>
            <a:off x="8627286" y="4458129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7947043" y="4021439"/>
            <a:ext cx="371841" cy="3537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Group 148"/>
          <p:cNvGrpSpPr/>
          <p:nvPr/>
        </p:nvGrpSpPr>
        <p:grpSpPr>
          <a:xfrm>
            <a:off x="7938980" y="4733742"/>
            <a:ext cx="284390" cy="501126"/>
            <a:chOff x="7938980" y="4733742"/>
            <a:chExt cx="284390" cy="501126"/>
          </a:xfrm>
        </p:grpSpPr>
        <p:cxnSp>
          <p:nvCxnSpPr>
            <p:cNvPr id="201" name="AutoShape 80"/>
            <p:cNvCxnSpPr>
              <a:cxnSpLocks noChangeShapeType="1"/>
              <a:stCxn id="125" idx="0"/>
              <a:endCxn id="126" idx="2"/>
            </p:cNvCxnSpPr>
            <p:nvPr/>
          </p:nvCxnSpPr>
          <p:spPr bwMode="auto">
            <a:xfrm flipH="1" flipV="1">
              <a:off x="8081716" y="4733742"/>
              <a:ext cx="141654" cy="501126"/>
            </a:xfrm>
            <a:prstGeom prst="straightConnector1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" name="Text Box 58"/>
            <p:cNvSpPr txBox="1">
              <a:spLocks noChangeArrowheads="1"/>
            </p:cNvSpPr>
            <p:nvPr/>
          </p:nvSpPr>
          <p:spPr bwMode="auto">
            <a:xfrm>
              <a:off x="7938980" y="4856975"/>
              <a:ext cx="177067" cy="277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1pPr>
              <a:lvl2pPr marL="742950" indent="-28575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2pPr>
              <a:lvl3pPr marL="11430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3pPr>
              <a:lvl4pPr marL="16002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4pPr>
              <a:lvl5pPr marL="2057400" indent="-228600" eaLnBrk="0" hangingPunct="0"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800">
                  <a:solidFill>
                    <a:schemeClr val="tx1"/>
                  </a:solidFill>
                  <a:latin typeface="Times New Roman" charset="0"/>
                  <a:ea typeface="新細明體" charset="0"/>
                  <a:cs typeface="新細明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 dirty="0"/>
                <a:t>2</a:t>
              </a:r>
            </a:p>
          </p:txBody>
        </p:sp>
      </p:grpSp>
      <p:sp>
        <p:nvSpPr>
          <p:cNvPr id="207" name="Rounded Rectangular Callout 206"/>
          <p:cNvSpPr/>
          <p:nvPr/>
        </p:nvSpPr>
        <p:spPr>
          <a:xfrm>
            <a:off x="2978716" y="1682417"/>
            <a:ext cx="2233538" cy="1328011"/>
          </a:xfrm>
          <a:prstGeom prst="wedgeRoundRectCallout">
            <a:avLst>
              <a:gd name="adj1" fmla="val 37336"/>
              <a:gd name="adj2" fmla="val 9438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Re-route destinations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0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60" grpId="0" animBg="1"/>
      <p:bldP spid="160" grpId="1" animBg="1"/>
      <p:bldP spid="163" grpId="0" animBg="1"/>
      <p:bldP spid="164" grpId="0" animBg="1"/>
      <p:bldP spid="164" grpId="1" animBg="1"/>
      <p:bldP spid="170" grpId="0" animBg="1"/>
      <p:bldP spid="170" grpId="1" animBg="1"/>
      <p:bldP spid="171" grpId="0" animBg="1"/>
      <p:bldP spid="171" grpId="1" animBg="1"/>
      <p:bldP spid="177" grpId="0" animBg="1"/>
      <p:bldP spid="177" grpId="1" animBg="1"/>
      <p:bldP spid="178" grpId="0" animBg="1"/>
      <p:bldP spid="178" grpId="1" animBg="1"/>
      <p:bldP spid="183" grpId="0" animBg="1"/>
      <p:bldP spid="183" grpId="1" animBg="1"/>
      <p:bldP spid="184" grpId="0" animBg="1"/>
      <p:bldP spid="184" grpId="1" animBg="1"/>
      <p:bldP spid="191" grpId="0" animBg="1"/>
      <p:bldP spid="191" grpId="1" animBg="1"/>
      <p:bldP spid="192" grpId="0" animBg="1"/>
      <p:bldP spid="192" grpId="1" animBg="1"/>
      <p:bldP spid="199" grpId="0" animBg="1"/>
      <p:bldP spid="199" grpId="1" animBg="1"/>
      <p:bldP spid="200" grpId="0" animBg="1"/>
      <p:bldP spid="200" grpId="1" animBg="1"/>
      <p:bldP spid="2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/>
              <a:t>Recover Aware Edge Reduction Algorithm (4</a:t>
            </a:r>
            <a:r>
              <a:rPr lang="en-US" altLang="zh-TW" sz="2800" dirty="0" smtClean="0"/>
              <a:t>/8)</a:t>
            </a:r>
            <a:endParaRPr lang="en-US" altLang="zh-TW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229600" cy="3686150"/>
              </a:xfrm>
              <a:ln>
                <a:noFill/>
              </a:ln>
            </p:spPr>
            <p:txBody>
              <a:bodyPr/>
              <a:lstStyle/>
              <a:p>
                <a:r>
                  <a:rPr lang="en-US" altLang="zh-TW" sz="2400" dirty="0" smtClean="0"/>
                  <a:t>Recovery Selection Phase:</a:t>
                </a:r>
              </a:p>
              <a:p>
                <a:pPr lvl="1"/>
                <a:r>
                  <a:rPr lang="en-US" altLang="zh-TW" sz="2000" dirty="0"/>
                  <a:t>For each node </a:t>
                </a:r>
                <a:r>
                  <a:rPr lang="en-US" altLang="zh-TW" sz="2000" i="1" dirty="0"/>
                  <a:t>v</a:t>
                </a:r>
                <a:r>
                  <a:rPr lang="en-US" altLang="zh-TW" sz="2000" dirty="0"/>
                  <a:t> in </a:t>
                </a:r>
                <a:r>
                  <a:rPr lang="en-US" altLang="zh-TW" sz="2000" i="1" dirty="0"/>
                  <a:t>V</a:t>
                </a:r>
                <a:r>
                  <a:rPr lang="en-US" altLang="zh-TW" sz="2000" i="1" baseline="-25000" dirty="0"/>
                  <a:t>T</a:t>
                </a:r>
                <a:r>
                  <a:rPr lang="en-US" altLang="zh-TW" sz="2000" dirty="0"/>
                  <a:t>, let </a:t>
                </a:r>
                <a:r>
                  <a:rPr lang="en-US" altLang="zh-TW" sz="2000" i="1" dirty="0" err="1"/>
                  <a:t>T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be the </a:t>
                </a:r>
                <a:r>
                  <a:rPr lang="en-US" altLang="zh-TW" sz="2000" dirty="0" err="1"/>
                  <a:t>subtree</a:t>
                </a:r>
                <a:r>
                  <a:rPr lang="en-US" altLang="zh-TW" sz="2000" dirty="0"/>
                  <a:t> of </a:t>
                </a:r>
                <a:r>
                  <a:rPr lang="en-US" altLang="zh-TW" sz="2000" i="1" dirty="0"/>
                  <a:t>T</a:t>
                </a:r>
                <a:r>
                  <a:rPr lang="en-US" altLang="zh-TW" sz="2000" dirty="0"/>
                  <a:t> rooted at </a:t>
                </a:r>
                <a:r>
                  <a:rPr lang="en-US" altLang="zh-TW" sz="2000" i="1" dirty="0"/>
                  <a:t>v</a:t>
                </a:r>
                <a:r>
                  <a:rPr lang="en-US" altLang="zh-TW" sz="2000" dirty="0"/>
                  <a:t>. Let </a:t>
                </a:r>
                <a:r>
                  <a:rPr lang="en-US" altLang="zh-TW" sz="2000" i="1" dirty="0" err="1"/>
                  <a:t>R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be a recovery set on </a:t>
                </a:r>
                <a:r>
                  <a:rPr lang="en-US" altLang="zh-TW" sz="2000" i="1" dirty="0" err="1"/>
                  <a:t>T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. The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dynamic programming</a:t>
                </a:r>
                <a:r>
                  <a:rPr lang="en-US" altLang="zh-TW" sz="2000" dirty="0"/>
                  <a:t> algorithm finds the optimal recovery sets for two cases.</a:t>
                </a:r>
              </a:p>
              <a:p>
                <a:pPr lvl="1"/>
                <a:r>
                  <a:rPr lang="en-US" altLang="zh-TW" sz="2000" dirty="0"/>
                  <a:t>A recovery set </a:t>
                </a:r>
                <a:r>
                  <a:rPr lang="en-US" altLang="zh-TW" sz="2000" i="1" dirty="0" err="1"/>
                  <a:t>R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on </a:t>
                </a:r>
                <a:r>
                  <a:rPr lang="en-US" altLang="zh-TW" sz="2000" i="1" dirty="0" err="1"/>
                  <a:t>T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is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type I</a:t>
                </a:r>
                <a:r>
                  <a:rPr lang="en-US" altLang="zh-TW" sz="2000" dirty="0"/>
                  <a:t> if </a:t>
                </a:r>
                <a:r>
                  <a:rPr lang="en-US" altLang="zh-TW" sz="2000" i="1" dirty="0"/>
                  <a:t>v</a:t>
                </a:r>
                <a:r>
                  <a:rPr lang="en-US" altLang="zh-TW" sz="2000" dirty="0"/>
                  <a:t> not in </a:t>
                </a:r>
                <a:r>
                  <a:rPr lang="en-US" altLang="zh-TW" sz="2000" i="1" dirty="0"/>
                  <a:t>R</a:t>
                </a:r>
                <a:r>
                  <a:rPr lang="en-US" altLang="zh-TW" sz="2000" i="1" baseline="-25000" dirty="0"/>
                  <a:t>v</a:t>
                </a:r>
                <a:r>
                  <a:rPr lang="en-US" altLang="zh-TW" sz="2000" dirty="0"/>
                  <a:t>.</a:t>
                </a:r>
              </a:p>
              <a:p>
                <a:pPr lvl="1"/>
                <a:r>
                  <a:rPr lang="en-US" altLang="zh-TW" sz="2000" i="1" dirty="0" err="1"/>
                  <a:t>R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belongs to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type II</a:t>
                </a:r>
                <a:r>
                  <a:rPr lang="en-US" altLang="zh-TW" sz="2000" dirty="0"/>
                  <a:t> if </a:t>
                </a:r>
                <a:r>
                  <a:rPr lang="en-US" altLang="zh-TW" sz="2000" i="1" dirty="0"/>
                  <a:t>v</a:t>
                </a:r>
                <a:r>
                  <a:rPr lang="en-US" altLang="zh-TW" sz="2000" dirty="0"/>
                  <a:t> in </a:t>
                </a:r>
                <a:r>
                  <a:rPr lang="en-US" altLang="zh-TW" sz="2000" i="1" dirty="0"/>
                  <a:t>R</a:t>
                </a:r>
                <a:r>
                  <a:rPr lang="en-US" altLang="zh-TW" sz="2000" i="1" baseline="-25000" dirty="0"/>
                  <a:t>v</a:t>
                </a:r>
                <a:r>
                  <a:rPr lang="en-US" altLang="zh-TW" sz="2000" dirty="0"/>
                  <a:t>.</a:t>
                </a:r>
              </a:p>
              <a:p>
                <a:pPr lvl="1"/>
                <a:r>
                  <a:rPr lang="en-US" altLang="zh-TW" sz="2000" dirty="0" err="1"/>
                  <a:t>σ</a:t>
                </a:r>
                <a:r>
                  <a:rPr lang="en-US" altLang="zh-TW" sz="2000" i="1" baseline="-25000" dirty="0" err="1"/>
                  <a:t>x,k</a:t>
                </a:r>
                <a:r>
                  <a:rPr lang="en-US" altLang="zh-TW" sz="2000" dirty="0"/>
                  <a:t>(</a:t>
                </a:r>
                <a:r>
                  <a:rPr lang="en-US" altLang="zh-TW" sz="2000" i="1" dirty="0" err="1"/>
                  <a:t>T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): the minimum recovery cost on </a:t>
                </a:r>
                <a:r>
                  <a:rPr lang="en-US" altLang="zh-TW" sz="2000" i="1" dirty="0" err="1"/>
                  <a:t>T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over all type I recovery set </a:t>
                </a:r>
                <a:r>
                  <a:rPr lang="en-US" altLang="zh-TW" sz="2000" i="1" dirty="0" err="1"/>
                  <a:t>R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with |</a:t>
                </a:r>
                <a:r>
                  <a:rPr lang="en-US" altLang="zh-TW" sz="2000" i="1" dirty="0" err="1"/>
                  <a:t>R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| ≦ </a:t>
                </a:r>
                <a:r>
                  <a:rPr lang="en-US" altLang="zh-TW" sz="2000" i="1" dirty="0"/>
                  <a:t>x</a:t>
                </a:r>
                <a:r>
                  <a:rPr lang="en-US" altLang="zh-TW" sz="2000" dirty="0"/>
                  <a:t>, such that v exactly dominates </a:t>
                </a:r>
                <a:r>
                  <a:rPr lang="en-US" altLang="zh-TW" sz="2000" i="1" dirty="0"/>
                  <a:t>k</a:t>
                </a:r>
                <a:r>
                  <a:rPr lang="en-US" altLang="zh-TW" sz="2000" dirty="0"/>
                  <a:t> </a:t>
                </a:r>
                <a:r>
                  <a:rPr lang="en-US" altLang="zh-TW" sz="2000" dirty="0" smtClean="0"/>
                  <a:t>nodes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in </a:t>
                </a:r>
                <a:r>
                  <a:rPr lang="en-US" altLang="zh-TW" sz="2000" i="1" dirty="0" smtClean="0"/>
                  <a:t>R</a:t>
                </a:r>
                <a:r>
                  <a:rPr lang="en-US" altLang="zh-TW" sz="2000" i="1" baseline="-25000" dirty="0" smtClean="0"/>
                  <a:t>v</a:t>
                </a:r>
                <a14:m>
                  <m:oMath xmlns="" xmlns:m="http://schemas.openxmlformats.org/officeDocument/2006/math">
                    <m:r>
                      <a:rPr lang="en-US" altLang="zh-TW" sz="2000" b="0" i="1" smtClean="0">
                        <a:latin typeface="Cambria Math"/>
                      </a:rPr>
                      <m:t>∪</m:t>
                    </m:r>
                  </m:oMath>
                </a14:m>
                <a:r>
                  <a:rPr lang="en-US" altLang="zh-TW" sz="2000" i="1" dirty="0" smtClean="0"/>
                  <a:t>D</a:t>
                </a:r>
                <a:r>
                  <a:rPr lang="en-US" altLang="zh-TW" sz="2000" dirty="0" smtClean="0"/>
                  <a:t>.</a:t>
                </a:r>
                <a:endParaRPr lang="en-US" altLang="zh-TW" sz="2000" dirty="0"/>
              </a:p>
              <a:p>
                <a:pPr lvl="1"/>
                <a:r>
                  <a:rPr lang="en-US" altLang="zh-TW" sz="2000" dirty="0" err="1"/>
                  <a:t>τ</a:t>
                </a:r>
                <a:r>
                  <a:rPr lang="en-US" altLang="zh-TW" sz="2000" i="1" baseline="-25000" dirty="0" err="1"/>
                  <a:t>x</a:t>
                </a:r>
                <a:r>
                  <a:rPr lang="en-US" altLang="zh-TW" sz="2000" dirty="0"/>
                  <a:t>(</a:t>
                </a:r>
                <a:r>
                  <a:rPr lang="en-US" altLang="zh-TW" sz="2000" i="1" dirty="0" err="1"/>
                  <a:t>T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): the minimum recovery cost on </a:t>
                </a:r>
                <a:r>
                  <a:rPr lang="en-US" altLang="zh-TW" sz="2000" i="1" dirty="0" err="1"/>
                  <a:t>T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over all type II recovery set </a:t>
                </a:r>
                <a:r>
                  <a:rPr lang="en-US" altLang="zh-TW" sz="2000" i="1" dirty="0" err="1"/>
                  <a:t>R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 with |</a:t>
                </a:r>
                <a:r>
                  <a:rPr lang="en-US" altLang="zh-TW" sz="2000" i="1" dirty="0" err="1"/>
                  <a:t>R</a:t>
                </a:r>
                <a:r>
                  <a:rPr lang="en-US" altLang="zh-TW" sz="2000" i="1" baseline="-25000" dirty="0" err="1"/>
                  <a:t>v</a:t>
                </a:r>
                <a:r>
                  <a:rPr lang="en-US" altLang="zh-TW" sz="2000" dirty="0"/>
                  <a:t>| ≦ </a:t>
                </a:r>
                <a:r>
                  <a:rPr lang="en-US" altLang="zh-TW" sz="2000" i="1" dirty="0"/>
                  <a:t>x</a:t>
                </a:r>
                <a:r>
                  <a:rPr lang="en-US" altLang="zh-TW" sz="2000" dirty="0"/>
                  <a:t> .</a:t>
                </a:r>
              </a:p>
            </p:txBody>
          </p:sp>
        </mc:Choice>
        <mc:Fallback xmlns=""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229600" cy="3686150"/>
              </a:xfrm>
              <a:blipFill rotWithShape="1">
                <a:blip r:embed="rId2"/>
                <a:stretch>
                  <a:fillRect l="-444" t="-13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Isosceles Triangle 1"/>
          <p:cNvSpPr/>
          <p:nvPr/>
        </p:nvSpPr>
        <p:spPr>
          <a:xfrm>
            <a:off x="4984431" y="6196492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604876" y="6196492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802835" y="5624640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822951" y="6206826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443396" y="6206826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203406" y="4905350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633173" y="5624640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0"/>
            <a:endCxn id="7" idx="2"/>
          </p:cNvCxnSpPr>
          <p:nvPr/>
        </p:nvCxnSpPr>
        <p:spPr>
          <a:xfrm flipV="1">
            <a:off x="4780056" y="6044092"/>
            <a:ext cx="22779" cy="1524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" idx="0"/>
            <a:endCxn id="7" idx="4"/>
          </p:cNvCxnSpPr>
          <p:nvPr/>
        </p:nvCxnSpPr>
        <p:spPr>
          <a:xfrm flipH="1" flipV="1">
            <a:off x="5153194" y="6044092"/>
            <a:ext cx="6417" cy="1524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0"/>
            <a:endCxn id="14" idx="2"/>
          </p:cNvCxnSpPr>
          <p:nvPr/>
        </p:nvCxnSpPr>
        <p:spPr>
          <a:xfrm flipV="1">
            <a:off x="5618576" y="6044092"/>
            <a:ext cx="14597" cy="16273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0"/>
            <a:endCxn id="14" idx="4"/>
          </p:cNvCxnSpPr>
          <p:nvPr/>
        </p:nvCxnSpPr>
        <p:spPr>
          <a:xfrm flipH="1" flipV="1">
            <a:off x="5983532" y="6044092"/>
            <a:ext cx="14599" cy="16273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0"/>
            <a:endCxn id="13" idx="2"/>
          </p:cNvCxnSpPr>
          <p:nvPr/>
        </p:nvCxnSpPr>
        <p:spPr>
          <a:xfrm flipV="1">
            <a:off x="4978015" y="5324802"/>
            <a:ext cx="225391" cy="29983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0"/>
            <a:endCxn id="13" idx="4"/>
          </p:cNvCxnSpPr>
          <p:nvPr/>
        </p:nvCxnSpPr>
        <p:spPr>
          <a:xfrm flipH="1" flipV="1">
            <a:off x="5553765" y="5324802"/>
            <a:ext cx="254588" cy="29983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6" name="Straight Arrow Connector 28675"/>
          <p:cNvCxnSpPr/>
          <p:nvPr/>
        </p:nvCxnSpPr>
        <p:spPr>
          <a:xfrm flipH="1" flipV="1">
            <a:off x="4058323" y="4905350"/>
            <a:ext cx="14598" cy="171059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TextBox 28676"/>
          <p:cNvSpPr txBox="1"/>
          <p:nvPr/>
        </p:nvSpPr>
        <p:spPr>
          <a:xfrm>
            <a:off x="3611256" y="5309734"/>
            <a:ext cx="461665" cy="110369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Bottom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7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/>
              <a:t>Recover Aware Edge Reduction Algorithm (5</a:t>
            </a:r>
            <a:r>
              <a:rPr lang="en-US" altLang="zh-TW" sz="2800" dirty="0" smtClean="0"/>
              <a:t>/8)</a:t>
            </a:r>
            <a:endParaRPr lang="en-US" altLang="zh-TW" sz="2800" dirty="0"/>
          </a:p>
        </p:txBody>
      </p:sp>
      <p:grpSp>
        <p:nvGrpSpPr>
          <p:cNvPr id="11" name="群組 10"/>
          <p:cNvGrpSpPr/>
          <p:nvPr/>
        </p:nvGrpSpPr>
        <p:grpSpPr>
          <a:xfrm>
            <a:off x="6144599" y="4968345"/>
            <a:ext cx="2657679" cy="1119495"/>
            <a:chOff x="6376782" y="3205031"/>
            <a:chExt cx="2657679" cy="1119495"/>
          </a:xfrm>
        </p:grpSpPr>
        <p:sp>
          <p:nvSpPr>
            <p:cNvPr id="41" name="TextBox 40"/>
            <p:cNvSpPr txBox="1"/>
            <p:nvPr/>
          </p:nvSpPr>
          <p:spPr>
            <a:xfrm>
              <a:off x="8529194" y="365235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</a:t>
              </a:r>
              <a:r>
                <a:rPr lang="en-US" sz="1050" dirty="0" err="1" smtClean="0"/>
                <a:t>δv</a:t>
              </a:r>
              <a:endParaRPr lang="en-US" dirty="0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376782" y="3905074"/>
              <a:ext cx="350359" cy="419452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>
              <a:stCxn id="8" idx="0"/>
            </p:cNvCxnSpPr>
            <p:nvPr/>
          </p:nvCxnSpPr>
          <p:spPr>
            <a:xfrm flipV="1">
              <a:off x="6551962" y="3389697"/>
              <a:ext cx="8181" cy="515377"/>
            </a:xfrm>
            <a:prstGeom prst="line">
              <a:avLst/>
            </a:prstGeom>
            <a:ln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6572217" y="3631344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sz="1100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72217" y="3205031"/>
              <a:ext cx="285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7115705" y="3905074"/>
              <a:ext cx="350359" cy="419452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4" idx="0"/>
            </p:cNvCxnSpPr>
            <p:nvPr/>
          </p:nvCxnSpPr>
          <p:spPr>
            <a:xfrm flipV="1">
              <a:off x="7290885" y="3389697"/>
              <a:ext cx="8181" cy="515377"/>
            </a:xfrm>
            <a:prstGeom prst="line">
              <a:avLst/>
            </a:prstGeom>
            <a:ln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311140" y="3631344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sz="1100" dirty="0"/>
                <a:t>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11140" y="3205031"/>
              <a:ext cx="285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8332837" y="3905074"/>
              <a:ext cx="350359" cy="419452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</p:cNvCxnSpPr>
            <p:nvPr/>
          </p:nvCxnSpPr>
          <p:spPr>
            <a:xfrm flipV="1">
              <a:off x="8508017" y="3389697"/>
              <a:ext cx="8181" cy="515377"/>
            </a:xfrm>
            <a:prstGeom prst="line">
              <a:avLst/>
            </a:prstGeom>
            <a:ln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528272" y="3205031"/>
              <a:ext cx="285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81754" y="3574363"/>
              <a:ext cx="47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…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84778" y="1215523"/>
                <a:ext cx="7967474" cy="3752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000" b="1" dirty="0" smtClean="0"/>
                  <a:t>Lemma 1</a:t>
                </a:r>
                <a:r>
                  <a:rPr lang="en-US" altLang="zh-TW" sz="2000" dirty="0"/>
                  <a:t>: </a:t>
                </a:r>
                <a:r>
                  <a:rPr lang="en-US" altLang="zh-TW" sz="2000" dirty="0" smtClean="0"/>
                  <a:t> For </a:t>
                </a:r>
                <a:r>
                  <a:rPr lang="en-US" altLang="zh-TW" sz="2000" dirty="0"/>
                  <a:t>each node </a:t>
                </a:r>
                <a14:m>
                  <m:oMath xmlns=""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𝑣</m:t>
                    </m:r>
                    <m:r>
                      <a:rPr lang="en-US" altLang="zh-TW" sz="2000" i="1">
                        <a:latin typeface="Cambria Math"/>
                      </a:rPr>
                      <m:t>∉</m:t>
                    </m:r>
                    <m:r>
                      <a:rPr lang="en-US" altLang="zh-TW" sz="2000" i="1">
                        <a:latin typeface="Cambria Math"/>
                      </a:rPr>
                      <m:t>𝐿</m:t>
                    </m:r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and its child nodes </a:t>
                </a:r>
                <a14:m>
                  <m:oMath xmlns=""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sz="20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𝑢</m:t>
                        </m:r>
                      </m:e>
                      <m:sub>
                        <m:sSub>
                          <m:sSub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𝛿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</m:sub>
                    </m:sSub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in </a:t>
                </a:r>
                <a14:m>
                  <m:oMath xmlns=""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zh-TW" sz="2000" dirty="0"/>
                  <a:t>, the following equations hold for </a:t>
                </a:r>
                <a14:m>
                  <m:oMath xmlns=""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0≤</m:t>
                    </m:r>
                    <m:r>
                      <a:rPr lang="en-US" altLang="zh-TW" sz="2000" i="1">
                        <a:latin typeface="Cambria Math"/>
                      </a:rPr>
                      <m:t>𝑥</m:t>
                    </m:r>
                    <m:r>
                      <a:rPr lang="en-US" altLang="zh-TW" sz="2000" i="1">
                        <a:latin typeface="Cambria Math"/>
                      </a:rPr>
                      <m:t>≤</m:t>
                    </m:r>
                    <m:r>
                      <a:rPr lang="en-US" altLang="zh-TW" sz="2000" i="1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zh-TW" sz="2000" dirty="0"/>
                  <a:t>, </a:t>
                </a:r>
                <a14:m>
                  <m:oMath xmlns=""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1≤</m:t>
                    </m:r>
                    <m:r>
                      <a:rPr lang="en-US" altLang="zh-TW" sz="2000" i="1">
                        <a:latin typeface="Cambria Math"/>
                      </a:rPr>
                      <m:t>𝑘</m:t>
                    </m:r>
                    <m:r>
                      <a:rPr lang="en-US" altLang="zh-TW" sz="2000" i="1">
                        <a:latin typeface="Cambria Math"/>
                      </a:rPr>
                      <m:t>≤|</m:t>
                    </m:r>
                    <m:r>
                      <a:rPr lang="en-US" altLang="zh-TW" sz="2000" i="1">
                        <a:latin typeface="Cambria Math"/>
                      </a:rPr>
                      <m:t>𝐷</m:t>
                    </m:r>
                    <m:r>
                      <a:rPr lang="en-US" altLang="zh-TW" sz="2000" i="1">
                        <a:latin typeface="Cambria Math"/>
                      </a:rPr>
                      <m:t>|</m:t>
                    </m:r>
                  </m:oMath>
                </a14:m>
                <a:r>
                  <a:rPr lang="en-US" altLang="zh-TW" sz="2000" dirty="0"/>
                  <a:t>, and </a:t>
                </a:r>
                <a14:m>
                  <m:oMath xmlns=""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1≤</m:t>
                    </m:r>
                    <m:r>
                      <a:rPr lang="en-US" altLang="zh-TW" sz="2000" i="1">
                        <a:latin typeface="Cambria Math"/>
                      </a:rPr>
                      <m:t>𝑖</m:t>
                    </m:r>
                    <m:r>
                      <a:rPr lang="en-US" altLang="zh-TW" sz="2000" i="1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TW" sz="2000" dirty="0"/>
                  <a:t>.</a:t>
                </a:r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arenR"/>
                </a:pPr>
                <a:r>
                  <a:rPr lang="en-US" altLang="zh-TW" sz="2000" dirty="0"/>
                  <a:t>If </a:t>
                </a:r>
                <a14:m>
                  <m:oMath xmlns=""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000" i="1">
                        <a:latin typeface="Cambria Math"/>
                      </a:rPr>
                      <m:t>∈</m:t>
                    </m:r>
                    <m:r>
                      <a:rPr lang="en-US" altLang="zh-TW" sz="2000" i="1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zh-TW" sz="2000" dirty="0"/>
                  <a:t>, then </a:t>
                </a:r>
                <a14:m>
                  <m:oMath xmlns=""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𝑥</m:t>
                        </m:r>
                        <m:r>
                          <a:rPr lang="en-US" altLang="zh-TW" sz="2000" i="1">
                            <a:latin typeface="Cambria Math"/>
                          </a:rPr>
                          <m:t>,</m:t>
                        </m:r>
                        <m:r>
                          <a:rPr lang="en-US" altLang="zh-TW" sz="20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𝑣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/>
                              </a:rPr>
                              <m:t>𝑖</m:t>
                            </m:r>
                          </m:sup>
                        </m:sSubSup>
                      </m:e>
                    </m:d>
                    <m:r>
                      <a:rPr lang="en-US" altLang="zh-TW" sz="20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𝑣</m:t>
                                  </m:r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0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TW" sz="2000" b="0" i="1" smtClean="0">
                                      <a:latin typeface="Cambria Math"/>
                                    </a:rPr>
                                    <m:t>      </m:t>
                                  </m:r>
                                </m:sub>
                              </m:sSub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                             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=1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and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𝐿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,               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  <m:r>
                                <a:rPr lang="en-US" altLang="zh-TW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𝑣</m:t>
                                  </m:r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               </m:t>
                              </m:r>
                            </m:e>
                            <m:e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=1, 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and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000" i="1">
                                  <a:latin typeface="Cambria Math"/>
                                </a:rPr>
                                <m:t>∉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𝐿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,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  <m:r>
                                <a:rPr lang="en-US" altLang="zh-TW" sz="20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𝑣</m:t>
                                  </m:r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&gt;1,                  </m:t>
                              </m:r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                  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altLang="zh-TW" sz="2000" dirty="0"/>
                          <m:t> </m:t>
                        </m:r>
                      </m:e>
                    </m:d>
                  </m:oMath>
                </a14:m>
                <a:endParaRPr lang="en-US" altLang="zh-TW" sz="20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arenR"/>
                </a:pPr>
                <a:r>
                  <a:rPr lang="en-US" altLang="zh-TW" sz="2000" dirty="0"/>
                  <a:t>If </a:t>
                </a:r>
                <a14:m>
                  <m:oMath xmlns=""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000" i="1">
                        <a:latin typeface="Cambria Math"/>
                      </a:rPr>
                      <m:t>∉</m:t>
                    </m:r>
                    <m:r>
                      <a:rPr lang="en-US" altLang="zh-TW" sz="2000" i="1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zh-TW" sz="2000" dirty="0"/>
                  <a:t>, then </a:t>
                </a:r>
                <a14:m>
                  <m:oMath xmlns=""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𝑥</m:t>
                        </m:r>
                        <m:r>
                          <a:rPr lang="en-US" altLang="zh-TW" sz="2000" i="1">
                            <a:latin typeface="Cambria Math"/>
                          </a:rPr>
                          <m:t>,</m:t>
                        </m:r>
                        <m:r>
                          <a:rPr lang="en-US" altLang="zh-TW" sz="20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𝑣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/>
                              </a:rPr>
                              <m:t>𝑖</m:t>
                            </m:r>
                          </m:sup>
                        </m:sSubSup>
                      </m:e>
                    </m:d>
                    <m:r>
                      <a:rPr lang="en-US" altLang="zh-TW" sz="20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zh-TW" sz="2000">
                                  <a:latin typeface="Cambria Math"/>
                                </a:rPr>
                                <m:t>m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in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{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,1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altLang="zh-TW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𝑣</m:t>
                                  </m:r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0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zh-TW" sz="20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altLang="zh-TW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TW" sz="2000" i="1">
                                      <a:latin typeface="Cambria Math"/>
                                    </a:rPr>
                                    <m:t>𝑣</m:t>
                                  </m:r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0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zh-TW" sz="2000" i="1">
                                  <a:latin typeface="Cambria Math"/>
                                </a:rPr>
                                <m:t>}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=1,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  <m:r>
                                <a:rPr lang="en-US" altLang="zh-TW" sz="20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𝑣</m:t>
                                  </m:r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                              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&gt;1,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78" y="1215523"/>
                <a:ext cx="7967474" cy="3752822"/>
              </a:xfrm>
              <a:prstGeom prst="rect">
                <a:avLst/>
              </a:prstGeom>
              <a:blipFill rotWithShape="1">
                <a:blip r:embed="rId2"/>
                <a:stretch>
                  <a:fillRect l="-765" t="-8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群組 32"/>
          <p:cNvGrpSpPr/>
          <p:nvPr/>
        </p:nvGrpSpPr>
        <p:grpSpPr>
          <a:xfrm>
            <a:off x="665841" y="1931090"/>
            <a:ext cx="7434813" cy="4352477"/>
            <a:chOff x="665841" y="1931090"/>
            <a:chExt cx="7434813" cy="4352477"/>
          </a:xfrm>
        </p:grpSpPr>
        <p:sp>
          <p:nvSpPr>
            <p:cNvPr id="2" name="圓角矩形 1"/>
            <p:cNvSpPr/>
            <p:nvPr/>
          </p:nvSpPr>
          <p:spPr>
            <a:xfrm>
              <a:off x="795130" y="1931090"/>
              <a:ext cx="7305524" cy="173603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Rounded Rectangular Callout 43"/>
            <p:cNvSpPr/>
            <p:nvPr/>
          </p:nvSpPr>
          <p:spPr>
            <a:xfrm>
              <a:off x="665841" y="5286430"/>
              <a:ext cx="2767921" cy="997137"/>
            </a:xfrm>
            <a:prstGeom prst="wedgeRoundRectCallout">
              <a:avLst>
                <a:gd name="adj1" fmla="val -221"/>
                <a:gd name="adj2" fmla="val -207486"/>
                <a:gd name="adj3" fmla="val 16667"/>
              </a:avLst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TW" sz="2400" dirty="0" smtClean="0"/>
                <a:t>Similar discussions to 2)</a:t>
              </a:r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1600594" y="4077857"/>
            <a:ext cx="2933306" cy="2398050"/>
            <a:chOff x="1600594" y="4077857"/>
            <a:chExt cx="2933306" cy="2398050"/>
          </a:xfrm>
        </p:grpSpPr>
        <p:sp>
          <p:nvSpPr>
            <p:cNvPr id="10" name="圓角矩形 9"/>
            <p:cNvSpPr/>
            <p:nvPr/>
          </p:nvSpPr>
          <p:spPr>
            <a:xfrm>
              <a:off x="2838450" y="4077857"/>
              <a:ext cx="1695450" cy="4941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ounded Rectangular Callout 43"/>
                <p:cNvSpPr/>
                <p:nvPr/>
              </p:nvSpPr>
              <p:spPr>
                <a:xfrm>
                  <a:off x="1600594" y="5280320"/>
                  <a:ext cx="2767921" cy="1195587"/>
                </a:xfrm>
                <a:prstGeom prst="wedgeRoundRectCallout">
                  <a:avLst>
                    <a:gd name="adj1" fmla="val 40700"/>
                    <a:gd name="adj2" fmla="val -109013"/>
                    <a:gd name="adj3" fmla="val 16667"/>
                  </a:avLst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400" dirty="0" smtClean="0"/>
                    <a:t>When </a:t>
                  </a:r>
                  <a14:m>
                    <m:oMath xmlns=""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sz="2400" dirty="0" smtClean="0"/>
                    <a:t> is NOT a recovery node</a:t>
                  </a:r>
                  <a:endParaRPr lang="en-US" sz="2400" dirty="0"/>
                </a:p>
              </p:txBody>
            </p:sp>
          </mc:Choice>
          <mc:Fallback xmlns="">
            <p:sp>
              <p:nvSpPr>
                <p:cNvPr id="24" name="Rounded Rectangular Callout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594" y="5280320"/>
                  <a:ext cx="2767921" cy="1195587"/>
                </a:xfrm>
                <a:prstGeom prst="wedgeRoundRectCallout">
                  <a:avLst>
                    <a:gd name="adj1" fmla="val 40700"/>
                    <a:gd name="adj2" fmla="val -109013"/>
                    <a:gd name="adj3" fmla="val 16667"/>
                  </a:avLst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群組 30"/>
          <p:cNvGrpSpPr/>
          <p:nvPr/>
        </p:nvGrpSpPr>
        <p:grpSpPr>
          <a:xfrm>
            <a:off x="2553988" y="4077857"/>
            <a:ext cx="3590611" cy="2436359"/>
            <a:chOff x="2553988" y="4077857"/>
            <a:chExt cx="3590611" cy="2436359"/>
          </a:xfrm>
        </p:grpSpPr>
        <p:sp>
          <p:nvSpPr>
            <p:cNvPr id="12" name="圓角矩形 11"/>
            <p:cNvSpPr/>
            <p:nvPr/>
          </p:nvSpPr>
          <p:spPr>
            <a:xfrm>
              <a:off x="4600575" y="4077857"/>
              <a:ext cx="1544024" cy="4941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ounded Rectangular Callout 43"/>
                <p:cNvSpPr/>
                <p:nvPr/>
              </p:nvSpPr>
              <p:spPr>
                <a:xfrm>
                  <a:off x="2553988" y="5337677"/>
                  <a:ext cx="2767921" cy="1176539"/>
                </a:xfrm>
                <a:prstGeom prst="wedgeRoundRectCallout">
                  <a:avLst>
                    <a:gd name="adj1" fmla="val 35538"/>
                    <a:gd name="adj2" fmla="val -113441"/>
                    <a:gd name="adj3" fmla="val 16667"/>
                  </a:avLst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400" dirty="0" smtClean="0"/>
                    <a:t>When </a:t>
                  </a:r>
                  <a14:m>
                    <m:oMath xmlns=""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sz="2400" dirty="0" smtClean="0"/>
                    <a:t> is a recovery node</a:t>
                  </a:r>
                  <a:endParaRPr lang="en-US" sz="2400" dirty="0"/>
                </a:p>
              </p:txBody>
            </p:sp>
          </mc:Choice>
          <mc:Fallback xmlns="">
            <p:sp>
              <p:nvSpPr>
                <p:cNvPr id="26" name="Rounded Rectangular Callout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3988" y="5337677"/>
                  <a:ext cx="2767921" cy="1176539"/>
                </a:xfrm>
                <a:prstGeom prst="wedgeRoundRectCallout">
                  <a:avLst>
                    <a:gd name="adj1" fmla="val 35538"/>
                    <a:gd name="adj2" fmla="val -113441"/>
                    <a:gd name="adj3" fmla="val 16667"/>
                  </a:avLst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群組 29"/>
          <p:cNvGrpSpPr/>
          <p:nvPr/>
        </p:nvGrpSpPr>
        <p:grpSpPr>
          <a:xfrm>
            <a:off x="2333625" y="4568295"/>
            <a:ext cx="3584235" cy="2124707"/>
            <a:chOff x="2333625" y="4568295"/>
            <a:chExt cx="3584235" cy="2124707"/>
          </a:xfrm>
        </p:grpSpPr>
        <p:sp>
          <p:nvSpPr>
            <p:cNvPr id="19" name="圓角矩形 18"/>
            <p:cNvSpPr/>
            <p:nvPr/>
          </p:nvSpPr>
          <p:spPr>
            <a:xfrm>
              <a:off x="2333625" y="4568295"/>
              <a:ext cx="2200275" cy="39634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ounded Rectangular Callout 43"/>
                <p:cNvSpPr/>
                <p:nvPr/>
              </p:nvSpPr>
              <p:spPr>
                <a:xfrm>
                  <a:off x="3149939" y="5337677"/>
                  <a:ext cx="2767921" cy="1355325"/>
                </a:xfrm>
                <a:prstGeom prst="wedgeRoundRectCallout">
                  <a:avLst>
                    <a:gd name="adj1" fmla="val 1814"/>
                    <a:gd name="adj2" fmla="val -77342"/>
                    <a:gd name="adj3" fmla="val 16667"/>
                  </a:avLst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400" dirty="0" smtClean="0"/>
                    <a:t>When </a:t>
                  </a:r>
                  <a14:m>
                    <m:oMath xmlns=""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latin typeface="Cambria Math"/>
                        </a:rPr>
                        <m:t>&gt;1</m:t>
                      </m:r>
                    </m:oMath>
                  </a14:m>
                  <a:r>
                    <a:rPr lang="en-US" sz="2400" dirty="0" smtClean="0"/>
                    <a:t>, </a:t>
                  </a:r>
                  <a14:m>
                    <m:oMath xmlns=""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sz="2400" dirty="0" smtClean="0"/>
                    <a:t> can not be a recovery node</a:t>
                  </a:r>
                  <a:endParaRPr lang="en-US" sz="2400" dirty="0"/>
                </a:p>
              </p:txBody>
            </p:sp>
          </mc:Choice>
          <mc:Fallback xmlns="">
            <p:sp>
              <p:nvSpPr>
                <p:cNvPr id="29" name="Rounded Rectangular Callout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9939" y="5337677"/>
                  <a:ext cx="2767921" cy="1355325"/>
                </a:xfrm>
                <a:prstGeom prst="wedgeRoundRectCallout">
                  <a:avLst>
                    <a:gd name="adj1" fmla="val 1814"/>
                    <a:gd name="adj2" fmla="val -77342"/>
                    <a:gd name="adj3" fmla="val 16667"/>
                  </a:avLst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群組 12"/>
          <p:cNvGrpSpPr/>
          <p:nvPr/>
        </p:nvGrpSpPr>
        <p:grpSpPr>
          <a:xfrm>
            <a:off x="2333625" y="3257550"/>
            <a:ext cx="6129292" cy="3551162"/>
            <a:chOff x="2333625" y="3257550"/>
            <a:chExt cx="6129292" cy="35511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ounded Rectangular Callout 43"/>
                <p:cNvSpPr/>
                <p:nvPr/>
              </p:nvSpPr>
              <p:spPr>
                <a:xfrm>
                  <a:off x="5694996" y="5043179"/>
                  <a:ext cx="2767921" cy="1765533"/>
                </a:xfrm>
                <a:prstGeom prst="wedgeRoundRectCallout">
                  <a:avLst>
                    <a:gd name="adj1" fmla="val -126200"/>
                    <a:gd name="adj2" fmla="val -126318"/>
                    <a:gd name="adj3" fmla="val 16667"/>
                  </a:avLst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TW" sz="2400" dirty="0" smtClean="0"/>
                    <a:t>Since </a:t>
                  </a:r>
                  <a14:m>
                    <m:oMath xmlns=""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/>
                        </a:rPr>
                        <m:t>∈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𝐷</m:t>
                      </m:r>
                    </m:oMath>
                  </a14:m>
                  <a:r>
                    <a:rPr lang="en-US" sz="2400" dirty="0" smtClean="0"/>
                    <a:t>,</a:t>
                  </a:r>
                </a:p>
                <a:p>
                  <a:pPr algn="ctr"/>
                  <a14:m>
                    <m:oMath xmlns=""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sz="2400" b="0" dirty="0" smtClean="0"/>
                    <a:t> dominates </a:t>
                  </a:r>
                  <a14:m>
                    <m:oMath xmlns=""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a14:m>
                  <a:r>
                    <a:rPr lang="en-US" sz="2400" b="0" dirty="0" smtClean="0"/>
                    <a:t> nodes in </a:t>
                  </a:r>
                  <a14:m>
                    <m:oMath xmlns=""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7" name="Rounded Rectangular Callout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4996" y="5043179"/>
                  <a:ext cx="2767921" cy="1765533"/>
                </a:xfrm>
                <a:prstGeom prst="wedgeRoundRectCallout">
                  <a:avLst>
                    <a:gd name="adj1" fmla="val -126200"/>
                    <a:gd name="adj2" fmla="val -126318"/>
                    <a:gd name="adj3" fmla="val 16667"/>
                  </a:avLst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圓角矩形 2"/>
            <p:cNvSpPr/>
            <p:nvPr/>
          </p:nvSpPr>
          <p:spPr>
            <a:xfrm>
              <a:off x="2333625" y="3257550"/>
              <a:ext cx="1247775" cy="40957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403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(1/7) Unicast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169027"/>
          </a:xfrm>
        </p:spPr>
        <p:txBody>
          <a:bodyPr/>
          <a:lstStyle/>
          <a:p>
            <a:r>
              <a:rPr lang="en-US" dirty="0" smtClean="0"/>
              <a:t>Video services via unicast suffer from high server and network load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57" y="4254113"/>
            <a:ext cx="806276" cy="672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762" y="4254113"/>
            <a:ext cx="806276" cy="672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964" y="4254113"/>
            <a:ext cx="806276" cy="672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886" y="2897444"/>
            <a:ext cx="806276" cy="6726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886" y="3834483"/>
            <a:ext cx="806276" cy="6726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886" y="4763680"/>
            <a:ext cx="806276" cy="6726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886" y="5739073"/>
            <a:ext cx="806276" cy="672692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152533" y="4590459"/>
            <a:ext cx="11572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1"/>
          </p:cNvCxnSpPr>
          <p:nvPr/>
        </p:nvCxnSpPr>
        <p:spPr>
          <a:xfrm>
            <a:off x="4116038" y="4590459"/>
            <a:ext cx="87992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662306" y="3379539"/>
            <a:ext cx="1207214" cy="1085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1"/>
          </p:cNvCxnSpPr>
          <p:nvPr/>
        </p:nvCxnSpPr>
        <p:spPr>
          <a:xfrm flipV="1">
            <a:off x="5662306" y="4170829"/>
            <a:ext cx="1165580" cy="4196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1"/>
          </p:cNvCxnSpPr>
          <p:nvPr/>
        </p:nvCxnSpPr>
        <p:spPr>
          <a:xfrm>
            <a:off x="5662306" y="4763680"/>
            <a:ext cx="1165580" cy="3363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20672" y="4763680"/>
            <a:ext cx="1248848" cy="1156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6" descr="MCj043161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3620" y="3987175"/>
            <a:ext cx="1172637" cy="120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Freeform 32"/>
          <p:cNvSpPr/>
          <p:nvPr/>
        </p:nvSpPr>
        <p:spPr>
          <a:xfrm>
            <a:off x="1457211" y="2873333"/>
            <a:ext cx="5828845" cy="1514372"/>
          </a:xfrm>
          <a:custGeom>
            <a:avLst/>
            <a:gdLst>
              <a:gd name="connsiteX0" fmla="*/ 0 w 5828845"/>
              <a:gd name="connsiteY0" fmla="*/ 1478309 h 1514372"/>
              <a:gd name="connsiteX1" fmla="*/ 3164230 w 5828845"/>
              <a:gd name="connsiteY1" fmla="*/ 1478309 h 1514372"/>
              <a:gd name="connsiteX2" fmla="*/ 4496537 w 5828845"/>
              <a:gd name="connsiteY2" fmla="*/ 1103526 h 1514372"/>
              <a:gd name="connsiteX3" fmla="*/ 5828845 w 5828845"/>
              <a:gd name="connsiteY3" fmla="*/ 0 h 151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8845" h="1514372">
                <a:moveTo>
                  <a:pt x="0" y="1478309"/>
                </a:moveTo>
                <a:cubicBezTo>
                  <a:pt x="1207403" y="1509541"/>
                  <a:pt x="2414807" y="1540773"/>
                  <a:pt x="3164230" y="1478309"/>
                </a:cubicBezTo>
                <a:cubicBezTo>
                  <a:pt x="3913653" y="1415845"/>
                  <a:pt x="4052435" y="1349911"/>
                  <a:pt x="4496537" y="1103526"/>
                </a:cubicBezTo>
                <a:cubicBezTo>
                  <a:pt x="4940639" y="857141"/>
                  <a:pt x="5828845" y="0"/>
                  <a:pt x="5828845" y="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457211" y="3831110"/>
            <a:ext cx="5995383" cy="691964"/>
          </a:xfrm>
          <a:custGeom>
            <a:avLst/>
            <a:gdLst>
              <a:gd name="connsiteX0" fmla="*/ 0 w 5995383"/>
              <a:gd name="connsiteY0" fmla="*/ 645459 h 691964"/>
              <a:gd name="connsiteX1" fmla="*/ 3518124 w 5995383"/>
              <a:gd name="connsiteY1" fmla="*/ 624638 h 691964"/>
              <a:gd name="connsiteX2" fmla="*/ 5995383 w 5995383"/>
              <a:gd name="connsiteY2" fmla="*/ 0 h 69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5383" h="691964">
                <a:moveTo>
                  <a:pt x="0" y="645459"/>
                </a:moveTo>
                <a:cubicBezTo>
                  <a:pt x="1259447" y="688836"/>
                  <a:pt x="2518894" y="732214"/>
                  <a:pt x="3518124" y="624638"/>
                </a:cubicBezTo>
                <a:cubicBezTo>
                  <a:pt x="4517354" y="517062"/>
                  <a:pt x="5995383" y="0"/>
                  <a:pt x="5995383" y="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457211" y="4580562"/>
            <a:ext cx="6099470" cy="541466"/>
          </a:xfrm>
          <a:custGeom>
            <a:avLst/>
            <a:gdLst>
              <a:gd name="connsiteX0" fmla="*/ 0 w 6099470"/>
              <a:gd name="connsiteY0" fmla="*/ 62577 h 541466"/>
              <a:gd name="connsiteX1" fmla="*/ 4059374 w 6099470"/>
              <a:gd name="connsiteY1" fmla="*/ 41756 h 541466"/>
              <a:gd name="connsiteX2" fmla="*/ 6099470 w 6099470"/>
              <a:gd name="connsiteY2" fmla="*/ 541466 h 54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9470" h="541466">
                <a:moveTo>
                  <a:pt x="0" y="62577"/>
                </a:moveTo>
                <a:cubicBezTo>
                  <a:pt x="1521398" y="12259"/>
                  <a:pt x="3042796" y="-38059"/>
                  <a:pt x="4059374" y="41756"/>
                </a:cubicBezTo>
                <a:cubicBezTo>
                  <a:pt x="5075952" y="121571"/>
                  <a:pt x="6099470" y="541466"/>
                  <a:pt x="6099470" y="541466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457211" y="4729490"/>
            <a:ext cx="5828845" cy="1641813"/>
          </a:xfrm>
          <a:custGeom>
            <a:avLst/>
            <a:gdLst>
              <a:gd name="connsiteX0" fmla="*/ 0 w 5828845"/>
              <a:gd name="connsiteY0" fmla="*/ 80219 h 1641813"/>
              <a:gd name="connsiteX1" fmla="*/ 728606 w 5828845"/>
              <a:gd name="connsiteY1" fmla="*/ 80219 h 1641813"/>
              <a:gd name="connsiteX2" fmla="*/ 3309951 w 5828845"/>
              <a:gd name="connsiteY2" fmla="*/ 38577 h 1641813"/>
              <a:gd name="connsiteX3" fmla="*/ 4683893 w 5828845"/>
              <a:gd name="connsiteY3" fmla="*/ 704857 h 1641813"/>
              <a:gd name="connsiteX4" fmla="*/ 5828845 w 5828845"/>
              <a:gd name="connsiteY4" fmla="*/ 1641813 h 164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8845" h="1641813">
                <a:moveTo>
                  <a:pt x="0" y="80219"/>
                </a:moveTo>
                <a:cubicBezTo>
                  <a:pt x="88474" y="83689"/>
                  <a:pt x="728606" y="80219"/>
                  <a:pt x="728606" y="80219"/>
                </a:cubicBezTo>
                <a:cubicBezTo>
                  <a:pt x="1280264" y="73279"/>
                  <a:pt x="2650737" y="-65529"/>
                  <a:pt x="3309951" y="38577"/>
                </a:cubicBezTo>
                <a:cubicBezTo>
                  <a:pt x="3969165" y="142683"/>
                  <a:pt x="4264077" y="437651"/>
                  <a:pt x="4683893" y="704857"/>
                </a:cubicBezTo>
                <a:cubicBezTo>
                  <a:pt x="5103709" y="972063"/>
                  <a:pt x="5828845" y="1641813"/>
                  <a:pt x="5828845" y="1641813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346257" y="3987175"/>
            <a:ext cx="416346" cy="1134853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ular Callout 37"/>
          <p:cNvSpPr/>
          <p:nvPr/>
        </p:nvSpPr>
        <p:spPr>
          <a:xfrm>
            <a:off x="1762603" y="2171738"/>
            <a:ext cx="2767921" cy="1584361"/>
          </a:xfrm>
          <a:prstGeom prst="wedgeRoundRectCallout">
            <a:avLst>
              <a:gd name="adj1" fmla="val -36769"/>
              <a:gd name="adj2" fmla="val 93087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Keep one connection for each client </a:t>
            </a:r>
            <a:r>
              <a:rPr lang="en-US" sz="2400" dirty="0" smtClean="0">
                <a:sym typeface="Wingdings"/>
              </a:rPr>
              <a:t> high server load</a:t>
            </a:r>
            <a:endParaRPr lang="en-US" sz="2400" dirty="0"/>
          </a:p>
        </p:txBody>
      </p:sp>
      <p:sp>
        <p:nvSpPr>
          <p:cNvPr id="39" name="Oval 38"/>
          <p:cNvSpPr/>
          <p:nvPr/>
        </p:nvSpPr>
        <p:spPr>
          <a:xfrm>
            <a:off x="3907865" y="3987175"/>
            <a:ext cx="416346" cy="1134853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ular Callout 39"/>
          <p:cNvSpPr/>
          <p:nvPr/>
        </p:nvSpPr>
        <p:spPr>
          <a:xfrm>
            <a:off x="4429078" y="4998971"/>
            <a:ext cx="2767921" cy="1765533"/>
          </a:xfrm>
          <a:prstGeom prst="wedgeRoundRectCallout">
            <a:avLst>
              <a:gd name="adj1" fmla="val -47298"/>
              <a:gd name="adj2" fmla="val -76735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Each stream occupy bandwidth</a:t>
            </a:r>
            <a:r>
              <a:rPr lang="en-US" sz="2400" dirty="0" smtClean="0">
                <a:sym typeface="Wingdings"/>
              </a:rPr>
              <a:t> high network load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821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39" grpId="0" animBg="1"/>
      <p:bldP spid="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/>
              <a:t>Recover Aware Edge Reduction Algorithm (6</a:t>
            </a:r>
            <a:r>
              <a:rPr lang="en-US" altLang="zh-TW" sz="2800" dirty="0" smtClean="0"/>
              <a:t>/8)</a:t>
            </a:r>
            <a:endParaRPr lang="en-US" altLang="zh-TW" sz="2800" dirty="0"/>
          </a:p>
        </p:txBody>
      </p:sp>
      <p:sp>
        <p:nvSpPr>
          <p:cNvPr id="6" name="Isosceles Triangle 5"/>
          <p:cNvSpPr/>
          <p:nvPr/>
        </p:nvSpPr>
        <p:spPr>
          <a:xfrm>
            <a:off x="4266399" y="5270595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</p:cNvCxnSpPr>
          <p:nvPr/>
        </p:nvCxnSpPr>
        <p:spPr>
          <a:xfrm flipV="1">
            <a:off x="4441579" y="4755218"/>
            <a:ext cx="738923" cy="515377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61834" y="499686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sz="1100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886" y="4381703"/>
            <a:ext cx="28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005322" y="5270595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0"/>
          </p:cNvCxnSpPr>
          <p:nvPr/>
        </p:nvCxnSpPr>
        <p:spPr>
          <a:xfrm flipV="1">
            <a:off x="5180502" y="4755218"/>
            <a:ext cx="8181" cy="515377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00757" y="499686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sz="1100" dirty="0"/>
              <a:t>2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6222454" y="5270595"/>
            <a:ext cx="350359" cy="4194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0"/>
          </p:cNvCxnSpPr>
          <p:nvPr/>
        </p:nvCxnSpPr>
        <p:spPr>
          <a:xfrm flipH="1" flipV="1">
            <a:off x="5180502" y="4755218"/>
            <a:ext cx="1217132" cy="515377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71371" y="4939884"/>
            <a:ext cx="47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…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94107"/>
              </p:ext>
            </p:extLst>
          </p:nvPr>
        </p:nvGraphicFramePr>
        <p:xfrm>
          <a:off x="2248135" y="5306071"/>
          <a:ext cx="1491618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316"/>
                <a:gridCol w="531302"/>
              </a:tblGrid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# R</a:t>
                      </a:r>
                      <a:r>
                        <a:rPr lang="en-US" sz="1050" baseline="0" dirty="0" smtClean="0"/>
                        <a:t> &amp; #D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Cost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(0,0)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c1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(0,1)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c2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(1,0)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c3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/>
                        <a:t>：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/>
                        <a:t>：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85066"/>
              </p:ext>
            </p:extLst>
          </p:nvPr>
        </p:nvGraphicFramePr>
        <p:xfrm>
          <a:off x="5426119" y="3497918"/>
          <a:ext cx="1491618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316"/>
                <a:gridCol w="531302"/>
              </a:tblGrid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# R</a:t>
                      </a:r>
                      <a:r>
                        <a:rPr lang="en-US" sz="1050" baseline="0" dirty="0" smtClean="0"/>
                        <a:t> &amp; #D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Cost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(0,0)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c1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(0,1)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c2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(1,0)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c3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/>
                        <a:t>：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/>
                        <a:t>：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72549"/>
              </p:ext>
            </p:extLst>
          </p:nvPr>
        </p:nvGraphicFramePr>
        <p:xfrm>
          <a:off x="6917737" y="5437543"/>
          <a:ext cx="1491618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316"/>
                <a:gridCol w="531302"/>
              </a:tblGrid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# R</a:t>
                      </a:r>
                      <a:r>
                        <a:rPr lang="en-US" sz="1050" baseline="0" dirty="0" smtClean="0"/>
                        <a:t> &amp; #D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Cost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(0,0)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c1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(0,1)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c2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(1,0)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c3</a:t>
                      </a:r>
                      <a:endParaRPr lang="en-US" sz="1050" dirty="0"/>
                    </a:p>
                  </a:txBody>
                  <a:tcPr/>
                </a:tc>
              </a:tr>
              <a:tr h="1834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/>
                        <a:t>：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 smtClean="0"/>
                        <a:t>：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956135" y="4939884"/>
            <a:ext cx="1615236" cy="16234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765195" y="4935612"/>
            <a:ext cx="935417" cy="16234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72204" y="4000196"/>
            <a:ext cx="1810187" cy="1094944"/>
          </a:xfrm>
          <a:custGeom>
            <a:avLst/>
            <a:gdLst>
              <a:gd name="connsiteX0" fmla="*/ 0 w 1810187"/>
              <a:gd name="connsiteY0" fmla="*/ 1094944 h 1094944"/>
              <a:gd name="connsiteX1" fmla="*/ 802905 w 1810187"/>
              <a:gd name="connsiteY1" fmla="*/ 262786 h 1094944"/>
              <a:gd name="connsiteX2" fmla="*/ 1810187 w 1810187"/>
              <a:gd name="connsiteY2" fmla="*/ 0 h 10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0187" h="1094944">
                <a:moveTo>
                  <a:pt x="0" y="1094944"/>
                </a:moveTo>
                <a:cubicBezTo>
                  <a:pt x="250603" y="770110"/>
                  <a:pt x="501207" y="445277"/>
                  <a:pt x="802905" y="262786"/>
                </a:cubicBezTo>
                <a:cubicBezTo>
                  <a:pt x="1104603" y="80295"/>
                  <a:pt x="1810187" y="0"/>
                  <a:pt x="1810187" y="0"/>
                </a:cubicBezTo>
              </a:path>
            </a:pathLst>
          </a:custGeom>
          <a:ln>
            <a:prstDash val="dash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036373" y="4029394"/>
            <a:ext cx="822529" cy="1226338"/>
          </a:xfrm>
          <a:custGeom>
            <a:avLst/>
            <a:gdLst>
              <a:gd name="connsiteX0" fmla="*/ 817504 w 822529"/>
              <a:gd name="connsiteY0" fmla="*/ 1226338 h 1226338"/>
              <a:gd name="connsiteX1" fmla="*/ 700717 w 822529"/>
              <a:gd name="connsiteY1" fmla="*/ 481776 h 1226338"/>
              <a:gd name="connsiteX2" fmla="*/ 0 w 822529"/>
              <a:gd name="connsiteY2" fmla="*/ 0 h 122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2529" h="1226338">
                <a:moveTo>
                  <a:pt x="817504" y="1226338"/>
                </a:moveTo>
                <a:cubicBezTo>
                  <a:pt x="827236" y="956252"/>
                  <a:pt x="836968" y="686166"/>
                  <a:pt x="700717" y="481776"/>
                </a:cubicBezTo>
                <a:cubicBezTo>
                  <a:pt x="564466" y="277386"/>
                  <a:pt x="0" y="0"/>
                  <a:pt x="0" y="0"/>
                </a:cubicBezTo>
              </a:path>
            </a:pathLst>
          </a:custGeom>
          <a:ln>
            <a:prstDash val="dash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536405" y="1252605"/>
                <a:ext cx="8239460" cy="1863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000" b="1" dirty="0" smtClean="0"/>
                  <a:t>Lemma 2</a:t>
                </a:r>
                <a:r>
                  <a:rPr lang="en-US" altLang="zh-TW" sz="2000" dirty="0"/>
                  <a:t>: Suppose </a:t>
                </a:r>
                <a14:m>
                  <m:oMath xmlns=""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sz="2000" i="1">
                        <a:latin typeface="Cambria Math"/>
                      </a:rPr>
                      <m:t>,…</m:t>
                    </m:r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𝑢</m:t>
                        </m:r>
                      </m:e>
                      <m:sub>
                        <m:sSub>
                          <m:sSub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𝛿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</m:sub>
                    </m:sSub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are the child nodes of </a:t>
                </a:r>
                <a14:m>
                  <m:oMath xmlns=""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𝑣</m:t>
                    </m:r>
                    <m:r>
                      <a:rPr lang="en-US" altLang="zh-TW" sz="20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altLang="zh-TW" sz="2000" dirty="0"/>
                  <a:t>. For </a:t>
                </a:r>
                <a14:m>
                  <m:oMath xmlns=""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2≤</m:t>
                    </m:r>
                    <m:r>
                      <a:rPr lang="en-US" altLang="zh-TW" sz="2000" i="1">
                        <a:latin typeface="Cambria Math"/>
                      </a:rPr>
                      <m:t>𝑗</m:t>
                    </m:r>
                    <m:r>
                      <a:rPr lang="en-US" altLang="zh-TW" sz="2000" i="1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TW" sz="2000" dirty="0"/>
                  <a:t>, the following equality holds. </a:t>
                </a:r>
                <a:endParaRPr lang="en-US" altLang="zh-TW" sz="2000" i="1" dirty="0"/>
              </a:p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TW" sz="2000" i="1">
                              <a:latin typeface="Cambria Math"/>
                            </a:rPr>
                            <m:t>𝑥</m:t>
                          </m:r>
                          <m:r>
                            <a:rPr lang="en-US" altLang="zh-TW" sz="20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20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zh-TW" sz="2000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⋃"/>
                              <m:ctrlPr>
                                <a:rPr lang="en-US" altLang="zh-TW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altLang="zh-TW" sz="20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000" i="1">
                                  <a:latin typeface="Cambria Math"/>
                                </a:rPr>
                                <m:t>𝑗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𝑣</m:t>
                                  </m:r>
                                </m:sub>
                                <m:sup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bSup>
                            </m:e>
                          </m:nary>
                        </m:e>
                      </m:d>
                      <m:r>
                        <a:rPr lang="en-US" altLang="zh-TW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zh-TW" sz="20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sz="20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00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altLang="zh-TW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zh-TW" sz="2000" i="1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altLang="zh-TW" sz="2000" i="1">
                                        <a:latin typeface="Cambria Math"/>
                                      </a:rPr>
                                      <m:t>∈[0,</m:t>
                                    </m:r>
                                    <m:r>
                                      <a:rPr lang="en-US" altLang="zh-TW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altLang="zh-TW" sz="2000" i="1">
                                        <a:latin typeface="Cambria Math"/>
                                      </a:rPr>
                                      <m:t>]</m:t>
                                    </m:r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altLang="zh-TW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TW" sz="2000" i="1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e>
                                      <m:sup>
                                        <m:r>
                                          <a:rPr lang="en-US" altLang="zh-TW" sz="2000" i="1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altLang="zh-TW" sz="2000" i="1">
                                        <a:latin typeface="Cambria Math"/>
                                      </a:rPr>
                                      <m:t>∈[1,</m:t>
                                    </m:r>
                                    <m:r>
                                      <a:rPr lang="en-US" altLang="zh-TW" sz="2000" i="1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altLang="zh-TW" sz="2000" i="1">
                                        <a:latin typeface="Cambria Math"/>
                                      </a:rPr>
                                      <m:t>]</m:t>
                                    </m:r>
                                  </m:e>
                                </m:mr>
                              </m:m>
                            </m:lim>
                          </m:limLow>
                        </m:fName>
                        <m:e>
                          <m:r>
                            <a:rPr lang="en-US" altLang="zh-TW" sz="2000" i="1">
                              <a:latin typeface="Cambria Math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altLang="zh-TW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0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zh-TW" sz="20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zh-TW" sz="20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d>
                            <m:dPr>
                              <m:ctrlPr>
                                <a:rPr lang="en-US" altLang="zh-TW" sz="2000" i="1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⋃"/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zh-TW" sz="20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n-US" altLang="zh-TW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d>
                          <m:r>
                            <a:rPr lang="en-US" altLang="zh-TW" sz="20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0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zh-TW" sz="2000" i="1">
                                  <a:latin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TW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altLang="zh-TW" sz="20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altLang="zh-TW" sz="2000" i="1">
                              <a:latin typeface="Cambria Math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TW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altLang="zh-TW" sz="20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TW" sz="2000" i="1">
                                  <a:latin typeface="Cambria Math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n-US" altLang="zh-TW" sz="2000" i="1">
                                  <a:latin typeface="Cambria Math"/>
                                </a:rPr>
                                <m:t>𝑗</m:t>
                              </m:r>
                            </m:sup>
                          </m:sSubSup>
                          <m:r>
                            <a:rPr lang="en-US" altLang="zh-TW" sz="2000" i="1">
                              <a:latin typeface="Cambria Math"/>
                            </a:rPr>
                            <m:t>)}</m:t>
                          </m:r>
                        </m:e>
                      </m:func>
                      <m:r>
                        <a:rPr lang="en-US" altLang="zh-TW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5" y="1252605"/>
                <a:ext cx="8239460" cy="1863780"/>
              </a:xfrm>
              <a:prstGeom prst="rect">
                <a:avLst/>
              </a:prstGeom>
              <a:blipFill rotWithShape="1">
                <a:blip r:embed="rId2"/>
                <a:stretch>
                  <a:fillRect l="-814" t="-16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/>
          <p:cNvGrpSpPr/>
          <p:nvPr/>
        </p:nvGrpSpPr>
        <p:grpSpPr>
          <a:xfrm>
            <a:off x="451621" y="1943100"/>
            <a:ext cx="7273154" cy="2996784"/>
            <a:chOff x="451621" y="1943100"/>
            <a:chExt cx="7273154" cy="29967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ounded Rectangular Callout 43"/>
                <p:cNvSpPr/>
                <p:nvPr/>
              </p:nvSpPr>
              <p:spPr>
                <a:xfrm>
                  <a:off x="451621" y="2985502"/>
                  <a:ext cx="2767921" cy="1954382"/>
                </a:xfrm>
                <a:prstGeom prst="wedgeRoundRectCallout">
                  <a:avLst>
                    <a:gd name="adj1" fmla="val 59282"/>
                    <a:gd name="adj2" fmla="val -42558"/>
                    <a:gd name="adj3" fmla="val 16667"/>
                  </a:avLst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400" dirty="0" smtClean="0"/>
                    <a:t>Use DP,</a:t>
                  </a:r>
                </a:p>
                <a:p>
                  <a:pPr algn="ctr"/>
                  <a:r>
                    <a:rPr lang="en-US" sz="2400" dirty="0" smtClean="0"/>
                    <a:t>for </a:t>
                  </a:r>
                  <a14:m>
                    <m:oMath xmlns=""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𝑗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a14:m>
                  <a:r>
                    <a:rPr lang="en-US" sz="2400" dirty="0" smtClean="0"/>
                    <a:t> to </a:t>
                  </a:r>
                  <a14:m>
                    <m:oMath xmlns=""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a14:m>
                  <a:r>
                    <a:rPr lang="en-US" sz="2400" dirty="0" smtClean="0"/>
                    <a:t>,</a:t>
                  </a:r>
                </a:p>
                <a:p>
                  <a:pPr algn="ctr"/>
                  <a:r>
                    <a:rPr lang="en-US" sz="2400" dirty="0" smtClean="0"/>
                    <a:t>to calculate </a:t>
                  </a:r>
                  <a14:m>
                    <m:oMath xmlns=""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∪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𝑗</m:t>
                          </m:r>
                        </m:sup>
                      </m:sSubSup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400" dirty="0" smtClean="0"/>
                    <a:t> for every </a:t>
                  </a:r>
                  <a14:m>
                    <m:oMath xmlns=""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latin typeface="Cambria Math"/>
                        </a:rPr>
                        <m:t>𝑘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2" name="Rounded Rectangular Callout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621" y="2985502"/>
                  <a:ext cx="2767921" cy="1954382"/>
                </a:xfrm>
                <a:prstGeom prst="wedgeRoundRectCallout">
                  <a:avLst>
                    <a:gd name="adj1" fmla="val 59282"/>
                    <a:gd name="adj2" fmla="val -42558"/>
                    <a:gd name="adj3" fmla="val 16667"/>
                  </a:avLst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圓角矩形 2"/>
            <p:cNvSpPr/>
            <p:nvPr/>
          </p:nvSpPr>
          <p:spPr>
            <a:xfrm>
              <a:off x="3295650" y="1943100"/>
              <a:ext cx="4429125" cy="117328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208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Recover Aware Edge Reduction Algorithm </a:t>
            </a:r>
            <a:r>
              <a:rPr lang="en-US" altLang="zh-TW" dirty="0" smtClean="0"/>
              <a:t>(7/8</a:t>
            </a:r>
            <a:r>
              <a:rPr lang="zh-TW" altLang="en-US" dirty="0" smtClean="0"/>
              <a:t>）</a:t>
            </a:r>
            <a:endParaRPr lang="en-US" dirty="0"/>
          </a:p>
        </p:txBody>
      </p:sp>
      <p:pic>
        <p:nvPicPr>
          <p:cNvPr id="4" name="Picture 1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622" y="3421964"/>
            <a:ext cx="4320822" cy="304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12753"/>
              </p:ext>
            </p:extLst>
          </p:nvPr>
        </p:nvGraphicFramePr>
        <p:xfrm>
          <a:off x="1013178" y="3716867"/>
          <a:ext cx="1907822" cy="1524000"/>
        </p:xfrm>
        <a:graphic>
          <a:graphicData uri="http://schemas.openxmlformats.org/drawingml/2006/table">
            <a:tbl>
              <a:tblPr/>
              <a:tblGrid>
                <a:gridCol w="353300"/>
                <a:gridCol w="777261"/>
                <a:gridCol w="777261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55860"/>
              </p:ext>
            </p:extLst>
          </p:nvPr>
        </p:nvGraphicFramePr>
        <p:xfrm>
          <a:off x="6372578" y="3716867"/>
          <a:ext cx="1910645" cy="1524000"/>
        </p:xfrm>
        <a:graphic>
          <a:graphicData uri="http://schemas.openxmlformats.org/drawingml/2006/table">
            <a:tbl>
              <a:tblPr/>
              <a:tblGrid>
                <a:gridCol w="353823"/>
                <a:gridCol w="778411"/>
                <a:gridCol w="778411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54"/>
          <p:cNvSpPr txBox="1">
            <a:spLocks noChangeArrowheads="1"/>
          </p:cNvSpPr>
          <p:nvPr/>
        </p:nvSpPr>
        <p:spPr bwMode="auto">
          <a:xfrm>
            <a:off x="1069622" y="5269089"/>
            <a:ext cx="152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τ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= 15</a:t>
            </a:r>
          </a:p>
          <a:p>
            <a:pPr>
              <a:spcBef>
                <a:spcPct val="50000"/>
              </a:spcBef>
            </a:pPr>
            <a:r>
              <a:rPr lang="en-US" altLang="zh-TW" sz="2000" dirty="0"/>
              <a:t>τ</a:t>
            </a:r>
            <a:r>
              <a:rPr lang="en-US" altLang="zh-TW" sz="2000" baseline="-25000" dirty="0"/>
              <a:t>2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= 10</a:t>
            </a:r>
          </a:p>
        </p:txBody>
      </p:sp>
      <p:sp>
        <p:nvSpPr>
          <p:cNvPr id="8" name="Text Box 89"/>
          <p:cNvSpPr txBox="1">
            <a:spLocks noChangeArrowheads="1"/>
          </p:cNvSpPr>
          <p:nvPr/>
        </p:nvSpPr>
        <p:spPr bwMode="auto">
          <a:xfrm>
            <a:off x="6759223" y="5269089"/>
            <a:ext cx="152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τ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w</a:t>
            </a:r>
            <a:r>
              <a:rPr lang="en-US" altLang="zh-TW" sz="2000" dirty="0"/>
              <a:t>) = 20</a:t>
            </a:r>
          </a:p>
          <a:p>
            <a:pPr>
              <a:spcBef>
                <a:spcPct val="50000"/>
              </a:spcBef>
            </a:pPr>
            <a:r>
              <a:rPr lang="en-US" altLang="zh-TW" sz="2000" dirty="0"/>
              <a:t>τ</a:t>
            </a:r>
            <a:r>
              <a:rPr lang="en-US" altLang="zh-TW" sz="2000" baseline="-25000" dirty="0"/>
              <a:t>2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w</a:t>
            </a:r>
            <a:r>
              <a:rPr lang="en-US" altLang="zh-TW" sz="2000" dirty="0"/>
              <a:t>) = 16</a:t>
            </a:r>
          </a:p>
        </p:txBody>
      </p:sp>
      <p:graphicFrame>
        <p:nvGraphicFramePr>
          <p:cNvPr id="9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259844"/>
              </p:ext>
            </p:extLst>
          </p:nvPr>
        </p:nvGraphicFramePr>
        <p:xfrm>
          <a:off x="1013178" y="1600200"/>
          <a:ext cx="2895600" cy="1524000"/>
        </p:xfrm>
        <a:graphic>
          <a:graphicData uri="http://schemas.openxmlformats.org/drawingml/2006/table">
            <a:tbl>
              <a:tblPr/>
              <a:tblGrid>
                <a:gridCol w="381000"/>
                <a:gridCol w="838200"/>
                <a:gridCol w="838200"/>
                <a:gridCol w="8382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charset="0"/>
                        <a:cs typeface="新細明體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charset="0"/>
                        <a:cs typeface="新細明體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charset="0"/>
                        <a:cs typeface="新細明體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charset="0"/>
                        <a:cs typeface="新細明體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charset="0"/>
                        <a:cs typeface="新細明體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51"/>
          <p:cNvSpPr>
            <a:spLocks noChangeArrowheads="1"/>
          </p:cNvSpPr>
          <p:nvPr/>
        </p:nvSpPr>
        <p:spPr bwMode="auto">
          <a:xfrm rot="1500000">
            <a:off x="3265030" y="3190406"/>
            <a:ext cx="1512161" cy="3512613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21000" y="1989667"/>
            <a:ext cx="1086556" cy="395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01999" y="196144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/>
                <a:cs typeface="Times New Roman"/>
              </a:rPr>
              <a:t>21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4419600" y="1961445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σ</a:t>
            </a:r>
            <a:r>
              <a:rPr lang="en-US" altLang="zh-TW" sz="2000" baseline="-25000" dirty="0"/>
              <a:t>0,3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v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 = σ</a:t>
            </a:r>
            <a:r>
              <a:rPr lang="en-US" altLang="zh-TW" sz="2000" baseline="-25000" dirty="0"/>
              <a:t>0,2</a:t>
            </a:r>
            <a:r>
              <a:rPr lang="en-US" altLang="zh-TW" sz="2000" dirty="0"/>
              <a:t>(</a:t>
            </a:r>
            <a:r>
              <a:rPr lang="en-US" altLang="zh-TW" sz="2000" i="1" dirty="0" err="1" smtClean="0"/>
              <a:t>T</a:t>
            </a:r>
            <a:r>
              <a:rPr lang="en-US" altLang="zh-TW" sz="2000" baseline="-25000" dirty="0" err="1" smtClean="0"/>
              <a:t>u</a:t>
            </a:r>
            <a:r>
              <a:rPr lang="en-US" altLang="zh-TW" sz="2000" dirty="0" smtClean="0"/>
              <a:t>) </a:t>
            </a:r>
            <a:r>
              <a:rPr lang="en-US" altLang="zh-TW" sz="2000" dirty="0"/>
              <a:t>+ 3 * 2 = 15 + 6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1945921" y="114688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 err="1"/>
              <a:t>σ</a:t>
            </a:r>
            <a:r>
              <a:rPr lang="en-US" altLang="zh-TW" sz="2000" i="1" baseline="-25000" dirty="0" err="1"/>
              <a:t>x,k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v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 </a:t>
            </a:r>
            <a:endParaRPr lang="en-US" altLang="zh-TW" dirty="0"/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4419600" y="1966207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σ</a:t>
            </a:r>
            <a:r>
              <a:rPr lang="en-US" altLang="zh-TW" sz="2000" baseline="-25000" dirty="0"/>
              <a:t>1,1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v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 = τ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+ 2 = 15 + 2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4852" y="236566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/>
                <a:cs typeface="Times New Roman"/>
              </a:rPr>
              <a:t>17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31901" y="2384778"/>
            <a:ext cx="1086556" cy="395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4419600" y="1965971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σ</a:t>
            </a:r>
            <a:r>
              <a:rPr lang="en-US" altLang="zh-TW" sz="2000" baseline="-25000" dirty="0"/>
              <a:t>1,3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v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 = σ</a:t>
            </a:r>
            <a:r>
              <a:rPr lang="en-US" altLang="zh-TW" sz="2000" baseline="-25000" dirty="0"/>
              <a:t>1,2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+ 3 * 2 = 12 + 6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21000" y="2381955"/>
            <a:ext cx="1086556" cy="395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87888" y="234873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/>
                <a:cs typeface="Times New Roman"/>
              </a:rPr>
              <a:t>18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21" name="Text Box 66"/>
          <p:cNvSpPr txBox="1">
            <a:spLocks noChangeArrowheads="1"/>
          </p:cNvSpPr>
          <p:nvPr/>
        </p:nvSpPr>
        <p:spPr bwMode="auto">
          <a:xfrm>
            <a:off x="4425245" y="1965971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σ</a:t>
            </a:r>
            <a:r>
              <a:rPr lang="en-US" altLang="zh-TW" sz="2000" baseline="-25000" dirty="0"/>
              <a:t>2,1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v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 = τ</a:t>
            </a:r>
            <a:r>
              <a:rPr lang="en-US" altLang="zh-TW" sz="2000" baseline="-25000" dirty="0"/>
              <a:t>2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+ 2 = 10 + 2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94852" y="270997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/>
                <a:cs typeface="Times New Roman"/>
              </a:rPr>
              <a:t>12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31901" y="2748844"/>
            <a:ext cx="1086556" cy="395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4425245" y="1962326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σ</a:t>
            </a:r>
            <a:r>
              <a:rPr lang="en-US" altLang="zh-TW" sz="2000" baseline="-25000" dirty="0"/>
              <a:t>2,3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v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 = σ</a:t>
            </a:r>
            <a:r>
              <a:rPr lang="en-US" altLang="zh-TW" sz="2000" baseline="-25000" dirty="0"/>
              <a:t>2,2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+ 3 * 2 = 7 + 6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23822" y="2748844"/>
            <a:ext cx="1086556" cy="395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299476" y="270997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/>
                <a:cs typeface="Times New Roman"/>
              </a:rPr>
              <a:t>13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273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  <p:bldP spid="11" grpId="1" animBg="1"/>
      <p:bldP spid="12" grpId="0"/>
      <p:bldP spid="13" grpId="0"/>
      <p:bldP spid="13" grpId="1"/>
      <p:bldP spid="15" grpId="0"/>
      <p:bldP spid="15" grpId="1"/>
      <p:bldP spid="16" grpId="0"/>
      <p:bldP spid="17" grpId="0" animBg="1"/>
      <p:bldP spid="17" grpId="1" animBg="1"/>
      <p:bldP spid="18" grpId="0"/>
      <p:bldP spid="18" grpId="1"/>
      <p:bldP spid="19" grpId="0" animBg="1"/>
      <p:bldP spid="19" grpId="1" animBg="1"/>
      <p:bldP spid="20" grpId="0"/>
      <p:bldP spid="21" grpId="0"/>
      <p:bldP spid="21" grpId="1"/>
      <p:bldP spid="22" grpId="0"/>
      <p:bldP spid="23" grpId="0" animBg="1"/>
      <p:bldP spid="23" grpId="1" animBg="1"/>
      <p:bldP spid="24" grpId="0"/>
      <p:bldP spid="25" grpId="0" animBg="1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Recover Aware Edge Reduction Algorithm </a:t>
            </a:r>
            <a:r>
              <a:rPr lang="en-US" altLang="zh-TW" dirty="0" smtClean="0"/>
              <a:t>(8/</a:t>
            </a:r>
            <a:r>
              <a:rPr lang="en-US" altLang="zh-TW" dirty="0"/>
              <a:t>8</a:t>
            </a:r>
            <a:r>
              <a:rPr lang="zh-TW" altLang="en-US" dirty="0"/>
              <a:t>）</a:t>
            </a:r>
            <a:endParaRPr lang="en-US" dirty="0"/>
          </a:p>
        </p:txBody>
      </p:sp>
      <p:pic>
        <p:nvPicPr>
          <p:cNvPr id="4" name="Picture 1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622" y="3421964"/>
            <a:ext cx="4320822" cy="304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989665" y="118112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 err="1"/>
              <a:t>σ</a:t>
            </a:r>
            <a:r>
              <a:rPr lang="en-US" altLang="zh-TW" sz="2000" i="1" baseline="-25000" dirty="0" err="1"/>
              <a:t>x,k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v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 </a:t>
            </a:r>
            <a:endParaRPr lang="en-US" altLang="zh-TW" dirty="0"/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31468"/>
              </p:ext>
            </p:extLst>
          </p:nvPr>
        </p:nvGraphicFramePr>
        <p:xfrm>
          <a:off x="999065" y="1607277"/>
          <a:ext cx="2895600" cy="1524000"/>
        </p:xfrm>
        <a:graphic>
          <a:graphicData uri="http://schemas.openxmlformats.org/drawingml/2006/table">
            <a:tbl>
              <a:tblPr/>
              <a:tblGrid>
                <a:gridCol w="381000"/>
                <a:gridCol w="838200"/>
                <a:gridCol w="838200"/>
                <a:gridCol w="8382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6450188" y="118112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 err="1"/>
              <a:t>σ</a:t>
            </a:r>
            <a:r>
              <a:rPr lang="en-US" altLang="zh-TW" sz="2000" i="1" baseline="-25000" dirty="0" err="1"/>
              <a:t>x,k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i="1" baseline="-25000" dirty="0"/>
              <a:t>v</a:t>
            </a:r>
            <a:r>
              <a:rPr lang="en-US" altLang="zh-TW" sz="2000" baseline="30000" dirty="0"/>
              <a:t>2</a:t>
            </a:r>
            <a:r>
              <a:rPr lang="en-US" altLang="zh-TW" sz="2000" dirty="0"/>
              <a:t>) </a:t>
            </a:r>
          </a:p>
        </p:txBody>
      </p:sp>
      <p:graphicFrame>
        <p:nvGraphicFramePr>
          <p:cNvPr id="8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73747"/>
              </p:ext>
            </p:extLst>
          </p:nvPr>
        </p:nvGraphicFramePr>
        <p:xfrm>
          <a:off x="5885744" y="1607277"/>
          <a:ext cx="2057400" cy="1524000"/>
        </p:xfrm>
        <a:graphic>
          <a:graphicData uri="http://schemas.openxmlformats.org/drawingml/2006/table">
            <a:tbl>
              <a:tblPr/>
              <a:tblGrid>
                <a:gridCol w="381000"/>
                <a:gridCol w="838200"/>
                <a:gridCol w="8382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41489" y="3421964"/>
            <a:ext cx="8915400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dirty="0"/>
              <a:t>σ</a:t>
            </a:r>
            <a:r>
              <a:rPr lang="en-US" altLang="zh-TW" sz="1800" baseline="-25000" dirty="0"/>
              <a:t>1,3</a:t>
            </a:r>
            <a:r>
              <a:rPr lang="en-US" altLang="zh-TW" sz="1800" dirty="0"/>
              <a:t>(</a:t>
            </a:r>
            <a:r>
              <a:rPr lang="en-US" altLang="zh-TW" sz="1800" i="1" dirty="0" err="1"/>
              <a:t>T</a:t>
            </a:r>
            <a:r>
              <a:rPr lang="en-US" altLang="zh-TW" sz="1800" i="1" baseline="-25000" dirty="0" err="1"/>
              <a:t>v</a:t>
            </a:r>
            <a:r>
              <a:rPr lang="en-US" altLang="zh-TW" sz="1800" dirty="0"/>
              <a:t>) =</a:t>
            </a:r>
          </a:p>
          <a:p>
            <a:pPr>
              <a:spcBef>
                <a:spcPct val="50000"/>
              </a:spcBef>
            </a:pPr>
            <a:r>
              <a:rPr lang="en-US" altLang="zh-TW" sz="1800" dirty="0"/>
              <a:t>min{σ</a:t>
            </a:r>
            <a:r>
              <a:rPr lang="en-US" altLang="zh-TW" sz="1800" baseline="-25000" dirty="0"/>
              <a:t>0,1</a:t>
            </a:r>
            <a:r>
              <a:rPr lang="en-US" altLang="zh-TW" sz="1800" dirty="0"/>
              <a:t>(</a:t>
            </a:r>
            <a:r>
              <a:rPr lang="en-US" altLang="zh-TW" sz="1800" i="1" dirty="0"/>
              <a:t>T</a:t>
            </a:r>
            <a:r>
              <a:rPr lang="en-US" altLang="zh-TW" sz="1800" i="1" baseline="-25000" dirty="0"/>
              <a:t>v</a:t>
            </a:r>
            <a:r>
              <a:rPr lang="en-US" altLang="zh-TW" sz="1800" baseline="30000" dirty="0"/>
              <a:t>1</a:t>
            </a:r>
            <a:r>
              <a:rPr lang="en-US" altLang="zh-TW" sz="1800" dirty="0"/>
              <a:t>) +σ</a:t>
            </a:r>
            <a:r>
              <a:rPr lang="en-US" altLang="zh-TW" sz="1800" baseline="-25000" dirty="0"/>
              <a:t>1,2</a:t>
            </a:r>
            <a:r>
              <a:rPr lang="en-US" altLang="zh-TW" sz="1800" dirty="0"/>
              <a:t>(</a:t>
            </a:r>
            <a:r>
              <a:rPr lang="en-US" altLang="zh-TW" sz="1800" i="1" dirty="0"/>
              <a:t>T</a:t>
            </a:r>
            <a:r>
              <a:rPr lang="en-US" altLang="zh-TW" sz="1800" i="1" baseline="-25000" dirty="0"/>
              <a:t>v</a:t>
            </a:r>
            <a:r>
              <a:rPr lang="en-US" altLang="zh-TW" sz="1800" baseline="30000" dirty="0"/>
              <a:t>2</a:t>
            </a:r>
            <a:r>
              <a:rPr lang="en-US" altLang="zh-TW" sz="1800" dirty="0"/>
              <a:t>), σ</a:t>
            </a:r>
            <a:r>
              <a:rPr lang="en-US" altLang="zh-TW" sz="1800" baseline="-25000" dirty="0"/>
              <a:t>0,2</a:t>
            </a:r>
            <a:r>
              <a:rPr lang="en-US" altLang="zh-TW" sz="1800" dirty="0"/>
              <a:t>(</a:t>
            </a:r>
            <a:r>
              <a:rPr lang="en-US" altLang="zh-TW" sz="1800" i="1" dirty="0"/>
              <a:t>T</a:t>
            </a:r>
            <a:r>
              <a:rPr lang="en-US" altLang="zh-TW" sz="1800" i="1" baseline="-25000" dirty="0"/>
              <a:t>v</a:t>
            </a:r>
            <a:r>
              <a:rPr lang="en-US" altLang="zh-TW" sz="1800" baseline="30000" dirty="0"/>
              <a:t>1</a:t>
            </a:r>
            <a:r>
              <a:rPr lang="en-US" altLang="zh-TW" sz="1800" dirty="0"/>
              <a:t>) +σ</a:t>
            </a:r>
            <a:r>
              <a:rPr lang="en-US" altLang="zh-TW" sz="1800" baseline="-25000" dirty="0"/>
              <a:t>1,1</a:t>
            </a:r>
            <a:r>
              <a:rPr lang="en-US" altLang="zh-TW" sz="1800" dirty="0"/>
              <a:t>(</a:t>
            </a:r>
            <a:r>
              <a:rPr lang="en-US" altLang="zh-TW" sz="1800" i="1" dirty="0"/>
              <a:t>T</a:t>
            </a:r>
            <a:r>
              <a:rPr lang="en-US" altLang="zh-TW" sz="1800" i="1" baseline="-25000" dirty="0"/>
              <a:t>v</a:t>
            </a:r>
            <a:r>
              <a:rPr lang="en-US" altLang="zh-TW" sz="1800" baseline="30000" dirty="0"/>
              <a:t>2</a:t>
            </a:r>
            <a:r>
              <a:rPr lang="en-US" altLang="zh-TW" sz="1800" dirty="0"/>
              <a:t>), σ</a:t>
            </a:r>
            <a:r>
              <a:rPr lang="en-US" altLang="zh-TW" sz="1800" baseline="-25000" dirty="0"/>
              <a:t>1,1</a:t>
            </a:r>
            <a:r>
              <a:rPr lang="en-US" altLang="zh-TW" sz="1800" dirty="0"/>
              <a:t>(</a:t>
            </a:r>
            <a:r>
              <a:rPr lang="en-US" altLang="zh-TW" sz="1800" i="1" dirty="0"/>
              <a:t>T</a:t>
            </a:r>
            <a:r>
              <a:rPr lang="en-US" altLang="zh-TW" sz="1800" i="1" baseline="-25000" dirty="0"/>
              <a:t>v</a:t>
            </a:r>
            <a:r>
              <a:rPr lang="en-US" altLang="zh-TW" sz="1800" baseline="30000" dirty="0"/>
              <a:t>1</a:t>
            </a:r>
            <a:r>
              <a:rPr lang="en-US" altLang="zh-TW" sz="1800" dirty="0"/>
              <a:t>) +σ</a:t>
            </a:r>
            <a:r>
              <a:rPr lang="en-US" altLang="zh-TW" sz="1800" baseline="-25000" dirty="0"/>
              <a:t>0,2</a:t>
            </a:r>
            <a:r>
              <a:rPr lang="en-US" altLang="zh-TW" sz="1800" dirty="0"/>
              <a:t>(</a:t>
            </a:r>
            <a:r>
              <a:rPr lang="en-US" altLang="zh-TW" sz="1800" i="1" dirty="0"/>
              <a:t>T</a:t>
            </a:r>
            <a:r>
              <a:rPr lang="en-US" altLang="zh-TW" sz="1800" i="1" baseline="-25000" dirty="0"/>
              <a:t>v</a:t>
            </a:r>
            <a:r>
              <a:rPr lang="en-US" altLang="zh-TW" sz="1800" baseline="30000" dirty="0"/>
              <a:t>2</a:t>
            </a:r>
            <a:r>
              <a:rPr lang="en-US" altLang="zh-TW" sz="1800" dirty="0"/>
              <a:t>), σ</a:t>
            </a:r>
            <a:r>
              <a:rPr lang="en-US" altLang="zh-TW" sz="1800" baseline="-25000" dirty="0"/>
              <a:t>1,2</a:t>
            </a:r>
            <a:r>
              <a:rPr lang="en-US" altLang="zh-TW" sz="1800" dirty="0"/>
              <a:t>(</a:t>
            </a:r>
            <a:r>
              <a:rPr lang="en-US" altLang="zh-TW" sz="1800" i="1" dirty="0"/>
              <a:t>T</a:t>
            </a:r>
            <a:r>
              <a:rPr lang="en-US" altLang="zh-TW" sz="1800" i="1" baseline="-25000" dirty="0"/>
              <a:t>v</a:t>
            </a:r>
            <a:r>
              <a:rPr lang="en-US" altLang="zh-TW" sz="1800" baseline="30000" dirty="0"/>
              <a:t>1</a:t>
            </a:r>
            <a:r>
              <a:rPr lang="en-US" altLang="zh-TW" sz="1800" dirty="0"/>
              <a:t>) +σ</a:t>
            </a:r>
            <a:r>
              <a:rPr lang="en-US" altLang="zh-TW" sz="1800" baseline="-25000" dirty="0"/>
              <a:t>0,1</a:t>
            </a:r>
            <a:r>
              <a:rPr lang="en-US" altLang="zh-TW" sz="1800" dirty="0"/>
              <a:t>(</a:t>
            </a:r>
            <a:r>
              <a:rPr lang="en-US" altLang="zh-TW" sz="1800" i="1" dirty="0"/>
              <a:t>T</a:t>
            </a:r>
            <a:r>
              <a:rPr lang="en-US" altLang="zh-TW" sz="1800" i="1" baseline="-25000" dirty="0"/>
              <a:t>v</a:t>
            </a:r>
            <a:r>
              <a:rPr lang="en-US" altLang="zh-TW" sz="1800" baseline="30000" dirty="0"/>
              <a:t>2</a:t>
            </a:r>
            <a:r>
              <a:rPr lang="en-US" altLang="zh-TW" sz="1800" dirty="0"/>
              <a:t>)}</a:t>
            </a:r>
          </a:p>
          <a:p>
            <a:pPr>
              <a:spcBef>
                <a:spcPct val="50000"/>
              </a:spcBef>
            </a:pPr>
            <a:r>
              <a:rPr lang="en-US" altLang="zh-TW" sz="1800" dirty="0"/>
              <a:t>= min{</a:t>
            </a:r>
            <a:r>
              <a:rPr lang="en-US" altLang="zh-TW" sz="2000" dirty="0"/>
              <a:t>∞, ∞, 17+26 ,∞</a:t>
            </a:r>
            <a:r>
              <a:rPr lang="en-US" altLang="zh-TW" sz="1800" dirty="0"/>
              <a:t>} = 43</a:t>
            </a:r>
          </a:p>
        </p:txBody>
      </p:sp>
    </p:spTree>
    <p:extLst>
      <p:ext uri="{BB962C8B-B14F-4D97-AF65-F5344CB8AC3E}">
        <p14:creationId xmlns:p14="http://schemas.microsoft.com/office/powerpoint/2010/main" val="76648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7.77778E-6 L 0.3118 0.08843 " pathEditMode="relative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Estinet</a:t>
            </a:r>
            <a:r>
              <a:rPr lang="en-US" dirty="0" smtClean="0"/>
              <a:t> network simulator</a:t>
            </a:r>
          </a:p>
          <a:p>
            <a:r>
              <a:rPr lang="en-US" dirty="0" smtClean="0"/>
              <a:t>A real topology</a:t>
            </a:r>
          </a:p>
          <a:p>
            <a:pPr lvl="1"/>
            <a:r>
              <a:rPr lang="en-US" dirty="0" err="1" smtClean="0"/>
              <a:t>Biznet</a:t>
            </a:r>
            <a:r>
              <a:rPr lang="en-US" dirty="0" smtClean="0"/>
              <a:t> with 29 nodes and 33 links</a:t>
            </a:r>
          </a:p>
          <a:p>
            <a:pPr lvl="1"/>
            <a:r>
              <a:rPr lang="en-US" dirty="0" smtClean="0"/>
              <a:t>#destinations = 6 ~ 12</a:t>
            </a:r>
          </a:p>
          <a:p>
            <a:pPr lvl="1"/>
            <a:r>
              <a:rPr lang="en-US" dirty="0" smtClean="0"/>
              <a:t>#recovery nodes = 2</a:t>
            </a:r>
          </a:p>
          <a:p>
            <a:r>
              <a:rPr lang="en-US" dirty="0" smtClean="0"/>
              <a:t>Synthetic topologies</a:t>
            </a:r>
          </a:p>
          <a:p>
            <a:pPr lvl="1"/>
            <a:r>
              <a:rPr lang="en-US" dirty="0" smtClean="0"/>
              <a:t>Generated by </a:t>
            </a:r>
            <a:r>
              <a:rPr lang="en-US" dirty="0" err="1" smtClean="0"/>
              <a:t>Inet</a:t>
            </a:r>
            <a:endParaRPr lang="en-US" dirty="0" smtClean="0"/>
          </a:p>
          <a:p>
            <a:pPr lvl="1"/>
            <a:r>
              <a:rPr lang="en-US" dirty="0" smtClean="0"/>
              <a:t>#nodes = 4000 ~ 10000</a:t>
            </a:r>
          </a:p>
          <a:p>
            <a:pPr lvl="1"/>
            <a:r>
              <a:rPr lang="en-US" dirty="0" smtClean="0"/>
              <a:t>#destinations = 100 ~ 500</a:t>
            </a:r>
          </a:p>
          <a:p>
            <a:pPr lvl="1"/>
            <a:r>
              <a:rPr lang="en-US" dirty="0" smtClean="0"/>
              <a:t>#recovery nodes = 15 ~ 55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2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The shortest-path tree algorithm (SPT)</a:t>
            </a:r>
          </a:p>
          <a:p>
            <a:pPr lvl="1"/>
            <a:r>
              <a:rPr lang="en-US" dirty="0" smtClean="0"/>
              <a:t>The Steiner tree (ST) algorithm</a:t>
            </a:r>
          </a:p>
          <a:p>
            <a:pPr lvl="1"/>
            <a:r>
              <a:rPr lang="en-US" dirty="0" smtClean="0"/>
              <a:t>The optimal solution by CPLEX</a:t>
            </a:r>
          </a:p>
          <a:p>
            <a:pPr lvl="1"/>
            <a:r>
              <a:rPr lang="en-US" dirty="0" smtClean="0"/>
              <a:t>RAERA</a:t>
            </a:r>
          </a:p>
          <a:p>
            <a:r>
              <a:rPr lang="en-US" dirty="0" smtClean="0"/>
              <a:t>Performance metrics</a:t>
            </a:r>
          </a:p>
          <a:p>
            <a:pPr lvl="1"/>
            <a:r>
              <a:rPr lang="en-US" dirty="0" smtClean="0"/>
              <a:t>Total cost (tree + recovery costs)</a:t>
            </a:r>
          </a:p>
          <a:p>
            <a:pPr lvl="1"/>
            <a:r>
              <a:rPr lang="en-US" dirty="0" smtClean="0"/>
              <a:t>Total retransmitted bytes</a:t>
            </a:r>
          </a:p>
          <a:p>
            <a:pPr lvl="1"/>
            <a:r>
              <a:rPr lang="en-US" dirty="0" smtClean="0"/>
              <a:t>Average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0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Topology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11555"/>
              </p:ext>
            </p:extLst>
          </p:nvPr>
        </p:nvGraphicFramePr>
        <p:xfrm>
          <a:off x="0" y="1676590"/>
          <a:ext cx="4335690" cy="353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453171"/>
              </p:ext>
            </p:extLst>
          </p:nvPr>
        </p:nvGraphicFramePr>
        <p:xfrm>
          <a:off x="4783717" y="1676590"/>
          <a:ext cx="4360283" cy="353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12848" y="5211934"/>
            <a:ext cx="1071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Tree Cost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4270" y="521193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Cost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56135" y="3597823"/>
            <a:ext cx="2846666" cy="1328011"/>
            <a:chOff x="3956135" y="2984655"/>
            <a:chExt cx="2846666" cy="132801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3956135" y="3168038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ular Callout 15"/>
            <p:cNvSpPr/>
            <p:nvPr/>
          </p:nvSpPr>
          <p:spPr>
            <a:xfrm>
              <a:off x="4569263" y="2984655"/>
              <a:ext cx="2233538" cy="1328011"/>
            </a:xfrm>
            <a:prstGeom prst="wedgeRoundRectCallout">
              <a:avLst>
                <a:gd name="adj1" fmla="val -58088"/>
                <a:gd name="adj2" fmla="val -34241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 minimizes tree cost, and provides the lowest tree cost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56135" y="2510438"/>
            <a:ext cx="3277314" cy="1328011"/>
            <a:chOff x="3956135" y="2510438"/>
            <a:chExt cx="3277314" cy="1328011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3956135" y="3597823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ular Callout 16"/>
            <p:cNvSpPr/>
            <p:nvPr/>
          </p:nvSpPr>
          <p:spPr>
            <a:xfrm>
              <a:off x="4999911" y="2510438"/>
              <a:ext cx="2233538" cy="1328011"/>
            </a:xfrm>
            <a:prstGeom prst="wedgeRoundRectCallout">
              <a:avLst>
                <a:gd name="adj1" fmla="val -76389"/>
                <a:gd name="adj2" fmla="val 29520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tree cost provided by RAERA is similar to optimized solution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53030" y="752122"/>
            <a:ext cx="3198727" cy="1494377"/>
            <a:chOff x="5853030" y="752122"/>
            <a:chExt cx="3198727" cy="1494377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8686800" y="2246499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ular Callout 25"/>
            <p:cNvSpPr/>
            <p:nvPr/>
          </p:nvSpPr>
          <p:spPr>
            <a:xfrm>
              <a:off x="5853030" y="752122"/>
              <a:ext cx="2233538" cy="1328011"/>
            </a:xfrm>
            <a:prstGeom prst="wedgeRoundRectCallout">
              <a:avLst>
                <a:gd name="adj1" fmla="val 79820"/>
                <a:gd name="adj2" fmla="val 50408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 does not consider recovery cost and results in the highest recovery cost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69817" y="3333251"/>
            <a:ext cx="3081940" cy="1878683"/>
            <a:chOff x="5969817" y="3333251"/>
            <a:chExt cx="3081940" cy="1878683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8686800" y="3333251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ular Callout 26"/>
            <p:cNvSpPr/>
            <p:nvPr/>
          </p:nvSpPr>
          <p:spPr>
            <a:xfrm>
              <a:off x="5969817" y="3883923"/>
              <a:ext cx="2233538" cy="1328011"/>
            </a:xfrm>
            <a:prstGeom prst="wedgeRoundRectCallout">
              <a:avLst>
                <a:gd name="adj1" fmla="val 77859"/>
                <a:gd name="adj2" fmla="val -79313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REARA also consider recovery cost, so the cost is the lowest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07501" y="1182427"/>
            <a:ext cx="3744256" cy="1561712"/>
            <a:chOff x="5307501" y="1182427"/>
            <a:chExt cx="3744256" cy="1561712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8686800" y="2744139"/>
              <a:ext cx="364957" cy="0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cxnSp>
        <p:sp>
          <p:nvSpPr>
            <p:cNvPr id="28" name="Rounded Rectangular Callout 27"/>
            <p:cNvSpPr/>
            <p:nvPr/>
          </p:nvSpPr>
          <p:spPr>
            <a:xfrm>
              <a:off x="5307501" y="1182427"/>
              <a:ext cx="2233538" cy="1328011"/>
            </a:xfrm>
            <a:prstGeom prst="wedgeRoundRectCallout">
              <a:avLst>
                <a:gd name="adj1" fmla="val 96814"/>
                <a:gd name="adj2" fmla="val 55904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SPT also provides higher recovery cost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56135" y="1416128"/>
            <a:ext cx="2613093" cy="1758316"/>
            <a:chOff x="3956135" y="1416128"/>
            <a:chExt cx="2613093" cy="1758316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3956135" y="3174444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ular Callout 17"/>
            <p:cNvSpPr/>
            <p:nvPr/>
          </p:nvSpPr>
          <p:spPr>
            <a:xfrm>
              <a:off x="4335690" y="1416128"/>
              <a:ext cx="2233538" cy="1328011"/>
            </a:xfrm>
            <a:prstGeom prst="wedgeRoundRectCallout">
              <a:avLst>
                <a:gd name="adj1" fmla="val -48938"/>
                <a:gd name="adj2" fmla="val 77891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SPT minimizes end-to-end hops, and it results in the highest tree cost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7901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Topology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827389"/>
              </p:ext>
            </p:extLst>
          </p:nvPr>
        </p:nvGraphicFramePr>
        <p:xfrm>
          <a:off x="4706397" y="2080131"/>
          <a:ext cx="4286400" cy="313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1017" y="5079898"/>
            <a:ext cx="161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Retransmission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7200" y="5079898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34509"/>
              </p:ext>
            </p:extLst>
          </p:nvPr>
        </p:nvGraphicFramePr>
        <p:xfrm>
          <a:off x="0" y="2080132"/>
          <a:ext cx="4321092" cy="313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912341" y="3722809"/>
            <a:ext cx="2644052" cy="1619997"/>
            <a:chOff x="3910578" y="3712829"/>
            <a:chExt cx="2644052" cy="1619997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3910578" y="3712829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ular Callout 18"/>
            <p:cNvSpPr/>
            <p:nvPr/>
          </p:nvSpPr>
          <p:spPr>
            <a:xfrm>
              <a:off x="4321092" y="4004815"/>
              <a:ext cx="2233538" cy="1328011"/>
            </a:xfrm>
            <a:prstGeom prst="wedgeRoundRectCallout">
              <a:avLst>
                <a:gd name="adj1" fmla="val -52206"/>
                <a:gd name="adj2" fmla="val -66121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REARA similar to optimized solution generates the fewest retransmission bytes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12341" y="3340809"/>
            <a:ext cx="2824859" cy="1328011"/>
            <a:chOff x="3912341" y="3340809"/>
            <a:chExt cx="2824859" cy="1328011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3912341" y="3450042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ular Callout 19"/>
            <p:cNvSpPr/>
            <p:nvPr/>
          </p:nvSpPr>
          <p:spPr>
            <a:xfrm>
              <a:off x="4503662" y="3340809"/>
              <a:ext cx="2233538" cy="1328011"/>
            </a:xfrm>
            <a:prstGeom prst="wedgeRoundRectCallout">
              <a:avLst>
                <a:gd name="adj1" fmla="val -58088"/>
                <a:gd name="adj2" fmla="val -40837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SPT is in between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12341" y="1416128"/>
            <a:ext cx="2656887" cy="1823118"/>
            <a:chOff x="3912341" y="1416128"/>
            <a:chExt cx="2656887" cy="1823118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3912341" y="3239246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ular Callout 20"/>
            <p:cNvSpPr/>
            <p:nvPr/>
          </p:nvSpPr>
          <p:spPr>
            <a:xfrm>
              <a:off x="4335690" y="1416128"/>
              <a:ext cx="2233538" cy="1328011"/>
            </a:xfrm>
            <a:prstGeom prst="wedgeRoundRectCallout">
              <a:avLst>
                <a:gd name="adj1" fmla="val -48938"/>
                <a:gd name="adj2" fmla="val 77891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Because of the highest recovery cost, ST generates the most retransmission bytes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31090" y="752120"/>
            <a:ext cx="2961707" cy="1632178"/>
            <a:chOff x="6031090" y="752120"/>
            <a:chExt cx="2961707" cy="1632178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8627840" y="2384298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ular Callout 26"/>
            <p:cNvSpPr/>
            <p:nvPr/>
          </p:nvSpPr>
          <p:spPr>
            <a:xfrm>
              <a:off x="6031090" y="752120"/>
              <a:ext cx="2233538" cy="1328011"/>
            </a:xfrm>
            <a:prstGeom prst="wedgeRoundRectCallout">
              <a:avLst>
                <a:gd name="adj1" fmla="val 71323"/>
                <a:gd name="adj2" fmla="val 60302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Longer end-to-end hops make longer latency when k is larger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31090" y="4165406"/>
            <a:ext cx="2961707" cy="1816192"/>
            <a:chOff x="6031090" y="4165406"/>
            <a:chExt cx="2961707" cy="1816192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8627840" y="4165406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ular Callout 28"/>
            <p:cNvSpPr/>
            <p:nvPr/>
          </p:nvSpPr>
          <p:spPr>
            <a:xfrm>
              <a:off x="6031090" y="4653587"/>
              <a:ext cx="2233538" cy="1328011"/>
            </a:xfrm>
            <a:prstGeom prst="wedgeRoundRectCallout">
              <a:avLst>
                <a:gd name="adj1" fmla="val 70016"/>
                <a:gd name="adj2" fmla="val -74916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REARA shows the lowest latency with lower total costs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453262" y="3450042"/>
            <a:ext cx="2539535" cy="1892764"/>
            <a:chOff x="6453262" y="3450042"/>
            <a:chExt cx="2539535" cy="1892764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8627840" y="3450042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ounded Rectangular Callout 30"/>
            <p:cNvSpPr/>
            <p:nvPr/>
          </p:nvSpPr>
          <p:spPr>
            <a:xfrm>
              <a:off x="6453262" y="4014795"/>
              <a:ext cx="2233538" cy="1328011"/>
            </a:xfrm>
            <a:prstGeom prst="wedgeRoundRectCallout">
              <a:avLst>
                <a:gd name="adj1" fmla="val 54983"/>
                <a:gd name="adj2" fmla="val -81512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SPT reduces the end-to-end hops, so its latency does not grow with k critically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3357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Topology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806393"/>
              </p:ext>
            </p:extLst>
          </p:nvPr>
        </p:nvGraphicFramePr>
        <p:xfrm>
          <a:off x="0" y="1844197"/>
          <a:ext cx="4744442" cy="295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644262"/>
              </p:ext>
            </p:extLst>
          </p:nvPr>
        </p:nvGraphicFramePr>
        <p:xfrm>
          <a:off x="4627657" y="1844197"/>
          <a:ext cx="4516344" cy="2958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60806" y="4803153"/>
            <a:ext cx="211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 with Different 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83126" y="4803154"/>
            <a:ext cx="208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 with Different r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1844037" y="1143000"/>
            <a:ext cx="2233538" cy="1328011"/>
          </a:xfrm>
          <a:prstGeom prst="wedgeRoundRectCallout">
            <a:avLst>
              <a:gd name="adj1" fmla="val -14298"/>
              <a:gd name="adj2" fmla="val 81189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cost increase with k, because of larger tree for more destinations.</a:t>
            </a:r>
            <a:endParaRPr lang="en-US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332127" y="1180191"/>
            <a:ext cx="2233538" cy="1328011"/>
          </a:xfrm>
          <a:prstGeom prst="wedgeRoundRectCallout">
            <a:avLst>
              <a:gd name="adj1" fmla="val -14298"/>
              <a:gd name="adj2" fmla="val 81189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cost slightly decreases with more recovery nodes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379485" y="668585"/>
            <a:ext cx="2401418" cy="2460274"/>
            <a:chOff x="4379485" y="668585"/>
            <a:chExt cx="2401418" cy="2460274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4379485" y="2421688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299177" y="3128859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ular Callout 17"/>
            <p:cNvSpPr/>
            <p:nvPr/>
          </p:nvSpPr>
          <p:spPr>
            <a:xfrm>
              <a:off x="4547365" y="668585"/>
              <a:ext cx="2233538" cy="1328011"/>
            </a:xfrm>
            <a:prstGeom prst="wedgeRoundRectCallout">
              <a:avLst>
                <a:gd name="adj1" fmla="val -24755"/>
                <a:gd name="adj2" fmla="val 91083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 and SPT work similar with higher cost.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82996" y="2778477"/>
            <a:ext cx="2233538" cy="3058013"/>
            <a:chOff x="3582996" y="2778477"/>
            <a:chExt cx="2233538" cy="3058013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4379485" y="2778477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299177" y="3879828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ular Callout 18"/>
            <p:cNvSpPr/>
            <p:nvPr/>
          </p:nvSpPr>
          <p:spPr>
            <a:xfrm>
              <a:off x="3582996" y="4508479"/>
              <a:ext cx="2233538" cy="1328011"/>
            </a:xfrm>
            <a:prstGeom prst="wedgeRoundRectCallout">
              <a:avLst>
                <a:gd name="adj1" fmla="val 9232"/>
                <a:gd name="adj2" fmla="val -133181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REARA successfully reduces the cost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653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Topology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066031"/>
              </p:ext>
            </p:extLst>
          </p:nvPr>
        </p:nvGraphicFramePr>
        <p:xfrm>
          <a:off x="0" y="1915733"/>
          <a:ext cx="4729844" cy="31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3360" y="4968868"/>
            <a:ext cx="235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 with Different |V|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135650"/>
              </p:ext>
            </p:extLst>
          </p:nvPr>
        </p:nvGraphicFramePr>
        <p:xfrm>
          <a:off x="4627656" y="1915732"/>
          <a:ext cx="4516344" cy="31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70470" y="4968868"/>
            <a:ext cx="3674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Retransmission bytes with different k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844037" y="1143000"/>
            <a:ext cx="2233538" cy="1328011"/>
          </a:xfrm>
          <a:prstGeom prst="wedgeRoundRectCallout">
            <a:avLst>
              <a:gd name="adj1" fmla="val -14298"/>
              <a:gd name="adj2" fmla="val 81189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cost does not increase with |V|, because the size of tree is similar.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981769" y="1143000"/>
            <a:ext cx="2233538" cy="1328011"/>
          </a:xfrm>
          <a:prstGeom prst="wedgeRoundRectCallout">
            <a:avLst>
              <a:gd name="adj1" fmla="val -14298"/>
              <a:gd name="adj2" fmla="val 81189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destinations generate more retransmission Bytes.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40817" y="1514004"/>
            <a:ext cx="2240838" cy="2534607"/>
            <a:chOff x="3240817" y="1514004"/>
            <a:chExt cx="2240838" cy="2534607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4262699" y="3128860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116698" y="4048611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ular Callout 13"/>
            <p:cNvSpPr/>
            <p:nvPr/>
          </p:nvSpPr>
          <p:spPr>
            <a:xfrm>
              <a:off x="3240817" y="1514004"/>
              <a:ext cx="2233538" cy="1328011"/>
            </a:xfrm>
            <a:prstGeom prst="wedgeRoundRectCallout">
              <a:avLst>
                <a:gd name="adj1" fmla="val 20997"/>
                <a:gd name="adj2" fmla="val 100977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 and SPT work similar.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27524" y="4186414"/>
            <a:ext cx="2233538" cy="1815791"/>
            <a:chOff x="3327524" y="4186414"/>
            <a:chExt cx="2233538" cy="1815791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4262699" y="4186414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116698" y="4270432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ular Callout 14"/>
            <p:cNvSpPr/>
            <p:nvPr/>
          </p:nvSpPr>
          <p:spPr>
            <a:xfrm>
              <a:off x="3327524" y="4674194"/>
              <a:ext cx="2233538" cy="1328011"/>
            </a:xfrm>
            <a:prstGeom prst="wedgeRoundRectCallout">
              <a:avLst>
                <a:gd name="adj1" fmla="val 17729"/>
                <a:gd name="adj2" fmla="val -82612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RAERA provides lower cost and generate less transmission bytes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6248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Topology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390749"/>
              </p:ext>
            </p:extLst>
          </p:nvPr>
        </p:nvGraphicFramePr>
        <p:xfrm>
          <a:off x="-1" y="2056282"/>
          <a:ext cx="4569264" cy="289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372978"/>
              </p:ext>
            </p:extLst>
          </p:nvPr>
        </p:nvGraphicFramePr>
        <p:xfrm>
          <a:off x="4569263" y="2056281"/>
          <a:ext cx="4574737" cy="289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46289" y="4949146"/>
            <a:ext cx="2403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Latency with different 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24171" y="4949146"/>
            <a:ext cx="2379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Latency with different r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061117" y="938610"/>
            <a:ext cx="2233538" cy="1328011"/>
          </a:xfrm>
          <a:prstGeom prst="wedgeRoundRectCallout">
            <a:avLst>
              <a:gd name="adj1" fmla="val -14298"/>
              <a:gd name="adj2" fmla="val 81189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Latency does </a:t>
            </a:r>
            <a:r>
              <a:rPr lang="en-US" dirty="0"/>
              <a:t>not change </a:t>
            </a:r>
            <a:r>
              <a:rPr lang="en-US" dirty="0" smtClean="0"/>
              <a:t>obviously with k and r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28408" y="1143000"/>
            <a:ext cx="2233538" cy="2105484"/>
            <a:chOff x="3328408" y="1143000"/>
            <a:chExt cx="2233538" cy="2105484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4204306" y="3089682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196989" y="3248484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ular Callout 20"/>
            <p:cNvSpPr/>
            <p:nvPr/>
          </p:nvSpPr>
          <p:spPr>
            <a:xfrm>
              <a:off x="3328408" y="1143000"/>
              <a:ext cx="2233538" cy="1328011"/>
            </a:xfrm>
            <a:prstGeom prst="wedgeRoundRectCallout">
              <a:avLst>
                <a:gd name="adj1" fmla="val 21650"/>
                <a:gd name="adj2" fmla="val 99878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Latency is the highest in ST cast, because of longer end-to-end hops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63451" y="4132636"/>
            <a:ext cx="2598495" cy="1849847"/>
            <a:chOff x="2963451" y="4132636"/>
            <a:chExt cx="2598495" cy="1849847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4204306" y="4132636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196989" y="4146493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ed Rectangular Callout 21"/>
            <p:cNvSpPr/>
            <p:nvPr/>
          </p:nvSpPr>
          <p:spPr>
            <a:xfrm>
              <a:off x="2963451" y="4654472"/>
              <a:ext cx="2233538" cy="1328011"/>
            </a:xfrm>
            <a:prstGeom prst="wedgeRoundRectCallout">
              <a:avLst>
                <a:gd name="adj1" fmla="val 39297"/>
                <a:gd name="adj2" fmla="val -85909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RAERA provides the lowest latency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45618" y="1755015"/>
            <a:ext cx="2233538" cy="1924302"/>
            <a:chOff x="3545618" y="1755015"/>
            <a:chExt cx="2233538" cy="1924302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4202542" y="3636262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196989" y="3679317"/>
              <a:ext cx="364957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ular Callout 22"/>
            <p:cNvSpPr/>
            <p:nvPr/>
          </p:nvSpPr>
          <p:spPr>
            <a:xfrm>
              <a:off x="3545618" y="1755015"/>
              <a:ext cx="2233538" cy="1328011"/>
            </a:xfrm>
            <a:prstGeom prst="wedgeRoundRectCallout">
              <a:avLst>
                <a:gd name="adj1" fmla="val 21650"/>
                <a:gd name="adj2" fmla="val 99878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SPT shows higher latency than REARA, because of higher recovery latency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7736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(2/7)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460524"/>
          </a:xfrm>
        </p:spPr>
        <p:txBody>
          <a:bodyPr>
            <a:normAutofit/>
          </a:bodyPr>
          <a:lstStyle/>
          <a:p>
            <a:r>
              <a:rPr lang="en-US" dirty="0" smtClean="0"/>
              <a:t>Multicast reduces the load of both servers and networks</a:t>
            </a:r>
          </a:p>
          <a:p>
            <a:r>
              <a:rPr lang="en-US" dirty="0" smtClean="0"/>
              <a:t>Support more clients with the same resources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57" y="4254113"/>
            <a:ext cx="806276" cy="672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762" y="4254113"/>
            <a:ext cx="806276" cy="672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964" y="4254113"/>
            <a:ext cx="806276" cy="672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886" y="2897444"/>
            <a:ext cx="806276" cy="6726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886" y="3834483"/>
            <a:ext cx="806276" cy="6726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886" y="4763680"/>
            <a:ext cx="806276" cy="6726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886" y="5739073"/>
            <a:ext cx="806276" cy="672692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152533" y="4590459"/>
            <a:ext cx="11572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1"/>
          </p:cNvCxnSpPr>
          <p:nvPr/>
        </p:nvCxnSpPr>
        <p:spPr>
          <a:xfrm>
            <a:off x="4116038" y="4590459"/>
            <a:ext cx="87992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662306" y="3379539"/>
            <a:ext cx="1207214" cy="1085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1"/>
          </p:cNvCxnSpPr>
          <p:nvPr/>
        </p:nvCxnSpPr>
        <p:spPr>
          <a:xfrm flipV="1">
            <a:off x="5662306" y="4170829"/>
            <a:ext cx="1165580" cy="4196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1"/>
          </p:cNvCxnSpPr>
          <p:nvPr/>
        </p:nvCxnSpPr>
        <p:spPr>
          <a:xfrm>
            <a:off x="5662306" y="4763680"/>
            <a:ext cx="1165580" cy="3363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20672" y="4763680"/>
            <a:ext cx="1248848" cy="1156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6" descr="MCj043161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3620" y="3987175"/>
            <a:ext cx="1172637" cy="120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1346257" y="4507175"/>
            <a:ext cx="37956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5121056" y="2894154"/>
            <a:ext cx="1977644" cy="1606313"/>
          </a:xfrm>
          <a:custGeom>
            <a:avLst/>
            <a:gdLst>
              <a:gd name="connsiteX0" fmla="*/ 0 w 1977644"/>
              <a:gd name="connsiteY0" fmla="*/ 1603237 h 1606313"/>
              <a:gd name="connsiteX1" fmla="*/ 624519 w 1977644"/>
              <a:gd name="connsiteY1" fmla="*/ 1353381 h 1606313"/>
              <a:gd name="connsiteX2" fmla="*/ 1977644 w 1977644"/>
              <a:gd name="connsiteY2" fmla="*/ 0 h 160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7644" h="1606313">
                <a:moveTo>
                  <a:pt x="0" y="1603237"/>
                </a:moveTo>
                <a:cubicBezTo>
                  <a:pt x="147456" y="1611912"/>
                  <a:pt x="294912" y="1620587"/>
                  <a:pt x="624519" y="1353381"/>
                </a:cubicBezTo>
                <a:cubicBezTo>
                  <a:pt x="954126" y="1086175"/>
                  <a:pt x="1465885" y="543087"/>
                  <a:pt x="1977644" y="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87595" y="3810289"/>
            <a:ext cx="2019278" cy="687102"/>
          </a:xfrm>
          <a:custGeom>
            <a:avLst/>
            <a:gdLst>
              <a:gd name="connsiteX0" fmla="*/ 0 w 2019278"/>
              <a:gd name="connsiteY0" fmla="*/ 687102 h 687102"/>
              <a:gd name="connsiteX1" fmla="*/ 728605 w 2019278"/>
              <a:gd name="connsiteY1" fmla="*/ 562174 h 687102"/>
              <a:gd name="connsiteX2" fmla="*/ 2019278 w 2019278"/>
              <a:gd name="connsiteY2" fmla="*/ 0 h 68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278" h="687102">
                <a:moveTo>
                  <a:pt x="0" y="687102"/>
                </a:moveTo>
                <a:cubicBezTo>
                  <a:pt x="196029" y="681896"/>
                  <a:pt x="392059" y="676691"/>
                  <a:pt x="728605" y="562174"/>
                </a:cubicBezTo>
                <a:cubicBezTo>
                  <a:pt x="1065151" y="447657"/>
                  <a:pt x="2019278" y="0"/>
                  <a:pt x="2019278" y="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50047" y="4497391"/>
            <a:ext cx="1936009" cy="645458"/>
          </a:xfrm>
          <a:custGeom>
            <a:avLst/>
            <a:gdLst>
              <a:gd name="connsiteX0" fmla="*/ 0 w 1936009"/>
              <a:gd name="connsiteY0" fmla="*/ 0 h 645458"/>
              <a:gd name="connsiteX1" fmla="*/ 832692 w 1936009"/>
              <a:gd name="connsiteY1" fmla="*/ 291497 h 645458"/>
              <a:gd name="connsiteX2" fmla="*/ 1936009 w 1936009"/>
              <a:gd name="connsiteY2" fmla="*/ 645458 h 64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6009" h="645458">
                <a:moveTo>
                  <a:pt x="0" y="0"/>
                </a:moveTo>
                <a:cubicBezTo>
                  <a:pt x="255012" y="91960"/>
                  <a:pt x="510024" y="183921"/>
                  <a:pt x="832692" y="291497"/>
                </a:cubicBezTo>
                <a:cubicBezTo>
                  <a:pt x="1155360" y="399073"/>
                  <a:pt x="1936009" y="645458"/>
                  <a:pt x="1936009" y="645458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370864" y="4497391"/>
            <a:ext cx="1519663" cy="1665700"/>
          </a:xfrm>
          <a:custGeom>
            <a:avLst/>
            <a:gdLst>
              <a:gd name="connsiteX0" fmla="*/ 0 w 1519663"/>
              <a:gd name="connsiteY0" fmla="*/ 0 h 1665700"/>
              <a:gd name="connsiteX1" fmla="*/ 603702 w 1519663"/>
              <a:gd name="connsiteY1" fmla="*/ 499710 h 1665700"/>
              <a:gd name="connsiteX2" fmla="*/ 1519663 w 1519663"/>
              <a:gd name="connsiteY2" fmla="*/ 1665700 h 166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9663" h="1665700">
                <a:moveTo>
                  <a:pt x="0" y="0"/>
                </a:moveTo>
                <a:cubicBezTo>
                  <a:pt x="175212" y="111046"/>
                  <a:pt x="350425" y="222093"/>
                  <a:pt x="603702" y="499710"/>
                </a:cubicBezTo>
                <a:cubicBezTo>
                  <a:pt x="856979" y="777327"/>
                  <a:pt x="1188321" y="1221513"/>
                  <a:pt x="1519663" y="16657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ular Callout 41"/>
          <p:cNvSpPr/>
          <p:nvPr/>
        </p:nvSpPr>
        <p:spPr>
          <a:xfrm>
            <a:off x="1762603" y="1990566"/>
            <a:ext cx="2767921" cy="1765533"/>
          </a:xfrm>
          <a:prstGeom prst="wedgeRoundRectCallout">
            <a:avLst>
              <a:gd name="adj1" fmla="val -58580"/>
              <a:gd name="adj2" fmla="val 75397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load of the server is reduced</a:t>
            </a:r>
            <a:endParaRPr lang="en-US" sz="2400" dirty="0"/>
          </a:p>
        </p:txBody>
      </p:sp>
      <p:sp>
        <p:nvSpPr>
          <p:cNvPr id="43" name="Rounded Rectangular Callout 42"/>
          <p:cNvSpPr/>
          <p:nvPr/>
        </p:nvSpPr>
        <p:spPr>
          <a:xfrm>
            <a:off x="3034319" y="4856306"/>
            <a:ext cx="2767921" cy="1765533"/>
          </a:xfrm>
          <a:prstGeom prst="wedgeRoundRectCallout">
            <a:avLst>
              <a:gd name="adj1" fmla="val -60836"/>
              <a:gd name="adj2" fmla="val -68480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load of the network is reduced</a:t>
            </a:r>
            <a:endParaRPr lang="en-US" sz="2400" dirty="0"/>
          </a:p>
        </p:txBody>
      </p:sp>
      <p:sp>
        <p:nvSpPr>
          <p:cNvPr id="44" name="Rounded Rectangular Callout 43"/>
          <p:cNvSpPr/>
          <p:nvPr/>
        </p:nvSpPr>
        <p:spPr>
          <a:xfrm>
            <a:off x="3146563" y="2760839"/>
            <a:ext cx="2767921" cy="1765533"/>
          </a:xfrm>
          <a:prstGeom prst="wedgeRoundRectCallout">
            <a:avLst>
              <a:gd name="adj1" fmla="val 83565"/>
              <a:gd name="adj2" fmla="val 38838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More clients can be served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423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of RAERA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068462"/>
          </a:xfrm>
        </p:spPr>
        <p:txBody>
          <a:bodyPr/>
          <a:lstStyle/>
          <a:p>
            <a:r>
              <a:rPr lang="en-US" dirty="0" smtClean="0"/>
              <a:t>Intel Xeon E7-4870 2.4 GHz CPUs and 128GB 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78502"/>
              </p:ext>
            </p:extLst>
          </p:nvPr>
        </p:nvGraphicFramePr>
        <p:xfrm>
          <a:off x="1579223" y="334147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｜</a:t>
                      </a:r>
                      <a:r>
                        <a:rPr lang="en-US" altLang="zh-TW" dirty="0" smtClean="0"/>
                        <a:t>v</a:t>
                      </a:r>
                      <a:r>
                        <a:rPr lang="zh-TW" altLang="en-US" dirty="0" smtClean="0"/>
                        <a:t>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 =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 = 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 = 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r>
                        <a:rPr lang="en-US" baseline="0" dirty="0" smtClean="0"/>
                        <a:t> = 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r>
                        <a:rPr lang="en-US" baseline="0" dirty="0" smtClean="0"/>
                        <a:t> = 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306529" y="2013465"/>
            <a:ext cx="5368694" cy="2059727"/>
            <a:chOff x="2306529" y="2013465"/>
            <a:chExt cx="5368694" cy="2059727"/>
          </a:xfrm>
        </p:grpSpPr>
        <p:sp>
          <p:nvSpPr>
            <p:cNvPr id="5" name="Rectangle 4"/>
            <p:cNvSpPr/>
            <p:nvPr/>
          </p:nvSpPr>
          <p:spPr>
            <a:xfrm>
              <a:off x="2598495" y="3693611"/>
              <a:ext cx="5076728" cy="379581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ular Callout 5"/>
            <p:cNvSpPr/>
            <p:nvPr/>
          </p:nvSpPr>
          <p:spPr>
            <a:xfrm>
              <a:off x="2306529" y="2013465"/>
              <a:ext cx="2233538" cy="1328011"/>
            </a:xfrm>
            <a:prstGeom prst="wedgeRoundRectCallout">
              <a:avLst>
                <a:gd name="adj1" fmla="val 47140"/>
                <a:gd name="adj2" fmla="val 69097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Running time increases with k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23921" y="3693611"/>
            <a:ext cx="2796453" cy="2997502"/>
            <a:chOff x="823921" y="3693611"/>
            <a:chExt cx="2796453" cy="2997502"/>
          </a:xfrm>
        </p:grpSpPr>
        <p:sp>
          <p:nvSpPr>
            <p:cNvPr id="7" name="Rectangle 6"/>
            <p:cNvSpPr/>
            <p:nvPr/>
          </p:nvSpPr>
          <p:spPr>
            <a:xfrm>
              <a:off x="2598495" y="3693611"/>
              <a:ext cx="1021879" cy="1502065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823921" y="5363102"/>
              <a:ext cx="2233538" cy="1328011"/>
            </a:xfrm>
            <a:prstGeom prst="wedgeRoundRectCallout">
              <a:avLst>
                <a:gd name="adj1" fmla="val 54983"/>
                <a:gd name="adj2" fmla="val -59525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Also increases with </a:t>
              </a:r>
            </a:p>
            <a:p>
              <a:pPr algn="ctr"/>
              <a:r>
                <a:rPr lang="en-US" dirty="0" smtClean="0"/>
                <a:t>|V|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991" y="2341577"/>
            <a:ext cx="3547383" cy="1731615"/>
            <a:chOff x="72991" y="2341577"/>
            <a:chExt cx="3547383" cy="1731615"/>
          </a:xfrm>
        </p:grpSpPr>
        <p:sp>
          <p:nvSpPr>
            <p:cNvPr id="9" name="Rectangle 8"/>
            <p:cNvSpPr/>
            <p:nvPr/>
          </p:nvSpPr>
          <p:spPr>
            <a:xfrm>
              <a:off x="2598495" y="3693611"/>
              <a:ext cx="1021879" cy="379581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72991" y="2341577"/>
              <a:ext cx="2233538" cy="1328011"/>
            </a:xfrm>
            <a:prstGeom prst="wedgeRoundRectCallout">
              <a:avLst>
                <a:gd name="adj1" fmla="val 58251"/>
                <a:gd name="adj2" fmla="val 65799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When scale is small, the running time is less than 1 second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40067" y="4783895"/>
            <a:ext cx="3135156" cy="1907218"/>
            <a:chOff x="4540067" y="4783895"/>
            <a:chExt cx="3135156" cy="1907218"/>
          </a:xfrm>
        </p:grpSpPr>
        <p:sp>
          <p:nvSpPr>
            <p:cNvPr id="10" name="Rectangle 9"/>
            <p:cNvSpPr/>
            <p:nvPr/>
          </p:nvSpPr>
          <p:spPr>
            <a:xfrm>
              <a:off x="6565754" y="4783895"/>
              <a:ext cx="1109469" cy="379581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ular Callout 11"/>
            <p:cNvSpPr/>
            <p:nvPr/>
          </p:nvSpPr>
          <p:spPr>
            <a:xfrm>
              <a:off x="4540067" y="5363102"/>
              <a:ext cx="2233538" cy="1328011"/>
            </a:xfrm>
            <a:prstGeom prst="wedgeRoundRectCallout">
              <a:avLst>
                <a:gd name="adj1" fmla="val 64787"/>
                <a:gd name="adj2" fmla="val -58426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Even in a large scale, the running is still acceptable.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426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evaluate RAERA in our experimental SDN network</a:t>
            </a:r>
          </a:p>
          <a:p>
            <a:r>
              <a:rPr lang="en-US" dirty="0" smtClean="0"/>
              <a:t>Use Floodlight as our controller</a:t>
            </a:r>
          </a:p>
          <a:p>
            <a:r>
              <a:rPr lang="en-US" dirty="0" smtClean="0"/>
              <a:t>Implement recovery nodes in Click software router</a:t>
            </a:r>
          </a:p>
          <a:p>
            <a:r>
              <a:rPr lang="en-US" dirty="0" smtClean="0"/>
              <a:t>Topology includes 14 nodes and 20 links with 8 destinations and 2 recovery nodes</a:t>
            </a:r>
          </a:p>
          <a:p>
            <a:r>
              <a:rPr lang="en-US" dirty="0" smtClean="0"/>
              <a:t>Test video is 136 seconds in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34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in Our </a:t>
            </a:r>
            <a:r>
              <a:rPr lang="en-US" dirty="0" err="1" smtClean="0"/>
              <a:t>Testbed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67746535"/>
              </p:ext>
            </p:extLst>
          </p:nvPr>
        </p:nvGraphicFramePr>
        <p:xfrm>
          <a:off x="457200" y="3010428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Algorithm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Bandwidth Consumption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Re-buffering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RAERA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13.18 Mbytes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0.4 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16.39 Mbytes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33.5 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17.83 Mbytes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7.8 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974610" y="4112330"/>
            <a:ext cx="4966891" cy="2286798"/>
            <a:chOff x="974610" y="4112330"/>
            <a:chExt cx="4966891" cy="2286798"/>
          </a:xfrm>
        </p:grpSpPr>
        <p:sp>
          <p:nvSpPr>
            <p:cNvPr id="5" name="Rectangle 4"/>
            <p:cNvSpPr/>
            <p:nvPr/>
          </p:nvSpPr>
          <p:spPr>
            <a:xfrm>
              <a:off x="3208148" y="4112330"/>
              <a:ext cx="2733353" cy="78785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974610" y="5071117"/>
              <a:ext cx="2233538" cy="1328011"/>
            </a:xfrm>
            <a:prstGeom prst="wedgeRoundRectCallout">
              <a:avLst>
                <a:gd name="adj1" fmla="val 64787"/>
                <a:gd name="adj2" fmla="val -58426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 and SPT generate similar retransmission bytes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40067" y="4099478"/>
            <a:ext cx="4146733" cy="2591635"/>
            <a:chOff x="4540067" y="4099478"/>
            <a:chExt cx="4146733" cy="2591635"/>
          </a:xfrm>
        </p:grpSpPr>
        <p:sp>
          <p:nvSpPr>
            <p:cNvPr id="6" name="Rectangle 5"/>
            <p:cNvSpPr/>
            <p:nvPr/>
          </p:nvSpPr>
          <p:spPr>
            <a:xfrm>
              <a:off x="5953447" y="4099478"/>
              <a:ext cx="2733353" cy="426291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4540067" y="5363102"/>
              <a:ext cx="2233538" cy="1328011"/>
            </a:xfrm>
            <a:prstGeom prst="wedgeRoundRectCallout">
              <a:avLst>
                <a:gd name="adj1" fmla="val 60212"/>
                <a:gd name="adj2" fmla="val -110095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 provides longer average end-to-end hops that causes longer video re-buffering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08148" y="1682417"/>
            <a:ext cx="5478652" cy="2417060"/>
            <a:chOff x="3208148" y="1682417"/>
            <a:chExt cx="5478652" cy="2417060"/>
          </a:xfrm>
        </p:grpSpPr>
        <p:sp>
          <p:nvSpPr>
            <p:cNvPr id="7" name="Rectangle 6"/>
            <p:cNvSpPr/>
            <p:nvPr/>
          </p:nvSpPr>
          <p:spPr>
            <a:xfrm>
              <a:off x="3208148" y="3693610"/>
              <a:ext cx="5478652" cy="405867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3719909" y="1682417"/>
              <a:ext cx="2233538" cy="1328011"/>
            </a:xfrm>
            <a:prstGeom prst="wedgeRoundRectCallout">
              <a:avLst>
                <a:gd name="adj1" fmla="val 37336"/>
                <a:gd name="adj2" fmla="val 94381"/>
                <a:gd name="adj3" fmla="val 16667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RAERA provides better video quality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4371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Conclusion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63510" cy="5417906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Traffic engineering and recovery node selection in SDN have not been carefully addressed for </a:t>
            </a:r>
            <a:r>
              <a:rPr lang="en-US" altLang="zh-TW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multicast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 Recover-aware Steiner Tree (RST) 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 that RST</a:t>
            </a:r>
          </a:p>
          <a:p>
            <a:pPr lvl="1"/>
            <a:r>
              <a:rPr lang="en-US" altLang="zh-TW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NP-Hard </a:t>
            </a:r>
            <a:r>
              <a:rPr lang="en-US" altLang="zh-TW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able be </a:t>
            </a:r>
            <a:r>
              <a:rPr lang="en-US" altLang="zh-TW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approximated within </a:t>
            </a:r>
            <a:r>
              <a:rPr lang="en-US" altLang="zh-TW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algorithm RAERA</a:t>
            </a:r>
          </a:p>
          <a:p>
            <a:pPr lvl="1"/>
            <a:r>
              <a:rPr lang="en-US" altLang="zh-TW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–approximation algorithm – tightest bound</a:t>
            </a:r>
          </a:p>
          <a:p>
            <a:pPr lvl="1"/>
            <a:r>
              <a:rPr lang="en-US" altLang="zh-TW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Acquire a solution in seconds in massive networks </a:t>
            </a:r>
          </a:p>
          <a:p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464653"/>
                </a:solidFill>
              </a:rPr>
              <a:t>                          </a:t>
            </a:r>
            <a:fld id="{9A626BD6-3760-4479-AB2B-B58F035A9F1C}" type="slidenum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33</a:t>
            </a:fld>
            <a:endParaRPr lang="en-US" altLang="zh-TW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0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3781" y="3098248"/>
            <a:ext cx="3262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Backup Slides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3457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Sender handles recovery </a:t>
            </a:r>
            <a:r>
              <a:rPr lang="en-US" dirty="0" smtClean="0">
                <a:sym typeface="Wingdings"/>
              </a:rPr>
              <a:t> high recovery cost</a:t>
            </a:r>
          </a:p>
          <a:p>
            <a:r>
              <a:rPr lang="en-US" dirty="0" smtClean="0">
                <a:sym typeface="Wingdings"/>
              </a:rPr>
              <a:t>Middle nodes handle recovery  where to place the recovery nodes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57" y="4399862"/>
            <a:ext cx="806276" cy="672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185" y="4399862"/>
            <a:ext cx="806276" cy="672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819" y="3407093"/>
            <a:ext cx="806276" cy="672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819" y="5342050"/>
            <a:ext cx="806276" cy="672692"/>
          </a:xfrm>
          <a:prstGeom prst="rect">
            <a:avLst/>
          </a:prstGeom>
        </p:spPr>
      </p:pic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2152533" y="4736208"/>
            <a:ext cx="19066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65461" y="3893574"/>
            <a:ext cx="1400358" cy="687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65461" y="4945049"/>
            <a:ext cx="1400358" cy="5934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144182" y="3331400"/>
            <a:ext cx="4683893" cy="1251588"/>
          </a:xfrm>
          <a:custGeom>
            <a:avLst/>
            <a:gdLst>
              <a:gd name="connsiteX0" fmla="*/ 0 w 4683893"/>
              <a:gd name="connsiteY0" fmla="*/ 1228454 h 1251588"/>
              <a:gd name="connsiteX1" fmla="*/ 249808 w 4683893"/>
              <a:gd name="connsiteY1" fmla="*/ 1228454 h 1251588"/>
              <a:gd name="connsiteX2" fmla="*/ 1831923 w 4683893"/>
              <a:gd name="connsiteY2" fmla="*/ 1228454 h 1251588"/>
              <a:gd name="connsiteX3" fmla="*/ 3205865 w 4683893"/>
              <a:gd name="connsiteY3" fmla="*/ 916135 h 1251588"/>
              <a:gd name="connsiteX4" fmla="*/ 4683893 w 4683893"/>
              <a:gd name="connsiteY4" fmla="*/ 0 h 125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3893" h="1251588">
                <a:moveTo>
                  <a:pt x="0" y="1228454"/>
                </a:moveTo>
                <a:lnTo>
                  <a:pt x="249808" y="1228454"/>
                </a:lnTo>
                <a:cubicBezTo>
                  <a:pt x="555128" y="1228454"/>
                  <a:pt x="1339247" y="1280507"/>
                  <a:pt x="1831923" y="1228454"/>
                </a:cubicBezTo>
                <a:cubicBezTo>
                  <a:pt x="2324599" y="1176401"/>
                  <a:pt x="2730537" y="1120877"/>
                  <a:pt x="3205865" y="916135"/>
                </a:cubicBezTo>
                <a:cubicBezTo>
                  <a:pt x="3681193" y="711393"/>
                  <a:pt x="4683893" y="0"/>
                  <a:pt x="4683893" y="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44182" y="4911214"/>
            <a:ext cx="4704710" cy="1085307"/>
          </a:xfrm>
          <a:custGeom>
            <a:avLst/>
            <a:gdLst>
              <a:gd name="connsiteX0" fmla="*/ 0 w 4704710"/>
              <a:gd name="connsiteY0" fmla="*/ 2602 h 1085307"/>
              <a:gd name="connsiteX1" fmla="*/ 1061683 w 4704710"/>
              <a:gd name="connsiteY1" fmla="*/ 2602 h 1085307"/>
              <a:gd name="connsiteX2" fmla="*/ 1956827 w 4704710"/>
              <a:gd name="connsiteY2" fmla="*/ 23423 h 1085307"/>
              <a:gd name="connsiteX3" fmla="*/ 2956057 w 4704710"/>
              <a:gd name="connsiteY3" fmla="*/ 231635 h 1085307"/>
              <a:gd name="connsiteX4" fmla="*/ 4704710 w 4704710"/>
              <a:gd name="connsiteY4" fmla="*/ 1085307 h 108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4710" h="1085307">
                <a:moveTo>
                  <a:pt x="0" y="2602"/>
                </a:moveTo>
                <a:lnTo>
                  <a:pt x="1061683" y="2602"/>
                </a:lnTo>
                <a:cubicBezTo>
                  <a:pt x="1387821" y="6072"/>
                  <a:pt x="1641098" y="-14749"/>
                  <a:pt x="1956827" y="23423"/>
                </a:cubicBezTo>
                <a:cubicBezTo>
                  <a:pt x="2272556" y="61595"/>
                  <a:pt x="2498077" y="54654"/>
                  <a:pt x="2956057" y="231635"/>
                </a:cubicBezTo>
                <a:cubicBezTo>
                  <a:pt x="3414037" y="408616"/>
                  <a:pt x="4704710" y="1085307"/>
                  <a:pt x="4704710" y="1085307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144182" y="3144009"/>
            <a:ext cx="4621441" cy="1270097"/>
          </a:xfrm>
          <a:custGeom>
            <a:avLst/>
            <a:gdLst>
              <a:gd name="connsiteX0" fmla="*/ 4621441 w 4621441"/>
              <a:gd name="connsiteY0" fmla="*/ 0 h 1270097"/>
              <a:gd name="connsiteX1" fmla="*/ 3309951 w 4621441"/>
              <a:gd name="connsiteY1" fmla="*/ 874493 h 1270097"/>
              <a:gd name="connsiteX2" fmla="*/ 2373173 w 4621441"/>
              <a:gd name="connsiteY2" fmla="*/ 1186811 h 1270097"/>
              <a:gd name="connsiteX3" fmla="*/ 0 w 4621441"/>
              <a:gd name="connsiteY3" fmla="*/ 1270097 h 12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1441" h="1270097">
                <a:moveTo>
                  <a:pt x="4621441" y="0"/>
                </a:moveTo>
                <a:cubicBezTo>
                  <a:pt x="4153051" y="338345"/>
                  <a:pt x="3684662" y="676691"/>
                  <a:pt x="3309951" y="874493"/>
                </a:cubicBezTo>
                <a:cubicBezTo>
                  <a:pt x="2935240" y="1072295"/>
                  <a:pt x="2924831" y="1120877"/>
                  <a:pt x="2373173" y="1186811"/>
                </a:cubicBezTo>
                <a:cubicBezTo>
                  <a:pt x="1821515" y="1252745"/>
                  <a:pt x="0" y="1270097"/>
                  <a:pt x="0" y="1270097"/>
                </a:cubicBezTo>
              </a:path>
            </a:pathLst>
          </a:custGeom>
          <a:ln>
            <a:solidFill>
              <a:srgbClr val="000000"/>
            </a:solidFill>
            <a:prstDash val="dashDot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44182" y="5063421"/>
            <a:ext cx="4663076" cy="1078848"/>
          </a:xfrm>
          <a:custGeom>
            <a:avLst/>
            <a:gdLst>
              <a:gd name="connsiteX0" fmla="*/ 4663076 w 4663076"/>
              <a:gd name="connsiteY0" fmla="*/ 1078848 h 1078848"/>
              <a:gd name="connsiteX1" fmla="*/ 3018509 w 4663076"/>
              <a:gd name="connsiteY1" fmla="*/ 245998 h 1078848"/>
              <a:gd name="connsiteX2" fmla="*/ 2102548 w 4663076"/>
              <a:gd name="connsiteY2" fmla="*/ 16965 h 1078848"/>
              <a:gd name="connsiteX3" fmla="*/ 0 w 4663076"/>
              <a:gd name="connsiteY3" fmla="*/ 16965 h 107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3076" h="1078848">
                <a:moveTo>
                  <a:pt x="4663076" y="1078848"/>
                </a:moveTo>
                <a:cubicBezTo>
                  <a:pt x="4054170" y="750913"/>
                  <a:pt x="3445264" y="422978"/>
                  <a:pt x="3018509" y="245998"/>
                </a:cubicBezTo>
                <a:cubicBezTo>
                  <a:pt x="2591754" y="69018"/>
                  <a:pt x="2605633" y="55137"/>
                  <a:pt x="2102548" y="16965"/>
                </a:cubicBezTo>
                <a:cubicBezTo>
                  <a:pt x="1599463" y="-21207"/>
                  <a:pt x="0" y="16965"/>
                  <a:pt x="0" y="16965"/>
                </a:cubicBezTo>
              </a:path>
            </a:pathLst>
          </a:custGeom>
          <a:ln>
            <a:solidFill>
              <a:srgbClr val="000000"/>
            </a:solidFill>
            <a:prstDash val="dashDot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6837" y="4211344"/>
            <a:ext cx="181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Packets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58190" y="4945049"/>
            <a:ext cx="181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Packets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00956" y="4026678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00956" y="5072554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5918879" y="2786048"/>
            <a:ext cx="2767921" cy="1765533"/>
          </a:xfrm>
          <a:prstGeom prst="wedgeRoundRectCallout">
            <a:avLst>
              <a:gd name="adj1" fmla="val -58580"/>
              <a:gd name="adj2" fmla="val 75397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High recovery costs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254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Sender handles recovery </a:t>
            </a:r>
            <a:r>
              <a:rPr lang="en-US" dirty="0" smtClean="0">
                <a:sym typeface="Wingdings"/>
              </a:rPr>
              <a:t> high recovery cost</a:t>
            </a:r>
          </a:p>
          <a:p>
            <a:r>
              <a:rPr lang="en-US" dirty="0" smtClean="0">
                <a:sym typeface="Wingdings"/>
              </a:rPr>
              <a:t>Middle nodes handle recovery  where to place the recovery nodes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57" y="4399862"/>
            <a:ext cx="806276" cy="672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185" y="4399862"/>
            <a:ext cx="806276" cy="672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819" y="3407093"/>
            <a:ext cx="806276" cy="672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819" y="5342050"/>
            <a:ext cx="806276" cy="672692"/>
          </a:xfrm>
          <a:prstGeom prst="rect">
            <a:avLst/>
          </a:prstGeom>
        </p:spPr>
      </p:pic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2152533" y="4736208"/>
            <a:ext cx="19066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65461" y="3893574"/>
            <a:ext cx="1400358" cy="687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65461" y="4945049"/>
            <a:ext cx="1400358" cy="5934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20072158">
            <a:off x="4512379" y="3779383"/>
            <a:ext cx="181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Packets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466213">
            <a:off x="4902789" y="4887887"/>
            <a:ext cx="181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Packets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91030" y="4310810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1777700" y="1904460"/>
            <a:ext cx="2767921" cy="1765533"/>
          </a:xfrm>
          <a:prstGeom prst="wedgeRoundRectCallout">
            <a:avLst>
              <a:gd name="adj1" fmla="val 44809"/>
              <a:gd name="adj2" fmla="val 8786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Place a recovery node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52533" y="4580676"/>
            <a:ext cx="19066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4228" y="4179078"/>
            <a:ext cx="181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Packets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805552" y="3809999"/>
            <a:ext cx="1347329" cy="657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84624" y="4826409"/>
            <a:ext cx="1489118" cy="661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950231" y="4059460"/>
            <a:ext cx="1253211" cy="620682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4805552" y="5072554"/>
            <a:ext cx="1460268" cy="591595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85504" y="5431488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25280" y="4886726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2152533" y="4886726"/>
            <a:ext cx="1876953" cy="1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ular Callout 36"/>
          <p:cNvSpPr/>
          <p:nvPr/>
        </p:nvSpPr>
        <p:spPr>
          <a:xfrm>
            <a:off x="710599" y="5319404"/>
            <a:ext cx="2114681" cy="1259295"/>
          </a:xfrm>
          <a:prstGeom prst="wedgeRoundRectCallout">
            <a:avLst>
              <a:gd name="adj1" fmla="val 59223"/>
              <a:gd name="adj2" fmla="val -76184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 BW and latency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742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Recover Aware Edge Reduction Algorithm </a:t>
            </a:r>
            <a:r>
              <a:rPr lang="en-US" altLang="zh-TW" dirty="0" smtClean="0"/>
              <a:t>(7/</a:t>
            </a:r>
            <a:r>
              <a:rPr lang="en-US" altLang="zh-TW" dirty="0"/>
              <a:t>8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349022"/>
          </a:xfrm>
        </p:spPr>
        <p:txBody>
          <a:bodyPr/>
          <a:lstStyle/>
          <a:p>
            <a:r>
              <a:rPr lang="en-US" dirty="0" smtClean="0"/>
              <a:t>An example for recovery node selection</a:t>
            </a:r>
          </a:p>
          <a:p>
            <a:r>
              <a:rPr lang="en-US" dirty="0" smtClean="0"/>
              <a:t>Use lemma 2 to calculate </a:t>
            </a:r>
            <a:r>
              <a:rPr lang="en-US" altLang="zh-TW" sz="2800" dirty="0" err="1"/>
              <a:t>σ</a:t>
            </a:r>
            <a:r>
              <a:rPr lang="en-US" altLang="zh-TW" sz="2800" i="1" baseline="-25000" dirty="0" err="1"/>
              <a:t>x,k</a:t>
            </a:r>
            <a:r>
              <a:rPr lang="en-US" altLang="zh-TW" sz="2800" dirty="0"/>
              <a:t>(</a:t>
            </a:r>
            <a:r>
              <a:rPr lang="en-US" altLang="zh-TW" sz="2800" i="1" dirty="0" err="1"/>
              <a:t>T</a:t>
            </a:r>
            <a:r>
              <a:rPr lang="en-US" altLang="zh-TW" sz="2800" i="1" baseline="-25000" dirty="0" err="1"/>
              <a:t>u</a:t>
            </a:r>
            <a:r>
              <a:rPr lang="en-US" altLang="zh-TW" sz="2800" dirty="0"/>
              <a:t>) 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07778"/>
              </p:ext>
            </p:extLst>
          </p:nvPr>
        </p:nvGraphicFramePr>
        <p:xfrm>
          <a:off x="2628900" y="2343857"/>
          <a:ext cx="3733800" cy="1524000"/>
        </p:xfrm>
        <a:graphic>
          <a:graphicData uri="http://schemas.openxmlformats.org/drawingml/2006/table">
            <a:tbl>
              <a:tblPr/>
              <a:tblGrid>
                <a:gridCol w="381000"/>
                <a:gridCol w="838200"/>
                <a:gridCol w="838200"/>
                <a:gridCol w="838200"/>
                <a:gridCol w="8382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267" y="4114800"/>
            <a:ext cx="2099733" cy="260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4418106" y="5139623"/>
            <a:ext cx="370541" cy="384309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26"/>
          <p:cNvSpPr>
            <a:spLocks noChangeArrowheads="1"/>
          </p:cNvSpPr>
          <p:nvPr/>
        </p:nvSpPr>
        <p:spPr bwMode="auto">
          <a:xfrm>
            <a:off x="5590822" y="2476500"/>
            <a:ext cx="685800" cy="16002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3073400" y="2476500"/>
            <a:ext cx="685800" cy="16002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228600" y="4800600"/>
            <a:ext cx="320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 smtClean="0"/>
              <a:t>u can help only tree special nodes for recovery, so there is no solution when k = 1, 2, 4</a:t>
            </a: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H="1">
            <a:off x="1066800" y="3922888"/>
            <a:ext cx="2057400" cy="725311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3908778" y="2476500"/>
            <a:ext cx="685800" cy="16002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5715000" y="41148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/>
              <a:t>τ</a:t>
            </a:r>
            <a:r>
              <a:rPr lang="en-US" altLang="zh-TW" sz="2000" baseline="-25000"/>
              <a:t>1</a:t>
            </a:r>
            <a:r>
              <a:rPr lang="en-US" altLang="zh-TW" sz="2000"/>
              <a:t>(</a:t>
            </a:r>
            <a:r>
              <a:rPr lang="en-US" altLang="zh-TW" sz="2000" i="1"/>
              <a:t>T</a:t>
            </a:r>
            <a:r>
              <a:rPr lang="en-US" altLang="zh-TW" sz="2000" i="1" baseline="-25000"/>
              <a:t>u</a:t>
            </a:r>
            <a:r>
              <a:rPr lang="en-US" altLang="zh-TW" sz="2000"/>
              <a:t>) = τ</a:t>
            </a:r>
            <a:r>
              <a:rPr lang="en-US" altLang="zh-TW" sz="2000" baseline="-25000"/>
              <a:t>2</a:t>
            </a:r>
            <a:r>
              <a:rPr lang="en-US" altLang="zh-TW" sz="2000"/>
              <a:t>(</a:t>
            </a:r>
            <a:r>
              <a:rPr lang="en-US" altLang="zh-TW" sz="2000" i="1"/>
              <a:t>T</a:t>
            </a:r>
            <a:r>
              <a:rPr lang="en-US" altLang="zh-TW" sz="2000" i="1" baseline="-25000"/>
              <a:t>u</a:t>
            </a:r>
            <a:r>
              <a:rPr lang="en-US" altLang="zh-TW" sz="2000"/>
              <a:t>) = 9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1066800" y="2773362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 err="1"/>
              <a:t>σ</a:t>
            </a:r>
            <a:r>
              <a:rPr lang="en-US" altLang="zh-TW" sz="2000" i="1" baseline="-25000" dirty="0" err="1"/>
              <a:t>x,k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3085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Recover Aware Edge Reduction Algorithm </a:t>
            </a:r>
            <a:r>
              <a:rPr lang="en-US" altLang="zh-TW" dirty="0" smtClean="0"/>
              <a:t>(8/</a:t>
            </a:r>
            <a:r>
              <a:rPr lang="en-US" altLang="zh-TW" dirty="0"/>
              <a:t>8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56356"/>
          </a:xfrm>
        </p:spPr>
        <p:txBody>
          <a:bodyPr/>
          <a:lstStyle/>
          <a:p>
            <a:r>
              <a:rPr lang="en-US" altLang="zh-TW" sz="2800" dirty="0" smtClean="0"/>
              <a:t>Use Lemma1</a:t>
            </a:r>
            <a:r>
              <a:rPr lang="en-US" altLang="zh-TW" sz="2800" dirty="0"/>
              <a:t>.(ii) </a:t>
            </a:r>
            <a:r>
              <a:rPr lang="en-US" altLang="zh-TW" sz="2800" dirty="0" smtClean="0"/>
              <a:t>to calculate </a:t>
            </a:r>
            <a:r>
              <a:rPr lang="en-US" altLang="zh-TW" sz="2800" dirty="0" err="1" smtClean="0"/>
              <a:t>σ</a:t>
            </a:r>
            <a:r>
              <a:rPr lang="en-US" altLang="zh-TW" sz="2800" i="1" baseline="-25000" dirty="0" err="1" smtClean="0"/>
              <a:t>x</a:t>
            </a:r>
            <a:r>
              <a:rPr lang="en-US" altLang="zh-TW" sz="2800" i="1" baseline="-25000" dirty="0" err="1"/>
              <a:t>,k</a:t>
            </a:r>
            <a:r>
              <a:rPr lang="en-US" altLang="zh-TW" sz="2800" dirty="0"/>
              <a:t>(</a:t>
            </a:r>
            <a:r>
              <a:rPr lang="en-US" altLang="zh-TW" sz="2800" i="1" dirty="0"/>
              <a:t>T</a:t>
            </a:r>
            <a:r>
              <a:rPr lang="en-US" altLang="zh-TW" sz="2800" baseline="-25000" dirty="0"/>
              <a:t>11</a:t>
            </a:r>
            <a:r>
              <a:rPr lang="en-US" altLang="zh-TW" sz="2800" dirty="0"/>
              <a:t>) </a:t>
            </a:r>
          </a:p>
          <a:p>
            <a:endParaRPr lang="en-US" dirty="0"/>
          </a:p>
        </p:txBody>
      </p:sp>
      <p:graphicFrame>
        <p:nvGraphicFramePr>
          <p:cNvPr id="4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64975"/>
              </p:ext>
            </p:extLst>
          </p:nvPr>
        </p:nvGraphicFramePr>
        <p:xfrm>
          <a:off x="2514600" y="2283170"/>
          <a:ext cx="3733800" cy="1524000"/>
        </p:xfrm>
        <a:graphic>
          <a:graphicData uri="http://schemas.openxmlformats.org/drawingml/2006/table">
            <a:tbl>
              <a:tblPr/>
              <a:tblGrid>
                <a:gridCol w="381000"/>
                <a:gridCol w="838200"/>
                <a:gridCol w="762000"/>
                <a:gridCol w="914400"/>
                <a:gridCol w="8382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k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0"/>
                          <a:cs typeface="新細明體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990600" y="2846732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 err="1"/>
              <a:t>σ</a:t>
            </a:r>
            <a:r>
              <a:rPr lang="en-US" altLang="zh-TW" sz="2000" i="1" baseline="-25000" dirty="0" err="1"/>
              <a:t>x,k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baseline="-25000" dirty="0"/>
              <a:t>11</a:t>
            </a:r>
            <a:r>
              <a:rPr lang="en-US" altLang="zh-TW" sz="2000" dirty="0"/>
              <a:t>) </a:t>
            </a:r>
            <a:endParaRPr lang="en-US" altLang="zh-TW" dirty="0"/>
          </a:p>
        </p:txBody>
      </p:sp>
      <p:sp>
        <p:nvSpPr>
          <p:cNvPr id="6" name="Oval 34"/>
          <p:cNvSpPr>
            <a:spLocks noChangeArrowheads="1"/>
          </p:cNvSpPr>
          <p:nvPr/>
        </p:nvSpPr>
        <p:spPr bwMode="auto">
          <a:xfrm>
            <a:off x="4572000" y="3426170"/>
            <a:ext cx="685800" cy="3810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5"/>
          <p:cNvSpPr>
            <a:spLocks noChangeShapeType="1"/>
          </p:cNvSpPr>
          <p:nvPr/>
        </p:nvSpPr>
        <p:spPr bwMode="auto">
          <a:xfrm flipH="1">
            <a:off x="990600" y="3426170"/>
            <a:ext cx="2133600" cy="685800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5966177" y="4456281"/>
            <a:ext cx="205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σ</a:t>
            </a:r>
            <a:r>
              <a:rPr lang="en-US" altLang="zh-TW" sz="2000" baseline="-25000" dirty="0"/>
              <a:t>2,3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baseline="-25000" dirty="0"/>
              <a:t>11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 </a:t>
            </a:r>
            <a:br>
              <a:rPr lang="en-US" altLang="zh-TW" sz="2000" dirty="0"/>
            </a:br>
            <a:r>
              <a:rPr lang="en-US" altLang="zh-TW" sz="2000" dirty="0"/>
              <a:t>= σ</a:t>
            </a:r>
            <a:r>
              <a:rPr lang="en-US" altLang="zh-TW" sz="2000" baseline="-25000" dirty="0"/>
              <a:t>2,3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+ 3 * 5 = 9 + 15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0" y="4188170"/>
            <a:ext cx="373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/>
              <a:t>σ</a:t>
            </a:r>
            <a:r>
              <a:rPr lang="en-US" altLang="zh-TW" sz="2000" baseline="-25000" dirty="0"/>
              <a:t>1,1</a:t>
            </a:r>
            <a:r>
              <a:rPr lang="en-US" altLang="zh-TW" sz="2000" dirty="0"/>
              <a:t>(</a:t>
            </a:r>
            <a:r>
              <a:rPr lang="en-US" altLang="zh-TW" sz="2000" i="1" dirty="0"/>
              <a:t>T</a:t>
            </a:r>
            <a:r>
              <a:rPr lang="en-US" altLang="zh-TW" sz="2000" baseline="-25000" dirty="0"/>
              <a:t>11</a:t>
            </a:r>
            <a:r>
              <a:rPr lang="en-US" altLang="zh-TW" sz="2000" baseline="30000" dirty="0"/>
              <a:t>1</a:t>
            </a:r>
            <a:r>
              <a:rPr lang="en-US" altLang="zh-TW" sz="2000" dirty="0"/>
              <a:t>)</a:t>
            </a:r>
            <a:br>
              <a:rPr lang="en-US" altLang="zh-TW" sz="2000" dirty="0"/>
            </a:br>
            <a:r>
              <a:rPr lang="en-US" altLang="zh-TW" sz="2000" dirty="0"/>
              <a:t> = min {σ</a:t>
            </a:r>
            <a:r>
              <a:rPr lang="en-US" altLang="zh-TW" sz="2000" baseline="-25000" dirty="0"/>
              <a:t>1,1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+ 5, τ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(</a:t>
            </a:r>
            <a:r>
              <a:rPr lang="en-US" altLang="zh-TW" sz="2000" i="1" dirty="0" err="1"/>
              <a:t>T</a:t>
            </a:r>
            <a:r>
              <a:rPr lang="en-US" altLang="zh-TW" sz="2000" i="1" baseline="-25000" dirty="0" err="1"/>
              <a:t>u</a:t>
            </a:r>
            <a:r>
              <a:rPr lang="en-US" altLang="zh-TW" sz="2000" dirty="0"/>
              <a:t>) + 5}</a:t>
            </a:r>
            <a:br>
              <a:rPr lang="en-US" altLang="zh-TW" sz="2000" dirty="0"/>
            </a:br>
            <a:r>
              <a:rPr lang="en-US" altLang="zh-TW" sz="2000" dirty="0"/>
              <a:t>= min {∞, 9 + 5}</a:t>
            </a:r>
          </a:p>
        </p:txBody>
      </p:sp>
      <p:sp>
        <p:nvSpPr>
          <p:cNvPr id="10" name="Oval 38"/>
          <p:cNvSpPr>
            <a:spLocks noChangeArrowheads="1"/>
          </p:cNvSpPr>
          <p:nvPr/>
        </p:nvSpPr>
        <p:spPr bwMode="auto">
          <a:xfrm>
            <a:off x="2971800" y="3045170"/>
            <a:ext cx="685800" cy="3810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5257800" y="3654762"/>
            <a:ext cx="838200" cy="609600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267" y="4114800"/>
            <a:ext cx="2099733" cy="260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4389884" y="4561072"/>
            <a:ext cx="370541" cy="384309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8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(3/7) Reliable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Reliable transmission is desired by some applications</a:t>
            </a:r>
          </a:p>
          <a:p>
            <a:r>
              <a:rPr lang="en-US" dirty="0" smtClean="0"/>
              <a:t>Video services such as MPEG DASH</a:t>
            </a:r>
          </a:p>
          <a:p>
            <a:r>
              <a:rPr lang="en-US" dirty="0"/>
              <a:t>Sender handles recovery </a:t>
            </a:r>
            <a:r>
              <a:rPr lang="en-US" dirty="0">
                <a:sym typeface="Wingdings"/>
              </a:rPr>
              <a:t> high recovery cost</a:t>
            </a:r>
          </a:p>
          <a:p>
            <a:r>
              <a:rPr lang="en-US" dirty="0">
                <a:sym typeface="Wingdings"/>
              </a:rPr>
              <a:t>Middle nodes handle recovery  where to place the recovery </a:t>
            </a:r>
            <a:r>
              <a:rPr lang="en-US" dirty="0" smtClean="0">
                <a:sym typeface="Wingdings"/>
              </a:rPr>
              <a:t>nodes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363" y="4558998"/>
            <a:ext cx="806276" cy="6726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291" y="4558998"/>
            <a:ext cx="806276" cy="6726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925" y="3566229"/>
            <a:ext cx="806276" cy="6726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925" y="5501186"/>
            <a:ext cx="806276" cy="672692"/>
          </a:xfrm>
          <a:prstGeom prst="rect">
            <a:avLst/>
          </a:prstGeom>
        </p:spPr>
      </p:pic>
      <p:cxnSp>
        <p:nvCxnSpPr>
          <p:cNvPr id="32" name="Straight Connector 31"/>
          <p:cNvCxnSpPr>
            <a:stCxn id="28" idx="3"/>
            <a:endCxn id="29" idx="1"/>
          </p:cNvCxnSpPr>
          <p:nvPr/>
        </p:nvCxnSpPr>
        <p:spPr>
          <a:xfrm>
            <a:off x="2793639" y="4895344"/>
            <a:ext cx="19066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506567" y="4052710"/>
            <a:ext cx="1400358" cy="687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06567" y="5104185"/>
            <a:ext cx="1400358" cy="5934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20072158">
            <a:off x="5153485" y="3938519"/>
            <a:ext cx="181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Packets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1466213">
            <a:off x="5543895" y="5047023"/>
            <a:ext cx="181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Packets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32136" y="4469946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93639" y="4739812"/>
            <a:ext cx="19066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55334" y="4338214"/>
            <a:ext cx="181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 Packets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446658" y="3969135"/>
            <a:ext cx="1347329" cy="657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525730" y="4985545"/>
            <a:ext cx="1489118" cy="661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91337" y="4218596"/>
            <a:ext cx="1253211" cy="620682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5446658" y="5231690"/>
            <a:ext cx="1460268" cy="591595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826610" y="5590624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466386" y="5045862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2793639" y="5045862"/>
            <a:ext cx="1876953" cy="1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/>
          <p:cNvSpPr/>
          <p:nvPr/>
        </p:nvSpPr>
        <p:spPr>
          <a:xfrm>
            <a:off x="1351705" y="5478540"/>
            <a:ext cx="2114681" cy="1259295"/>
          </a:xfrm>
          <a:prstGeom prst="wedgeRoundRectCallout">
            <a:avLst>
              <a:gd name="adj1" fmla="val 59223"/>
              <a:gd name="adj2" fmla="val -7618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 BW and latency</a:t>
            </a:r>
            <a:endParaRPr lang="en-US" sz="2400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6218477" y="4839278"/>
            <a:ext cx="2767921" cy="1765533"/>
          </a:xfrm>
          <a:prstGeom prst="wedgeRoundRectCallout">
            <a:avLst>
              <a:gd name="adj1" fmla="val -77532"/>
              <a:gd name="adj2" fmla="val -5165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Place a recovery node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686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 (</a:t>
            </a:r>
            <a:r>
              <a:rPr lang="en-US" altLang="zh-TW" dirty="0"/>
              <a:t>4</a:t>
            </a:r>
            <a:r>
              <a:rPr lang="en-US" altLang="zh-TW" b="1" dirty="0" smtClean="0"/>
              <a:t>/7) Multicast with SDN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3768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Multicast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traffic engineering for SDN?</a:t>
            </a:r>
            <a:endParaRPr lang="en-US" altLang="zh-TW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Shortest-Path Tree (SPT)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Internet</a:t>
            </a:r>
          </a:p>
          <a:p>
            <a:pPr lvl="2">
              <a:lnSpc>
                <a:spcPct val="12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  OSPF unicast routing, no traffic engineering</a:t>
            </a:r>
          </a:p>
          <a:p>
            <a:pPr lvl="2">
              <a:lnSpc>
                <a:spcPct val="12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an end-to-end cost</a:t>
            </a:r>
          </a:p>
          <a:p>
            <a:pPr lvl="2">
              <a:lnSpc>
                <a:spcPct val="12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efficiently reduce the total bandwidth consumption</a:t>
            </a:r>
          </a:p>
          <a:p>
            <a:pPr lvl="1">
              <a:lnSpc>
                <a:spcPct val="120000"/>
              </a:lnSpc>
            </a:pP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Steiner Tree (ST)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Graph Theory</a:t>
            </a:r>
          </a:p>
          <a:p>
            <a:pPr lvl="2">
              <a:lnSpc>
                <a:spcPct val="12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resource consumption (# of edges in T)</a:t>
            </a:r>
          </a:p>
          <a:p>
            <a:pPr lvl="2">
              <a:lnSpc>
                <a:spcPct val="12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consider the selection of the recovery node</a:t>
            </a:r>
          </a:p>
          <a:p>
            <a:pPr lvl="2">
              <a:lnSpc>
                <a:spcPct val="12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facilitate local loss recovery</a:t>
            </a:r>
          </a:p>
          <a:p>
            <a:pPr lvl="3"/>
            <a:endParaRPr lang="en-US" altLang="zh-TW" dirty="0">
              <a:latin typeface="Times New Roman" pitchFamily="18" charset="0"/>
            </a:endParaRPr>
          </a:p>
          <a:p>
            <a:pPr lvl="3">
              <a:lnSpc>
                <a:spcPct val="120000"/>
              </a:lnSpc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464653"/>
                </a:solidFill>
              </a:rPr>
              <a:t>                          </a:t>
            </a:r>
            <a:fld id="{9A626BD6-3760-4479-AB2B-B58F035A9F1C}" type="slidenum">
              <a:rPr lang="zh-TW" altLang="en-US" smtClean="0">
                <a:solidFill>
                  <a:srgbClr val="464653"/>
                </a:solidFill>
              </a:rPr>
              <a:pPr>
                <a:defRPr/>
              </a:pPr>
              <a:t>5</a:t>
            </a:fld>
            <a:endParaRPr lang="en-US" altLang="zh-TW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3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(5/7) Recover-Aware Steiner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Reliable multicast</a:t>
            </a:r>
          </a:p>
          <a:p>
            <a:pPr lvl="1"/>
            <a:r>
              <a:rPr lang="en-US" dirty="0" smtClean="0"/>
              <a:t>Each destination is assigned a recovery node to recover loss packets</a:t>
            </a:r>
          </a:p>
          <a:p>
            <a:pPr lvl="1"/>
            <a:r>
              <a:rPr lang="en-US" dirty="0" smtClean="0"/>
              <a:t>Recovery nodes cache packets and monitor transmission for destinations</a:t>
            </a:r>
          </a:p>
          <a:p>
            <a:pPr lvl="1"/>
            <a:r>
              <a:rPr lang="en-US" dirty="0" smtClean="0"/>
              <a:t>The total costs include tree and recovery cost</a:t>
            </a:r>
          </a:p>
          <a:p>
            <a:r>
              <a:rPr lang="en-US" dirty="0" smtClean="0"/>
              <a:t>Proposed Recover-Aware Steiner tree (RST)</a:t>
            </a:r>
          </a:p>
          <a:p>
            <a:pPr lvl="1"/>
            <a:r>
              <a:rPr lang="en-US" dirty="0" smtClean="0"/>
              <a:t>Reduce both tree and recovery costs</a:t>
            </a:r>
          </a:p>
          <a:p>
            <a:pPr lvl="1"/>
            <a:r>
              <a:rPr lang="en-US" dirty="0" smtClean="0"/>
              <a:t>Objective: minimize (tree cost + α× recovery cost)</a:t>
            </a:r>
          </a:p>
          <a:p>
            <a:pPr lvl="2"/>
            <a:r>
              <a:rPr lang="en-US" dirty="0" smtClean="0"/>
              <a:t>α: weighting factor for recovery cost</a:t>
            </a:r>
          </a:p>
        </p:txBody>
      </p:sp>
    </p:spTree>
    <p:extLst>
      <p:ext uri="{BB962C8B-B14F-4D97-AF65-F5344CB8AC3E}">
        <p14:creationId xmlns:p14="http://schemas.microsoft.com/office/powerpoint/2010/main" val="379782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(6/7) Tree and Recovery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7846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sz="2800" i="1" dirty="0"/>
              <a:t>D</a:t>
            </a:r>
            <a:r>
              <a:rPr lang="en-US" altLang="zh-TW" sz="2800" dirty="0"/>
              <a:t> = {1, 2, 3, 4, 5, 6, 7}, </a:t>
            </a:r>
            <a:r>
              <a:rPr lang="en-US" altLang="zh-TW" sz="2800" i="1" dirty="0"/>
              <a:t>C</a:t>
            </a:r>
            <a:r>
              <a:rPr lang="en-US" altLang="zh-TW" sz="2800" dirty="0"/>
              <a:t> = </a:t>
            </a:r>
            <a:r>
              <a:rPr lang="en-US" altLang="zh-TW" sz="2800" i="1" dirty="0"/>
              <a:t>V</a:t>
            </a:r>
            <a:r>
              <a:rPr lang="en-US" altLang="zh-TW" sz="2800" dirty="0"/>
              <a:t>, </a:t>
            </a:r>
            <a:r>
              <a:rPr lang="en-US" altLang="zh-TW" sz="2800" i="1" dirty="0"/>
              <a:t>r</a:t>
            </a:r>
            <a:r>
              <a:rPr lang="en-US" altLang="zh-TW" sz="2800" dirty="0"/>
              <a:t> = 2, </a:t>
            </a:r>
            <a:r>
              <a:rPr lang="en-US" altLang="zh-TW" sz="2800" i="1" dirty="0"/>
              <a:t>R</a:t>
            </a:r>
            <a:r>
              <a:rPr lang="en-US" altLang="zh-TW" sz="2800" dirty="0"/>
              <a:t> = {7, </a:t>
            </a:r>
            <a:r>
              <a:rPr lang="en-US" altLang="zh-TW" sz="2800" i="1" dirty="0"/>
              <a:t>v</a:t>
            </a:r>
            <a:r>
              <a:rPr lang="en-US" altLang="zh-TW" sz="2800" dirty="0"/>
              <a:t>}  </a:t>
            </a:r>
          </a:p>
          <a:p>
            <a:pPr>
              <a:spcBef>
                <a:spcPct val="50000"/>
              </a:spcBef>
            </a:pPr>
            <a:r>
              <a:rPr lang="en-US" altLang="zh-TW" sz="2800" dirty="0"/>
              <a:t>Then</a:t>
            </a:r>
            <a:r>
              <a:rPr lang="en-US" altLang="zh-TW" sz="2800" i="1" dirty="0"/>
              <a:t> c</a:t>
            </a:r>
            <a:r>
              <a:rPr lang="en-US" altLang="zh-TW" sz="2800" dirty="0"/>
              <a:t>(</a:t>
            </a:r>
            <a:r>
              <a:rPr lang="en-US" altLang="zh-TW" sz="2800" i="1" dirty="0"/>
              <a:t>T</a:t>
            </a:r>
            <a:r>
              <a:rPr lang="en-US" altLang="zh-TW" sz="2800" dirty="0"/>
              <a:t>) = </a:t>
            </a:r>
            <a:r>
              <a:rPr lang="en-US" altLang="zh-TW" sz="2800" dirty="0" smtClean="0"/>
              <a:t>36</a:t>
            </a:r>
            <a:endParaRPr lang="en-US" altLang="zh-TW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2404003"/>
            <a:ext cx="4646612" cy="413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928555" y="2854380"/>
            <a:ext cx="1828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/>
              <a:t>P</a:t>
            </a:r>
            <a:r>
              <a:rPr lang="en-US" altLang="zh-TW" baseline="-25000" dirty="0"/>
              <a:t>1</a:t>
            </a:r>
            <a:r>
              <a:rPr lang="en-US" altLang="zh-TW" dirty="0"/>
              <a:t>) = 2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/>
              <a:t>P</a:t>
            </a:r>
            <a:r>
              <a:rPr lang="en-US" altLang="zh-TW" baseline="-25000" dirty="0"/>
              <a:t>3</a:t>
            </a:r>
            <a:r>
              <a:rPr lang="en-US" altLang="zh-TW" dirty="0"/>
              <a:t>) = 1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/>
              <a:t>P</a:t>
            </a:r>
            <a:r>
              <a:rPr lang="en-US" altLang="zh-TW" baseline="-25000" dirty="0"/>
              <a:t>4</a:t>
            </a:r>
            <a:r>
              <a:rPr lang="en-US" altLang="zh-TW" dirty="0"/>
              <a:t>) = 5</a:t>
            </a:r>
            <a:br>
              <a:rPr lang="en-US" altLang="zh-TW" dirty="0"/>
            </a:br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/>
              <a:t>P</a:t>
            </a:r>
            <a:r>
              <a:rPr lang="en-US" altLang="zh-TW" baseline="-25000" dirty="0"/>
              <a:t>5</a:t>
            </a:r>
            <a:r>
              <a:rPr lang="en-US" altLang="zh-TW" dirty="0"/>
              <a:t>) = 3</a:t>
            </a:r>
            <a:br>
              <a:rPr lang="en-US" altLang="zh-TW" dirty="0"/>
            </a:br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/>
              <a:t>P</a:t>
            </a:r>
            <a:r>
              <a:rPr lang="en-US" altLang="zh-TW" baseline="-25000" dirty="0"/>
              <a:t>6</a:t>
            </a:r>
            <a:r>
              <a:rPr lang="en-US" altLang="zh-TW" dirty="0"/>
              <a:t>) = 5</a:t>
            </a:r>
            <a:br>
              <a:rPr lang="en-US" altLang="zh-TW" dirty="0"/>
            </a:br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/>
              <a:t>P</a:t>
            </a:r>
            <a:r>
              <a:rPr lang="en-US" altLang="zh-TW" baseline="-25000" dirty="0"/>
              <a:t>7</a:t>
            </a:r>
            <a:r>
              <a:rPr lang="en-US" altLang="zh-TW" dirty="0"/>
              <a:t>) = 9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31510" y="5913437"/>
            <a:ext cx="236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/>
              <a:t>par(2) = </a:t>
            </a:r>
            <a:r>
              <a:rPr lang="en-US" altLang="zh-TW" i="1" dirty="0"/>
              <a:t>v</a:t>
            </a:r>
            <a:br>
              <a:rPr lang="en-US" altLang="zh-TW" i="1" dirty="0"/>
            </a:br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/>
              <a:t>P</a:t>
            </a:r>
            <a:r>
              <a:rPr lang="en-US" altLang="zh-TW" baseline="-25000" dirty="0"/>
              <a:t>2</a:t>
            </a:r>
            <a:r>
              <a:rPr lang="en-US" altLang="zh-TW" dirty="0"/>
              <a:t>) = 1 + 2 = 3</a:t>
            </a:r>
          </a:p>
        </p:txBody>
      </p:sp>
      <p:sp>
        <p:nvSpPr>
          <p:cNvPr id="7" name="Oval 6"/>
          <p:cNvSpPr/>
          <p:nvPr/>
        </p:nvSpPr>
        <p:spPr>
          <a:xfrm rot="20132959">
            <a:off x="2610555" y="4021666"/>
            <a:ext cx="1120599" cy="272344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28555" y="3112888"/>
            <a:ext cx="1086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/>
              <a:t>P</a:t>
            </a:r>
            <a:r>
              <a:rPr lang="en-US" altLang="zh-TW" baseline="-25000" dirty="0"/>
              <a:t>2</a:t>
            </a:r>
            <a:r>
              <a:rPr lang="en-US" altLang="zh-TW" dirty="0"/>
              <a:t>) = 3</a:t>
            </a:r>
            <a:br>
              <a:rPr lang="en-US" altLang="zh-TW" dirty="0"/>
            </a:b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285438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/>
              <a:t>par(</a:t>
            </a:r>
            <a:r>
              <a:rPr lang="en-US" altLang="zh-TW" i="1" dirty="0"/>
              <a:t>v</a:t>
            </a:r>
            <a:r>
              <a:rPr lang="en-US" altLang="zh-TW" dirty="0"/>
              <a:t>) = </a:t>
            </a:r>
            <a:r>
              <a:rPr lang="en-US" altLang="zh-TW" i="1" dirty="0"/>
              <a:t>s</a:t>
            </a:r>
            <a:br>
              <a:rPr lang="en-US" altLang="zh-TW" i="1" dirty="0"/>
            </a:br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 err="1"/>
              <a:t>P</a:t>
            </a:r>
            <a:r>
              <a:rPr lang="en-US" altLang="zh-TW" i="1" baseline="-25000" dirty="0" err="1"/>
              <a:t>v</a:t>
            </a:r>
            <a:r>
              <a:rPr lang="en-US" altLang="zh-TW" dirty="0"/>
              <a:t>) = 3 + 8 = 11</a:t>
            </a:r>
          </a:p>
        </p:txBody>
      </p:sp>
      <p:sp>
        <p:nvSpPr>
          <p:cNvPr id="10" name="Oval 9"/>
          <p:cNvSpPr/>
          <p:nvPr/>
        </p:nvSpPr>
        <p:spPr>
          <a:xfrm rot="2432353">
            <a:off x="2733410" y="2077432"/>
            <a:ext cx="1120599" cy="272344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8555" y="3674762"/>
            <a:ext cx="1128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i="1" dirty="0"/>
              <a:t>w</a:t>
            </a:r>
            <a:r>
              <a:rPr lang="en-US" altLang="zh-TW" dirty="0"/>
              <a:t>(</a:t>
            </a:r>
            <a:r>
              <a:rPr lang="en-US" altLang="zh-TW" i="1" dirty="0" err="1"/>
              <a:t>P</a:t>
            </a:r>
            <a:r>
              <a:rPr lang="en-US" altLang="zh-TW" i="1" baseline="-25000" dirty="0" err="1"/>
              <a:t>v</a:t>
            </a:r>
            <a:r>
              <a:rPr lang="en-US" altLang="zh-TW" dirty="0"/>
              <a:t>) = 11</a:t>
            </a:r>
            <a:br>
              <a:rPr lang="en-US" altLang="zh-TW" dirty="0"/>
            </a:b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92779" y="1852561"/>
            <a:ext cx="1731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/>
              <a:t>, </a:t>
            </a:r>
            <a:r>
              <a:rPr lang="en-US" altLang="zh-TW" sz="2800" i="1" dirty="0"/>
              <a:t>w</a:t>
            </a:r>
            <a:r>
              <a:rPr lang="en-US" altLang="zh-TW" sz="2800" dirty="0"/>
              <a:t>(</a:t>
            </a:r>
            <a:r>
              <a:rPr lang="en-US" altLang="zh-TW" sz="2800" i="1" dirty="0"/>
              <a:t>T</a:t>
            </a:r>
            <a:r>
              <a:rPr lang="en-US" altLang="zh-TW" sz="2800" dirty="0"/>
              <a:t>) = 39</a:t>
            </a:r>
          </a:p>
        </p:txBody>
      </p:sp>
    </p:spTree>
    <p:extLst>
      <p:ext uri="{BB962C8B-B14F-4D97-AF65-F5344CB8AC3E}">
        <p14:creationId xmlns:p14="http://schemas.microsoft.com/office/powerpoint/2010/main" val="213966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 animBg="1"/>
      <p:bldP spid="7" grpId="1" animBg="1"/>
      <p:bldP spid="8" grpId="0"/>
      <p:bldP spid="9" grpId="0"/>
      <p:bldP spid="9" grpId="1"/>
      <p:bldP spid="10" grpId="0" animBg="1"/>
      <p:bldP spid="10" grpId="1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(7/</a:t>
            </a:r>
            <a:r>
              <a:rPr lang="en-US" dirty="0"/>
              <a:t>7</a:t>
            </a:r>
            <a:r>
              <a:rPr lang="en-US" dirty="0" smtClean="0"/>
              <a:t>) Comparison</a:t>
            </a:r>
            <a:endParaRPr lang="en-US" dirty="0"/>
          </a:p>
        </p:txBody>
      </p:sp>
      <p:pic>
        <p:nvPicPr>
          <p:cNvPr id="229" name="Picture 2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023" y="1143000"/>
            <a:ext cx="2412720" cy="2655908"/>
          </a:xfrm>
          <a:prstGeom prst="rect">
            <a:avLst/>
          </a:prstGeom>
        </p:spPr>
      </p:pic>
      <p:pic>
        <p:nvPicPr>
          <p:cNvPr id="270" name="Picture 2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552" y="3952592"/>
            <a:ext cx="2545040" cy="2655908"/>
          </a:xfrm>
          <a:prstGeom prst="rect">
            <a:avLst/>
          </a:prstGeom>
        </p:spPr>
      </p:pic>
      <p:sp>
        <p:nvSpPr>
          <p:cNvPr id="271" name="TextBox 270"/>
          <p:cNvSpPr txBox="1"/>
          <p:nvPr/>
        </p:nvSpPr>
        <p:spPr>
          <a:xfrm>
            <a:off x="2872492" y="1181487"/>
            <a:ext cx="1956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 Original Network</a:t>
            </a:r>
            <a:endParaRPr lang="en-US" dirty="0"/>
          </a:p>
        </p:txBody>
      </p:sp>
      <p:sp>
        <p:nvSpPr>
          <p:cNvPr id="272" name="TextBox 271"/>
          <p:cNvSpPr txBox="1"/>
          <p:nvPr/>
        </p:nvSpPr>
        <p:spPr>
          <a:xfrm>
            <a:off x="7272452" y="1143000"/>
            <a:ext cx="1871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 Shortest-path tree</a:t>
            </a:r>
          </a:p>
          <a:p>
            <a:r>
              <a:rPr lang="en-US" dirty="0" smtClean="0"/>
              <a:t>Tree cost = 40</a:t>
            </a:r>
          </a:p>
          <a:p>
            <a:r>
              <a:rPr lang="en-US" dirty="0" smtClean="0"/>
              <a:t>Recovery = 58 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2914004" y="3952592"/>
            <a:ext cx="1871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(c) Steiner tree</a:t>
            </a:r>
          </a:p>
          <a:p>
            <a:r>
              <a:rPr lang="en-US" dirty="0" smtClean="0"/>
              <a:t>Tree cost = 22</a:t>
            </a:r>
          </a:p>
          <a:p>
            <a:r>
              <a:rPr lang="en-US" dirty="0" smtClean="0"/>
              <a:t>Recovery = 66 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7330592" y="3952592"/>
            <a:ext cx="18715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(d) Recover-aware Steiner tree</a:t>
            </a:r>
          </a:p>
          <a:p>
            <a:r>
              <a:rPr lang="en-US" dirty="0" smtClean="0"/>
              <a:t>Tree cost = 25</a:t>
            </a:r>
          </a:p>
          <a:p>
            <a:r>
              <a:rPr lang="en-US" dirty="0" smtClean="0"/>
              <a:t>Recovery = 32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23" y="3952593"/>
            <a:ext cx="2264469" cy="26559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5552" y="1143000"/>
            <a:ext cx="2545039" cy="265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3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Few current works in SDN community address multicast traffic  engineering</a:t>
            </a:r>
          </a:p>
          <a:p>
            <a:r>
              <a:rPr lang="en-US" dirty="0" smtClean="0"/>
              <a:t>Current reliable multicast approaches (RMTP-II, PGM, NORM) focus on minimizing the number of ACK and NAK messages</a:t>
            </a:r>
          </a:p>
          <a:p>
            <a:r>
              <a:rPr lang="en-US" dirty="0" smtClean="0"/>
              <a:t>None of them consider the selection of recovery nodes</a:t>
            </a:r>
          </a:p>
          <a:p>
            <a:r>
              <a:rPr lang="en-US" dirty="0" smtClean="0"/>
              <a:t>Can not minimize recovery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5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4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5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6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7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原創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原創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原創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原創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SDN_GlobalCom_1210.pptx</Template>
  <TotalTime>11435</TotalTime>
  <Words>3462</Words>
  <Application>Microsoft Macintosh PowerPoint</Application>
  <PresentationFormat>On-screen Show (4:3)</PresentationFormat>
  <Paragraphs>768</Paragraphs>
  <Slides>38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1_原創</vt:lpstr>
      <vt:lpstr>原創</vt:lpstr>
      <vt:lpstr>2_原創</vt:lpstr>
      <vt:lpstr>Reliable Multicast Routing for Software-Defined Networks</vt:lpstr>
      <vt:lpstr>Introduction (1/7) Unicast</vt:lpstr>
      <vt:lpstr>Introduction (2/7) Multicast</vt:lpstr>
      <vt:lpstr>Introduction (3/7) Reliable Multicast</vt:lpstr>
      <vt:lpstr>Introduction (4/7) Multicast with SDN</vt:lpstr>
      <vt:lpstr>Introduction (5/7) Recover-Aware Steiner Tree</vt:lpstr>
      <vt:lpstr>Introduction (6/7) Tree and Recovery Costs</vt:lpstr>
      <vt:lpstr>Introduction (7/7) Comparison</vt:lpstr>
      <vt:lpstr>Related Works</vt:lpstr>
      <vt:lpstr> Main Contributions</vt:lpstr>
      <vt:lpstr>Hardness Result</vt:lpstr>
      <vt:lpstr>Gap-Introducing Reduction</vt:lpstr>
      <vt:lpstr>If (X, Y, E) has a k-node subset A of X covering all nodes in Y, then there exists a tree T rooted at s which contains A and D. And recovery set R is set as A. R = {x1, x2, x5} c(T) = k * L + |D| , w(T) = k * L + |D|</vt:lpstr>
      <vt:lpstr>If (X, Y, E) does not have a k-node subset A of X covering all nodes in Y,| then w(T) &gt; L * |Y|p</vt:lpstr>
      <vt:lpstr>Recover Aware Edge Reduction Algorithm (1/8)</vt:lpstr>
      <vt:lpstr>Recover Aware Edge Reduction Algorithm (2/8)</vt:lpstr>
      <vt:lpstr>Recover Aware Edge Reduction Algorithm (3/8)</vt:lpstr>
      <vt:lpstr>Recover Aware Edge Reduction Algorithm (4/8)</vt:lpstr>
      <vt:lpstr>Recover Aware Edge Reduction Algorithm (5/8)</vt:lpstr>
      <vt:lpstr>Recover Aware Edge Reduction Algorithm (6/8)</vt:lpstr>
      <vt:lpstr>Recover Aware Edge Reduction Algorithm (7/8）</vt:lpstr>
      <vt:lpstr>Recover Aware Edge Reduction Algorithm (8/8）</vt:lpstr>
      <vt:lpstr>Simulation Setup</vt:lpstr>
      <vt:lpstr>Simulation Setup</vt:lpstr>
      <vt:lpstr>The Real Topology</vt:lpstr>
      <vt:lpstr>The Real Topology</vt:lpstr>
      <vt:lpstr>Synthetic Topology</vt:lpstr>
      <vt:lpstr>Synthetic Topology</vt:lpstr>
      <vt:lpstr>Synthetic Topology</vt:lpstr>
      <vt:lpstr>Running Time of RAERA</vt:lpstr>
      <vt:lpstr>Implementation</vt:lpstr>
      <vt:lpstr>Evaluation in Our Testbed</vt:lpstr>
      <vt:lpstr>Conclusion</vt:lpstr>
      <vt:lpstr>PowerPoint Presentation</vt:lpstr>
      <vt:lpstr>Reliable Multicast</vt:lpstr>
      <vt:lpstr>Reliable Multicast</vt:lpstr>
      <vt:lpstr>Recover Aware Edge Reduction Algorithm (7/8)</vt:lpstr>
      <vt:lpstr>Recover Aware Edge Reduction Algorithm (8/8)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 Shan-Hsiang</dc:creator>
  <cp:lastModifiedBy>Shen Shan-Hsiang</cp:lastModifiedBy>
  <cp:revision>86</cp:revision>
  <dcterms:created xsi:type="dcterms:W3CDTF">2015-04-07T12:39:56Z</dcterms:created>
  <dcterms:modified xsi:type="dcterms:W3CDTF">2015-04-27T13:54:41Z</dcterms:modified>
</cp:coreProperties>
</file>