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2" r:id="rId2"/>
    <p:sldId id="301" r:id="rId3"/>
    <p:sldId id="328" r:id="rId4"/>
    <p:sldId id="314" r:id="rId5"/>
    <p:sldId id="303" r:id="rId6"/>
    <p:sldId id="307" r:id="rId7"/>
    <p:sldId id="317" r:id="rId8"/>
    <p:sldId id="313" r:id="rId9"/>
    <p:sldId id="316" r:id="rId10"/>
    <p:sldId id="330" r:id="rId11"/>
    <p:sldId id="319" r:id="rId12"/>
    <p:sldId id="312" r:id="rId13"/>
    <p:sldId id="337" r:id="rId14"/>
    <p:sldId id="320" r:id="rId15"/>
    <p:sldId id="321" r:id="rId16"/>
    <p:sldId id="338" r:id="rId17"/>
    <p:sldId id="334" r:id="rId18"/>
    <p:sldId id="335" r:id="rId19"/>
    <p:sldId id="326" r:id="rId20"/>
    <p:sldId id="339" r:id="rId21"/>
    <p:sldId id="332" r:id="rId22"/>
    <p:sldId id="287" r:id="rId23"/>
    <p:sldId id="336" r:id="rId24"/>
    <p:sldId id="315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4E24A"/>
    <a:srgbClr val="F0E11C"/>
    <a:srgbClr val="ECCF20"/>
    <a:srgbClr val="549B31"/>
    <a:srgbClr val="1B9B11"/>
    <a:srgbClr val="2CE61E"/>
    <a:srgbClr val="54AF21"/>
    <a:srgbClr val="11BF11"/>
    <a:srgbClr val="3FA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71" autoAdjust="0"/>
  </p:normalViewPr>
  <p:slideViewPr>
    <p:cSldViewPr>
      <p:cViewPr>
        <p:scale>
          <a:sx n="100" d="100"/>
          <a:sy n="100" d="100"/>
        </p:scale>
        <p:origin x="-19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18AE9-66A8-4329-A1E3-548188EA902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3F26-A096-4B70-B386-6AB67A24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5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For the programmers part, note that cache misses are already considered harmful, so usually programmers avoid them anyways</a:t>
            </a:r>
            <a:br>
              <a:rPr lang="en-US" smtClean="0">
                <a:solidFill>
                  <a:schemeClr val="tx1"/>
                </a:solidFill>
              </a:rPr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1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Could not model the I/O</a:t>
            </a:r>
            <a:r>
              <a:rPr lang="en-US" baseline="0" dirty="0" smtClean="0"/>
              <a:t> operations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- All</a:t>
            </a:r>
            <a:r>
              <a:rPr lang="en-US" baseline="0" dirty="0" smtClean="0"/>
              <a:t> governors are optimized for compute workloads and they mainly aim for ‘race to halt condition’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But this doesn’t work for cache sensitive and memory intensive workloads as it simply wastes the energy of core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- All</a:t>
            </a:r>
            <a:r>
              <a:rPr lang="en-US" baseline="0" dirty="0" smtClean="0"/>
              <a:t> governors are optimized for compute workloads and they mainly aim for ‘race to halt condition’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But this doesn’t work for cache sensitive and memory intensive workloads as it simply wastes the energy of core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RAPL</a:t>
            </a:r>
            <a:r>
              <a:rPr lang="en-US" baseline="0" dirty="0" smtClean="0"/>
              <a:t> – interface to monitor SOC power consumption (</a:t>
            </a:r>
            <a:r>
              <a:rPr lang="en-US" baseline="0" dirty="0" err="1" smtClean="0"/>
              <a:t>sysfs</a:t>
            </a:r>
            <a:r>
              <a:rPr lang="en-US" baseline="0" dirty="0" smtClean="0"/>
              <a:t> layout)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-- Based on the estimates, user can then use a spectrum of scaled frequency for better energy efficiency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DRAM frequency</a:t>
            </a:r>
            <a:r>
              <a:rPr lang="en-US" baseline="0" dirty="0" smtClean="0"/>
              <a:t> scaling needs BIOS settings modifications. But modern RAPL interface to provide some way to limit power of DRAM but not frequency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we test each application with possible scalable frequencies and test how energy efficient it is compared to Ondemand governor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74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-- It should be flexible</a:t>
            </a:r>
            <a:r>
              <a:rPr lang="en-US" baseline="0" dirty="0" smtClean="0"/>
              <a:t> enough to accommodate research studies of various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- For cache sensitive, you want to decrease the frequency but not</a:t>
            </a:r>
            <a:r>
              <a:rPr lang="en-US" baseline="0" dirty="0" smtClean="0"/>
              <a:t> to extent that the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gets affected too much because of slowing down of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- Interesting that the performance remains the same even with reducing the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Power management in computing systems is an important prevalent problem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mobile domain, its mostly the battery </a:t>
            </a:r>
            <a:r>
              <a:rPr lang="en-US" baseline="0" dirty="0" err="1" smtClean="0"/>
              <a:t>reosurce</a:t>
            </a:r>
            <a:r>
              <a:rPr lang="en-US" baseline="0" dirty="0" smtClean="0"/>
              <a:t> to conserve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Desktops </a:t>
            </a:r>
            <a:r>
              <a:rPr lang="en-US" baseline="0" dirty="0" smtClean="0">
                <a:sym typeface="Wingdings" pitchFamily="2" charset="2"/>
              </a:rPr>
              <a:t> CPU overheating problem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itchFamily="2" charset="2"/>
              </a:rPr>
              <a:t>Servers  Cost you pay for cooling systems and computation resources for demand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-- It should be flexible</a:t>
            </a:r>
            <a:r>
              <a:rPr lang="en-US" baseline="0" dirty="0" smtClean="0"/>
              <a:t> enough to accommodate research studies of various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74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Run the workload to completion at the maximum performance setting and then transition into a low-power mode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Assumes that the highest energy savings can be achieved by running at the lowest performance setting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Run the workload to completion at the maximum performance setting and then transition into a low-power mode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Assumes that the highest energy savings can be achieved by running at the lowest performance setting</a:t>
            </a:r>
          </a:p>
          <a:p>
            <a:endParaRPr lang="en-US" dirty="0" smtClean="0"/>
          </a:p>
          <a:p>
            <a:r>
              <a:rPr lang="en-US" dirty="0" smtClean="0"/>
              <a:t>OS PM</a:t>
            </a:r>
            <a:r>
              <a:rPr lang="en-US" baseline="0" dirty="0" smtClean="0"/>
              <a:t> uses ACPI interface to communicate with CPUFreq driver</a:t>
            </a:r>
          </a:p>
          <a:p>
            <a:r>
              <a:rPr lang="en-US" baseline="0" dirty="0" smtClean="0"/>
              <a:t>C-States are Processor power states</a:t>
            </a:r>
          </a:p>
          <a:p>
            <a:r>
              <a:rPr lang="en-US" baseline="0" dirty="0" smtClean="0"/>
              <a:t>P-states are performance states for a particular operating point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Freq</a:t>
            </a:r>
            <a:r>
              <a:rPr lang="en-US" baseline="0" dirty="0" smtClean="0">
                <a:sym typeface="Wingdings" pitchFamily="2" charset="2"/>
              </a:rPr>
              <a:t>, Voltage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B2B2-E24D-46A5-A42D-6FF78ECDCA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8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Each of these applications demand different</a:t>
            </a:r>
            <a:r>
              <a:rPr lang="en-US" baseline="0" dirty="0" smtClean="0"/>
              <a:t> CPU and memory demands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For the programmers part, note that cache misses are already considered harmful, so usually programmers avoid them anyways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6021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99F6-4371-B148-B1F3-92A69776E836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FB5BF-9953-DB43-A543-E2530FE4C9FC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0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50CD-5E2B-C949-8F65-7C6AC9980170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2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F58B8-5D3C-3A41-B3E3-FD48EB89A05C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9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FC9A5-6E55-0541-B756-DB10A08D0DDD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4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AD9C6-77B5-7641-B8EA-8F158C402CE9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E1B5B-65F3-094E-A359-424D04BB5DF4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07431-BE87-EB45-AA6F-9CF112AD9AAC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6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E756C8-1DB5-F345-849D-FEF7536E1FC0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6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6E37C-2024-C344-BDD1-6DDD3D2F651B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E285F-908F-E540-9BCD-6545B6419616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0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op_red_whi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90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1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43D41F6-9D07-4D42-B031-5102E4103C9C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8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99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161" y="1295400"/>
            <a:ext cx="8186908" cy="2209800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E-MOS: Efficient Energy Management Policies in </a:t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Operating Systems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8382000" cy="2819400"/>
          </a:xfrm>
        </p:spPr>
        <p:txBody>
          <a:bodyPr/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Vinay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Gangadhar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, Clint Lestourgeon,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Jay Yang, Varun Dattatreya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CS736: Advanced Operating Systems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Spring 2015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z="1400" smtClean="0">
                <a:solidFill>
                  <a:prstClr val="black"/>
                </a:solidFill>
              </a:rPr>
              <a:pPr/>
              <a:t>1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630993" cy="114300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Imperfect Scaling Case study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90638"/>
            <a:ext cx="62865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3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7489" y="1524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Application Categorization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0667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39804" y="1214735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PIN Based Modeling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648200"/>
            <a:ext cx="5562600" cy="196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SPEC2K6 </a:t>
            </a:r>
            <a:r>
              <a:rPr lang="en-US" sz="2800" b="1" dirty="0" smtClean="0">
                <a:sym typeface="Wingdings" pitchFamily="2" charset="2"/>
              </a:rPr>
              <a:t> Compute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SPLASH2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 smtClean="0">
                <a:sym typeface="Wingdings" pitchFamily="2" charset="2"/>
              </a:rPr>
              <a:t>Compute </a:t>
            </a:r>
            <a:r>
              <a:rPr lang="en-US" sz="2800" b="1" dirty="0">
                <a:sym typeface="Wingdings" pitchFamily="2" charset="2"/>
              </a:rPr>
              <a:t>+ </a:t>
            </a:r>
            <a:r>
              <a:rPr lang="en-US" sz="2800" b="1" dirty="0" smtClean="0">
                <a:sym typeface="Wingdings" pitchFamily="2" charset="2"/>
              </a:rPr>
              <a:t>Cache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MICRO-BENCH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 smtClean="0">
                <a:sym typeface="Wingdings" pitchFamily="2" charset="2"/>
              </a:rPr>
              <a:t>Cache </a:t>
            </a:r>
            <a:r>
              <a:rPr lang="en-US" sz="2800" b="1" dirty="0">
                <a:sym typeface="Wingdings" pitchFamily="2" charset="2"/>
              </a:rPr>
              <a:t>+ M</a:t>
            </a:r>
            <a:r>
              <a:rPr lang="en-US" sz="2800" b="1" dirty="0" smtClean="0">
                <a:sym typeface="Wingdings" pitchFamily="2" charset="2"/>
              </a:rPr>
              <a:t>emory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50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28" y="4343400"/>
            <a:ext cx="3816372" cy="249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7" y="1371600"/>
            <a:ext cx="4447706" cy="267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03" y="1327666"/>
            <a:ext cx="4054497" cy="26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7489" y="1524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Power Governors’ Analysis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43000"/>
            <a:ext cx="340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SPEC2K6 – Compute Intensive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1143000"/>
            <a:ext cx="3014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SPLASH2 – Cache Sensitive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4114800"/>
            <a:ext cx="3931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MICRO-BENCH – Memory Intensive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4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7971"/>
            <a:ext cx="4031976" cy="271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43" y="1407971"/>
            <a:ext cx="436549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63" y="4119905"/>
            <a:ext cx="3314537" cy="27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90800" y="3974068"/>
            <a:ext cx="354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MICRO-BENCH – Memory Intensive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7489" y="1524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Power Governors’ Analysis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30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SPEC2K6 – Compute Intensive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98135" y="1154668"/>
            <a:ext cx="27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SPLASH2 – Cache Sensitive</a:t>
            </a:r>
            <a:endParaRPr lang="en-US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27346"/>
            <a:ext cx="16002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8574" y="1446071"/>
            <a:ext cx="8382000" cy="44012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Takeaway – Default power governors</a:t>
            </a:r>
          </a:p>
          <a:p>
            <a:pPr algn="ctr"/>
            <a:endParaRPr lang="en-US" sz="2800" dirty="0" smtClean="0">
              <a:sym typeface="Wingdings" pitchFamily="2" charset="2"/>
            </a:endParaRPr>
          </a:p>
          <a:p>
            <a:pPr marL="342900" indent="-342900" algn="ctr">
              <a:buAutoNum type="arabicPeriod"/>
            </a:pPr>
            <a:r>
              <a:rPr lang="en-US" sz="2800" dirty="0">
                <a:sym typeface="Wingdings" pitchFamily="2" charset="2"/>
              </a:rPr>
              <a:t>D</a:t>
            </a:r>
            <a:r>
              <a:rPr lang="en-US" sz="2800" dirty="0" smtClean="0">
                <a:sym typeface="Wingdings" pitchFamily="2" charset="2"/>
              </a:rPr>
              <a:t>on’t provide better energy efficiency  Optimized only for Compute workloads!!</a:t>
            </a:r>
          </a:p>
          <a:p>
            <a:pPr marL="342900" indent="-342900" algn="ctr">
              <a:buAutoNum type="arabicPeriod"/>
            </a:pPr>
            <a:endParaRPr lang="en-US" sz="2800" dirty="0">
              <a:sym typeface="Wingdings" pitchFamily="2" charset="2"/>
            </a:endParaRPr>
          </a:p>
          <a:p>
            <a:pPr marL="342900" indent="-342900" algn="ctr">
              <a:buAutoNum type="arabicPeriod"/>
            </a:pPr>
            <a:r>
              <a:rPr lang="en-US" sz="2800" dirty="0" smtClean="0">
                <a:sym typeface="Wingdings" pitchFamily="2" charset="2"/>
              </a:rPr>
              <a:t>Don’t rely on application characteristics to make better policy decisions</a:t>
            </a:r>
          </a:p>
          <a:p>
            <a:pPr marL="342900" indent="-342900" algn="ctr">
              <a:buAutoNum type="arabicPeriod"/>
            </a:pPr>
            <a:endParaRPr lang="en-US" sz="2800" dirty="0">
              <a:sym typeface="Wingdings" pitchFamily="2" charset="2"/>
            </a:endParaRPr>
          </a:p>
          <a:p>
            <a:pPr marL="342900" indent="-342900" algn="ctr">
              <a:buAutoNum type="arabicPeriod"/>
            </a:pPr>
            <a:r>
              <a:rPr lang="en-US" sz="2800" dirty="0" smtClean="0">
                <a:sym typeface="Wingdings" pitchFamily="2" charset="2"/>
              </a:rPr>
              <a:t>OS can relinquish freedom to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User</a:t>
            </a:r>
            <a:r>
              <a:rPr lang="en-US" sz="2800" dirty="0" smtClean="0">
                <a:sym typeface="Wingdings" pitchFamily="2" charset="2"/>
              </a:rPr>
              <a:t> space for better energy management </a:t>
            </a:r>
            <a:endParaRPr lang="en-US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88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0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828800" y="4694394"/>
            <a:ext cx="533400" cy="4772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7489" y="762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E-MOS Analytical Model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43000" y="1295400"/>
            <a:ext cx="32766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Profiled Application Information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2743200"/>
            <a:ext cx="14478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RAPL + Perf + CPUPower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733800"/>
            <a:ext cx="1905000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E-MOS Analytical 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514600" y="2209800"/>
            <a:ext cx="304800" cy="15240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3495675" y="3305175"/>
            <a:ext cx="228600" cy="4286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nual Operation 12"/>
          <p:cNvSpPr/>
          <p:nvPr/>
        </p:nvSpPr>
        <p:spPr>
          <a:xfrm>
            <a:off x="5791200" y="5486399"/>
            <a:ext cx="2438400" cy="891309"/>
          </a:xfrm>
          <a:prstGeom prst="flowChartManualOpe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User-Space Power Governor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181350" y="4694394"/>
            <a:ext cx="533400" cy="4772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495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Reduce Freq. </a:t>
            </a:r>
          </a:p>
          <a:p>
            <a:r>
              <a:rPr lang="en-US" b="1" dirty="0" smtClean="0"/>
              <a:t>by 5%, 10%, …, 25% steps</a:t>
            </a:r>
            <a:endParaRPr lang="en-US" b="1" dirty="0"/>
          </a:p>
        </p:txBody>
      </p:sp>
      <p:cxnSp>
        <p:nvCxnSpPr>
          <p:cNvPr id="27" name="Straight Arrow Connector 26"/>
          <p:cNvCxnSpPr>
            <a:endCxn id="17" idx="0"/>
          </p:cNvCxnSpPr>
          <p:nvPr/>
        </p:nvCxnSpPr>
        <p:spPr>
          <a:xfrm>
            <a:off x="2095500" y="4343400"/>
            <a:ext cx="0" cy="350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48050" y="4343400"/>
            <a:ext cx="0" cy="350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672" y="3505200"/>
            <a:ext cx="1691256" cy="16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5859703"/>
            <a:ext cx="1276350" cy="670406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17" idx="4"/>
            <a:endCxn id="30" idx="0"/>
          </p:cNvCxnSpPr>
          <p:nvPr/>
        </p:nvCxnSpPr>
        <p:spPr>
          <a:xfrm>
            <a:off x="2095500" y="5171598"/>
            <a:ext cx="685800" cy="6881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4"/>
          </p:cNvCxnSpPr>
          <p:nvPr/>
        </p:nvCxnSpPr>
        <p:spPr>
          <a:xfrm flipH="1">
            <a:off x="2781300" y="5171598"/>
            <a:ext cx="66675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5800" y="57822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Energy Estimates for CPU cores</a:t>
            </a:r>
            <a:endParaRPr lang="en-US" b="1" dirty="0"/>
          </a:p>
        </p:txBody>
      </p:sp>
      <p:sp>
        <p:nvSpPr>
          <p:cNvPr id="39" name="Down Arrow 38"/>
          <p:cNvSpPr/>
          <p:nvPr/>
        </p:nvSpPr>
        <p:spPr>
          <a:xfrm>
            <a:off x="6858000" y="5155406"/>
            <a:ext cx="228600" cy="33099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3467100" y="2144762"/>
            <a:ext cx="266700" cy="59843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76800" y="9906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RAPL – Running Average Power Limit</a:t>
            </a:r>
          </a:p>
          <a:p>
            <a:endParaRPr lang="en-US" b="1" dirty="0"/>
          </a:p>
          <a:p>
            <a:r>
              <a:rPr lang="en-US" b="1" dirty="0" smtClean="0"/>
              <a:t>Perf – Linux utility for performance measurements</a:t>
            </a:r>
          </a:p>
          <a:p>
            <a:endParaRPr lang="en-US" b="1" dirty="0"/>
          </a:p>
          <a:p>
            <a:r>
              <a:rPr lang="en-US" b="1" dirty="0" smtClean="0"/>
              <a:t>CPUPower – Utility for frequency measurement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81600" y="3135868"/>
            <a:ext cx="359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Application-aware Energy Policy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3800" y="4495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Increase Freq. </a:t>
            </a:r>
          </a:p>
          <a:p>
            <a:r>
              <a:rPr lang="en-US" b="1" dirty="0" smtClean="0"/>
              <a:t>by 5%, 10%, …, 25% steps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092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 animBg="1"/>
      <p:bldP spid="7" grpId="0" animBg="1"/>
      <p:bldP spid="8" grpId="0" animBg="1"/>
      <p:bldP spid="9" grpId="0" animBg="1"/>
      <p:bldP spid="13" grpId="0" animBg="1"/>
      <p:bldP spid="22" grpId="0" animBg="1"/>
      <p:bldP spid="24" grpId="0"/>
      <p:bldP spid="38" grpId="0"/>
      <p:bldP spid="39" grpId="0" animBg="1"/>
      <p:bldP spid="40" grpId="0" animBg="1"/>
      <p:bldP spid="31" grpId="0"/>
      <p:bldP spid="33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51467"/>
            <a:ext cx="4419600" cy="325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1186934"/>
            <a:ext cx="3829049" cy="323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7489" y="762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E-MOS Decision Table Example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002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Reduce Core Freq. by 25%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066800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ncrease Core Freq. by 25%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42208"/>
              </p:ext>
            </p:extLst>
          </p:nvPr>
        </p:nvGraphicFramePr>
        <p:xfrm>
          <a:off x="1828800" y="4419600"/>
          <a:ext cx="61722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66797"/>
                <a:gridCol w="1586630"/>
                <a:gridCol w="1570973"/>
              </a:tblGrid>
              <a:tr h="272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Application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CPU Freq.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DRAM Freq.</a:t>
                      </a:r>
                      <a:endParaRPr lang="en-US" sz="1400" dirty="0"/>
                    </a:p>
                  </a:txBody>
                  <a:tcPr/>
                </a:tc>
              </a:tr>
              <a:tr h="272869"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Compute Intensive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Energy</a:t>
                      </a:r>
                      <a:endParaRPr lang="en-US" sz="1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Maintain/Increase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Decrease</a:t>
                      </a:r>
                      <a:endParaRPr lang="en-US" sz="1400" dirty="0"/>
                    </a:p>
                  </a:txBody>
                  <a:tcPr/>
                </a:tc>
              </a:tr>
              <a:tr h="2728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Performance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Maintain</a:t>
                      </a:r>
                      <a:endParaRPr lang="en-US" sz="1400" dirty="0"/>
                    </a:p>
                  </a:txBody>
                  <a:tcPr/>
                </a:tc>
              </a:tr>
              <a:tr h="27286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/>
                        <a:t>Cache Sensitive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Energy</a:t>
                      </a:r>
                      <a:endParaRPr lang="en-US" sz="1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Decrease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Decrease</a:t>
                      </a:r>
                      <a:endParaRPr lang="en-US" sz="1400" dirty="0"/>
                    </a:p>
                  </a:txBody>
                  <a:tcPr/>
                </a:tc>
              </a:tr>
              <a:tr h="272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Performance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</a:t>
                      </a:r>
                      <a:endParaRPr lang="en-US" sz="1400" dirty="0"/>
                    </a:p>
                  </a:txBody>
                  <a:tcPr/>
                </a:tc>
              </a:tr>
              <a:tr h="272869"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Memory Intensive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Energy</a:t>
                      </a:r>
                      <a:endParaRPr lang="en-US" sz="1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Decrease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Maintain/Increase</a:t>
                      </a:r>
                      <a:endParaRPr lang="en-US" sz="1400" dirty="0"/>
                    </a:p>
                  </a:txBody>
                  <a:tcPr/>
                </a:tc>
              </a:tr>
              <a:tr h="2728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Performance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495800" y="4267200"/>
            <a:ext cx="1981200" cy="2438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7489" y="762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Evaluation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1" y="838200"/>
            <a:ext cx="868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Platform: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Kernel: Linux 3.14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CPU: Intel core i7 3630M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Scaling frequencies (Ghz): </a:t>
            </a:r>
            <a:r>
              <a:rPr lang="en-US" sz="2800" b="1" dirty="0" smtClean="0"/>
              <a:t>0.8, 1.2, 1.5, 1.8, 2.1, 2.4, 3.4 (turbo)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1" y="4038600"/>
            <a:ext cx="8534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Energy &amp; timing measurement: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Perf (RAPL interface) – Power and Performance measurements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CPUPower – Frequency Setting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23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228"/>
            <a:ext cx="9115424" cy="27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Results - 1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013541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Compute Intensive workloads  -- SPEK2K6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E-MOS Frequency Setting chosen </a:t>
            </a:r>
            <a:r>
              <a:rPr lang="en-US" sz="2000" b="1" dirty="0" smtClean="0">
                <a:sym typeface="Wingdings" pitchFamily="2" charset="2"/>
              </a:rPr>
              <a:t> 1.8Ghz to 2.4Ghz</a:t>
            </a:r>
            <a:endParaRPr lang="en-US" sz="2000" b="1" dirty="0"/>
          </a:p>
        </p:txBody>
      </p:sp>
      <p:sp>
        <p:nvSpPr>
          <p:cNvPr id="3" name="Oval 2"/>
          <p:cNvSpPr/>
          <p:nvPr/>
        </p:nvSpPr>
        <p:spPr>
          <a:xfrm rot="2287762">
            <a:off x="3883849" y="4033930"/>
            <a:ext cx="3048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287762">
            <a:off x="7760527" y="4033930"/>
            <a:ext cx="3048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2454" y="5105400"/>
            <a:ext cx="841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2.4Ghz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1.44x (44%)</a:t>
            </a:r>
            <a:r>
              <a:rPr lang="en-US" sz="2000" b="1" dirty="0" smtClean="0"/>
              <a:t> Energy Efficiency  with Performance loss of </a:t>
            </a:r>
            <a:r>
              <a:rPr lang="en-US" sz="2000" b="1" dirty="0" smtClean="0">
                <a:solidFill>
                  <a:srgbClr val="FF0000"/>
                </a:solidFill>
              </a:rPr>
              <a:t>3%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6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5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Results - 2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05787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Compute Intensive + Cache Sensitive workloads  -- SPLASH2  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E-MOS Frequency Setting chosen </a:t>
            </a:r>
            <a:r>
              <a:rPr lang="en-US" b="1" dirty="0" smtClean="0">
                <a:sym typeface="Wingdings" pitchFamily="2" charset="2"/>
              </a:rPr>
              <a:t> 1.8Ghz to 2.1Ghz</a:t>
            </a:r>
            <a:endParaRPr lang="en-US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286000"/>
            <a:ext cx="91344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2454" y="5105400"/>
            <a:ext cx="841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1.8Ghz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1.61x (61%)</a:t>
            </a:r>
            <a:r>
              <a:rPr lang="en-US" sz="2000" b="1" dirty="0" smtClean="0"/>
              <a:t> Energy Efficiency  with Performance loss of </a:t>
            </a:r>
            <a:r>
              <a:rPr lang="en-US" sz="2000" b="1" dirty="0">
                <a:solidFill>
                  <a:srgbClr val="FF0000"/>
                </a:solidFill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2287762">
            <a:off x="3443220" y="4271871"/>
            <a:ext cx="3048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287762">
            <a:off x="7580156" y="4339783"/>
            <a:ext cx="346772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Results -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1013541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Memory Intensive workloads  -- MICRO-BENCH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E-MOS Frequency Setting chosen </a:t>
            </a:r>
            <a:r>
              <a:rPr lang="en-US" sz="2000" b="1" dirty="0" smtClean="0">
                <a:sym typeface="Wingdings" pitchFamily="2" charset="2"/>
              </a:rPr>
              <a:t> 1.2Ghz to 1.8Ghz</a:t>
            </a:r>
            <a:endParaRPr lang="en-US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0363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454" y="5105400"/>
            <a:ext cx="841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1.2Ghz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2x (200%)</a:t>
            </a:r>
            <a:r>
              <a:rPr lang="en-US" sz="2000" b="1" dirty="0" smtClean="0"/>
              <a:t> Energy Efficiency  with Performance loss of </a:t>
            </a:r>
            <a:r>
              <a:rPr lang="en-US" sz="2000" b="1" dirty="0" smtClean="0">
                <a:solidFill>
                  <a:srgbClr val="FF0000"/>
                </a:solidFill>
              </a:rPr>
              <a:t>13%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5400000">
            <a:off x="3467100" y="4360769"/>
            <a:ext cx="3048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400000">
            <a:off x="7332314" y="4339783"/>
            <a:ext cx="346772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1524000"/>
            <a:ext cx="67484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Computing Platforms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</a:rPr>
              <a:t>Power Management (PM) problem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Mobile and Embedded Devices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Desktop Systems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Server Environment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51007" y="762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System Power Management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1752600" cy="864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3" y="3684871"/>
            <a:ext cx="1142955" cy="1040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53000"/>
            <a:ext cx="1862138" cy="809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63" y="1219200"/>
            <a:ext cx="1530623" cy="101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2057400"/>
            <a:ext cx="8305800" cy="35394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Takeaway</a:t>
            </a:r>
          </a:p>
          <a:p>
            <a:pPr algn="ctr"/>
            <a:endParaRPr lang="en-US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514350" indent="-514350" algn="ctr"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Better Control on System Power Consumption</a:t>
            </a:r>
          </a:p>
          <a:p>
            <a:pPr marL="514350" indent="-514350" algn="ctr">
              <a:buAutoNum type="arabicPeriod"/>
            </a:pPr>
            <a:endParaRPr lang="en-US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514350" indent="-514350" algn="ctr"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Policy decisions favoring </a:t>
            </a:r>
            <a:r>
              <a:rPr lang="en-US" sz="2800" dirty="0">
                <a:solidFill>
                  <a:srgbClr val="FFFF00"/>
                </a:solidFill>
              </a:rPr>
              <a:t>Energy Efficient Computing </a:t>
            </a:r>
          </a:p>
          <a:p>
            <a:pPr algn="ctr"/>
            <a:endParaRPr lang="en-US" sz="2800" dirty="0" smtClean="0">
              <a:solidFill>
                <a:srgbClr val="FFFF00"/>
              </a:solidFill>
              <a:sym typeface="Wingdings" pitchFamily="2" charset="2"/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But wait!!  Who has the control ?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64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Lessons Learnt</a:t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10" y="990600"/>
            <a:ext cx="8229600" cy="5638800"/>
          </a:xfrm>
        </p:spPr>
        <p:txBody>
          <a:bodyPr/>
          <a:lstStyle/>
          <a:p>
            <a:r>
              <a:rPr lang="en-US" sz="2800" dirty="0" smtClean="0"/>
              <a:t>Power estimation is challenging but the tools are getting better </a:t>
            </a:r>
          </a:p>
          <a:p>
            <a:endParaRPr lang="en-US" sz="2800" dirty="0"/>
          </a:p>
          <a:p>
            <a:r>
              <a:rPr lang="en-US" sz="2800" dirty="0" smtClean="0"/>
              <a:t>Performance </a:t>
            </a:r>
            <a:r>
              <a:rPr lang="en-US" sz="2800" dirty="0"/>
              <a:t>b</a:t>
            </a:r>
            <a:r>
              <a:rPr lang="en-US" sz="2800" dirty="0" smtClean="0"/>
              <a:t>enchmarks may not be the best way to evaluate power management</a:t>
            </a:r>
          </a:p>
          <a:p>
            <a:endParaRPr lang="en-US" sz="2800" dirty="0"/>
          </a:p>
          <a:p>
            <a:r>
              <a:rPr lang="en-US" sz="2800" dirty="0" smtClean="0"/>
              <a:t>Based on our results, P-state drivers may not be as awesome as Intel would have you believe</a:t>
            </a:r>
          </a:p>
          <a:p>
            <a:endParaRPr lang="en-US" sz="2800" dirty="0"/>
          </a:p>
          <a:p>
            <a:r>
              <a:rPr lang="en-US" sz="2800" dirty="0" smtClean="0"/>
              <a:t>Intel’s most usefu</a:t>
            </a:r>
            <a:r>
              <a:rPr lang="en-US" sz="2800" dirty="0"/>
              <a:t>l</a:t>
            </a:r>
            <a:r>
              <a:rPr lang="en-US" sz="2800" dirty="0" smtClean="0"/>
              <a:t> P-state documentation is a Google+ post !!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r>
              <a:rPr lang="en-US" sz="2800" dirty="0" smtClean="0"/>
              <a:t>Application-aware energy management </a:t>
            </a:r>
            <a:r>
              <a:rPr lang="en-US" sz="2800" dirty="0" smtClean="0">
                <a:sym typeface="Wingdings" panose="05000000000000000000" pitchFamily="2" charset="2"/>
              </a:rPr>
              <a:t> Energy as a first class resource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EMOS achieves </a:t>
            </a:r>
            <a:r>
              <a:rPr lang="en-US" sz="2800" dirty="0" err="1" smtClean="0">
                <a:sym typeface="Wingdings" panose="05000000000000000000" pitchFamily="2" charset="2"/>
              </a:rPr>
              <a:t>upto</a:t>
            </a:r>
            <a:r>
              <a:rPr lang="en-US" sz="2800" dirty="0" smtClean="0">
                <a:sym typeface="Wingdings" panose="05000000000000000000" pitchFamily="2" charset="2"/>
              </a:rPr>
              <a:t> 2x energy efficiency with performance loss of 13% 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Power governors can take advantage of reducing CPU frequency for Memory bound applications</a:t>
            </a:r>
          </a:p>
          <a:p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smtClean="0"/>
              <a:t>User-space power governors with more runtime library support can be more efficient than Ondemand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447982" y="2362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Back Up Slides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7489" y="3810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Power Governors – Optimized for Compute workloads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488" y="3521115"/>
            <a:ext cx="7630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49B31"/>
                </a:solidFill>
              </a:rPr>
              <a:t>Benchmarks:</a:t>
            </a:r>
          </a:p>
          <a:p>
            <a:r>
              <a:rPr lang="en-US" sz="2800" dirty="0" smtClean="0"/>
              <a:t>SPEC CPU2006, Splash2, Micro benchmarks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772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5811" y="2362200"/>
            <a:ext cx="3238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Energy = Power  X  Time</a:t>
            </a:r>
            <a:endParaRPr lang="en-US" sz="2400" b="1" dirty="0"/>
          </a:p>
          <a:p>
            <a:pPr algn="ctr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660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15240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ACPI Interface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590800"/>
            <a:ext cx="327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OS Power Management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505200"/>
            <a:ext cx="327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Hardware: CPU, BIOS etc.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124200"/>
            <a:ext cx="327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Software drivers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62200" y="3048000"/>
            <a:ext cx="4419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2819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ACPI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133600"/>
            <a:ext cx="327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Problem with Power Governors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Power management tends to be simplistic</a:t>
            </a:r>
          </a:p>
          <a:p>
            <a:r>
              <a:rPr lang="en-US" dirty="0" smtClean="0"/>
              <a:t>Most policies use “</a:t>
            </a:r>
            <a:r>
              <a:rPr lang="en-US" i="1" dirty="0" smtClean="0"/>
              <a:t>race to halt</a:t>
            </a:r>
            <a:r>
              <a:rPr lang="en-US" dirty="0" smtClean="0"/>
              <a:t>” approach</a:t>
            </a:r>
          </a:p>
          <a:p>
            <a:pPr lvl="1">
              <a:buSzPct val="50000"/>
              <a:buFont typeface="Wingdings" pitchFamily="2" charset="2"/>
              <a:buChar char="q"/>
            </a:pPr>
            <a:r>
              <a:rPr lang="en-US" dirty="0" smtClean="0"/>
              <a:t>Run the workload to completion at the maximum performance setting and then transition into a low-power mode</a:t>
            </a:r>
          </a:p>
          <a:p>
            <a:pPr lvl="1">
              <a:buSzPct val="50000"/>
              <a:buFont typeface="Wingdings" pitchFamily="2" charset="2"/>
              <a:buChar char="q"/>
            </a:pPr>
            <a:r>
              <a:rPr lang="en-US" dirty="0" smtClean="0"/>
              <a:t>Assumes that the highest energy savings can be achieved by running at the lowest performance setting</a:t>
            </a:r>
          </a:p>
          <a:p>
            <a:r>
              <a:rPr lang="en-US" dirty="0" smtClean="0"/>
              <a:t>Either statically scale the CPU frequency or provide limited CPU capability to define energy requirements of an application</a:t>
            </a:r>
          </a:p>
          <a:p>
            <a:r>
              <a:rPr lang="en-US" dirty="0" smtClean="0"/>
              <a:t>Use only CPU usage as source of information</a:t>
            </a:r>
          </a:p>
          <a:p>
            <a:pPr lvl="1">
              <a:buSzPct val="50000"/>
              <a:buFont typeface="Wingdings" pitchFamily="2" charset="2"/>
              <a:buChar char="q"/>
            </a:pPr>
            <a:r>
              <a:rPr lang="en-US" dirty="0" smtClean="0"/>
              <a:t>What about memory bound applications?</a:t>
            </a:r>
          </a:p>
          <a:p>
            <a:r>
              <a:rPr lang="en-US" dirty="0" smtClean="0"/>
              <a:t>Do </a:t>
            </a:r>
            <a:r>
              <a:rPr lang="en-US" dirty="0"/>
              <a:t>not </a:t>
            </a:r>
            <a:r>
              <a:rPr lang="en-US" dirty="0" smtClean="0"/>
              <a:t>provide a </a:t>
            </a:r>
            <a:r>
              <a:rPr lang="en-US" dirty="0"/>
              <a:t>fine-grained control and management over the </a:t>
            </a:r>
            <a:r>
              <a:rPr lang="en-US" dirty="0" smtClean="0"/>
              <a:t>energy utilized </a:t>
            </a:r>
            <a:r>
              <a:rPr lang="en-US" dirty="0"/>
              <a:t>by the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2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07" y="3308354"/>
            <a:ext cx="2484121" cy="12927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36887" y="2514600"/>
            <a:ext cx="2514601" cy="25146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P-STATE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DRIVERS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9" y="2590800"/>
            <a:ext cx="2724555" cy="2246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643" y="2514600"/>
            <a:ext cx="2514601" cy="2514600"/>
          </a:xfrm>
          <a:prstGeom prst="rect">
            <a:avLst/>
          </a:prstGeom>
          <a:solidFill>
            <a:schemeClr val="tx1">
              <a:lumMod val="95000"/>
              <a:lumOff val="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KERNEL POWER GOVERNORS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27207" y="762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Levels of Power Management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399643" y="1676400"/>
            <a:ext cx="8706257" cy="685800"/>
          </a:xfrm>
          <a:prstGeom prst="rtTriangle">
            <a:avLst/>
          </a:prstGeom>
          <a:gradFill flip="none" rotWithShape="1">
            <a:gsLst>
              <a:gs pos="0">
                <a:srgbClr val="549B31">
                  <a:shade val="30000"/>
                  <a:satMod val="115000"/>
                </a:srgbClr>
              </a:gs>
              <a:gs pos="50000">
                <a:srgbClr val="549B31">
                  <a:shade val="67500"/>
                  <a:satMod val="115000"/>
                </a:srgbClr>
              </a:gs>
              <a:gs pos="100000">
                <a:srgbClr val="549B3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65" y="2850517"/>
            <a:ext cx="2463135" cy="20827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74131" y="2514600"/>
            <a:ext cx="2514601" cy="25146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HARDWARE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Right Triangle 14"/>
          <p:cNvSpPr/>
          <p:nvPr/>
        </p:nvSpPr>
        <p:spPr>
          <a:xfrm flipV="1">
            <a:off x="399643" y="5181600"/>
            <a:ext cx="8706257" cy="685800"/>
          </a:xfrm>
          <a:prstGeom prst="rtTriangle">
            <a:avLst/>
          </a:prstGeom>
          <a:gradFill flip="none" rotWithShape="1">
            <a:gsLst>
              <a:gs pos="0">
                <a:srgbClr val="549B31">
                  <a:shade val="30000"/>
                  <a:satMod val="115000"/>
                </a:srgbClr>
              </a:gs>
              <a:gs pos="50000">
                <a:srgbClr val="549B31">
                  <a:shade val="67500"/>
                  <a:satMod val="115000"/>
                </a:srgbClr>
              </a:gs>
              <a:gs pos="100000">
                <a:srgbClr val="549B3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75696" y="1290935"/>
            <a:ext cx="1358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Control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331" y="1202595"/>
            <a:ext cx="1195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Coarse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8600" y="1214735"/>
            <a:ext cx="100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Fine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643" y="5943600"/>
            <a:ext cx="128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High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93255" y="5943599"/>
            <a:ext cx="128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Low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75696" y="5715000"/>
            <a:ext cx="1875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Workload Awareness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4800" y="3124200"/>
            <a:ext cx="2743200" cy="1371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2" grpId="0" animBg="1"/>
      <p:bldP spid="13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15240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existing Linux PM mechanisms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Application-aware energy efficient policy decisions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E-MOS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model</a:t>
            </a:r>
            <a:endParaRPr lang="en-US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 E-MOS using User-Space power governors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Our Project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9906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Introduction </a:t>
            </a: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Linux Power Governors </a:t>
            </a: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Case Study </a:t>
            </a: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Application Categorization &amp; Analysis</a:t>
            </a: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E-MOS Model</a:t>
            </a: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Evaluation &amp; Results</a:t>
            </a: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Lessons Learnt &amp; Conclusion</a:t>
            </a: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Outline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152400"/>
            <a:ext cx="76309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Linux Power Governors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949" y="1600200"/>
            <a:ext cx="1463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CPUFreq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5284485"/>
            <a:ext cx="2819400" cy="3543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CPUFreq module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5791200"/>
            <a:ext cx="2819400" cy="424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Core frequency setting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3996" y="1610380"/>
            <a:ext cx="2010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Intel P-State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" y="2128510"/>
            <a:ext cx="3048000" cy="30581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990600" y="2633365"/>
            <a:ext cx="1752600" cy="381000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Ondemand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" y="3128665"/>
            <a:ext cx="1752600" cy="381000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Conservative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79164" y="3633490"/>
            <a:ext cx="1752600" cy="381000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PowerSave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0600" y="4157365"/>
            <a:ext cx="1752600" cy="381000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Performance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9164" y="4648230"/>
            <a:ext cx="1752600" cy="381000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Userspace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6200" y="5690175"/>
            <a:ext cx="8382000" cy="248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0550" y="5105400"/>
            <a:ext cx="151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Architecture </a:t>
            </a:r>
          </a:p>
          <a:p>
            <a:pPr algn="ctr"/>
            <a:r>
              <a:rPr lang="en-US" b="1" dirty="0" smtClean="0"/>
              <a:t>Independent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81400" y="5698495"/>
            <a:ext cx="141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Architecture</a:t>
            </a:r>
          </a:p>
          <a:p>
            <a:pPr algn="ctr"/>
            <a:r>
              <a:rPr lang="en-US" b="1" dirty="0" smtClean="0"/>
              <a:t>Dependent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105400" y="2133600"/>
            <a:ext cx="3048000" cy="30581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791200" y="3310265"/>
            <a:ext cx="1752600" cy="381000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PowerSave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91200" y="3895725"/>
            <a:ext cx="1752600" cy="381000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Performance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295900" y="5791200"/>
            <a:ext cx="2819400" cy="3543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Intel P-State driver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95900" y="6205210"/>
            <a:ext cx="2819400" cy="424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Core frequency setting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553200" y="5191780"/>
            <a:ext cx="152400" cy="498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56202" y="2123420"/>
            <a:ext cx="151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</a:t>
            </a:r>
            <a:r>
              <a:rPr lang="en-US" sz="2400" b="1" dirty="0" smtClean="0">
                <a:solidFill>
                  <a:schemeClr val="bg1"/>
                </a:solidFill>
              </a:rPr>
              <a:t>overnors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0602" y="2362200"/>
            <a:ext cx="151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</a:t>
            </a:r>
            <a:r>
              <a:rPr lang="en-US" sz="2400" b="1" dirty="0" smtClean="0">
                <a:solidFill>
                  <a:schemeClr val="bg1"/>
                </a:solidFill>
              </a:rPr>
              <a:t>overnors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/>
      <p:bldP spid="27" grpId="0"/>
      <p:bldP spid="28" grpId="0" animBg="1"/>
      <p:bldP spid="31" grpId="0" animBg="1"/>
      <p:bldP spid="32" grpId="0" animBg="1"/>
      <p:bldP spid="34" grpId="0" animBg="1"/>
      <p:bldP spid="3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15240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Power Governors Contd.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47" y="999882"/>
            <a:ext cx="7201906" cy="1743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2" y="2667000"/>
            <a:ext cx="7410953" cy="1743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81" y="4038600"/>
            <a:ext cx="6915637" cy="1238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47" y="5238249"/>
            <a:ext cx="7410953" cy="123875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800348" y="2667000"/>
            <a:ext cx="3200400" cy="12954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47" y="5943601"/>
            <a:ext cx="3981953" cy="58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762000" y="5885948"/>
            <a:ext cx="2590800" cy="466976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1524000"/>
            <a:ext cx="579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Compute Intensive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CPU Core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Cache Sensitive  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Memory Intensive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I/O Intensive 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7489" y="2286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Applications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09" y="1295400"/>
            <a:ext cx="2213547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1800225" cy="999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0"/>
            <a:ext cx="1478023" cy="1188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4648200"/>
            <a:ext cx="1219200" cy="11119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2028550"/>
            <a:ext cx="8305800" cy="32571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Takeaway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Cannot apply same policies to all workloads !!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Need Application-aware energy management policy decisions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42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10668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Expectation</a:t>
            </a:r>
            <a:r>
              <a:rPr lang="en-US" sz="2800" dirty="0">
                <a:solidFill>
                  <a:schemeClr val="tx1"/>
                </a:solidFill>
              </a:rPr>
              <a:t>: High CPU usage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chemeClr val="tx1"/>
                </a:solidFill>
              </a:rPr>
              <a:t> Performance </a:t>
            </a:r>
            <a:r>
              <a:rPr lang="en-US" sz="2800" dirty="0">
                <a:solidFill>
                  <a:schemeClr val="tx1"/>
                </a:solidFill>
              </a:rPr>
              <a:t>should scale with CPU frequency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Problem</a:t>
            </a:r>
            <a:r>
              <a:rPr lang="en-US" sz="2800" dirty="0">
                <a:solidFill>
                  <a:schemeClr val="tx1"/>
                </a:solidFill>
              </a:rPr>
              <a:t>: Cache </a:t>
            </a:r>
            <a:r>
              <a:rPr lang="en-US" sz="2800" dirty="0" smtClean="0">
                <a:solidFill>
                  <a:schemeClr val="tx1"/>
                </a:solidFill>
              </a:rPr>
              <a:t>misses</a:t>
            </a: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Memory </a:t>
            </a:r>
            <a:r>
              <a:rPr lang="en-US" sz="2800" dirty="0">
                <a:solidFill>
                  <a:schemeClr val="tx1"/>
                </a:solidFill>
              </a:rPr>
              <a:t>is </a:t>
            </a:r>
            <a:r>
              <a:rPr lang="en-US" sz="2800" dirty="0" smtClean="0">
                <a:solidFill>
                  <a:schemeClr val="tx1"/>
                </a:solidFill>
              </a:rPr>
              <a:t>fast</a:t>
            </a: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But </a:t>
            </a:r>
            <a:r>
              <a:rPr lang="en-US" sz="2800" dirty="0">
                <a:solidFill>
                  <a:schemeClr val="tx1"/>
                </a:solidFill>
              </a:rPr>
              <a:t>not fast </a:t>
            </a:r>
            <a:r>
              <a:rPr lang="en-US" sz="2800" dirty="0" smtClean="0">
                <a:solidFill>
                  <a:schemeClr val="tx1"/>
                </a:solidFill>
              </a:rPr>
              <a:t>enough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Existing Solutions</a:t>
            </a: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Better </a:t>
            </a:r>
            <a:r>
              <a:rPr lang="en-US" sz="2800" dirty="0" smtClean="0">
                <a:solidFill>
                  <a:schemeClr val="tx1"/>
                </a:solidFill>
              </a:rPr>
              <a:t>Programming skills</a:t>
            </a:r>
            <a:endParaRPr lang="en-US" sz="2800" dirty="0">
              <a:solidFill>
                <a:schemeClr val="tx1"/>
              </a:solidFill>
            </a:endParaRPr>
          </a:p>
          <a:p>
            <a:pPr marL="914400" lvl="1" indent="-457200" algn="l">
              <a:buSzPct val="50000"/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Modern Computer Architecture </a:t>
            </a:r>
            <a:r>
              <a:rPr lang="en-US" sz="2800" dirty="0" smtClean="0">
                <a:solidFill>
                  <a:schemeClr val="tx1"/>
                </a:solidFill>
              </a:rPr>
              <a:t>improvements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630993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Imperfect Scaling Case study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c" id="{DD98D6D6-C845-4C23-ABAD-7225D6832241}" vid="{1DDD2B67-9B18-4689-8243-217DF553E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11784</TotalTime>
  <Words>1284</Words>
  <Application>Microsoft Office PowerPoint</Application>
  <PresentationFormat>On-screen Show (4:3)</PresentationFormat>
  <Paragraphs>305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wisc</vt:lpstr>
      <vt:lpstr>E-MOS: Efficient Energy Management Policies in  Operating Systems</vt:lpstr>
      <vt:lpstr>System Power Management</vt:lpstr>
      <vt:lpstr>Levels of Power Management</vt:lpstr>
      <vt:lpstr>Our Project</vt:lpstr>
      <vt:lpstr>Outline</vt:lpstr>
      <vt:lpstr>PowerPoint Presentation</vt:lpstr>
      <vt:lpstr>Power Governors Contd. </vt:lpstr>
      <vt:lpstr>Applications </vt:lpstr>
      <vt:lpstr>Imperfect Scaling Case study</vt:lpstr>
      <vt:lpstr>Imperfect Scaling Case study</vt:lpstr>
      <vt:lpstr>Application Categorization</vt:lpstr>
      <vt:lpstr>Power Governors’ Analysis</vt:lpstr>
      <vt:lpstr>Power Governors’ Analysis</vt:lpstr>
      <vt:lpstr>E-MOS Analytical Model</vt:lpstr>
      <vt:lpstr>E-MOS Decision Table Example</vt:lpstr>
      <vt:lpstr>Evaluation</vt:lpstr>
      <vt:lpstr>PowerPoint Presentation</vt:lpstr>
      <vt:lpstr>PowerPoint Presentation</vt:lpstr>
      <vt:lpstr>PowerPoint Presentation</vt:lpstr>
      <vt:lpstr>Lessons Learnt </vt:lpstr>
      <vt:lpstr>Conclusion</vt:lpstr>
      <vt:lpstr>PowerPoint Presentation</vt:lpstr>
      <vt:lpstr>Power Governors – Optimized for Compute workloads </vt:lpstr>
      <vt:lpstr>ACPI Interface</vt:lpstr>
      <vt:lpstr>Problem with Power Governors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MIAOW: An Open Source RTL Implementation of a GPGPU</dc:title>
  <dc:creator>karu</dc:creator>
  <cp:lastModifiedBy>Windows Admin</cp:lastModifiedBy>
  <cp:revision>1191</cp:revision>
  <dcterms:created xsi:type="dcterms:W3CDTF">2015-03-27T17:43:01Z</dcterms:created>
  <dcterms:modified xsi:type="dcterms:W3CDTF">2015-05-07T05:04:57Z</dcterms:modified>
</cp:coreProperties>
</file>