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tags/tag26.xml" ContentType="application/vnd.openxmlformats-officedocument.presentationml.tags+xml"/>
  <Override PartName="/ppt/notesSlides/notesSlide32.xml" ContentType="application/vnd.openxmlformats-officedocument.presentationml.notesSlide+xml"/>
  <Override PartName="/ppt/tags/tag2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2.xml" ContentType="application/vnd.openxmlformats-officedocument.drawingml.chart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handoutMasterIdLst>
    <p:handoutMasterId r:id="rId49"/>
  </p:handoutMasterIdLst>
  <p:sldIdLst>
    <p:sldId id="372" r:id="rId3"/>
    <p:sldId id="464" r:id="rId4"/>
    <p:sldId id="545" r:id="rId5"/>
    <p:sldId id="546" r:id="rId6"/>
    <p:sldId id="548" r:id="rId7"/>
    <p:sldId id="559" r:id="rId8"/>
    <p:sldId id="550" r:id="rId9"/>
    <p:sldId id="551" r:id="rId10"/>
    <p:sldId id="552" r:id="rId11"/>
    <p:sldId id="504" r:id="rId12"/>
    <p:sldId id="593" r:id="rId13"/>
    <p:sldId id="555" r:id="rId14"/>
    <p:sldId id="556" r:id="rId15"/>
    <p:sldId id="557" r:id="rId16"/>
    <p:sldId id="562" r:id="rId17"/>
    <p:sldId id="561" r:id="rId18"/>
    <p:sldId id="564" r:id="rId19"/>
    <p:sldId id="565" r:id="rId20"/>
    <p:sldId id="579" r:id="rId21"/>
    <p:sldId id="589" r:id="rId22"/>
    <p:sldId id="576" r:id="rId23"/>
    <p:sldId id="572" r:id="rId24"/>
    <p:sldId id="574" r:id="rId25"/>
    <p:sldId id="523" r:id="rId26"/>
    <p:sldId id="578" r:id="rId27"/>
    <p:sldId id="567" r:id="rId28"/>
    <p:sldId id="524" r:id="rId29"/>
    <p:sldId id="590" r:id="rId30"/>
    <p:sldId id="585" r:id="rId31"/>
    <p:sldId id="586" r:id="rId32"/>
    <p:sldId id="587" r:id="rId33"/>
    <p:sldId id="592" r:id="rId34"/>
    <p:sldId id="571" r:id="rId35"/>
    <p:sldId id="352" r:id="rId36"/>
    <p:sldId id="438" r:id="rId37"/>
    <p:sldId id="443" r:id="rId38"/>
    <p:sldId id="532" r:id="rId39"/>
    <p:sldId id="563" r:id="rId40"/>
    <p:sldId id="472" r:id="rId41"/>
    <p:sldId id="519" r:id="rId42"/>
    <p:sldId id="520" r:id="rId43"/>
    <p:sldId id="498" r:id="rId44"/>
    <p:sldId id="521" r:id="rId45"/>
    <p:sldId id="594" r:id="rId46"/>
    <p:sldId id="491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284"/>
    <a:srgbClr val="5AB75C"/>
    <a:srgbClr val="347AB6"/>
    <a:srgbClr val="D7534F"/>
    <a:srgbClr val="CCFFCC"/>
    <a:srgbClr val="FFF2CC"/>
    <a:srgbClr val="EFAD4D"/>
    <a:srgbClr val="FFFFCC"/>
    <a:srgbClr val="A62093"/>
    <a:srgbClr val="A22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6514" autoAdjust="0"/>
  </p:normalViewPr>
  <p:slideViewPr>
    <p:cSldViewPr>
      <p:cViewPr varScale="1">
        <p:scale>
          <a:sx n="65" d="100"/>
          <a:sy n="65" d="100"/>
        </p:scale>
        <p:origin x="91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HPCA-16\HPCA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44516280512565"/>
          <c:y val="2.0762078204485605E-2"/>
          <c:w val="0.46278734986144149"/>
          <c:h val="0.58737314226263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NPU!$B$30</c:f>
              <c:strCache>
                <c:ptCount val="1"/>
                <c:pt idx="0">
                  <c:v>LP Core + Sig. (+comp.)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NPU!$A$31:$A$37</c:f>
              <c:strCache>
                <c:ptCount val="7"/>
                <c:pt idx="0">
                  <c:v>fft 
 (1-4-4-2)</c:v>
                </c:pt>
                <c:pt idx="1">
                  <c:v>inversek2j 
(2-8-2)</c:v>
                </c:pt>
                <c:pt idx="2">
                  <c:v>jmeint
(18-32-8-2)</c:v>
                </c:pt>
                <c:pt idx="3">
                  <c:v>jpeg
(64-16-64) </c:v>
                </c:pt>
                <c:pt idx="4">
                  <c:v>kmeans 
(6-8-4-1)  </c:v>
                </c:pt>
                <c:pt idx="5">
                  <c:v>sobel 
(9-8-1)    </c:v>
                </c:pt>
                <c:pt idx="6">
                  <c:v>Geometric
 Mean</c:v>
                </c:pt>
              </c:strCache>
            </c:strRef>
          </c:cat>
          <c:val>
            <c:numRef>
              <c:f>NPU!$B$31:$B$37</c:f>
              <c:numCache>
                <c:formatCode>General</c:formatCode>
                <c:ptCount val="7"/>
                <c:pt idx="0">
                  <c:v>2.3931623931623931</c:v>
                </c:pt>
                <c:pt idx="1">
                  <c:v>2.3716814159292037</c:v>
                </c:pt>
                <c:pt idx="2">
                  <c:v>1.1562654779593859</c:v>
                </c:pt>
                <c:pt idx="3">
                  <c:v>1.1553489343919765</c:v>
                </c:pt>
                <c:pt idx="4">
                  <c:v>1.985655737704918</c:v>
                </c:pt>
                <c:pt idx="5">
                  <c:v>1.5917431192660549</c:v>
                </c:pt>
                <c:pt idx="6">
                  <c:v>1.6979674632854622</c:v>
                </c:pt>
              </c:numCache>
            </c:numRef>
          </c:val>
        </c:ser>
        <c:ser>
          <c:idx val="1"/>
          <c:order val="1"/>
          <c:tx>
            <c:strRef>
              <c:f>NPU!$C$30</c:f>
              <c:strCache>
                <c:ptCount val="1"/>
                <c:pt idx="0">
                  <c:v>SIMD (+concur.)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NPU!$A$31:$A$37</c:f>
              <c:strCache>
                <c:ptCount val="7"/>
                <c:pt idx="0">
                  <c:v>fft 
 (1-4-4-2)</c:v>
                </c:pt>
                <c:pt idx="1">
                  <c:v>inversek2j 
(2-8-2)</c:v>
                </c:pt>
                <c:pt idx="2">
                  <c:v>jmeint
(18-32-8-2)</c:v>
                </c:pt>
                <c:pt idx="3">
                  <c:v>jpeg
(64-16-64) </c:v>
                </c:pt>
                <c:pt idx="4">
                  <c:v>kmeans 
(6-8-4-1)  </c:v>
                </c:pt>
                <c:pt idx="5">
                  <c:v>sobel 
(9-8-1)    </c:v>
                </c:pt>
                <c:pt idx="6">
                  <c:v>Geometric
 Mean</c:v>
                </c:pt>
              </c:strCache>
            </c:strRef>
          </c:cat>
          <c:val>
            <c:numRef>
              <c:f>NPU!$C$31:$C$37</c:f>
              <c:numCache>
                <c:formatCode>General</c:formatCode>
                <c:ptCount val="7"/>
                <c:pt idx="0">
                  <c:v>3.2068376068376065</c:v>
                </c:pt>
                <c:pt idx="1">
                  <c:v>4.1649039499244545</c:v>
                </c:pt>
                <c:pt idx="2">
                  <c:v>6.548354984086818</c:v>
                </c:pt>
                <c:pt idx="3">
                  <c:v>7.2100065875444832</c:v>
                </c:pt>
                <c:pt idx="4">
                  <c:v>5.139344262295082</c:v>
                </c:pt>
                <c:pt idx="5">
                  <c:v>4.8341828066598707</c:v>
                </c:pt>
                <c:pt idx="6">
                  <c:v>5.2030935450671176</c:v>
                </c:pt>
              </c:numCache>
            </c:numRef>
          </c:val>
        </c:ser>
        <c:ser>
          <c:idx val="2"/>
          <c:order val="2"/>
          <c:tx>
            <c:strRef>
              <c:f>NPU!$D$30</c:f>
              <c:strCache>
                <c:ptCount val="1"/>
                <c:pt idx="0">
                  <c:v>Spatial (+comm.)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NPU!$A$31:$A$37</c:f>
              <c:strCache>
                <c:ptCount val="7"/>
                <c:pt idx="0">
                  <c:v>fft 
 (1-4-4-2)</c:v>
                </c:pt>
                <c:pt idx="1">
                  <c:v>inversek2j 
(2-8-2)</c:v>
                </c:pt>
                <c:pt idx="2">
                  <c:v>jmeint
(18-32-8-2)</c:v>
                </c:pt>
                <c:pt idx="3">
                  <c:v>jpeg
(64-16-64) </c:v>
                </c:pt>
                <c:pt idx="4">
                  <c:v>kmeans 
(6-8-4-1)  </c:v>
                </c:pt>
                <c:pt idx="5">
                  <c:v>sobel 
(9-8-1)    </c:v>
                </c:pt>
                <c:pt idx="6">
                  <c:v>Geometric
 Mean</c:v>
                </c:pt>
              </c:strCache>
            </c:strRef>
          </c:cat>
          <c:val>
            <c:numRef>
              <c:f>NPU!$D$31:$D$37</c:f>
              <c:numCache>
                <c:formatCode>General</c:formatCode>
                <c:ptCount val="7"/>
                <c:pt idx="0">
                  <c:v>1.4000000000000004</c:v>
                </c:pt>
                <c:pt idx="1">
                  <c:v>1.584626755358463</c:v>
                </c:pt>
                <c:pt idx="2">
                  <c:v>3.3071719907839849</c:v>
                </c:pt>
                <c:pt idx="3">
                  <c:v>4.7067484969760702</c:v>
                </c:pt>
                <c:pt idx="4">
                  <c:v>0.94999999999999929</c:v>
                </c:pt>
                <c:pt idx="5">
                  <c:v>1.6438415159345396</c:v>
                </c:pt>
                <c:pt idx="6">
                  <c:v>2.1040207347593087</c:v>
                </c:pt>
              </c:numCache>
            </c:numRef>
          </c:val>
        </c:ser>
        <c:ser>
          <c:idx val="3"/>
          <c:order val="3"/>
          <c:tx>
            <c:strRef>
              <c:f>NPU!$E$30</c:f>
              <c:strCache>
                <c:ptCount val="1"/>
                <c:pt idx="0">
                  <c:v>LSSD  (+reuse.)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NPU!$A$31:$A$37</c:f>
              <c:strCache>
                <c:ptCount val="7"/>
                <c:pt idx="0">
                  <c:v>fft 
 (1-4-4-2)</c:v>
                </c:pt>
                <c:pt idx="1">
                  <c:v>inversek2j 
(2-8-2)</c:v>
                </c:pt>
                <c:pt idx="2">
                  <c:v>jmeint
(18-32-8-2)</c:v>
                </c:pt>
                <c:pt idx="3">
                  <c:v>jpeg
(64-16-64) </c:v>
                </c:pt>
                <c:pt idx="4">
                  <c:v>kmeans 
(6-8-4-1)  </c:v>
                </c:pt>
                <c:pt idx="5">
                  <c:v>sobel 
(9-8-1)    </c:v>
                </c:pt>
                <c:pt idx="6">
                  <c:v>Geometric
 Mean</c:v>
                </c:pt>
              </c:strCache>
            </c:strRef>
          </c:cat>
          <c:val>
            <c:numRef>
              <c:f>NPU!$E$31:$E$37</c:f>
              <c:numCache>
                <c:formatCode>General</c:formatCode>
                <c:ptCount val="7"/>
                <c:pt idx="0">
                  <c:v>1.4848484848484844</c:v>
                </c:pt>
                <c:pt idx="1">
                  <c:v>1.8047138047138045</c:v>
                </c:pt>
                <c:pt idx="2">
                  <c:v>4.1472984562607191</c:v>
                </c:pt>
                <c:pt idx="3">
                  <c:v>3.5330010861925771</c:v>
                </c:pt>
                <c:pt idx="4">
                  <c:v>2.4576086956521745</c:v>
                </c:pt>
                <c:pt idx="5">
                  <c:v>3.1237809452363088</c:v>
                </c:pt>
                <c:pt idx="6">
                  <c:v>2.644373210747947</c:v>
                </c:pt>
              </c:numCache>
            </c:numRef>
          </c:val>
        </c:ser>
        <c:ser>
          <c:idx val="5"/>
          <c:order val="5"/>
          <c:tx>
            <c:strRef>
              <c:f>NPU!$G$30</c:f>
              <c:strCache>
                <c:ptCount val="1"/>
                <c:pt idx="0">
                  <c:v>blank2</c:v>
                </c:pt>
              </c:strCache>
            </c:strRef>
          </c:tx>
          <c:invertIfNegative val="0"/>
          <c:cat>
            <c:strRef>
              <c:f>NPU!$A$31:$A$37</c:f>
              <c:strCache>
                <c:ptCount val="7"/>
                <c:pt idx="0">
                  <c:v>fft 
 (1-4-4-2)</c:v>
                </c:pt>
                <c:pt idx="1">
                  <c:v>inversek2j 
(2-8-2)</c:v>
                </c:pt>
                <c:pt idx="2">
                  <c:v>jmeint
(18-32-8-2)</c:v>
                </c:pt>
                <c:pt idx="3">
                  <c:v>jpeg
(64-16-64) </c:v>
                </c:pt>
                <c:pt idx="4">
                  <c:v>kmeans 
(6-8-4-1)  </c:v>
                </c:pt>
                <c:pt idx="5">
                  <c:v>sobel 
(9-8-1)    </c:v>
                </c:pt>
                <c:pt idx="6">
                  <c:v>Geometric
 Mean</c:v>
                </c:pt>
              </c:strCache>
            </c:strRef>
          </c:cat>
          <c:val>
            <c:numRef>
              <c:f>NPU!$G$31:$G$37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overlap val="100"/>
        <c:axId val="209371192"/>
        <c:axId val="209372368"/>
      </c:barChart>
      <c:barChart>
        <c:barDir val="col"/>
        <c:grouping val="clustered"/>
        <c:varyColors val="0"/>
        <c:ser>
          <c:idx val="4"/>
          <c:order val="4"/>
          <c:tx>
            <c:strRef>
              <c:f>NPU!$F$30</c:f>
              <c:strCache>
                <c:ptCount val="1"/>
                <c:pt idx="0">
                  <c:v>blank1 </c:v>
                </c:pt>
              </c:strCache>
            </c:strRef>
          </c:tx>
          <c:invertIfNegative val="0"/>
          <c:cat>
            <c:strRef>
              <c:f>NPU!$A$31:$A$37</c:f>
              <c:strCache>
                <c:ptCount val="7"/>
                <c:pt idx="0">
                  <c:v>fft 
 (1-4-4-2)</c:v>
                </c:pt>
                <c:pt idx="1">
                  <c:v>inversek2j 
(2-8-2)</c:v>
                </c:pt>
                <c:pt idx="2">
                  <c:v>jmeint
(18-32-8-2)</c:v>
                </c:pt>
                <c:pt idx="3">
                  <c:v>jpeg
(64-16-64) </c:v>
                </c:pt>
                <c:pt idx="4">
                  <c:v>kmeans 
(6-8-4-1)  </c:v>
                </c:pt>
                <c:pt idx="5">
                  <c:v>sobel 
(9-8-1)    </c:v>
                </c:pt>
                <c:pt idx="6">
                  <c:v>Geometric
 Mean</c:v>
                </c:pt>
              </c:strCache>
            </c:strRef>
          </c:cat>
          <c:val>
            <c:numRef>
              <c:f>NPU!$F$31:$F$37</c:f>
              <c:numCache>
                <c:formatCode>General</c:formatCode>
                <c:ptCount val="7"/>
              </c:numCache>
            </c:numRef>
          </c:val>
        </c:ser>
        <c:ser>
          <c:idx val="6"/>
          <c:order val="6"/>
          <c:tx>
            <c:strRef>
              <c:f>NPU!$H$30</c:f>
              <c:strCache>
                <c:ptCount val="1"/>
                <c:pt idx="0">
                  <c:v>NPU (DSA)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NPU!$A$31:$A$37</c:f>
              <c:strCache>
                <c:ptCount val="7"/>
                <c:pt idx="0">
                  <c:v>fft 
 (1-4-4-2)</c:v>
                </c:pt>
                <c:pt idx="1">
                  <c:v>inversek2j 
(2-8-2)</c:v>
                </c:pt>
                <c:pt idx="2">
                  <c:v>jmeint
(18-32-8-2)</c:v>
                </c:pt>
                <c:pt idx="3">
                  <c:v>jpeg
(64-16-64) </c:v>
                </c:pt>
                <c:pt idx="4">
                  <c:v>kmeans 
(6-8-4-1)  </c:v>
                </c:pt>
                <c:pt idx="5">
                  <c:v>sobel 
(9-8-1)    </c:v>
                </c:pt>
                <c:pt idx="6">
                  <c:v>Geometric
 Mean</c:v>
                </c:pt>
              </c:strCache>
            </c:strRef>
          </c:cat>
          <c:val>
            <c:numRef>
              <c:f>NPU!$H$31:$H$37</c:f>
              <c:numCache>
                <c:formatCode>General</c:formatCode>
                <c:ptCount val="7"/>
                <c:pt idx="0">
                  <c:v>8.75</c:v>
                </c:pt>
                <c:pt idx="1">
                  <c:v>10.307692307692308</c:v>
                </c:pt>
                <c:pt idx="2">
                  <c:v>17.292592592592591</c:v>
                </c:pt>
                <c:pt idx="3">
                  <c:v>16.555389221556887</c:v>
                </c:pt>
                <c:pt idx="4">
                  <c:v>12.112500000000001</c:v>
                </c:pt>
                <c:pt idx="5">
                  <c:v>10.84375</c:v>
                </c:pt>
                <c:pt idx="6">
                  <c:v>12.257363018043906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100"/>
        <c:axId val="211102192"/>
        <c:axId val="211100232"/>
      </c:barChart>
      <c:catAx>
        <c:axId val="209371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2000"/>
            </a:pPr>
            <a:endParaRPr lang="en-US"/>
          </a:p>
        </c:txPr>
        <c:crossAx val="209372368"/>
        <c:crosses val="autoZero"/>
        <c:auto val="1"/>
        <c:lblAlgn val="ctr"/>
        <c:lblOffset val="100"/>
        <c:noMultiLvlLbl val="0"/>
      </c:catAx>
      <c:valAx>
        <c:axId val="209372368"/>
        <c:scaling>
          <c:orientation val="minMax"/>
          <c:max val="18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/>
                  <a:t>Speedup</a:t>
                </a:r>
              </a:p>
            </c:rich>
          </c:tx>
          <c:layout>
            <c:manualLayout>
              <c:xMode val="edge"/>
              <c:yMode val="edge"/>
              <c:x val="1.4041129623872195E-2"/>
              <c:y val="0.2324767125739279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09371192"/>
        <c:crosses val="autoZero"/>
        <c:crossBetween val="between"/>
      </c:valAx>
      <c:valAx>
        <c:axId val="211100232"/>
        <c:scaling>
          <c:orientation val="minMax"/>
          <c:max val="18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211102192"/>
        <c:crosses val="max"/>
        <c:crossBetween val="between"/>
      </c:valAx>
      <c:catAx>
        <c:axId val="211102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100232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7193502666456952"/>
          <c:y val="0.17929492148158838"/>
          <c:w val="0.22161125697800613"/>
          <c:h val="0.28877946883111116"/>
        </c:manualLayout>
      </c:layout>
      <c:overlay val="0"/>
      <c:spPr>
        <a:solidFill>
          <a:schemeClr val="bg1">
            <a:lumMod val="85000"/>
            <a:alpha val="77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505059981162"/>
          <c:y val="9.537952684884464E-2"/>
          <c:w val="0.5686916630212917"/>
          <c:h val="0.71318971496125705"/>
        </c:manualLayout>
      </c:layout>
      <c:lineChart>
        <c:grouping val="standard"/>
        <c:varyColors val="0"/>
        <c:ser>
          <c:idx val="0"/>
          <c:order val="0"/>
          <c:tx>
            <c:strRef>
              <c:f>LSSD_en!$B$1</c:f>
              <c:strCache>
                <c:ptCount val="1"/>
                <c:pt idx="0">
                  <c:v> U = 1</c:v>
                </c:pt>
              </c:strCache>
            </c:strRef>
          </c:tx>
          <c:spPr>
            <a:ln w="38100">
              <a:solidFill>
                <a:srgbClr val="D7534F"/>
              </a:solidFill>
            </a:ln>
          </c:spPr>
          <c:marker>
            <c:symbol val="none"/>
          </c:marker>
          <c:cat>
            <c:numRef>
              <c:f>LSSD_en!$A$2:$A$52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LSSD_en!$B$2:$B$52</c:f>
              <c:numCache>
                <c:formatCode>General</c:formatCode>
                <c:ptCount val="51"/>
                <c:pt idx="1">
                  <c:v>1.8181818181818099</c:v>
                </c:pt>
                <c:pt idx="2">
                  <c:v>3.63636363636363</c:v>
                </c:pt>
                <c:pt idx="3">
                  <c:v>5.4545454545454497</c:v>
                </c:pt>
                <c:pt idx="4">
                  <c:v>7.2727272727272698</c:v>
                </c:pt>
                <c:pt idx="5">
                  <c:v>9.0909090909090793</c:v>
                </c:pt>
                <c:pt idx="6">
                  <c:v>10.909090909090899</c:v>
                </c:pt>
                <c:pt idx="7">
                  <c:v>12.7272727272727</c:v>
                </c:pt>
                <c:pt idx="8">
                  <c:v>14.545454545454501</c:v>
                </c:pt>
                <c:pt idx="9">
                  <c:v>16.363636363636299</c:v>
                </c:pt>
                <c:pt idx="10">
                  <c:v>18.181818181818102</c:v>
                </c:pt>
                <c:pt idx="11">
                  <c:v>20</c:v>
                </c:pt>
                <c:pt idx="12">
                  <c:v>21.818181818181799</c:v>
                </c:pt>
                <c:pt idx="13">
                  <c:v>23.636363636363601</c:v>
                </c:pt>
                <c:pt idx="14">
                  <c:v>25.4545454545454</c:v>
                </c:pt>
                <c:pt idx="15">
                  <c:v>27.272727272727199</c:v>
                </c:pt>
                <c:pt idx="16">
                  <c:v>29.090909090909001</c:v>
                </c:pt>
                <c:pt idx="17">
                  <c:v>30.909090909090899</c:v>
                </c:pt>
                <c:pt idx="18">
                  <c:v>32.727272727272698</c:v>
                </c:pt>
                <c:pt idx="19">
                  <c:v>34.545454545454497</c:v>
                </c:pt>
                <c:pt idx="20">
                  <c:v>36.363636363636303</c:v>
                </c:pt>
                <c:pt idx="21">
                  <c:v>38.181818181818102</c:v>
                </c:pt>
                <c:pt idx="22">
                  <c:v>40</c:v>
                </c:pt>
                <c:pt idx="23">
                  <c:v>41.818181818181799</c:v>
                </c:pt>
                <c:pt idx="24">
                  <c:v>43.636363636363598</c:v>
                </c:pt>
                <c:pt idx="25">
                  <c:v>45.454545454545404</c:v>
                </c:pt>
                <c:pt idx="26">
                  <c:v>47.272727272727202</c:v>
                </c:pt>
                <c:pt idx="27">
                  <c:v>49.090909090909001</c:v>
                </c:pt>
                <c:pt idx="28">
                  <c:v>50.909090909090899</c:v>
                </c:pt>
                <c:pt idx="29">
                  <c:v>52.727272727272698</c:v>
                </c:pt>
                <c:pt idx="30">
                  <c:v>54.545454545454497</c:v>
                </c:pt>
                <c:pt idx="31">
                  <c:v>56.363636363636303</c:v>
                </c:pt>
                <c:pt idx="32">
                  <c:v>58.181818181818102</c:v>
                </c:pt>
                <c:pt idx="33">
                  <c:v>59.999999999999901</c:v>
                </c:pt>
                <c:pt idx="34">
                  <c:v>61.818181818181799</c:v>
                </c:pt>
                <c:pt idx="35">
                  <c:v>63.636363636363598</c:v>
                </c:pt>
                <c:pt idx="36">
                  <c:v>65.454545454545396</c:v>
                </c:pt>
                <c:pt idx="37">
                  <c:v>67.272727272727195</c:v>
                </c:pt>
                <c:pt idx="38">
                  <c:v>69.090909090908994</c:v>
                </c:pt>
                <c:pt idx="39">
                  <c:v>70.909090909090907</c:v>
                </c:pt>
                <c:pt idx="40">
                  <c:v>72.727272727272705</c:v>
                </c:pt>
                <c:pt idx="41">
                  <c:v>74.545454545454504</c:v>
                </c:pt>
                <c:pt idx="42">
                  <c:v>76.363636363636303</c:v>
                </c:pt>
                <c:pt idx="43">
                  <c:v>78.181818181818102</c:v>
                </c:pt>
                <c:pt idx="44">
                  <c:v>80</c:v>
                </c:pt>
                <c:pt idx="45">
                  <c:v>81.818181818181799</c:v>
                </c:pt>
                <c:pt idx="46">
                  <c:v>83.636363636363598</c:v>
                </c:pt>
                <c:pt idx="47">
                  <c:v>85.454545454545396</c:v>
                </c:pt>
                <c:pt idx="48">
                  <c:v>87.272727272727195</c:v>
                </c:pt>
                <c:pt idx="49">
                  <c:v>89.090909090909093</c:v>
                </c:pt>
                <c:pt idx="50">
                  <c:v>90.909090909090907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LSSD_en!$C$1</c:f>
              <c:strCache>
                <c:ptCount val="1"/>
                <c:pt idx="0">
                  <c:v> U = 0.95</c:v>
                </c:pt>
              </c:strCache>
            </c:strRef>
          </c:tx>
          <c:spPr>
            <a:ln w="38100">
              <a:solidFill>
                <a:srgbClr val="347AB6"/>
              </a:solidFill>
            </a:ln>
          </c:spPr>
          <c:marker>
            <c:symbol val="none"/>
          </c:marker>
          <c:cat>
            <c:numRef>
              <c:f>LSSD_en!$A$2:$A$52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LSSD_en!$C$2:$C$52</c:f>
              <c:numCache>
                <c:formatCode>General</c:formatCode>
                <c:ptCount val="51"/>
                <c:pt idx="1">
                  <c:v>1.74672489082969</c:v>
                </c:pt>
                <c:pt idx="2">
                  <c:v>3.2128514056224802</c:v>
                </c:pt>
                <c:pt idx="3">
                  <c:v>4.4609665427509197</c:v>
                </c:pt>
                <c:pt idx="4">
                  <c:v>5.5363321799307901</c:v>
                </c:pt>
                <c:pt idx="5">
                  <c:v>6.4724919093851101</c:v>
                </c:pt>
                <c:pt idx="6">
                  <c:v>7.2948328267477098</c:v>
                </c:pt>
                <c:pt idx="7">
                  <c:v>8.02292263610315</c:v>
                </c:pt>
                <c:pt idx="8">
                  <c:v>8.6720867208672008</c:v>
                </c:pt>
                <c:pt idx="9">
                  <c:v>9.25449871465295</c:v>
                </c:pt>
                <c:pt idx="10">
                  <c:v>9.7799511002444905</c:v>
                </c:pt>
                <c:pt idx="11">
                  <c:v>10.2564102564102</c:v>
                </c:pt>
                <c:pt idx="12">
                  <c:v>10.6904231625835</c:v>
                </c:pt>
                <c:pt idx="13">
                  <c:v>11.087420042643901</c:v>
                </c:pt>
                <c:pt idx="14">
                  <c:v>11.451942740286199</c:v>
                </c:pt>
                <c:pt idx="15">
                  <c:v>11.7878192534381</c:v>
                </c:pt>
                <c:pt idx="16">
                  <c:v>12.098298676748501</c:v>
                </c:pt>
                <c:pt idx="17">
                  <c:v>12.386156648451699</c:v>
                </c:pt>
                <c:pt idx="18">
                  <c:v>12.653778558875199</c:v>
                </c:pt>
                <c:pt idx="19">
                  <c:v>12.9032258064516</c:v>
                </c:pt>
                <c:pt idx="20">
                  <c:v>13.1362889983579</c:v>
                </c:pt>
                <c:pt idx="21">
                  <c:v>13.3545310015898</c:v>
                </c:pt>
                <c:pt idx="22">
                  <c:v>13.5593220338982</c:v>
                </c:pt>
                <c:pt idx="23">
                  <c:v>13.7518684603886</c:v>
                </c:pt>
                <c:pt idx="24">
                  <c:v>13.933236574745999</c:v>
                </c:pt>
                <c:pt idx="25">
                  <c:v>14.104372355430099</c:v>
                </c:pt>
                <c:pt idx="26">
                  <c:v>14.2661179698216</c:v>
                </c:pt>
                <c:pt idx="27">
                  <c:v>14.419225634178799</c:v>
                </c:pt>
                <c:pt idx="28">
                  <c:v>14.5643693107932</c:v>
                </c:pt>
                <c:pt idx="29">
                  <c:v>14.7021546261089</c:v>
                </c:pt>
                <c:pt idx="30">
                  <c:v>14.8331273176761</c:v>
                </c:pt>
                <c:pt idx="31">
                  <c:v>14.9577804583835</c:v>
                </c:pt>
                <c:pt idx="32">
                  <c:v>15.076560659599499</c:v>
                </c:pt>
                <c:pt idx="33">
                  <c:v>15.1898734177215</c:v>
                </c:pt>
                <c:pt idx="34">
                  <c:v>15.298087739032599</c:v>
                </c:pt>
                <c:pt idx="35">
                  <c:v>15.401540154015301</c:v>
                </c:pt>
                <c:pt idx="36">
                  <c:v>15.5005382131323</c:v>
                </c:pt>
                <c:pt idx="37">
                  <c:v>15.595363540569</c:v>
                </c:pt>
                <c:pt idx="38">
                  <c:v>15.6862745098039</c:v>
                </c:pt>
                <c:pt idx="39">
                  <c:v>15.7735085945399</c:v>
                </c:pt>
                <c:pt idx="40">
                  <c:v>15.857284440039599</c:v>
                </c:pt>
                <c:pt idx="41">
                  <c:v>15.9378036929057</c:v>
                </c:pt>
                <c:pt idx="42">
                  <c:v>16.015252621544299</c:v>
                </c:pt>
                <c:pt idx="43">
                  <c:v>16.089803554724</c:v>
                </c:pt>
                <c:pt idx="44">
                  <c:v>16.161616161616099</c:v>
                </c:pt>
                <c:pt idx="45">
                  <c:v>16.230838593327299</c:v>
                </c:pt>
                <c:pt idx="46">
                  <c:v>16.297608503100001</c:v>
                </c:pt>
                <c:pt idx="47">
                  <c:v>16.362053959965099</c:v>
                </c:pt>
                <c:pt idx="48">
                  <c:v>16.4242942686056</c:v>
                </c:pt>
                <c:pt idx="49">
                  <c:v>16.484440706476001</c:v>
                </c:pt>
                <c:pt idx="50">
                  <c:v>16.5425971877584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LSSD_en!$D$1</c:f>
              <c:strCache>
                <c:ptCount val="1"/>
                <c:pt idx="0">
                  <c:v> U = 0.9</c:v>
                </c:pt>
              </c:strCache>
            </c:strRef>
          </c:tx>
          <c:spPr>
            <a:ln w="38100">
              <a:solidFill>
                <a:srgbClr val="5AB75C"/>
              </a:solidFill>
            </a:ln>
          </c:spPr>
          <c:marker>
            <c:symbol val="none"/>
          </c:marker>
          <c:cat>
            <c:numRef>
              <c:f>LSSD_en!$A$2:$A$52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LSSD_en!$D$2:$D$52</c:f>
              <c:numCache>
                <c:formatCode>General</c:formatCode>
                <c:ptCount val="51"/>
                <c:pt idx="1">
                  <c:v>1.6806722689075599</c:v>
                </c:pt>
                <c:pt idx="2">
                  <c:v>2.8776978417266101</c:v>
                </c:pt>
                <c:pt idx="3">
                  <c:v>3.7735849056603699</c:v>
                </c:pt>
                <c:pt idx="4">
                  <c:v>4.4692737430167604</c:v>
                </c:pt>
                <c:pt idx="5">
                  <c:v>5.0251256281407004</c:v>
                </c:pt>
                <c:pt idx="6">
                  <c:v>5.4794520547945202</c:v>
                </c:pt>
                <c:pt idx="7">
                  <c:v>5.8577405857740503</c:v>
                </c:pt>
                <c:pt idx="8">
                  <c:v>6.1776061776061697</c:v>
                </c:pt>
                <c:pt idx="9">
                  <c:v>6.4516129032257998</c:v>
                </c:pt>
                <c:pt idx="10">
                  <c:v>6.6889632107023402</c:v>
                </c:pt>
                <c:pt idx="11">
                  <c:v>6.8965517241379297</c:v>
                </c:pt>
                <c:pt idx="12">
                  <c:v>7.0796460176991101</c:v>
                </c:pt>
                <c:pt idx="13">
                  <c:v>7.2423398328690798</c:v>
                </c:pt>
                <c:pt idx="14">
                  <c:v>7.3878627968337698</c:v>
                </c:pt>
                <c:pt idx="15">
                  <c:v>7.5187969924812004</c:v>
                </c:pt>
                <c:pt idx="16">
                  <c:v>7.6372315035799501</c:v>
                </c:pt>
                <c:pt idx="17">
                  <c:v>7.7448747152619601</c:v>
                </c:pt>
                <c:pt idx="18">
                  <c:v>7.8431372549019596</c:v>
                </c:pt>
                <c:pt idx="19">
                  <c:v>7.9331941544885103</c:v>
                </c:pt>
                <c:pt idx="20">
                  <c:v>8.0160320641282503</c:v>
                </c:pt>
                <c:pt idx="21">
                  <c:v>8.0924855491329506</c:v>
                </c:pt>
                <c:pt idx="22">
                  <c:v>8.1632653061224492</c:v>
                </c:pt>
                <c:pt idx="23">
                  <c:v>8.2289803220035704</c:v>
                </c:pt>
                <c:pt idx="24">
                  <c:v>8.2901554404144999</c:v>
                </c:pt>
                <c:pt idx="25">
                  <c:v>8.3472454090150201</c:v>
                </c:pt>
                <c:pt idx="26">
                  <c:v>8.4006462035541194</c:v>
                </c:pt>
                <c:pt idx="27">
                  <c:v>8.4507042253521103</c:v>
                </c:pt>
                <c:pt idx="28">
                  <c:v>8.4977238239757202</c:v>
                </c:pt>
                <c:pt idx="29">
                  <c:v>8.5419734904271003</c:v>
                </c:pt>
                <c:pt idx="30">
                  <c:v>8.5836909871244593</c:v>
                </c:pt>
                <c:pt idx="31">
                  <c:v>8.6230876216968007</c:v>
                </c:pt>
                <c:pt idx="32">
                  <c:v>8.6603518267929598</c:v>
                </c:pt>
                <c:pt idx="33">
                  <c:v>8.6956521739130395</c:v>
                </c:pt>
                <c:pt idx="34">
                  <c:v>8.7291399229781703</c:v>
                </c:pt>
                <c:pt idx="35">
                  <c:v>8.7609511889862297</c:v>
                </c:pt>
                <c:pt idx="36">
                  <c:v>8.7912087912087902</c:v>
                </c:pt>
                <c:pt idx="37">
                  <c:v>8.8200238379022604</c:v>
                </c:pt>
                <c:pt idx="38">
                  <c:v>8.8474970896391092</c:v>
                </c:pt>
                <c:pt idx="39">
                  <c:v>8.8737201365187701</c:v>
                </c:pt>
                <c:pt idx="40">
                  <c:v>8.8987764182424893</c:v>
                </c:pt>
                <c:pt idx="41">
                  <c:v>8.9227421109902103</c:v>
                </c:pt>
                <c:pt idx="42">
                  <c:v>8.9456869009584601</c:v>
                </c:pt>
                <c:pt idx="43">
                  <c:v>8.9676746611053098</c:v>
                </c:pt>
                <c:pt idx="44">
                  <c:v>8.9887640449438209</c:v>
                </c:pt>
                <c:pt idx="45">
                  <c:v>9.0090090090090094</c:v>
                </c:pt>
                <c:pt idx="46">
                  <c:v>9.0284592737978393</c:v>
                </c:pt>
                <c:pt idx="47">
                  <c:v>9.0471607314725695</c:v>
                </c:pt>
                <c:pt idx="48">
                  <c:v>9.0651558073654392</c:v>
                </c:pt>
                <c:pt idx="49">
                  <c:v>9.0824837812789596</c:v>
                </c:pt>
                <c:pt idx="50">
                  <c:v>9.0991810737033596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LSSD_en!$E$1</c:f>
              <c:strCache>
                <c:ptCount val="1"/>
                <c:pt idx="0">
                  <c:v> U = 0.75</c:v>
                </c:pt>
              </c:strCache>
            </c:strRef>
          </c:tx>
          <c:spPr>
            <a:ln w="38100">
              <a:solidFill>
                <a:srgbClr val="5C3284"/>
              </a:solidFill>
            </a:ln>
          </c:spPr>
          <c:marker>
            <c:symbol val="none"/>
          </c:marker>
          <c:cat>
            <c:numRef>
              <c:f>LSSD_en!$A$2:$A$52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LSSD_en!$E$2:$E$52</c:f>
              <c:numCache>
                <c:formatCode>General</c:formatCode>
                <c:ptCount val="51"/>
                <c:pt idx="1">
                  <c:v>1.5094339622641499</c:v>
                </c:pt>
                <c:pt idx="2">
                  <c:v>2.1917808219178001</c:v>
                </c:pt>
                <c:pt idx="3">
                  <c:v>2.5806451612903198</c:v>
                </c:pt>
                <c:pt idx="4">
                  <c:v>2.8318584070796402</c:v>
                </c:pt>
                <c:pt idx="5">
                  <c:v>3.0075187969924801</c:v>
                </c:pt>
                <c:pt idx="6">
                  <c:v>3.1372549019607798</c:v>
                </c:pt>
                <c:pt idx="7">
                  <c:v>3.23699421965317</c:v>
                </c:pt>
                <c:pt idx="8">
                  <c:v>3.3160621761657998</c:v>
                </c:pt>
                <c:pt idx="9">
                  <c:v>3.3802816901408401</c:v>
                </c:pt>
                <c:pt idx="10">
                  <c:v>3.4334763948497802</c:v>
                </c:pt>
                <c:pt idx="11">
                  <c:v>3.4782608695652102</c:v>
                </c:pt>
                <c:pt idx="12">
                  <c:v>3.5164835164835102</c:v>
                </c:pt>
                <c:pt idx="13">
                  <c:v>3.5494880546075001</c:v>
                </c:pt>
                <c:pt idx="14">
                  <c:v>3.5782747603833802</c:v>
                </c:pt>
                <c:pt idx="15">
                  <c:v>3.6036036036036001</c:v>
                </c:pt>
                <c:pt idx="16">
                  <c:v>3.6260623229461699</c:v>
                </c:pt>
                <c:pt idx="17">
                  <c:v>3.6461126005361901</c:v>
                </c:pt>
                <c:pt idx="18">
                  <c:v>3.6641221374045698</c:v>
                </c:pt>
                <c:pt idx="19">
                  <c:v>3.6803874092009599</c:v>
                </c:pt>
                <c:pt idx="20">
                  <c:v>3.6951501154734401</c:v>
                </c:pt>
                <c:pt idx="21">
                  <c:v>3.7086092715231702</c:v>
                </c:pt>
                <c:pt idx="22">
                  <c:v>3.7209302325581302</c:v>
                </c:pt>
                <c:pt idx="23">
                  <c:v>3.7322515212981702</c:v>
                </c:pt>
                <c:pt idx="24">
                  <c:v>3.7426900584795302</c:v>
                </c:pt>
                <c:pt idx="25">
                  <c:v>3.7523452157598398</c:v>
                </c:pt>
                <c:pt idx="26">
                  <c:v>3.7613019891500898</c:v>
                </c:pt>
                <c:pt idx="27">
                  <c:v>3.7696335078534</c:v>
                </c:pt>
                <c:pt idx="28">
                  <c:v>3.7774030354131498</c:v>
                </c:pt>
                <c:pt idx="29">
                  <c:v>3.7846655791190802</c:v>
                </c:pt>
                <c:pt idx="30">
                  <c:v>3.7914691943127901</c:v>
                </c:pt>
                <c:pt idx="31">
                  <c:v>3.7978560490045901</c:v>
                </c:pt>
                <c:pt idx="32">
                  <c:v>3.8038632986627001</c:v>
                </c:pt>
                <c:pt idx="33">
                  <c:v>3.8095238095238102</c:v>
                </c:pt>
                <c:pt idx="34">
                  <c:v>3.8148667601683002</c:v>
                </c:pt>
                <c:pt idx="35">
                  <c:v>3.8199181446111798</c:v>
                </c:pt>
                <c:pt idx="36">
                  <c:v>3.8247011952191201</c:v>
                </c:pt>
                <c:pt idx="37">
                  <c:v>3.8292367399741201</c:v>
                </c:pt>
                <c:pt idx="38">
                  <c:v>3.8335435056746499</c:v>
                </c:pt>
                <c:pt idx="39">
                  <c:v>3.8376383763837598</c:v>
                </c:pt>
                <c:pt idx="40">
                  <c:v>3.8415366146458498</c:v>
                </c:pt>
                <c:pt idx="41">
                  <c:v>3.8452520515826398</c:v>
                </c:pt>
                <c:pt idx="42">
                  <c:v>3.8487972508591</c:v>
                </c:pt>
                <c:pt idx="43">
                  <c:v>3.8521836506159</c:v>
                </c:pt>
                <c:pt idx="44">
                  <c:v>3.8554216867469799</c:v>
                </c:pt>
                <c:pt idx="45">
                  <c:v>3.8585209003215399</c:v>
                </c:pt>
                <c:pt idx="46">
                  <c:v>3.86149003147953</c:v>
                </c:pt>
                <c:pt idx="47">
                  <c:v>3.8643371017471702</c:v>
                </c:pt>
                <c:pt idx="48">
                  <c:v>3.8670694864048301</c:v>
                </c:pt>
                <c:pt idx="49">
                  <c:v>3.8696939782823199</c:v>
                </c:pt>
                <c:pt idx="50">
                  <c:v>3.8722168441432698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053416"/>
        <c:axId val="212415952"/>
      </c:lineChart>
      <c:catAx>
        <c:axId val="212053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800" b="0" dirty="0" smtClean="0"/>
                  <a:t>Accelerator Speedup w.r.t OOO core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11961052337544902"/>
              <c:y val="0.9028431556199945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124159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2415952"/>
        <c:scaling>
          <c:orientation val="minMax"/>
          <c:max val="18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 smtClean="0"/>
                  <a:t>Energy</a:t>
                </a:r>
                <a:r>
                  <a:rPr lang="en-US" sz="1800" b="0" baseline="0" dirty="0" smtClean="0"/>
                  <a:t> </a:t>
                </a:r>
                <a:r>
                  <a:rPr lang="en-US" sz="1800" b="0" baseline="0" dirty="0"/>
                  <a:t>Eff. </a:t>
                </a:r>
                <a:r>
                  <a:rPr lang="en-US" sz="1800" b="0" baseline="0" dirty="0" smtClean="0"/>
                  <a:t>of </a:t>
                </a:r>
                <a:r>
                  <a:rPr lang="en-US" sz="1800" b="0" baseline="0" dirty="0"/>
                  <a:t>LSSD over OOO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1.4625419845546531E-2"/>
              <c:y val="0.1074235022747555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12053416"/>
        <c:crossesAt val="1"/>
        <c:crossBetween val="between"/>
        <c:majorUnit val="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43525988712874"/>
          <c:y val="4.7553329956202629E-2"/>
          <c:w val="0.61835052031824356"/>
          <c:h val="0.70846919149656151"/>
        </c:manualLayout>
      </c:layout>
      <c:lineChart>
        <c:grouping val="standard"/>
        <c:varyColors val="0"/>
        <c:ser>
          <c:idx val="0"/>
          <c:order val="0"/>
          <c:tx>
            <c:strRef>
              <c:f>dsa_lssd!$B$1</c:f>
              <c:strCache>
                <c:ptCount val="1"/>
                <c:pt idx="0">
                  <c:v> U = 1</c:v>
                </c:pt>
              </c:strCache>
            </c:strRef>
          </c:tx>
          <c:spPr>
            <a:ln w="38100">
              <a:solidFill>
                <a:srgbClr val="D7534F"/>
              </a:solidFill>
            </a:ln>
          </c:spPr>
          <c:marker>
            <c:symbol val="none"/>
          </c:marker>
          <c:cat>
            <c:numRef>
              <c:f>dsa_lssd!$A$2:$A$52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dsa_lssd!$B$2:$B$52</c:f>
              <c:numCache>
                <c:formatCode>General</c:formatCode>
                <c:ptCount val="51"/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1.0999999999999901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1.0999999999999901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1.0999999999999901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1.1000000000000001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1.0999999999999901</c:v>
                </c:pt>
                <c:pt idx="22">
                  <c:v>1.0999999999999901</c:v>
                </c:pt>
                <c:pt idx="23">
                  <c:v>1.1000000000000001</c:v>
                </c:pt>
                <c:pt idx="24">
                  <c:v>1.1000000000000001</c:v>
                </c:pt>
                <c:pt idx="25">
                  <c:v>1.0999999999999901</c:v>
                </c:pt>
                <c:pt idx="26">
                  <c:v>1.1000000000000001</c:v>
                </c:pt>
                <c:pt idx="27">
                  <c:v>1.1000000000000001</c:v>
                </c:pt>
                <c:pt idx="28">
                  <c:v>1.0999999999999901</c:v>
                </c:pt>
                <c:pt idx="29">
                  <c:v>1.1000000000000001</c:v>
                </c:pt>
                <c:pt idx="30">
                  <c:v>1.1000000000000001</c:v>
                </c:pt>
                <c:pt idx="31">
                  <c:v>1.1000000000000001</c:v>
                </c:pt>
                <c:pt idx="32">
                  <c:v>1.1000000000000001</c:v>
                </c:pt>
                <c:pt idx="33">
                  <c:v>1.1000000000000001</c:v>
                </c:pt>
                <c:pt idx="34">
                  <c:v>1.1000000000000001</c:v>
                </c:pt>
                <c:pt idx="35">
                  <c:v>1.1000000000000001</c:v>
                </c:pt>
                <c:pt idx="36">
                  <c:v>1.1000000000000001</c:v>
                </c:pt>
                <c:pt idx="37">
                  <c:v>1.1000000000000001</c:v>
                </c:pt>
                <c:pt idx="38">
                  <c:v>1.1000000000000001</c:v>
                </c:pt>
                <c:pt idx="39">
                  <c:v>1.1000000000000001</c:v>
                </c:pt>
                <c:pt idx="40">
                  <c:v>1.1000000000000001</c:v>
                </c:pt>
                <c:pt idx="41">
                  <c:v>1.1000000000000001</c:v>
                </c:pt>
                <c:pt idx="42">
                  <c:v>1.0999999999999901</c:v>
                </c:pt>
                <c:pt idx="43">
                  <c:v>1.1000000000000001</c:v>
                </c:pt>
                <c:pt idx="44">
                  <c:v>1.0999999999999901</c:v>
                </c:pt>
                <c:pt idx="45">
                  <c:v>1.1000000000000001</c:v>
                </c:pt>
                <c:pt idx="46">
                  <c:v>1.1000000000000001</c:v>
                </c:pt>
                <c:pt idx="47">
                  <c:v>1.1000000000000001</c:v>
                </c:pt>
                <c:pt idx="48">
                  <c:v>1.1000000000000001</c:v>
                </c:pt>
                <c:pt idx="49">
                  <c:v>1.1000000000000001</c:v>
                </c:pt>
                <c:pt idx="50">
                  <c:v>1.0999999999999901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dsa_lssd!$C$1</c:f>
              <c:strCache>
                <c:ptCount val="1"/>
                <c:pt idx="0">
                  <c:v> U = 0.95</c:v>
                </c:pt>
              </c:strCache>
            </c:strRef>
          </c:tx>
          <c:spPr>
            <a:ln w="38100">
              <a:solidFill>
                <a:srgbClr val="347AB6"/>
              </a:solidFill>
            </a:ln>
          </c:spPr>
          <c:marker>
            <c:symbol val="none"/>
          </c:marker>
          <c:cat>
            <c:numRef>
              <c:f>dsa_lssd!$A$2:$A$52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dsa_lssd!$C$2:$C$52</c:f>
              <c:numCache>
                <c:formatCode>General</c:formatCode>
                <c:ptCount val="51"/>
                <c:pt idx="1">
                  <c:v>1.0904761904761899</c:v>
                </c:pt>
                <c:pt idx="2">
                  <c:v>1.0826086956521701</c:v>
                </c:pt>
                <c:pt idx="3">
                  <c:v>1.0759999999999901</c:v>
                </c:pt>
                <c:pt idx="4">
                  <c:v>1.07037037037037</c:v>
                </c:pt>
                <c:pt idx="5">
                  <c:v>1.0655172413793099</c:v>
                </c:pt>
                <c:pt idx="6">
                  <c:v>1.06129032258064</c:v>
                </c:pt>
                <c:pt idx="7">
                  <c:v>1.0575757575757501</c:v>
                </c:pt>
                <c:pt idx="8">
                  <c:v>1.0542857142857101</c:v>
                </c:pt>
                <c:pt idx="9">
                  <c:v>1.0513513513513499</c:v>
                </c:pt>
                <c:pt idx="10">
                  <c:v>1.0487179487179401</c:v>
                </c:pt>
                <c:pt idx="11">
                  <c:v>1.04634146341463</c:v>
                </c:pt>
                <c:pt idx="12">
                  <c:v>1.0441860465116199</c:v>
                </c:pt>
                <c:pt idx="13">
                  <c:v>1.0422222222222199</c:v>
                </c:pt>
                <c:pt idx="14">
                  <c:v>1.0404255319148901</c:v>
                </c:pt>
                <c:pt idx="15">
                  <c:v>1.0387755102040801</c:v>
                </c:pt>
                <c:pt idx="16">
                  <c:v>1.03725490196078</c:v>
                </c:pt>
                <c:pt idx="17">
                  <c:v>1.0358490566037699</c:v>
                </c:pt>
                <c:pt idx="18">
                  <c:v>1.03454545454545</c:v>
                </c:pt>
                <c:pt idx="19">
                  <c:v>1.0333333333333301</c:v>
                </c:pt>
                <c:pt idx="20">
                  <c:v>1.0322033898305001</c:v>
                </c:pt>
                <c:pt idx="21">
                  <c:v>1.0311475409836</c:v>
                </c:pt>
                <c:pt idx="22">
                  <c:v>1.0301587301587301</c:v>
                </c:pt>
                <c:pt idx="23">
                  <c:v>1.0292307692307601</c:v>
                </c:pt>
                <c:pt idx="24">
                  <c:v>1.0283582089552199</c:v>
                </c:pt>
                <c:pt idx="25">
                  <c:v>1.02753623188405</c:v>
                </c:pt>
                <c:pt idx="26">
                  <c:v>1.0267605633802801</c:v>
                </c:pt>
                <c:pt idx="27">
                  <c:v>1.02602739726027</c:v>
                </c:pt>
                <c:pt idx="28">
                  <c:v>1.0253333333333301</c:v>
                </c:pt>
                <c:pt idx="29">
                  <c:v>1.02467532467532</c:v>
                </c:pt>
                <c:pt idx="30">
                  <c:v>1.0240506329113901</c:v>
                </c:pt>
                <c:pt idx="31">
                  <c:v>1.0234567901234499</c:v>
                </c:pt>
                <c:pt idx="32">
                  <c:v>1.0228915662650599</c:v>
                </c:pt>
                <c:pt idx="33">
                  <c:v>1.02235294117647</c:v>
                </c:pt>
                <c:pt idx="34">
                  <c:v>1.0218390804597699</c:v>
                </c:pt>
                <c:pt idx="35">
                  <c:v>1.0213483146067399</c:v>
                </c:pt>
                <c:pt idx="36">
                  <c:v>1.0208791208791199</c:v>
                </c:pt>
                <c:pt idx="37">
                  <c:v>1.02043010752688</c:v>
                </c:pt>
                <c:pt idx="38">
                  <c:v>1.02</c:v>
                </c:pt>
                <c:pt idx="39">
                  <c:v>1.01958762886597</c:v>
                </c:pt>
                <c:pt idx="40">
                  <c:v>1.0191919191919101</c:v>
                </c:pt>
                <c:pt idx="41">
                  <c:v>1.0188118811881099</c:v>
                </c:pt>
                <c:pt idx="42">
                  <c:v>1.01844660194174</c:v>
                </c:pt>
                <c:pt idx="43">
                  <c:v>1.0180952380952299</c:v>
                </c:pt>
                <c:pt idx="44">
                  <c:v>1.0177570093457899</c:v>
                </c:pt>
                <c:pt idx="45">
                  <c:v>1.0174311926605499</c:v>
                </c:pt>
                <c:pt idx="46">
                  <c:v>1.0171171171171101</c:v>
                </c:pt>
                <c:pt idx="47">
                  <c:v>1.0168141592920299</c:v>
                </c:pt>
                <c:pt idx="48">
                  <c:v>1.01652173913043</c:v>
                </c:pt>
                <c:pt idx="49">
                  <c:v>1.01623931623931</c:v>
                </c:pt>
                <c:pt idx="50">
                  <c:v>1.01596638655462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dsa_lssd!$D$1</c:f>
              <c:strCache>
                <c:ptCount val="1"/>
                <c:pt idx="0">
                  <c:v> U = 0.9</c:v>
                </c:pt>
              </c:strCache>
            </c:strRef>
          </c:tx>
          <c:spPr>
            <a:ln w="38100">
              <a:solidFill>
                <a:srgbClr val="5AB75C"/>
              </a:solidFill>
            </a:ln>
          </c:spPr>
          <c:marker>
            <c:symbol val="none"/>
          </c:marker>
          <c:cat>
            <c:numRef>
              <c:f>dsa_lssd!$A$2:$A$52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dsa_lssd!$D$2:$D$52</c:f>
              <c:numCache>
                <c:formatCode>General</c:formatCode>
                <c:ptCount val="51"/>
                <c:pt idx="1">
                  <c:v>1.08181818181818</c:v>
                </c:pt>
                <c:pt idx="2">
                  <c:v>1.0692307692307601</c:v>
                </c:pt>
                <c:pt idx="3">
                  <c:v>1.06</c:v>
                </c:pt>
                <c:pt idx="4">
                  <c:v>1.0529411764705801</c:v>
                </c:pt>
                <c:pt idx="5">
                  <c:v>1.0473684210526299</c:v>
                </c:pt>
                <c:pt idx="6">
                  <c:v>1.04285714285714</c:v>
                </c:pt>
                <c:pt idx="7">
                  <c:v>1.0391304347826</c:v>
                </c:pt>
                <c:pt idx="8">
                  <c:v>1.036</c:v>
                </c:pt>
                <c:pt idx="9">
                  <c:v>1.0333333333333301</c:v>
                </c:pt>
                <c:pt idx="10">
                  <c:v>1.03103448275862</c:v>
                </c:pt>
                <c:pt idx="11">
                  <c:v>1.0290322580645099</c:v>
                </c:pt>
                <c:pt idx="12">
                  <c:v>1.02727272727272</c:v>
                </c:pt>
                <c:pt idx="13">
                  <c:v>1.02571428571428</c:v>
                </c:pt>
                <c:pt idx="14">
                  <c:v>1.0243243243243201</c:v>
                </c:pt>
                <c:pt idx="15">
                  <c:v>1.0230769230769201</c:v>
                </c:pt>
                <c:pt idx="16">
                  <c:v>1.02195121951219</c:v>
                </c:pt>
                <c:pt idx="17">
                  <c:v>1.02093023255813</c:v>
                </c:pt>
                <c:pt idx="18">
                  <c:v>1.02</c:v>
                </c:pt>
                <c:pt idx="19">
                  <c:v>1.01914893617021</c:v>
                </c:pt>
                <c:pt idx="20">
                  <c:v>1.01836734693877</c:v>
                </c:pt>
                <c:pt idx="21">
                  <c:v>1.01764705882352</c:v>
                </c:pt>
                <c:pt idx="22">
                  <c:v>1.01698113207547</c:v>
                </c:pt>
                <c:pt idx="23">
                  <c:v>1.0163636363636299</c:v>
                </c:pt>
                <c:pt idx="24">
                  <c:v>1.0157894736842099</c:v>
                </c:pt>
                <c:pt idx="25">
                  <c:v>1.0152542372881299</c:v>
                </c:pt>
                <c:pt idx="26">
                  <c:v>1.01475409836065</c:v>
                </c:pt>
                <c:pt idx="27">
                  <c:v>1.01428571428571</c:v>
                </c:pt>
                <c:pt idx="28">
                  <c:v>1.0138461538461501</c:v>
                </c:pt>
                <c:pt idx="29">
                  <c:v>1.0134328358208899</c:v>
                </c:pt>
                <c:pt idx="30">
                  <c:v>1.0130434782608599</c:v>
                </c:pt>
                <c:pt idx="31">
                  <c:v>1.0126760563380199</c:v>
                </c:pt>
                <c:pt idx="32">
                  <c:v>1.0123287671232799</c:v>
                </c:pt>
                <c:pt idx="33">
                  <c:v>1.012</c:v>
                </c:pt>
                <c:pt idx="34">
                  <c:v>1.01168831168831</c:v>
                </c:pt>
                <c:pt idx="35">
                  <c:v>1.0113924050632901</c:v>
                </c:pt>
                <c:pt idx="36">
                  <c:v>1.01111111111111</c:v>
                </c:pt>
                <c:pt idx="37">
                  <c:v>1.0108433734939699</c:v>
                </c:pt>
                <c:pt idx="38">
                  <c:v>1.01058823529411</c:v>
                </c:pt>
                <c:pt idx="39">
                  <c:v>1.0103448275861999</c:v>
                </c:pt>
                <c:pt idx="40">
                  <c:v>1.0101123595505599</c:v>
                </c:pt>
                <c:pt idx="41">
                  <c:v>1.0098901098901001</c:v>
                </c:pt>
                <c:pt idx="42">
                  <c:v>1.0096774193548299</c:v>
                </c:pt>
                <c:pt idx="43">
                  <c:v>1.0094736842105201</c:v>
                </c:pt>
                <c:pt idx="44">
                  <c:v>1.0092783505154601</c:v>
                </c:pt>
                <c:pt idx="45">
                  <c:v>1.0090909090908999</c:v>
                </c:pt>
                <c:pt idx="46">
                  <c:v>1.0089108910891</c:v>
                </c:pt>
                <c:pt idx="47">
                  <c:v>1.0087378640776601</c:v>
                </c:pt>
                <c:pt idx="48">
                  <c:v>1.00857142857142</c:v>
                </c:pt>
                <c:pt idx="49">
                  <c:v>1.00841121495327</c:v>
                </c:pt>
                <c:pt idx="50">
                  <c:v>1.00825688073394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dsa_lssd!$E$1</c:f>
              <c:strCache>
                <c:ptCount val="1"/>
                <c:pt idx="0">
                  <c:v> U = 0.75</c:v>
                </c:pt>
              </c:strCache>
            </c:strRef>
          </c:tx>
          <c:spPr>
            <a:ln w="38100">
              <a:solidFill>
                <a:srgbClr val="5C3284"/>
              </a:solidFill>
            </a:ln>
          </c:spPr>
          <c:marker>
            <c:symbol val="none"/>
          </c:marker>
          <c:cat>
            <c:numRef>
              <c:f>dsa_lssd!$A$2:$A$52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dsa_lssd!$E$2:$E$52</c:f>
              <c:numCache>
                <c:formatCode>General</c:formatCode>
                <c:ptCount val="51"/>
                <c:pt idx="1">
                  <c:v>1.06</c:v>
                </c:pt>
                <c:pt idx="2">
                  <c:v>1.04285714285714</c:v>
                </c:pt>
                <c:pt idx="3">
                  <c:v>1.0333333333333301</c:v>
                </c:pt>
                <c:pt idx="4">
                  <c:v>1.02727272727272</c:v>
                </c:pt>
                <c:pt idx="5">
                  <c:v>1.0230769230769201</c:v>
                </c:pt>
                <c:pt idx="6">
                  <c:v>1.02</c:v>
                </c:pt>
                <c:pt idx="7">
                  <c:v>1.01764705882352</c:v>
                </c:pt>
                <c:pt idx="8">
                  <c:v>1.0157894736842099</c:v>
                </c:pt>
                <c:pt idx="9">
                  <c:v>1.01428571428571</c:v>
                </c:pt>
                <c:pt idx="10">
                  <c:v>1.0130434782608599</c:v>
                </c:pt>
                <c:pt idx="11">
                  <c:v>1.012</c:v>
                </c:pt>
                <c:pt idx="12">
                  <c:v>1.01111111111111</c:v>
                </c:pt>
                <c:pt idx="13">
                  <c:v>1.0103448275861999</c:v>
                </c:pt>
                <c:pt idx="14">
                  <c:v>1.0096774193548299</c:v>
                </c:pt>
                <c:pt idx="15">
                  <c:v>1.0090909090908999</c:v>
                </c:pt>
                <c:pt idx="16">
                  <c:v>1.00857142857142</c:v>
                </c:pt>
                <c:pt idx="17">
                  <c:v>1.0081081081081</c:v>
                </c:pt>
                <c:pt idx="18">
                  <c:v>1.0076923076922999</c:v>
                </c:pt>
                <c:pt idx="19">
                  <c:v>1.0073170731707299</c:v>
                </c:pt>
                <c:pt idx="20">
                  <c:v>1.00697674418604</c:v>
                </c:pt>
                <c:pt idx="21">
                  <c:v>1.0066666666666599</c:v>
                </c:pt>
                <c:pt idx="22">
                  <c:v>1.0063829787234</c:v>
                </c:pt>
                <c:pt idx="23">
                  <c:v>1.0061224489795899</c:v>
                </c:pt>
                <c:pt idx="24">
                  <c:v>1.00588235294117</c:v>
                </c:pt>
                <c:pt idx="25">
                  <c:v>1.00566037735849</c:v>
                </c:pt>
                <c:pt idx="26">
                  <c:v>1.00545454545454</c:v>
                </c:pt>
                <c:pt idx="27">
                  <c:v>1.00526315789473</c:v>
                </c:pt>
                <c:pt idx="28">
                  <c:v>1.0050847457627099</c:v>
                </c:pt>
                <c:pt idx="29">
                  <c:v>1.0049180327868801</c:v>
                </c:pt>
                <c:pt idx="30">
                  <c:v>1.0047619047619001</c:v>
                </c:pt>
                <c:pt idx="31">
                  <c:v>1.00461538461538</c:v>
                </c:pt>
                <c:pt idx="32">
                  <c:v>1.0044776119402901</c:v>
                </c:pt>
                <c:pt idx="33">
                  <c:v>1.0043478260869501</c:v>
                </c:pt>
                <c:pt idx="34">
                  <c:v>1.0042253521126701</c:v>
                </c:pt>
                <c:pt idx="35">
                  <c:v>1.00410958904109</c:v>
                </c:pt>
                <c:pt idx="36">
                  <c:v>1.004</c:v>
                </c:pt>
                <c:pt idx="37">
                  <c:v>1.0038961038961001</c:v>
                </c:pt>
                <c:pt idx="38">
                  <c:v>1.00379746835443</c:v>
                </c:pt>
                <c:pt idx="39">
                  <c:v>1.0037037037037</c:v>
                </c:pt>
                <c:pt idx="40">
                  <c:v>1.00361445783132</c:v>
                </c:pt>
                <c:pt idx="41">
                  <c:v>1.0035294117647</c:v>
                </c:pt>
                <c:pt idx="42">
                  <c:v>1.00344827586206</c:v>
                </c:pt>
                <c:pt idx="43">
                  <c:v>1.00337078651685</c:v>
                </c:pt>
                <c:pt idx="44">
                  <c:v>1.0032967032967</c:v>
                </c:pt>
                <c:pt idx="45">
                  <c:v>1.00322580645161</c:v>
                </c:pt>
                <c:pt idx="46">
                  <c:v>1.00315789473684</c:v>
                </c:pt>
                <c:pt idx="47">
                  <c:v>1.00309278350515</c:v>
                </c:pt>
                <c:pt idx="48">
                  <c:v>1.0030303030303001</c:v>
                </c:pt>
                <c:pt idx="49">
                  <c:v>1.0029702970297001</c:v>
                </c:pt>
                <c:pt idx="50">
                  <c:v>1.0029126213592201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14384"/>
        <c:axId val="212414776"/>
      </c:lineChart>
      <c:catAx>
        <c:axId val="21241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0" dirty="0" smtClean="0"/>
                  <a:t>Accelerator Speedup w.r.t OOO core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21485693121126892"/>
              <c:y val="0.8624966746814063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124147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2414776"/>
        <c:scaling>
          <c:orientation val="minMax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b="0" dirty="0" smtClean="0"/>
                  <a:t>Energy Eff. of</a:t>
                </a:r>
                <a:r>
                  <a:rPr lang="en-US" sz="2000" b="0" baseline="0" dirty="0" smtClean="0"/>
                  <a:t> DSA over LSSD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"/>
              <c:y val="2.7312216881562427E-2"/>
            </c:manualLayout>
          </c:layout>
          <c:overlay val="0"/>
        </c:title>
        <c:numFmt formatCode="#,##0.0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124143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038003272982569"/>
          <c:y val="0.26536097666297037"/>
          <c:w val="0.18638906818007003"/>
          <c:h val="0.36944637178678258"/>
        </c:manualLayout>
      </c:layout>
      <c:overlay val="0"/>
      <c:spPr>
        <a:solidFill>
          <a:schemeClr val="bg1">
            <a:lumMod val="85000"/>
            <a:alpha val="75000"/>
          </a:schemeClr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97300423769609"/>
          <c:y val="4.8949534281137221E-2"/>
          <c:w val="0.62332114118895188"/>
          <c:h val="0.78147499740172233"/>
        </c:manualLayout>
      </c:layout>
      <c:lineChart>
        <c:grouping val="standard"/>
        <c:varyColors val="0"/>
        <c:ser>
          <c:idx val="0"/>
          <c:order val="0"/>
          <c:tx>
            <c:strRef>
              <c:f>diannao_lssd!$B$1</c:f>
              <c:strCache>
                <c:ptCount val="1"/>
                <c:pt idx="0">
                  <c:v> U = 1</c:v>
                </c:pt>
              </c:strCache>
            </c:strRef>
          </c:tx>
          <c:spPr>
            <a:ln w="38100">
              <a:solidFill>
                <a:srgbClr val="D7534F"/>
              </a:solidFill>
            </a:ln>
          </c:spPr>
          <c:marker>
            <c:symbol val="none"/>
          </c:marker>
          <c:cat>
            <c:numRef>
              <c:f>diannao_lssd!$A$2:$A$52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diannao_lssd!$B$2:$B$52</c:f>
              <c:numCache>
                <c:formatCode>General</c:formatCode>
                <c:ptCount val="51"/>
                <c:pt idx="1">
                  <c:v>1.12545559178975</c:v>
                </c:pt>
                <c:pt idx="2">
                  <c:v>1.12545559178975</c:v>
                </c:pt>
                <c:pt idx="3">
                  <c:v>1.12545559178975</c:v>
                </c:pt>
                <c:pt idx="4">
                  <c:v>1.12545559178975</c:v>
                </c:pt>
                <c:pt idx="5">
                  <c:v>1.12545559178975</c:v>
                </c:pt>
                <c:pt idx="6">
                  <c:v>1.12545559178975</c:v>
                </c:pt>
                <c:pt idx="7">
                  <c:v>1.12545559178975</c:v>
                </c:pt>
                <c:pt idx="8">
                  <c:v>1.12545559178975</c:v>
                </c:pt>
                <c:pt idx="9">
                  <c:v>1.12545559178975</c:v>
                </c:pt>
                <c:pt idx="10">
                  <c:v>1.12545559178975</c:v>
                </c:pt>
                <c:pt idx="11">
                  <c:v>1.12545559178975</c:v>
                </c:pt>
                <c:pt idx="12">
                  <c:v>1.12545559178975</c:v>
                </c:pt>
                <c:pt idx="13">
                  <c:v>1.12545559178975</c:v>
                </c:pt>
                <c:pt idx="14">
                  <c:v>1.12545559178975</c:v>
                </c:pt>
                <c:pt idx="15">
                  <c:v>1.12545559178975</c:v>
                </c:pt>
                <c:pt idx="16">
                  <c:v>1.12545559178975</c:v>
                </c:pt>
                <c:pt idx="17">
                  <c:v>1.12545559178975</c:v>
                </c:pt>
                <c:pt idx="18">
                  <c:v>1.12545559178975</c:v>
                </c:pt>
                <c:pt idx="19">
                  <c:v>1.12545559178975</c:v>
                </c:pt>
                <c:pt idx="20">
                  <c:v>1.12545559178975</c:v>
                </c:pt>
                <c:pt idx="21">
                  <c:v>1.12545559178975</c:v>
                </c:pt>
                <c:pt idx="22">
                  <c:v>1.12545559178975</c:v>
                </c:pt>
                <c:pt idx="23">
                  <c:v>1.12545559178975</c:v>
                </c:pt>
                <c:pt idx="24">
                  <c:v>1.12545559178975</c:v>
                </c:pt>
                <c:pt idx="25">
                  <c:v>1.12545559178975</c:v>
                </c:pt>
                <c:pt idx="26">
                  <c:v>1.12545559178975</c:v>
                </c:pt>
                <c:pt idx="27">
                  <c:v>1.12545559178975</c:v>
                </c:pt>
                <c:pt idx="28">
                  <c:v>1.12545559178975</c:v>
                </c:pt>
                <c:pt idx="29">
                  <c:v>1.12545559178975</c:v>
                </c:pt>
                <c:pt idx="30">
                  <c:v>1.12545559178975</c:v>
                </c:pt>
                <c:pt idx="31">
                  <c:v>1.12545559178975</c:v>
                </c:pt>
                <c:pt idx="32">
                  <c:v>1.12545559178975</c:v>
                </c:pt>
                <c:pt idx="33">
                  <c:v>1.12545559178975</c:v>
                </c:pt>
                <c:pt idx="34">
                  <c:v>1.12545559178975</c:v>
                </c:pt>
                <c:pt idx="35">
                  <c:v>1.12545559178975</c:v>
                </c:pt>
                <c:pt idx="36">
                  <c:v>1.12545559178975</c:v>
                </c:pt>
                <c:pt idx="37">
                  <c:v>1.12545559178975</c:v>
                </c:pt>
                <c:pt idx="38">
                  <c:v>1.12545559178975</c:v>
                </c:pt>
                <c:pt idx="39">
                  <c:v>1.12545559178975</c:v>
                </c:pt>
                <c:pt idx="40">
                  <c:v>1.12545559178975</c:v>
                </c:pt>
                <c:pt idx="41">
                  <c:v>1.12545559178975</c:v>
                </c:pt>
                <c:pt idx="42">
                  <c:v>1.12545559178975</c:v>
                </c:pt>
                <c:pt idx="43">
                  <c:v>1.12545559178975</c:v>
                </c:pt>
                <c:pt idx="44">
                  <c:v>1.12545559178975</c:v>
                </c:pt>
                <c:pt idx="45">
                  <c:v>1.12545559178975</c:v>
                </c:pt>
                <c:pt idx="46">
                  <c:v>1.12545559178975</c:v>
                </c:pt>
                <c:pt idx="47">
                  <c:v>1.12545559178975</c:v>
                </c:pt>
                <c:pt idx="48">
                  <c:v>1.12545559178975</c:v>
                </c:pt>
                <c:pt idx="49">
                  <c:v>1.12545559178975</c:v>
                </c:pt>
                <c:pt idx="50">
                  <c:v>1.12545559178975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diannao_lssd!$C$1</c:f>
              <c:strCache>
                <c:ptCount val="1"/>
                <c:pt idx="0">
                  <c:v> U = 0.95</c:v>
                </c:pt>
              </c:strCache>
            </c:strRef>
          </c:tx>
          <c:spPr>
            <a:ln w="38100">
              <a:solidFill>
                <a:srgbClr val="347AB6"/>
              </a:solidFill>
            </a:ln>
          </c:spPr>
          <c:marker>
            <c:symbol val="none"/>
          </c:marker>
          <c:cat>
            <c:numRef>
              <c:f>diannao_lssd!$A$2:$A$52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diannao_lssd!$C$2:$C$52</c:f>
              <c:numCache>
                <c:formatCode>General</c:formatCode>
                <c:ptCount val="51"/>
                <c:pt idx="1">
                  <c:v>1.1139508652232499</c:v>
                </c:pt>
                <c:pt idx="2">
                  <c:v>1.1043789427705</c:v>
                </c:pt>
                <c:pt idx="3">
                  <c:v>1.09629049881051</c:v>
                </c:pt>
                <c:pt idx="4">
                  <c:v>1.0893654663531001</c:v>
                </c:pt>
                <c:pt idx="5">
                  <c:v>1.0833696753373001</c:v>
                </c:pt>
                <c:pt idx="6">
                  <c:v>1.0781278490006001</c:v>
                </c:pt>
                <c:pt idx="7">
                  <c:v>1.0735061846705301</c:v>
                </c:pt>
                <c:pt idx="8">
                  <c:v>1.0694007718643701</c:v>
                </c:pt>
                <c:pt idx="9">
                  <c:v>1.06572968626849</c:v>
                </c:pt>
                <c:pt idx="10">
                  <c:v>1.06242746687968</c:v>
                </c:pt>
                <c:pt idx="11">
                  <c:v>1.05944117829961</c:v>
                </c:pt>
                <c:pt idx="12">
                  <c:v>1.0567275516213399</c:v>
                </c:pt>
                <c:pt idx="13">
                  <c:v>1.0542508742747101</c:v>
                </c:pt>
                <c:pt idx="14">
                  <c:v>1.05198140951361</c:v>
                </c:pt>
                <c:pt idx="15">
                  <c:v>1.04989419667773</c:v>
                </c:pt>
                <c:pt idx="16">
                  <c:v>1.0479681293356</c:v>
                </c:pt>
                <c:pt idx="17">
                  <c:v>1.0461852390102799</c:v>
                </c:pt>
                <c:pt idx="18">
                  <c:v>1.0445301329166701</c:v>
                </c:pt>
                <c:pt idx="19">
                  <c:v>1.04298954841254</c:v>
                </c:pt>
                <c:pt idx="20">
                  <c:v>1.0415519968433</c:v>
                </c:pt>
                <c:pt idx="21">
                  <c:v>1.0402074765326901</c:v>
                </c:pt>
                <c:pt idx="22">
                  <c:v>1.0389472397483701</c:v>
                </c:pt>
                <c:pt idx="23">
                  <c:v>1.0377636021601699</c:v>
                </c:pt>
                <c:pt idx="24">
                  <c:v>1.0366497860178601</c:v>
                </c:pt>
                <c:pt idx="25">
                  <c:v>1.03559979028612</c:v>
                </c:pt>
                <c:pt idx="26">
                  <c:v>1.03460828248112</c:v>
                </c:pt>
                <c:pt idx="27">
                  <c:v>1.03367050809246</c:v>
                </c:pt>
                <c:pt idx="28">
                  <c:v>1.03278221434281</c:v>
                </c:pt>
                <c:pt idx="29">
                  <c:v>1.03193958570558</c:v>
                </c:pt>
                <c:pt idx="30">
                  <c:v>1.0311391891180699</c:v>
                </c:pt>
                <c:pt idx="31">
                  <c:v>1.03037792723085</c:v>
                </c:pt>
                <c:pt idx="32">
                  <c:v>1.0296529983510201</c:v>
                </c:pt>
                <c:pt idx="33">
                  <c:v>1.0289618619871399</c:v>
                </c:pt>
                <c:pt idx="34">
                  <c:v>1.0283022091028899</c:v>
                </c:pt>
                <c:pt idx="35">
                  <c:v>1.0276719363451901</c:v>
                </c:pt>
                <c:pt idx="36">
                  <c:v>1.0270691236409299</c:v>
                </c:pt>
                <c:pt idx="37">
                  <c:v>1.02649201465951</c:v>
                </c:pt>
                <c:pt idx="38">
                  <c:v>1.02593899972236</c:v>
                </c:pt>
                <c:pt idx="39">
                  <c:v>1.0254086008093199</c:v>
                </c:pt>
                <c:pt idx="40">
                  <c:v>1.0248994583676401</c:v>
                </c:pt>
                <c:pt idx="41">
                  <c:v>1.0244103196757799</c:v>
                </c:pt>
                <c:pt idx="42">
                  <c:v>1.0239400285523199</c:v>
                </c:pt>
                <c:pt idx="43">
                  <c:v>1.0234875162320101</c:v>
                </c:pt>
                <c:pt idx="44">
                  <c:v>1.02305179325735</c:v>
                </c:pt>
                <c:pt idx="45">
                  <c:v>1.0226319422562999</c:v>
                </c:pt>
                <c:pt idx="46">
                  <c:v>1.02222711149509</c:v>
                </c:pt>
                <c:pt idx="47">
                  <c:v>1.0218365091108399</c:v>
                </c:pt>
                <c:pt idx="48">
                  <c:v>1.0214593979417901</c:v>
                </c:pt>
                <c:pt idx="49">
                  <c:v>1.0210950908840799</c:v>
                </c:pt>
                <c:pt idx="50">
                  <c:v>1.0207429467136899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diannao_lssd!$D$1</c:f>
              <c:strCache>
                <c:ptCount val="1"/>
                <c:pt idx="0">
                  <c:v> U = 0.9</c:v>
                </c:pt>
              </c:strCache>
            </c:strRef>
          </c:tx>
          <c:spPr>
            <a:ln>
              <a:solidFill>
                <a:srgbClr val="5AB75C"/>
              </a:solidFill>
            </a:ln>
          </c:spPr>
          <c:marker>
            <c:symbol val="none"/>
          </c:marker>
          <c:cat>
            <c:numRef>
              <c:f>diannao_lssd!$A$2:$A$52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diannao_lssd!$D$2:$D$52</c:f>
              <c:numCache>
                <c:formatCode>General</c:formatCode>
                <c:ptCount val="51"/>
                <c:pt idx="1">
                  <c:v>1.10341374281849</c:v>
                </c:pt>
                <c:pt idx="2">
                  <c:v>1.0879597112841199</c:v>
                </c:pt>
                <c:pt idx="3">
                  <c:v>1.0765240453995799</c:v>
                </c:pt>
                <c:pt idx="4">
                  <c:v>1.0677197786393899</c:v>
                </c:pt>
                <c:pt idx="5">
                  <c:v>1.06073237925235</c:v>
                </c:pt>
                <c:pt idx="6">
                  <c:v>1.05505204972081</c:v>
                </c:pt>
                <c:pt idx="7">
                  <c:v>1.05034340600597</c:v>
                </c:pt>
                <c:pt idx="8">
                  <c:v>1.04637676591788</c:v>
                </c:pt>
                <c:pt idx="9">
                  <c:v>1.04298954841254</c:v>
                </c:pt>
                <c:pt idx="10">
                  <c:v>1.04006343717881</c:v>
                </c:pt>
                <c:pt idx="11">
                  <c:v>1.03751027613324</c:v>
                </c:pt>
                <c:pt idx="12">
                  <c:v>1.0352630349215399</c:v>
                </c:pt>
                <c:pt idx="13">
                  <c:v>1.0332698383987899</c:v>
                </c:pt>
                <c:pt idx="14">
                  <c:v>1.0314899126350101</c:v>
                </c:pt>
                <c:pt idx="15">
                  <c:v>1.02989076616036</c:v>
                </c:pt>
                <c:pt idx="16">
                  <c:v>1.02844618856836</c:v>
                </c:pt>
                <c:pt idx="17">
                  <c:v>1.02713480271255</c:v>
                </c:pt>
                <c:pt idx="18">
                  <c:v>1.02593899972236</c:v>
                </c:pt>
                <c:pt idx="19">
                  <c:v>1.02484414372966</c:v>
                </c:pt>
                <c:pt idx="20">
                  <c:v>1.02383796984411</c:v>
                </c:pt>
                <c:pt idx="21">
                  <c:v>1.0229101227244499</c:v>
                </c:pt>
                <c:pt idx="22">
                  <c:v>1.0220517988738</c:v>
                </c:pt>
                <c:pt idx="23">
                  <c:v>1.0212554664394</c:v>
                </c:pt>
                <c:pt idx="24">
                  <c:v>1.0205146436077299</c:v>
                </c:pt>
                <c:pt idx="25">
                  <c:v>1.0198237217808299</c:v>
                </c:pt>
                <c:pt idx="26">
                  <c:v>1.0191778233203099</c:v>
                </c:pt>
                <c:pt idx="27">
                  <c:v>1.01857268622383</c:v>
                </c:pt>
                <c:pt idx="28">
                  <c:v>1.0180045699672999</c:v>
                </c:pt>
                <c:pt idx="29">
                  <c:v>1.0174701781150799</c:v>
                </c:pt>
                <c:pt idx="30">
                  <c:v>1.0169665943150601</c:v>
                </c:pt>
                <c:pt idx="31">
                  <c:v>1.01649122905325</c:v>
                </c:pt>
                <c:pt idx="32">
                  <c:v>1.0160417751153501</c:v>
                </c:pt>
                <c:pt idx="33">
                  <c:v>1.01561617013825</c:v>
                </c:pt>
                <c:pt idx="34">
                  <c:v>1.01521256496871</c:v>
                </c:pt>
                <c:pt idx="35">
                  <c:v>1.01482929680512</c:v>
                </c:pt>
                <c:pt idx="36">
                  <c:v>1.0144648662995099</c:v>
                </c:pt>
                <c:pt idx="37">
                  <c:v>1.01411791795489</c:v>
                </c:pt>
                <c:pt idx="38">
                  <c:v>1.01378722327759</c:v>
                </c:pt>
                <c:pt idx="39">
                  <c:v>1.0134716662432399</c:v>
                </c:pt>
                <c:pt idx="40">
                  <c:v>1.01317023071398</c:v>
                </c:pt>
                <c:pt idx="41">
                  <c:v>1.01288198950794</c:v>
                </c:pt>
                <c:pt idx="42">
                  <c:v>1.0126060948733899</c:v>
                </c:pt>
                <c:pt idx="43">
                  <c:v>1.01234177016126</c:v>
                </c:pt>
                <c:pt idx="44">
                  <c:v>1.0120883025238301</c:v>
                </c:pt>
                <c:pt idx="45">
                  <c:v>1.01184503649502</c:v>
                </c:pt>
                <c:pt idx="46">
                  <c:v>1.0116113683305099</c:v>
                </c:pt>
                <c:pt idx="47">
                  <c:v>1.0113867410048401</c:v>
                </c:pt>
                <c:pt idx="48">
                  <c:v>1.0111706397781799</c:v>
                </c:pt>
                <c:pt idx="49">
                  <c:v>1.01096258825852</c:v>
                </c:pt>
                <c:pt idx="50">
                  <c:v>1.0107621448958399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diannao_lssd!$E$1</c:f>
              <c:strCache>
                <c:ptCount val="1"/>
                <c:pt idx="0">
                  <c:v> U = 0.75</c:v>
                </c:pt>
              </c:strCache>
            </c:strRef>
          </c:tx>
          <c:spPr>
            <a:ln>
              <a:solidFill>
                <a:srgbClr val="5C3284"/>
              </a:solidFill>
            </a:ln>
          </c:spPr>
          <c:marker>
            <c:symbol val="none"/>
          </c:marker>
          <c:cat>
            <c:numRef>
              <c:f>diannao_lssd!$A$2:$A$52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diannao_lssd!$E$2:$E$52</c:f>
              <c:numCache>
                <c:formatCode>General</c:formatCode>
                <c:ptCount val="51"/>
                <c:pt idx="1">
                  <c:v>1.0765240453995799</c:v>
                </c:pt>
                <c:pt idx="2">
                  <c:v>1.05505204972081</c:v>
                </c:pt>
                <c:pt idx="3">
                  <c:v>1.04298954841254</c:v>
                </c:pt>
                <c:pt idx="4">
                  <c:v>1.0352630349215399</c:v>
                </c:pt>
                <c:pt idx="5">
                  <c:v>1.02989076616036</c:v>
                </c:pt>
                <c:pt idx="6">
                  <c:v>1.02593899972236</c:v>
                </c:pt>
                <c:pt idx="7">
                  <c:v>1.0229101227244499</c:v>
                </c:pt>
                <c:pt idx="8">
                  <c:v>1.0205146436077299</c:v>
                </c:pt>
                <c:pt idx="9">
                  <c:v>1.01857268622383</c:v>
                </c:pt>
                <c:pt idx="10">
                  <c:v>1.0169665943150601</c:v>
                </c:pt>
                <c:pt idx="11">
                  <c:v>1.01561617013825</c:v>
                </c:pt>
                <c:pt idx="12">
                  <c:v>1.0144648662995099</c:v>
                </c:pt>
                <c:pt idx="13">
                  <c:v>1.0134716662432399</c:v>
                </c:pt>
                <c:pt idx="14">
                  <c:v>1.0126060948733899</c:v>
                </c:pt>
                <c:pt idx="15">
                  <c:v>1.01184503649502</c:v>
                </c:pt>
                <c:pt idx="16">
                  <c:v>1.0111706397781799</c:v>
                </c:pt>
                <c:pt idx="17">
                  <c:v>1.0105688998540101</c:v>
                </c:pt>
                <c:pt idx="18">
                  <c:v>1.0100286752641301</c:v>
                </c:pt>
                <c:pt idx="19">
                  <c:v>1.0095409917379401</c:v>
                </c:pt>
                <c:pt idx="20">
                  <c:v>1.00909853968901</c:v>
                </c:pt>
                <c:pt idx="21">
                  <c:v>1.00869530533285</c:v>
                </c:pt>
                <c:pt idx="22">
                  <c:v>1.00832629573203</c:v>
                </c:pt>
                <c:pt idx="23">
                  <c:v>1.00798733100199</c:v>
                </c:pt>
                <c:pt idx="24">
                  <c:v>1.00767488528745</c:v>
                </c:pt>
                <c:pt idx="25">
                  <c:v>1.00738596365744</c:v>
                </c:pt>
                <c:pt idx="26">
                  <c:v>1.00711800579743</c:v>
                </c:pt>
                <c:pt idx="27">
                  <c:v>1.00686880993141</c:v>
                </c:pt>
                <c:pt idx="28">
                  <c:v>1.00663647218398</c:v>
                </c:pt>
                <c:pt idx="29">
                  <c:v>1.00641933784628</c:v>
                </c:pt>
                <c:pt idx="30">
                  <c:v>1.00621596190584</c:v>
                </c:pt>
                <c:pt idx="31">
                  <c:v>1.0060250768489001</c:v>
                </c:pt>
                <c:pt idx="32">
                  <c:v>1.00584556621846</c:v>
                </c:pt>
                <c:pt idx="33">
                  <c:v>1.00567644276253</c:v>
                </c:pt>
                <c:pt idx="34">
                  <c:v>1.0055168302688899</c:v>
                </c:pt>
                <c:pt idx="35">
                  <c:v>1.00536594838078</c:v>
                </c:pt>
                <c:pt idx="36">
                  <c:v>1.0052230998378699</c:v>
                </c:pt>
                <c:pt idx="37">
                  <c:v>1.0050876597024601</c:v>
                </c:pt>
                <c:pt idx="38">
                  <c:v>1.0049590662194501</c:v>
                </c:pt>
                <c:pt idx="39">
                  <c:v>1.0048368130283301</c:v>
                </c:pt>
                <c:pt idx="40">
                  <c:v>1.0047204424993801</c:v>
                </c:pt>
                <c:pt idx="41">
                  <c:v>1.0046095400092501</c:v>
                </c:pt>
                <c:pt idx="42">
                  <c:v>1.0045037290049701</c:v>
                </c:pt>
                <c:pt idx="43">
                  <c:v>1.0044026667324799</c:v>
                </c:pt>
                <c:pt idx="44">
                  <c:v>1.00430604052769</c:v>
                </c:pt>
                <c:pt idx="45">
                  <c:v>1.00421356458544</c:v>
                </c:pt>
                <c:pt idx="46">
                  <c:v>1.0041249771360199</c:v>
                </c:pt>
                <c:pt idx="47">
                  <c:v>1.00404003797059</c:v>
                </c:pt>
                <c:pt idx="48">
                  <c:v>1.0039585262660899</c:v>
                </c:pt>
                <c:pt idx="49">
                  <c:v>1.0038802386682899</c:v>
                </c:pt>
                <c:pt idx="50">
                  <c:v>1.00380498759791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18304"/>
        <c:axId val="212412032"/>
      </c:lineChart>
      <c:catAx>
        <c:axId val="21241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dirty="0" smtClean="0"/>
                  <a:t>Accelerator Speedup w.r.t OOO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24548826869739881"/>
              <c:y val="0.923251252506335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124120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2412032"/>
        <c:scaling>
          <c:orientation val="minMax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Energy Eff. of</a:t>
                </a:r>
                <a:r>
                  <a:rPr lang="en-US" sz="2000" b="0" baseline="0" dirty="0" smtClean="0"/>
                  <a:t> </a:t>
                </a:r>
                <a:r>
                  <a:rPr lang="en-US" sz="2000" b="0" baseline="0" dirty="0" err="1" smtClean="0"/>
                  <a:t>DianNao</a:t>
                </a:r>
                <a:r>
                  <a:rPr lang="en-US" sz="2000" b="0" baseline="0" dirty="0" smtClean="0"/>
                  <a:t> over LSSD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1.1257614402182264E-2"/>
              <c:y val="8.3885840641362439E-2"/>
            </c:manualLayout>
          </c:layout>
          <c:overlay val="0"/>
        </c:title>
        <c:numFmt formatCode="#,##0.0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124183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0643810909680358"/>
          <c:y val="0.30705190462708443"/>
          <c:w val="0.19071373866260724"/>
          <c:h val="0.32046887263422341"/>
        </c:manualLayout>
      </c:layout>
      <c:overlay val="0"/>
      <c:spPr>
        <a:solidFill>
          <a:schemeClr val="bg1">
            <a:lumMod val="85000"/>
            <a:alpha val="76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5602887834711"/>
          <c:y val="5.946935346445574E-2"/>
          <c:w val="0.48348113286520183"/>
          <c:h val="0.637994434944260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'Conv.'!$B$23</c:f>
              <c:strCache>
                <c:ptCount val="1"/>
                <c:pt idx="0">
                  <c:v>LP core + FUs (+comp.)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'Conv.'!$B$24:$B$28</c:f>
              <c:numCache>
                <c:formatCode>General</c:formatCode>
                <c:ptCount val="5"/>
                <c:pt idx="0">
                  <c:v>0.11990000000000001</c:v>
                </c:pt>
                <c:pt idx="1">
                  <c:v>9.4089999999999993E-2</c:v>
                </c:pt>
                <c:pt idx="2">
                  <c:v>8.4900000000000003E-2</c:v>
                </c:pt>
                <c:pt idx="3">
                  <c:v>0.1009</c:v>
                </c:pt>
                <c:pt idx="4">
                  <c:v>9.9149465430889289E-2</c:v>
                </c:pt>
              </c:numCache>
            </c:numRef>
          </c:val>
        </c:ser>
        <c:ser>
          <c:idx val="1"/>
          <c:order val="1"/>
          <c:tx>
            <c:strRef>
              <c:f>'Conv.'!$C$23</c:f>
              <c:strCache>
                <c:ptCount val="1"/>
                <c:pt idx="0">
                  <c:v>SIMD (+concur.)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'Conv.'!$C$24:$C$28</c:f>
              <c:numCache>
                <c:formatCode>General</c:formatCode>
                <c:ptCount val="5"/>
                <c:pt idx="0">
                  <c:v>3.7171000000000003</c:v>
                </c:pt>
                <c:pt idx="1">
                  <c:v>2.80491</c:v>
                </c:pt>
                <c:pt idx="2">
                  <c:v>2.4312999999999998</c:v>
                </c:pt>
                <c:pt idx="3">
                  <c:v>3.1287999999999996</c:v>
                </c:pt>
                <c:pt idx="4">
                  <c:v>2.9843000272571141</c:v>
                </c:pt>
              </c:numCache>
            </c:numRef>
          </c:val>
        </c:ser>
        <c:ser>
          <c:idx val="2"/>
          <c:order val="2"/>
          <c:tx>
            <c:strRef>
              <c:f>'Conv.'!$D$23</c:f>
              <c:strCache>
                <c:ptCount val="1"/>
                <c:pt idx="0">
                  <c:v>Spatial (+comm.)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'Conv.'!$D$24:$D$28</c:f>
              <c:numCache>
                <c:formatCode>General</c:formatCode>
                <c:ptCount val="5"/>
                <c:pt idx="0">
                  <c:v>32.244999999999997</c:v>
                </c:pt>
                <c:pt idx="1">
                  <c:v>13.0047</c:v>
                </c:pt>
                <c:pt idx="2">
                  <c:v>19.670721</c:v>
                </c:pt>
                <c:pt idx="3">
                  <c:v>17.56644</c:v>
                </c:pt>
                <c:pt idx="4">
                  <c:v>19.600419823258246</c:v>
                </c:pt>
              </c:numCache>
            </c:numRef>
          </c:val>
        </c:ser>
        <c:ser>
          <c:idx val="3"/>
          <c:order val="3"/>
          <c:tx>
            <c:strRef>
              <c:f>'Conv.'!$E$23</c:f>
              <c:strCache>
                <c:ptCount val="1"/>
                <c:pt idx="0">
                  <c:v>LSSD   (+reuse.)</c:v>
                </c:pt>
              </c:strCache>
            </c:strRef>
          </c:tx>
          <c:spPr>
            <a:solidFill>
              <a:srgbClr val="FFFFCC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'Conv.'!$E$24:$E$28</c:f>
              <c:numCache>
                <c:formatCode>General</c:formatCode>
                <c:ptCount val="5"/>
                <c:pt idx="0">
                  <c:v>11.644500000000001</c:v>
                </c:pt>
                <c:pt idx="1">
                  <c:v>1.3521999999999998</c:v>
                </c:pt>
                <c:pt idx="2">
                  <c:v>10.431778999999995</c:v>
                </c:pt>
                <c:pt idx="3">
                  <c:v>4.9807600000000001</c:v>
                </c:pt>
                <c:pt idx="4">
                  <c:v>6.1629964960274251</c:v>
                </c:pt>
              </c:numCache>
            </c:numRef>
          </c:val>
        </c:ser>
        <c:ser>
          <c:idx val="4"/>
          <c:order val="4"/>
          <c:tx>
            <c:strRef>
              <c:f>'Conv.'!$F$23</c:f>
              <c:strCache>
                <c:ptCount val="1"/>
                <c:pt idx="0">
                  <c:v>blank1</c:v>
                </c:pt>
              </c:strCache>
            </c:strRef>
          </c:tx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'Conv.'!$F$24:$F$28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'Conv.'!$G$23</c:f>
              <c:strCache>
                <c:ptCount val="1"/>
                <c:pt idx="0">
                  <c:v>blank2</c:v>
                </c:pt>
              </c:strCache>
            </c:strRef>
          </c:tx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'Conv.'!$G$24:$G$28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9"/>
        <c:overlap val="100"/>
        <c:axId val="211099448"/>
        <c:axId val="211099056"/>
      </c:barChart>
      <c:barChart>
        <c:barDir val="col"/>
        <c:grouping val="clustered"/>
        <c:varyColors val="0"/>
        <c:ser>
          <c:idx val="6"/>
          <c:order val="6"/>
          <c:tx>
            <c:strRef>
              <c:f>'Conv.'!$H$23</c:f>
              <c:strCache>
                <c:ptCount val="1"/>
                <c:pt idx="0">
                  <c:v>blank3</c:v>
                </c:pt>
              </c:strCache>
            </c:strRef>
          </c:tx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'Conv.'!$H$24:$H$28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'Conv.'!$I$23</c:f>
              <c:strCache>
                <c:ptCount val="1"/>
                <c:pt idx="0">
                  <c:v>Conv. (domain-acccel)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'Conv.'!$A$24:$A$28</c:f>
              <c:strCache>
                <c:ptCount val="5"/>
                <c:pt idx="0">
                  <c:v>IME</c:v>
                </c:pt>
                <c:pt idx="1">
                  <c:v>DOG</c:v>
                </c:pt>
                <c:pt idx="2">
                  <c:v>EXTR.</c:v>
                </c:pt>
                <c:pt idx="3">
                  <c:v>FME</c:v>
                </c:pt>
                <c:pt idx="4">
                  <c:v>Geometric
Mean</c:v>
                </c:pt>
              </c:strCache>
            </c:strRef>
          </c:cat>
          <c:val>
            <c:numRef>
              <c:f>'Conv.'!$I$24:$I$28</c:f>
              <c:numCache>
                <c:formatCode>General</c:formatCode>
                <c:ptCount val="5"/>
                <c:pt idx="0">
                  <c:v>38.253968253968253</c:v>
                </c:pt>
                <c:pt idx="1">
                  <c:v>20.977084156459899</c:v>
                </c:pt>
                <c:pt idx="2">
                  <c:v>35.352112676056336</c:v>
                </c:pt>
                <c:pt idx="3">
                  <c:v>22.327500000000001</c:v>
                </c:pt>
                <c:pt idx="4">
                  <c:v>28.211051328366629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100"/>
        <c:axId val="211098664"/>
        <c:axId val="211104544"/>
      </c:barChart>
      <c:catAx>
        <c:axId val="211099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11099056"/>
        <c:crosses val="autoZero"/>
        <c:auto val="1"/>
        <c:lblAlgn val="ctr"/>
        <c:lblOffset val="100"/>
        <c:noMultiLvlLbl val="0"/>
      </c:catAx>
      <c:valAx>
        <c:axId val="211099056"/>
        <c:scaling>
          <c:orientation val="minMax"/>
          <c:max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Speedup</a:t>
                </a:r>
              </a:p>
            </c:rich>
          </c:tx>
          <c:layout>
            <c:manualLayout>
              <c:xMode val="edge"/>
              <c:yMode val="edge"/>
              <c:x val="3.1407396571466968E-2"/>
              <c:y val="0.271882900278343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tx1"/>
            </a:solidFill>
          </a:ln>
        </c:spPr>
        <c:crossAx val="211099448"/>
        <c:crosses val="autoZero"/>
        <c:crossBetween val="between"/>
      </c:valAx>
      <c:valAx>
        <c:axId val="211104544"/>
        <c:scaling>
          <c:orientation val="minMax"/>
          <c:max val="60"/>
        </c:scaling>
        <c:delete val="1"/>
        <c:axPos val="r"/>
        <c:numFmt formatCode="General" sourceLinked="1"/>
        <c:majorTickMark val="out"/>
        <c:minorTickMark val="none"/>
        <c:tickLblPos val="nextTo"/>
        <c:crossAx val="211098664"/>
        <c:crosses val="max"/>
        <c:crossBetween val="between"/>
      </c:valAx>
      <c:catAx>
        <c:axId val="211098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104544"/>
        <c:crosses val="autoZero"/>
        <c:auto val="1"/>
        <c:lblAlgn val="ctr"/>
        <c:lblOffset val="100"/>
        <c:noMultiLvlLbl val="0"/>
      </c:catAx>
      <c:spPr>
        <a:ln w="3175"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9991033907368574"/>
          <c:y val="0.25100277262211368"/>
          <c:w val="0.21092036872150954"/>
          <c:h val="0.35560487646535982"/>
        </c:manualLayout>
      </c:layout>
      <c:overlay val="0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78415337441496E-2"/>
          <c:y val="5.1400554097404488E-2"/>
          <c:w val="0.42094208936740629"/>
          <c:h val="0.690581802274715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DianNao!$B$34</c:f>
              <c:strCache>
                <c:ptCount val="1"/>
                <c:pt idx="0">
                  <c:v>LP core + Sig. (+comp.)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DianNao!$B$35:$B$45</c:f>
              <c:numCache>
                <c:formatCode>General</c:formatCode>
                <c:ptCount val="11"/>
                <c:pt idx="0">
                  <c:v>0.22733787960819615</c:v>
                </c:pt>
                <c:pt idx="1">
                  <c:v>1.1044327526875013</c:v>
                </c:pt>
                <c:pt idx="2">
                  <c:v>0.20585937500000001</c:v>
                </c:pt>
                <c:pt idx="3">
                  <c:v>0.39404079740547837</c:v>
                </c:pt>
                <c:pt idx="4">
                  <c:v>0.41348768415905179</c:v>
                </c:pt>
                <c:pt idx="5">
                  <c:v>1.3529393813189339</c:v>
                </c:pt>
                <c:pt idx="6">
                  <c:v>0.49190848214285715</c:v>
                </c:pt>
                <c:pt idx="7">
                  <c:v>0.40972950020614934</c:v>
                </c:pt>
                <c:pt idx="8">
                  <c:v>0.24285237928997824</c:v>
                </c:pt>
                <c:pt idx="9">
                  <c:v>1.0794552073759192</c:v>
                </c:pt>
                <c:pt idx="10">
                  <c:v>0.47638627120451715</c:v>
                </c:pt>
              </c:numCache>
            </c:numRef>
          </c:val>
        </c:ser>
        <c:ser>
          <c:idx val="1"/>
          <c:order val="1"/>
          <c:tx>
            <c:strRef>
              <c:f>DianNao!$C$34</c:f>
              <c:strCache>
                <c:ptCount val="1"/>
                <c:pt idx="0">
                  <c:v>8-Tile (+concur.)</c:v>
                </c:pt>
              </c:strCache>
            </c:strRef>
          </c:tx>
          <c:spPr>
            <a:solidFill>
              <a:srgbClr val="A6209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DianNao!$C$35:$C$45</c:f>
              <c:numCache>
                <c:formatCode>General</c:formatCode>
                <c:ptCount val="11"/>
                <c:pt idx="0">
                  <c:v>1.591365157257373</c:v>
                </c:pt>
                <c:pt idx="1">
                  <c:v>7.7310292688125095</c:v>
                </c:pt>
                <c:pt idx="2">
                  <c:v>1.4410156250000001</c:v>
                </c:pt>
                <c:pt idx="3">
                  <c:v>2.7582855818383485</c:v>
                </c:pt>
                <c:pt idx="4">
                  <c:v>2.8944137891133623</c:v>
                </c:pt>
                <c:pt idx="5">
                  <c:v>9.470575669232538</c:v>
                </c:pt>
                <c:pt idx="6">
                  <c:v>3.443359375</c:v>
                </c:pt>
                <c:pt idx="7">
                  <c:v>2.8681065014430454</c:v>
                </c:pt>
                <c:pt idx="8">
                  <c:v>1.6999666550298478</c:v>
                </c:pt>
                <c:pt idx="9">
                  <c:v>7.5561864516314339</c:v>
                </c:pt>
                <c:pt idx="10">
                  <c:v>3.3347038984316204</c:v>
                </c:pt>
              </c:numCache>
            </c:numRef>
          </c:val>
        </c:ser>
        <c:ser>
          <c:idx val="2"/>
          <c:order val="2"/>
          <c:tx>
            <c:strRef>
              <c:f>DianNao!$D$34</c:f>
              <c:strCache>
                <c:ptCount val="1"/>
                <c:pt idx="0">
                  <c:v>SIMD (+concur.)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DianNao!$D$35:$D$45</c:f>
              <c:numCache>
                <c:formatCode>General</c:formatCode>
                <c:ptCount val="11"/>
                <c:pt idx="0">
                  <c:v>56.379794142832644</c:v>
                </c:pt>
                <c:pt idx="1">
                  <c:v>8.8354620215000104</c:v>
                </c:pt>
                <c:pt idx="2">
                  <c:v>51.053125000000001</c:v>
                </c:pt>
                <c:pt idx="3">
                  <c:v>47.284895688657407</c:v>
                </c:pt>
                <c:pt idx="4">
                  <c:v>102.54494567144485</c:v>
                </c:pt>
                <c:pt idx="5">
                  <c:v>53.176400030970271</c:v>
                </c:pt>
                <c:pt idx="6">
                  <c:v>121.99330357142857</c:v>
                </c:pt>
                <c:pt idx="7">
                  <c:v>101.61291605112504</c:v>
                </c:pt>
                <c:pt idx="8">
                  <c:v>60.227390063914605</c:v>
                </c:pt>
                <c:pt idx="9">
                  <c:v>8.6356416590073533</c:v>
                </c:pt>
                <c:pt idx="10">
                  <c:v>51.388812992335936</c:v>
                </c:pt>
              </c:numCache>
            </c:numRef>
          </c:val>
        </c:ser>
        <c:ser>
          <c:idx val="3"/>
          <c:order val="3"/>
          <c:tx>
            <c:strRef>
              <c:f>DianNao!$E$34</c:f>
              <c:strCache>
                <c:ptCount val="1"/>
                <c:pt idx="0">
                  <c:v>Spatial (+comm.)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DianNao!$E$35:$E$45</c:f>
              <c:numCache>
                <c:formatCode>General</c:formatCode>
                <c:ptCount val="11"/>
                <c:pt idx="0">
                  <c:v>26.45386235440828</c:v>
                </c:pt>
                <c:pt idx="1">
                  <c:v>0</c:v>
                </c:pt>
                <c:pt idx="2">
                  <c:v>23.799999999999997</c:v>
                </c:pt>
                <c:pt idx="3">
                  <c:v>22.926010030864205</c:v>
                </c:pt>
                <c:pt idx="4">
                  <c:v>48.114930520326027</c:v>
                </c:pt>
                <c:pt idx="5">
                  <c:v>0</c:v>
                </c:pt>
                <c:pt idx="6">
                  <c:v>57.240259740259731</c:v>
                </c:pt>
                <c:pt idx="7">
                  <c:v>47.677614569442838</c:v>
                </c:pt>
                <c:pt idx="8">
                  <c:v>28.259185953742922</c:v>
                </c:pt>
                <c:pt idx="9">
                  <c:v>0</c:v>
                </c:pt>
                <c:pt idx="10">
                  <c:v>16.539833198219043</c:v>
                </c:pt>
              </c:numCache>
            </c:numRef>
          </c:val>
        </c:ser>
        <c:ser>
          <c:idx val="4"/>
          <c:order val="4"/>
          <c:tx>
            <c:strRef>
              <c:f>DianNao!$F$34</c:f>
              <c:strCache>
                <c:ptCount val="1"/>
                <c:pt idx="0">
                  <c:v>LSSD   (+reuse.)</c:v>
                </c:pt>
              </c:strCache>
            </c:strRef>
          </c:tx>
          <c:spPr>
            <a:solidFill>
              <a:srgbClr val="FFFFCC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DianNao!$F$35:$F$45</c:f>
              <c:numCache>
                <c:formatCode>General</c:formatCode>
                <c:ptCount val="11"/>
                <c:pt idx="0">
                  <c:v>79.672808973276716</c:v>
                </c:pt>
                <c:pt idx="1">
                  <c:v>0</c:v>
                </c:pt>
                <c:pt idx="2">
                  <c:v>45.900000000000006</c:v>
                </c:pt>
                <c:pt idx="3">
                  <c:v>57.435804536919207</c:v>
                </c:pt>
                <c:pt idx="4">
                  <c:v>144.91084956709955</c:v>
                </c:pt>
                <c:pt idx="5">
                  <c:v>0</c:v>
                </c:pt>
                <c:pt idx="6">
                  <c:v>110.66450216450215</c:v>
                </c:pt>
                <c:pt idx="7">
                  <c:v>139.73382393243338</c:v>
                </c:pt>
                <c:pt idx="8">
                  <c:v>54.547574666396613</c:v>
                </c:pt>
                <c:pt idx="9">
                  <c:v>0</c:v>
                </c:pt>
                <c:pt idx="10">
                  <c:v>34.958694484536665</c:v>
                </c:pt>
              </c:numCache>
            </c:numRef>
          </c:val>
        </c:ser>
        <c:ser>
          <c:idx val="5"/>
          <c:order val="5"/>
          <c:tx>
            <c:strRef>
              <c:f>DianNao!$G$34</c:f>
              <c:strCache>
                <c:ptCount val="1"/>
                <c:pt idx="0">
                  <c:v>blank1</c:v>
                </c:pt>
              </c:strCache>
            </c:strRef>
          </c:tx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DianNao!$G$35:$G$45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DianNao!$H$34</c:f>
              <c:strCache>
                <c:ptCount val="1"/>
                <c:pt idx="0">
                  <c:v>blank2</c:v>
                </c:pt>
              </c:strCache>
            </c:strRef>
          </c:tx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DianNao!$H$35:$H$45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DianNao!$I$34</c:f>
              <c:strCache>
                <c:ptCount val="1"/>
                <c:pt idx="0">
                  <c:v>blabnk3</c:v>
                </c:pt>
              </c:strCache>
            </c:strRef>
          </c:tx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DianNao!$I$35:$I$45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100"/>
        <c:axId val="211097488"/>
        <c:axId val="211099840"/>
      </c:barChart>
      <c:barChart>
        <c:barDir val="col"/>
        <c:grouping val="clustered"/>
        <c:varyColors val="0"/>
        <c:ser>
          <c:idx val="8"/>
          <c:order val="8"/>
          <c:tx>
            <c:strRef>
              <c:f>DianNao!$J$34</c:f>
              <c:strCache>
                <c:ptCount val="1"/>
                <c:pt idx="0">
                  <c:v>blank4</c:v>
                </c:pt>
              </c:strCache>
            </c:strRef>
          </c:tx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DianNao!$J$35:$J$45</c:f>
              <c:numCache>
                <c:formatCode>General</c:formatCode>
                <c:ptCount val="11"/>
              </c:numCache>
            </c:numRef>
          </c:val>
        </c:ser>
        <c:ser>
          <c:idx val="9"/>
          <c:order val="9"/>
          <c:tx>
            <c:strRef>
              <c:f>DianNao!$K$34</c:f>
              <c:strCache>
                <c:ptCount val="1"/>
                <c:pt idx="0">
                  <c:v>DianNao (domain-acccel)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DianNao!$A$35:$A$45</c:f>
              <c:strCache>
                <c:ptCount val="11"/>
                <c:pt idx="0">
                  <c:v>conv1 </c:v>
                </c:pt>
                <c:pt idx="1">
                  <c:v>pool1 </c:v>
                </c:pt>
                <c:pt idx="2">
                  <c:v>class1</c:v>
                </c:pt>
                <c:pt idx="3">
                  <c:v>conv2 </c:v>
                </c:pt>
                <c:pt idx="4">
                  <c:v>conv3 </c:v>
                </c:pt>
                <c:pt idx="5">
                  <c:v>pool3 </c:v>
                </c:pt>
                <c:pt idx="6">
                  <c:v>class3</c:v>
                </c:pt>
                <c:pt idx="7">
                  <c:v>conv4 </c:v>
                </c:pt>
                <c:pt idx="8">
                  <c:v>conv5 </c:v>
                </c:pt>
                <c:pt idx="9">
                  <c:v>pool5 </c:v>
                </c:pt>
                <c:pt idx="10">
                  <c:v>GeoMean</c:v>
                </c:pt>
              </c:strCache>
            </c:strRef>
          </c:cat>
          <c:val>
            <c:numRef>
              <c:f>DianNao!$K$35:$K$45</c:f>
              <c:numCache>
                <c:formatCode>General</c:formatCode>
                <c:ptCount val="11"/>
                <c:pt idx="0">
                  <c:v>174.59549153909464</c:v>
                </c:pt>
                <c:pt idx="1">
                  <c:v>18.775356795687522</c:v>
                </c:pt>
                <c:pt idx="2">
                  <c:v>158.1</c:v>
                </c:pt>
                <c:pt idx="3">
                  <c:v>151.31166620370371</c:v>
                </c:pt>
                <c:pt idx="4">
                  <c:v>317.55854143415178</c:v>
                </c:pt>
                <c:pt idx="5">
                  <c:v>22.999969482421875</c:v>
                </c:pt>
                <c:pt idx="6">
                  <c:v>377.78571428571428</c:v>
                </c:pt>
                <c:pt idx="7">
                  <c:v>314.67225615832268</c:v>
                </c:pt>
                <c:pt idx="8">
                  <c:v>186.51062729470328</c:v>
                </c:pt>
                <c:pt idx="9">
                  <c:v>18.350738525390625</c:v>
                </c:pt>
                <c:pt idx="10">
                  <c:v>108.8287818671153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211097880"/>
        <c:axId val="211104152"/>
      </c:barChart>
      <c:catAx>
        <c:axId val="21109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11099840"/>
        <c:crosses val="autoZero"/>
        <c:auto val="1"/>
        <c:lblAlgn val="ctr"/>
        <c:lblOffset val="100"/>
        <c:noMultiLvlLbl val="0"/>
      </c:catAx>
      <c:valAx>
        <c:axId val="211099840"/>
        <c:scaling>
          <c:orientation val="minMax"/>
          <c:max val="4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Speedup</a:t>
                </a:r>
              </a:p>
            </c:rich>
          </c:tx>
          <c:layout>
            <c:manualLayout>
              <c:xMode val="edge"/>
              <c:yMode val="edge"/>
              <c:x val="1.4799998146804327E-2"/>
              <c:y val="0.2766044237207474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tx1"/>
            </a:solidFill>
          </a:ln>
        </c:spPr>
        <c:crossAx val="211097488"/>
        <c:crosses val="autoZero"/>
        <c:crossBetween val="between"/>
      </c:valAx>
      <c:valAx>
        <c:axId val="211104152"/>
        <c:scaling>
          <c:orientation val="minMax"/>
          <c:max val="400"/>
        </c:scaling>
        <c:delete val="1"/>
        <c:axPos val="r"/>
        <c:numFmt formatCode="General" sourceLinked="1"/>
        <c:majorTickMark val="out"/>
        <c:minorTickMark val="none"/>
        <c:tickLblPos val="nextTo"/>
        <c:crossAx val="211097880"/>
        <c:crosses val="max"/>
        <c:crossBetween val="between"/>
      </c:valAx>
      <c:catAx>
        <c:axId val="211097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104152"/>
        <c:crosses val="autoZero"/>
        <c:auto val="1"/>
        <c:lblAlgn val="ctr"/>
        <c:lblOffset val="100"/>
        <c:noMultiLvlLbl val="0"/>
      </c:catAx>
      <c:spPr>
        <a:ln w="3175"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5250759165148885"/>
          <c:y val="0.21465293943993241"/>
          <c:w val="0.23234497594923822"/>
          <c:h val="0.45761789320257951"/>
        </c:manualLayout>
      </c:layout>
      <c:overlay val="0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70602785049525E-2"/>
          <c:y val="7.0869337508037741E-2"/>
          <c:w val="0.420433713605465"/>
          <c:h val="0.749308129085617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'q100'!$B$33</c:f>
              <c:strCache>
                <c:ptCount val="1"/>
                <c:pt idx="0">
                  <c:v>LP core + SFUs (+comp.)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'q100'!$B$34:$B$45</c:f>
              <c:numCache>
                <c:formatCode>General</c:formatCode>
                <c:ptCount val="12"/>
                <c:pt idx="0">
                  <c:v>15.146368910370605</c:v>
                </c:pt>
                <c:pt idx="1">
                  <c:v>85.140900437858463</c:v>
                </c:pt>
                <c:pt idx="2">
                  <c:v>13.459419486888164</c:v>
                </c:pt>
                <c:pt idx="3">
                  <c:v>19.216451868403311</c:v>
                </c:pt>
                <c:pt idx="4">
                  <c:v>4.4296193380076057</c:v>
                </c:pt>
                <c:pt idx="5">
                  <c:v>15.325720320907346</c:v>
                </c:pt>
                <c:pt idx="6">
                  <c:v>4.1782746910038515</c:v>
                </c:pt>
                <c:pt idx="7">
                  <c:v>4.661587304671599</c:v>
                </c:pt>
                <c:pt idx="8">
                  <c:v>24.519617880396687</c:v>
                </c:pt>
                <c:pt idx="9">
                  <c:v>58.173435029752291</c:v>
                </c:pt>
                <c:pt idx="10">
                  <c:v>11.129181403451609</c:v>
                </c:pt>
                <c:pt idx="11">
                  <c:v>14.714393548285125</c:v>
                </c:pt>
              </c:numCache>
            </c:numRef>
          </c:val>
        </c:ser>
        <c:ser>
          <c:idx val="1"/>
          <c:order val="1"/>
          <c:tx>
            <c:strRef>
              <c:f>'q100'!$C$33</c:f>
              <c:strCache>
                <c:ptCount val="1"/>
                <c:pt idx="0">
                  <c:v>4-Tile (+concur.)</c:v>
                </c:pt>
              </c:strCache>
            </c:strRef>
          </c:tx>
          <c:spPr>
            <a:solidFill>
              <a:srgbClr val="A6209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'q100'!$C$34:$C$45</c:f>
              <c:numCache>
                <c:formatCode>General</c:formatCode>
                <c:ptCount val="12"/>
                <c:pt idx="0">
                  <c:v>45.411017567798531</c:v>
                </c:pt>
                <c:pt idx="1">
                  <c:v>194.00664970656675</c:v>
                </c:pt>
                <c:pt idx="2">
                  <c:v>35.493999491568886</c:v>
                </c:pt>
                <c:pt idx="3">
                  <c:v>45.760078178065157</c:v>
                </c:pt>
                <c:pt idx="4">
                  <c:v>11.601987654667575</c:v>
                </c:pt>
                <c:pt idx="5">
                  <c:v>45.941309392733544</c:v>
                </c:pt>
                <c:pt idx="6">
                  <c:v>10.939768862152178</c:v>
                </c:pt>
                <c:pt idx="7">
                  <c:v>10.344729104062768</c:v>
                </c:pt>
                <c:pt idx="8">
                  <c:v>72.194604533275452</c:v>
                </c:pt>
                <c:pt idx="9">
                  <c:v>122.16489924653249</c:v>
                </c:pt>
                <c:pt idx="10">
                  <c:v>33.172853965779368</c:v>
                </c:pt>
                <c:pt idx="11">
                  <c:v>38.279855222182711</c:v>
                </c:pt>
              </c:numCache>
            </c:numRef>
          </c:val>
        </c:ser>
        <c:ser>
          <c:idx val="2"/>
          <c:order val="2"/>
          <c:tx>
            <c:strRef>
              <c:f>'q100'!$D$33</c:f>
              <c:strCache>
                <c:ptCount val="1"/>
                <c:pt idx="0">
                  <c:v>SIMD (+concur.)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'q100'!$D$34:$D$45</c:f>
              <c:numCache>
                <c:formatCode>General</c:formatCode>
                <c:ptCount val="12"/>
                <c:pt idx="0">
                  <c:v>135.65346067245088</c:v>
                </c:pt>
                <c:pt idx="1">
                  <c:v>615.67543004075992</c:v>
                </c:pt>
                <c:pt idx="2">
                  <c:v>92.303516009048991</c:v>
                </c:pt>
                <c:pt idx="3">
                  <c:v>81.520398882346626</c:v>
                </c:pt>
                <c:pt idx="4">
                  <c:v>27.075865155790204</c:v>
                </c:pt>
                <c:pt idx="5">
                  <c:v>168.3682322561821</c:v>
                </c:pt>
                <c:pt idx="6">
                  <c:v>27.834472693529385</c:v>
                </c:pt>
                <c:pt idx="7">
                  <c:v>22.208588809450713</c:v>
                </c:pt>
                <c:pt idx="8">
                  <c:v>178.73322088167697</c:v>
                </c:pt>
                <c:pt idx="9">
                  <c:v>60.481785819729083</c:v>
                </c:pt>
                <c:pt idx="10">
                  <c:v>39.358130070378792</c:v>
                </c:pt>
                <c:pt idx="11">
                  <c:v>84.003431148144045</c:v>
                </c:pt>
              </c:numCache>
            </c:numRef>
          </c:val>
        </c:ser>
        <c:ser>
          <c:idx val="3"/>
          <c:order val="3"/>
          <c:tx>
            <c:strRef>
              <c:f>'q100'!$E$33</c:f>
              <c:strCache>
                <c:ptCount val="1"/>
                <c:pt idx="0">
                  <c:v>LSSD   (+comm.)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'q100'!$E$34:$E$45</c:f>
              <c:numCache>
                <c:formatCode>General</c:formatCode>
                <c:ptCount val="12"/>
                <c:pt idx="0">
                  <c:v>62.492883344368096</c:v>
                </c:pt>
                <c:pt idx="1">
                  <c:v>0.49740021133140999</c:v>
                </c:pt>
                <c:pt idx="2">
                  <c:v>90.751605322106343</c:v>
                </c:pt>
                <c:pt idx="3">
                  <c:v>37.327981605411139</c:v>
                </c:pt>
                <c:pt idx="4">
                  <c:v>3.0950053636793626</c:v>
                </c:pt>
                <c:pt idx="5">
                  <c:v>176.78216517177253</c:v>
                </c:pt>
                <c:pt idx="6">
                  <c:v>7.1854138987981244</c:v>
                </c:pt>
                <c:pt idx="7">
                  <c:v>0.28304303263501396</c:v>
                </c:pt>
                <c:pt idx="8">
                  <c:v>112.63478492385656</c:v>
                </c:pt>
                <c:pt idx="9">
                  <c:v>0.68422906147796425</c:v>
                </c:pt>
                <c:pt idx="10">
                  <c:v>5.9585356237475082</c:v>
                </c:pt>
                <c:pt idx="11">
                  <c:v>30.592994876808888</c:v>
                </c:pt>
              </c:numCache>
            </c:numRef>
          </c:val>
        </c:ser>
        <c:ser>
          <c:idx val="4"/>
          <c:order val="4"/>
          <c:tx>
            <c:strRef>
              <c:f>'q100'!$F$33</c:f>
              <c:strCache>
                <c:ptCount val="1"/>
                <c:pt idx="0">
                  <c:v>blank1</c:v>
                </c:pt>
              </c:strCache>
            </c:strRef>
          </c:tx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'q100'!$F$34:$F$45</c:f>
              <c:numCache>
                <c:formatCode>General</c:formatCode>
                <c:ptCount val="12"/>
              </c:numCache>
            </c:numRef>
          </c:val>
        </c:ser>
        <c:ser>
          <c:idx val="5"/>
          <c:order val="5"/>
          <c:tx>
            <c:strRef>
              <c:f>'q100'!$G$33</c:f>
              <c:strCache>
                <c:ptCount val="1"/>
                <c:pt idx="0">
                  <c:v>blank2</c:v>
                </c:pt>
              </c:strCache>
            </c:strRef>
          </c:tx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'q100'!$G$34:$G$45</c:f>
              <c:numCache>
                <c:formatCode>General</c:formatCode>
                <c:ptCount val="12"/>
              </c:numCache>
            </c:numRef>
          </c:val>
        </c:ser>
        <c:ser>
          <c:idx val="6"/>
          <c:order val="6"/>
          <c:tx>
            <c:strRef>
              <c:f>'q100'!$H$33</c:f>
              <c:strCache>
                <c:ptCount val="1"/>
                <c:pt idx="0">
                  <c:v>blank3</c:v>
                </c:pt>
              </c:strCache>
            </c:strRef>
          </c:tx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'q100'!$H$34:$H$45</c:f>
              <c:numCache>
                <c:formatCode>General</c:formatCode>
                <c:ptCount val="12"/>
              </c:numCache>
            </c:numRef>
          </c:val>
        </c:ser>
        <c:ser>
          <c:idx val="7"/>
          <c:order val="7"/>
          <c:tx>
            <c:strRef>
              <c:f>'q100'!$I$33</c:f>
              <c:strCache>
                <c:ptCount val="1"/>
                <c:pt idx="0">
                  <c:v>basl</c:v>
                </c:pt>
              </c:strCache>
            </c:strRef>
          </c:tx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'q100'!$I$34:$I$45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3"/>
        <c:overlap val="100"/>
        <c:axId val="211100624"/>
        <c:axId val="211101016"/>
      </c:barChart>
      <c:barChart>
        <c:barDir val="col"/>
        <c:grouping val="clustered"/>
        <c:varyColors val="0"/>
        <c:ser>
          <c:idx val="8"/>
          <c:order val="8"/>
          <c:tx>
            <c:strRef>
              <c:f>'q100'!$J$33</c:f>
              <c:strCache>
                <c:ptCount val="1"/>
                <c:pt idx="0">
                  <c:v>ads</c:v>
                </c:pt>
              </c:strCache>
            </c:strRef>
          </c:tx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'q100'!$J$34:$J$45</c:f>
              <c:numCache>
                <c:formatCode>General</c:formatCode>
                <c:ptCount val="12"/>
              </c:numCache>
            </c:numRef>
          </c:val>
        </c:ser>
        <c:ser>
          <c:idx val="9"/>
          <c:order val="9"/>
          <c:tx>
            <c:strRef>
              <c:f>'q100'!$K$33</c:f>
              <c:strCache>
                <c:ptCount val="1"/>
                <c:pt idx="0">
                  <c:v>Q100 (domain-acccel)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'q100'!$A$34:$A$45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q17</c:v>
                </c:pt>
                <c:pt idx="7">
                  <c:v>q10</c:v>
                </c:pt>
                <c:pt idx="8">
                  <c:v>q15</c:v>
                </c:pt>
                <c:pt idx="9">
                  <c:v>q16</c:v>
                </c:pt>
                <c:pt idx="10">
                  <c:v>q17</c:v>
                </c:pt>
                <c:pt idx="11">
                  <c:v>GM</c:v>
                </c:pt>
              </c:strCache>
            </c:strRef>
          </c:cat>
          <c:val>
            <c:numRef>
              <c:f>'q100'!$K$34:$K$45</c:f>
              <c:numCache>
                <c:formatCode>General</c:formatCode>
                <c:ptCount val="12"/>
                <c:pt idx="0">
                  <c:v>190.62</c:v>
                </c:pt>
                <c:pt idx="1">
                  <c:v>471.28100000000001</c:v>
                </c:pt>
                <c:pt idx="2">
                  <c:v>125.907</c:v>
                </c:pt>
                <c:pt idx="3">
                  <c:v>159.63990000000001</c:v>
                </c:pt>
                <c:pt idx="4">
                  <c:v>99.972800000000007</c:v>
                </c:pt>
                <c:pt idx="5">
                  <c:v>161.07</c:v>
                </c:pt>
                <c:pt idx="6">
                  <c:v>122.2967</c:v>
                </c:pt>
                <c:pt idx="7">
                  <c:v>168.04060000000001</c:v>
                </c:pt>
                <c:pt idx="8">
                  <c:v>179.11626000000001</c:v>
                </c:pt>
                <c:pt idx="9">
                  <c:v>334.13200000000001</c:v>
                </c:pt>
                <c:pt idx="10">
                  <c:v>107.369056</c:v>
                </c:pt>
                <c:pt idx="11">
                  <c:v>171.76557537053984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-100"/>
        <c:axId val="211101408"/>
        <c:axId val="211098272"/>
      </c:barChart>
      <c:catAx>
        <c:axId val="21110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11101016"/>
        <c:crosses val="autoZero"/>
        <c:auto val="1"/>
        <c:lblAlgn val="ctr"/>
        <c:lblOffset val="100"/>
        <c:noMultiLvlLbl val="0"/>
      </c:catAx>
      <c:valAx>
        <c:axId val="211101016"/>
        <c:scaling>
          <c:orientation val="minMax"/>
          <c:max val="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Speedup</a:t>
                </a:r>
              </a:p>
            </c:rich>
          </c:tx>
          <c:layout>
            <c:manualLayout>
              <c:xMode val="edge"/>
              <c:yMode val="edge"/>
              <c:x val="9.3964185665950956E-3"/>
              <c:y val="0.3395702946586181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tx1"/>
            </a:solidFill>
          </a:ln>
        </c:spPr>
        <c:crossAx val="211100624"/>
        <c:crosses val="autoZero"/>
        <c:crossBetween val="between"/>
        <c:majorUnit val="100"/>
      </c:valAx>
      <c:valAx>
        <c:axId val="211098272"/>
        <c:scaling>
          <c:orientation val="minMax"/>
          <c:max val="500"/>
        </c:scaling>
        <c:delete val="1"/>
        <c:axPos val="r"/>
        <c:numFmt formatCode="General" sourceLinked="1"/>
        <c:majorTickMark val="out"/>
        <c:minorTickMark val="none"/>
        <c:tickLblPos val="nextTo"/>
        <c:crossAx val="211101408"/>
        <c:crosses val="max"/>
        <c:crossBetween val="between"/>
      </c:valAx>
      <c:catAx>
        <c:axId val="21110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098272"/>
        <c:crosses val="autoZero"/>
        <c:auto val="1"/>
        <c:lblAlgn val="ctr"/>
        <c:lblOffset val="100"/>
        <c:noMultiLvlLbl val="0"/>
      </c:catAx>
      <c:spPr>
        <a:ln w="3175"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51530069891442132"/>
          <c:y val="0.26299302960592141"/>
          <c:w val="0.20566593527626395"/>
          <c:h val="0.35552418512333117"/>
        </c:manualLayout>
      </c:layout>
      <c:overlay val="0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180204210593"/>
          <c:y val="5.9626957454331449E-2"/>
          <c:w val="0.83649629679155824"/>
          <c:h val="0.88074608509133712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dotGrid">
              <a:fgClr>
                <a:srgbClr val="C0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Sheet1!$A$7:$A$19</c:f>
              <c:strCache>
                <c:ptCount val="12"/>
                <c:pt idx="1">
                  <c:v>LSSDN </c:v>
                </c:pt>
                <c:pt idx="2">
                  <c:v>NPU</c:v>
                </c:pt>
                <c:pt idx="4">
                  <c:v>LSSDC</c:v>
                </c:pt>
                <c:pt idx="5">
                  <c:v>Conv.</c:v>
                </c:pt>
                <c:pt idx="7">
                  <c:v>LSSDD</c:v>
                </c:pt>
                <c:pt idx="8">
                  <c:v>DianNao</c:v>
                </c:pt>
                <c:pt idx="10">
                  <c:v>LSSDQ</c:v>
                </c:pt>
                <c:pt idx="11">
                  <c:v>Q100</c:v>
                </c:pt>
              </c:strCache>
            </c:strRef>
          </c:cat>
          <c:val>
            <c:numRef>
              <c:f>Sheet1!$B$7:$B$19</c:f>
              <c:numCache>
                <c:formatCode>General</c:formatCode>
                <c:ptCount val="13"/>
                <c:pt idx="1">
                  <c:v>1.2</c:v>
                </c:pt>
                <c:pt idx="2">
                  <c:v>1</c:v>
                </c:pt>
                <c:pt idx="4">
                  <c:v>1.7</c:v>
                </c:pt>
                <c:pt idx="5">
                  <c:v>1</c:v>
                </c:pt>
                <c:pt idx="7">
                  <c:v>3.8</c:v>
                </c:pt>
                <c:pt idx="8">
                  <c:v>1</c:v>
                </c:pt>
                <c:pt idx="10">
                  <c:v>0.5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"/>
        <c:axId val="212048320"/>
        <c:axId val="212046360"/>
      </c:barChart>
      <c:catAx>
        <c:axId val="2120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046360"/>
        <c:crosses val="autoZero"/>
        <c:auto val="1"/>
        <c:lblAlgn val="ctr"/>
        <c:lblOffset val="100"/>
        <c:noMultiLvlLbl val="0"/>
      </c:catAx>
      <c:valAx>
        <c:axId val="212046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Normalized Area</a:t>
                </a:r>
              </a:p>
            </c:rich>
          </c:tx>
          <c:layout>
            <c:manualLayout>
              <c:xMode val="edge"/>
              <c:yMode val="edge"/>
              <c:x val="1.9994099863444293E-2"/>
              <c:y val="0.250034948788064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1204832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180204210593"/>
          <c:y val="5.9626957454331449E-2"/>
          <c:w val="0.83649629679155824"/>
          <c:h val="0.880746085091337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Sheet1!$A$7:$A$19</c:f>
              <c:strCache>
                <c:ptCount val="12"/>
                <c:pt idx="1">
                  <c:v>LSSDN </c:v>
                </c:pt>
                <c:pt idx="2">
                  <c:v>NPU</c:v>
                </c:pt>
                <c:pt idx="4">
                  <c:v>LSSDC</c:v>
                </c:pt>
                <c:pt idx="5">
                  <c:v>Conv.</c:v>
                </c:pt>
                <c:pt idx="7">
                  <c:v>LSSDD</c:v>
                </c:pt>
                <c:pt idx="8">
                  <c:v>DianNao</c:v>
                </c:pt>
                <c:pt idx="10">
                  <c:v>LSSDQ</c:v>
                </c:pt>
                <c:pt idx="11">
                  <c:v>Q100</c:v>
                </c:pt>
              </c:strCache>
            </c:strRef>
          </c:cat>
          <c:val>
            <c:numRef>
              <c:f>Sheet1!$B$7:$B$19</c:f>
              <c:numCache>
                <c:formatCode>General</c:formatCode>
                <c:ptCount val="13"/>
                <c:pt idx="1">
                  <c:v>2</c:v>
                </c:pt>
                <c:pt idx="2">
                  <c:v>1</c:v>
                </c:pt>
                <c:pt idx="4">
                  <c:v>3.6</c:v>
                </c:pt>
                <c:pt idx="5">
                  <c:v>1</c:v>
                </c:pt>
                <c:pt idx="7">
                  <c:v>4.0999999999999996</c:v>
                </c:pt>
                <c:pt idx="8">
                  <c:v>1</c:v>
                </c:pt>
                <c:pt idx="10">
                  <c:v>0.6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"/>
        <c:axId val="212047536"/>
        <c:axId val="212046752"/>
      </c:barChart>
      <c:catAx>
        <c:axId val="212047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046752"/>
        <c:crosses val="autoZero"/>
        <c:auto val="1"/>
        <c:lblAlgn val="ctr"/>
        <c:lblOffset val="100"/>
        <c:noMultiLvlLbl val="0"/>
      </c:catAx>
      <c:valAx>
        <c:axId val="212046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Normalized Power</a:t>
                </a:r>
              </a:p>
            </c:rich>
          </c:tx>
          <c:layout>
            <c:manualLayout>
              <c:xMode val="edge"/>
              <c:yMode val="edge"/>
              <c:x val="1.691808449983748E-2"/>
              <c:y val="0.232251325078340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12047536"/>
        <c:crosses val="autoZero"/>
        <c:crossBetween val="between"/>
        <c:majorUnit val="0.5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485246187599094"/>
          <c:y val="8.739807255760465E-2"/>
          <c:w val="0.567343244312418"/>
          <c:h val="0.86803404469414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347AB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</c:dPt>
          <c:cat>
            <c:strRef>
              <c:f>Sheet2!$A$22:$A$25</c:f>
              <c:strCache>
                <c:ptCount val="3"/>
                <c:pt idx="1">
                  <c:v>LSSDB </c:v>
                </c:pt>
                <c:pt idx="2">
                  <c:v>Multi-DSA</c:v>
                </c:pt>
              </c:strCache>
            </c:strRef>
          </c:cat>
          <c:val>
            <c:numRef>
              <c:f>Sheet2!$B$22:$B$25</c:f>
              <c:numCache>
                <c:formatCode>General</c:formatCode>
                <c:ptCount val="4"/>
                <c:pt idx="1">
                  <c:v>2.5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2049888"/>
        <c:axId val="212051064"/>
      </c:barChart>
      <c:catAx>
        <c:axId val="212049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051064"/>
        <c:crosses val="autoZero"/>
        <c:auto val="1"/>
        <c:lblAlgn val="ctr"/>
        <c:lblOffset val="100"/>
        <c:noMultiLvlLbl val="0"/>
      </c:catAx>
      <c:valAx>
        <c:axId val="2120510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Normalized Power</a:t>
                </a:r>
              </a:p>
            </c:rich>
          </c:tx>
          <c:layout>
            <c:manualLayout>
              <c:xMode val="edge"/>
              <c:yMode val="edge"/>
              <c:x val="4.026889016485187E-2"/>
              <c:y val="0.2491230676162125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1204988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47AB6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Sheet2!$A$10:$A$13</c:f>
              <c:strCache>
                <c:ptCount val="3"/>
                <c:pt idx="1">
                  <c:v>LSSDB </c:v>
                </c:pt>
                <c:pt idx="2">
                  <c:v>Multi-DSA</c:v>
                </c:pt>
              </c:strCache>
            </c:strRef>
          </c:cat>
          <c:val>
            <c:numRef>
              <c:f>Sheet2!$B$10:$B$13</c:f>
              <c:numCache>
                <c:formatCode>General</c:formatCode>
                <c:ptCount val="4"/>
                <c:pt idx="1">
                  <c:v>0.6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2049104"/>
        <c:axId val="212049496"/>
      </c:barChart>
      <c:catAx>
        <c:axId val="212049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049496"/>
        <c:crosses val="autoZero"/>
        <c:auto val="1"/>
        <c:lblAlgn val="ctr"/>
        <c:lblOffset val="100"/>
        <c:noMultiLvlLbl val="0"/>
      </c:catAx>
      <c:valAx>
        <c:axId val="212049496"/>
        <c:scaling>
          <c:orientation val="minMax"/>
          <c:max val="1.4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Normalized Area</a:t>
                </a:r>
              </a:p>
            </c:rich>
          </c:tx>
          <c:layout>
            <c:manualLayout>
              <c:xMode val="edge"/>
              <c:yMode val="edge"/>
              <c:x val="7.8466227064095291E-3"/>
              <c:y val="0.2114443889512714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1204910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9641014316941"/>
          <c:y val="5.1041745224915405E-2"/>
          <c:w val="0.52772736738242054"/>
          <c:h val="0.70990638370613934"/>
        </c:manualLayout>
      </c:layout>
      <c:lineChart>
        <c:grouping val="standard"/>
        <c:varyColors val="0"/>
        <c:ser>
          <c:idx val="0"/>
          <c:order val="0"/>
          <c:tx>
            <c:strRef>
              <c:f>DSA_en!$B$1</c:f>
              <c:strCache>
                <c:ptCount val="1"/>
                <c:pt idx="0">
                  <c:v> U = 1</c:v>
                </c:pt>
              </c:strCache>
            </c:strRef>
          </c:tx>
          <c:spPr>
            <a:ln w="38100">
              <a:solidFill>
                <a:srgbClr val="D7534F"/>
              </a:solidFill>
            </a:ln>
          </c:spPr>
          <c:marker>
            <c:symbol val="none"/>
          </c:marker>
          <c:cat>
            <c:numRef>
              <c:f>DSA_en!$A$2:$A$52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DSA_en!$B$2:$B$52</c:f>
              <c:numCache>
                <c:formatCode>General</c:formatCode>
                <c:ptCount val="51"/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21.999999999999901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43.999999999999901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57.999999999999901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87.999999999999901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DSA_en!$C$1</c:f>
              <c:strCache>
                <c:ptCount val="1"/>
                <c:pt idx="0">
                  <c:v> U = 0.95</c:v>
                </c:pt>
              </c:strCache>
            </c:strRef>
          </c:tx>
          <c:spPr>
            <a:ln w="38100">
              <a:solidFill>
                <a:srgbClr val="347AB6"/>
              </a:solidFill>
            </a:ln>
          </c:spPr>
          <c:marker>
            <c:symbol val="none"/>
          </c:marker>
          <c:cat>
            <c:numRef>
              <c:f>DSA_en!$A$2:$A$52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DSA_en!$C$2:$C$52</c:f>
              <c:numCache>
                <c:formatCode>General</c:formatCode>
                <c:ptCount val="51"/>
                <c:pt idx="1">
                  <c:v>1.9047619047619</c:v>
                </c:pt>
                <c:pt idx="2">
                  <c:v>3.4782608695652102</c:v>
                </c:pt>
                <c:pt idx="3">
                  <c:v>4.7999999999999901</c:v>
                </c:pt>
                <c:pt idx="4">
                  <c:v>5.9259259259259203</c:v>
                </c:pt>
                <c:pt idx="5">
                  <c:v>6.8965517241379199</c:v>
                </c:pt>
                <c:pt idx="6">
                  <c:v>7.74193548387096</c:v>
                </c:pt>
                <c:pt idx="7">
                  <c:v>8.4848484848484809</c:v>
                </c:pt>
                <c:pt idx="8">
                  <c:v>9.1428571428571299</c:v>
                </c:pt>
                <c:pt idx="9">
                  <c:v>9.7297297297297192</c:v>
                </c:pt>
                <c:pt idx="10">
                  <c:v>10.2564102564102</c:v>
                </c:pt>
                <c:pt idx="11">
                  <c:v>10.7317073170731</c:v>
                </c:pt>
                <c:pt idx="12">
                  <c:v>11.162790697674399</c:v>
                </c:pt>
                <c:pt idx="13">
                  <c:v>11.5555555555555</c:v>
                </c:pt>
                <c:pt idx="14">
                  <c:v>11.9148936170212</c:v>
                </c:pt>
                <c:pt idx="15">
                  <c:v>12.2448979591836</c:v>
                </c:pt>
                <c:pt idx="16">
                  <c:v>12.5490196078431</c:v>
                </c:pt>
                <c:pt idx="17">
                  <c:v>12.8301886792452</c:v>
                </c:pt>
                <c:pt idx="18">
                  <c:v>13.090909090908999</c:v>
                </c:pt>
                <c:pt idx="19">
                  <c:v>13.3333333333333</c:v>
                </c:pt>
                <c:pt idx="20">
                  <c:v>13.5593220338982</c:v>
                </c:pt>
                <c:pt idx="21">
                  <c:v>13.770491803278601</c:v>
                </c:pt>
                <c:pt idx="22">
                  <c:v>13.968253968253901</c:v>
                </c:pt>
                <c:pt idx="23">
                  <c:v>14.1538461538461</c:v>
                </c:pt>
                <c:pt idx="24">
                  <c:v>14.3283582089552</c:v>
                </c:pt>
                <c:pt idx="25">
                  <c:v>14.4927536231883</c:v>
                </c:pt>
                <c:pt idx="26">
                  <c:v>14.6478873239436</c:v>
                </c:pt>
                <c:pt idx="27">
                  <c:v>14.794520547945099</c:v>
                </c:pt>
                <c:pt idx="28">
                  <c:v>14.9333333333333</c:v>
                </c:pt>
                <c:pt idx="29">
                  <c:v>15.064935064935</c:v>
                </c:pt>
                <c:pt idx="30">
                  <c:v>15.1898734177215</c:v>
                </c:pt>
                <c:pt idx="31">
                  <c:v>15.3086419753086</c:v>
                </c:pt>
                <c:pt idx="32">
                  <c:v>15.4216867469879</c:v>
                </c:pt>
                <c:pt idx="33">
                  <c:v>15.529411764705801</c:v>
                </c:pt>
                <c:pt idx="34">
                  <c:v>15.632183908045899</c:v>
                </c:pt>
                <c:pt idx="35">
                  <c:v>15.730337078651599</c:v>
                </c:pt>
                <c:pt idx="36">
                  <c:v>15.8241758241758</c:v>
                </c:pt>
                <c:pt idx="37">
                  <c:v>15.913978494623599</c:v>
                </c:pt>
                <c:pt idx="38">
                  <c:v>15.999999999999901</c:v>
                </c:pt>
                <c:pt idx="39">
                  <c:v>16.082474226804099</c:v>
                </c:pt>
                <c:pt idx="40">
                  <c:v>16.161616161616099</c:v>
                </c:pt>
                <c:pt idx="41">
                  <c:v>16.237623762376199</c:v>
                </c:pt>
                <c:pt idx="42">
                  <c:v>16.3106796116504</c:v>
                </c:pt>
                <c:pt idx="43">
                  <c:v>16.380952380952301</c:v>
                </c:pt>
                <c:pt idx="44">
                  <c:v>16.448598130841098</c:v>
                </c:pt>
                <c:pt idx="45">
                  <c:v>16.5137614678898</c:v>
                </c:pt>
                <c:pt idx="46">
                  <c:v>16.5765765765765</c:v>
                </c:pt>
                <c:pt idx="47">
                  <c:v>16.637168141592898</c:v>
                </c:pt>
                <c:pt idx="48">
                  <c:v>16.695652173913</c:v>
                </c:pt>
                <c:pt idx="49">
                  <c:v>16.7521367521367</c:v>
                </c:pt>
                <c:pt idx="50">
                  <c:v>16.806722689075599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DSA_en!$D$1</c:f>
              <c:strCache>
                <c:ptCount val="1"/>
                <c:pt idx="0">
                  <c:v> U = 0.9</c:v>
                </c:pt>
              </c:strCache>
            </c:strRef>
          </c:tx>
          <c:spPr>
            <a:ln w="38100">
              <a:solidFill>
                <a:srgbClr val="5AB75C"/>
              </a:solidFill>
            </a:ln>
          </c:spPr>
          <c:marker>
            <c:symbol val="none"/>
          </c:marker>
          <c:cat>
            <c:numRef>
              <c:f>DSA_en!$A$2:$A$52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DSA_en!$D$2:$D$52</c:f>
              <c:numCache>
                <c:formatCode>General</c:formatCode>
                <c:ptCount val="51"/>
                <c:pt idx="1">
                  <c:v>1.8181818181818099</c:v>
                </c:pt>
                <c:pt idx="2">
                  <c:v>3.07692307692307</c:v>
                </c:pt>
                <c:pt idx="3">
                  <c:v>4</c:v>
                </c:pt>
                <c:pt idx="4">
                  <c:v>4.7058823529411704</c:v>
                </c:pt>
                <c:pt idx="5">
                  <c:v>5.2631578947368398</c:v>
                </c:pt>
                <c:pt idx="6">
                  <c:v>5.71428571428571</c:v>
                </c:pt>
                <c:pt idx="7">
                  <c:v>6.0869565217391299</c:v>
                </c:pt>
                <c:pt idx="8">
                  <c:v>6.4</c:v>
                </c:pt>
                <c:pt idx="9">
                  <c:v>6.6666666666666599</c:v>
                </c:pt>
                <c:pt idx="10">
                  <c:v>6.8965517241379297</c:v>
                </c:pt>
                <c:pt idx="11">
                  <c:v>7.0967741935483799</c:v>
                </c:pt>
                <c:pt idx="12">
                  <c:v>7.2727272727272698</c:v>
                </c:pt>
                <c:pt idx="13">
                  <c:v>7.4285714285714297</c:v>
                </c:pt>
                <c:pt idx="14">
                  <c:v>7.5675675675675604</c:v>
                </c:pt>
                <c:pt idx="15">
                  <c:v>7.6923076923076898</c:v>
                </c:pt>
                <c:pt idx="16">
                  <c:v>7.8048780487804796</c:v>
                </c:pt>
                <c:pt idx="17">
                  <c:v>7.9069767441860401</c:v>
                </c:pt>
                <c:pt idx="18">
                  <c:v>8</c:v>
                </c:pt>
                <c:pt idx="19">
                  <c:v>8.0851063829787204</c:v>
                </c:pt>
                <c:pt idx="20">
                  <c:v>8.1632653061224492</c:v>
                </c:pt>
                <c:pt idx="21">
                  <c:v>8.2352941176470598</c:v>
                </c:pt>
                <c:pt idx="22">
                  <c:v>8.3018867924528301</c:v>
                </c:pt>
                <c:pt idx="23">
                  <c:v>8.3636363636363598</c:v>
                </c:pt>
                <c:pt idx="24">
                  <c:v>8.4210526315789398</c:v>
                </c:pt>
                <c:pt idx="25">
                  <c:v>8.4745762711864394</c:v>
                </c:pt>
                <c:pt idx="26">
                  <c:v>8.5245901639344197</c:v>
                </c:pt>
                <c:pt idx="27">
                  <c:v>8.5714285714285694</c:v>
                </c:pt>
                <c:pt idx="28">
                  <c:v>8.6153846153846096</c:v>
                </c:pt>
                <c:pt idx="29">
                  <c:v>8.6567164179104399</c:v>
                </c:pt>
                <c:pt idx="30">
                  <c:v>8.6956521739130395</c:v>
                </c:pt>
                <c:pt idx="31">
                  <c:v>8.7323943661971803</c:v>
                </c:pt>
                <c:pt idx="32">
                  <c:v>8.7671232876712306</c:v>
                </c:pt>
                <c:pt idx="33">
                  <c:v>8.8000000000000007</c:v>
                </c:pt>
                <c:pt idx="34">
                  <c:v>8.8311688311688297</c:v>
                </c:pt>
                <c:pt idx="35">
                  <c:v>8.86075949367088</c:v>
                </c:pt>
                <c:pt idx="36">
                  <c:v>8.8888888888888893</c:v>
                </c:pt>
                <c:pt idx="37">
                  <c:v>8.9156626506024104</c:v>
                </c:pt>
                <c:pt idx="38">
                  <c:v>8.9411764705882302</c:v>
                </c:pt>
                <c:pt idx="39">
                  <c:v>8.9655172413793096</c:v>
                </c:pt>
                <c:pt idx="40">
                  <c:v>8.9887640449438209</c:v>
                </c:pt>
                <c:pt idx="41">
                  <c:v>9.0109890109890092</c:v>
                </c:pt>
                <c:pt idx="42">
                  <c:v>9.0322580645161192</c:v>
                </c:pt>
                <c:pt idx="43">
                  <c:v>9.0526315789473593</c:v>
                </c:pt>
                <c:pt idx="44">
                  <c:v>9.0721649484536009</c:v>
                </c:pt>
                <c:pt idx="45">
                  <c:v>9.0909090909090899</c:v>
                </c:pt>
                <c:pt idx="46">
                  <c:v>9.1089108910891099</c:v>
                </c:pt>
                <c:pt idx="47">
                  <c:v>9.1262135922330092</c:v>
                </c:pt>
                <c:pt idx="48">
                  <c:v>9.1428571428571406</c:v>
                </c:pt>
                <c:pt idx="49">
                  <c:v>9.1588785046728898</c:v>
                </c:pt>
                <c:pt idx="50">
                  <c:v>9.1743119266054993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DSA_en!$E$1</c:f>
              <c:strCache>
                <c:ptCount val="1"/>
                <c:pt idx="0">
                  <c:v> U = 0.75</c:v>
                </c:pt>
              </c:strCache>
            </c:strRef>
          </c:tx>
          <c:spPr>
            <a:ln w="38100">
              <a:solidFill>
                <a:srgbClr val="5C3284"/>
              </a:solidFill>
            </a:ln>
          </c:spPr>
          <c:marker>
            <c:symbol val="none"/>
          </c:marker>
          <c:cat>
            <c:numRef>
              <c:f>DSA_en!$A$2:$A$52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DSA_en!$E$2:$E$52</c:f>
              <c:numCache>
                <c:formatCode>General</c:formatCode>
                <c:ptCount val="51"/>
                <c:pt idx="1">
                  <c:v>1.6</c:v>
                </c:pt>
                <c:pt idx="2">
                  <c:v>2.2857142857142798</c:v>
                </c:pt>
                <c:pt idx="3">
                  <c:v>2.6666666666666599</c:v>
                </c:pt>
                <c:pt idx="4">
                  <c:v>2.9090909090908998</c:v>
                </c:pt>
                <c:pt idx="5">
                  <c:v>3.07692307692307</c:v>
                </c:pt>
                <c:pt idx="6">
                  <c:v>3.2</c:v>
                </c:pt>
                <c:pt idx="7">
                  <c:v>3.2941176470588198</c:v>
                </c:pt>
                <c:pt idx="8">
                  <c:v>3.3684210526315699</c:v>
                </c:pt>
                <c:pt idx="9">
                  <c:v>3.4285714285714199</c:v>
                </c:pt>
                <c:pt idx="10">
                  <c:v>3.4782608695652102</c:v>
                </c:pt>
                <c:pt idx="11">
                  <c:v>3.52</c:v>
                </c:pt>
                <c:pt idx="12">
                  <c:v>3.55555555555555</c:v>
                </c:pt>
                <c:pt idx="13">
                  <c:v>3.5862068965517202</c:v>
                </c:pt>
                <c:pt idx="14">
                  <c:v>3.6129032258064502</c:v>
                </c:pt>
                <c:pt idx="15">
                  <c:v>3.63636363636363</c:v>
                </c:pt>
                <c:pt idx="16">
                  <c:v>3.6571428571428499</c:v>
                </c:pt>
                <c:pt idx="17">
                  <c:v>3.6756756756756701</c:v>
                </c:pt>
                <c:pt idx="18">
                  <c:v>3.6923076923076898</c:v>
                </c:pt>
                <c:pt idx="19">
                  <c:v>3.7073170731707301</c:v>
                </c:pt>
                <c:pt idx="20">
                  <c:v>3.7209302325581302</c:v>
                </c:pt>
                <c:pt idx="21">
                  <c:v>3.7333333333333298</c:v>
                </c:pt>
                <c:pt idx="22">
                  <c:v>3.7446808510638201</c:v>
                </c:pt>
                <c:pt idx="23">
                  <c:v>3.75510204081632</c:v>
                </c:pt>
                <c:pt idx="24">
                  <c:v>3.7647058823529398</c:v>
                </c:pt>
                <c:pt idx="25">
                  <c:v>3.7735849056603699</c:v>
                </c:pt>
                <c:pt idx="26">
                  <c:v>3.78181818181818</c:v>
                </c:pt>
                <c:pt idx="27">
                  <c:v>3.7894736842105199</c:v>
                </c:pt>
                <c:pt idx="28">
                  <c:v>3.7966101694915202</c:v>
                </c:pt>
                <c:pt idx="29">
                  <c:v>3.8032786885245802</c:v>
                </c:pt>
                <c:pt idx="30">
                  <c:v>3.8095238095238</c:v>
                </c:pt>
                <c:pt idx="31">
                  <c:v>3.8153846153846098</c:v>
                </c:pt>
                <c:pt idx="32">
                  <c:v>3.8208955223880499</c:v>
                </c:pt>
                <c:pt idx="33">
                  <c:v>3.8260869565217299</c:v>
                </c:pt>
                <c:pt idx="34">
                  <c:v>3.83098591549295</c:v>
                </c:pt>
                <c:pt idx="35">
                  <c:v>3.8356164383561602</c:v>
                </c:pt>
                <c:pt idx="36">
                  <c:v>3.84</c:v>
                </c:pt>
                <c:pt idx="37">
                  <c:v>3.8441558441558401</c:v>
                </c:pt>
                <c:pt idx="38">
                  <c:v>3.84810126582278</c:v>
                </c:pt>
                <c:pt idx="39">
                  <c:v>3.8518518518518499</c:v>
                </c:pt>
                <c:pt idx="40">
                  <c:v>3.8554216867469799</c:v>
                </c:pt>
                <c:pt idx="41">
                  <c:v>3.8588235294117599</c:v>
                </c:pt>
                <c:pt idx="42">
                  <c:v>3.8620689655172402</c:v>
                </c:pt>
                <c:pt idx="43">
                  <c:v>3.8651685393258401</c:v>
                </c:pt>
                <c:pt idx="44">
                  <c:v>3.8681318681318602</c:v>
                </c:pt>
                <c:pt idx="45">
                  <c:v>3.87096774193548</c:v>
                </c:pt>
                <c:pt idx="46">
                  <c:v>3.8736842105263101</c:v>
                </c:pt>
                <c:pt idx="47">
                  <c:v>3.87628865979381</c:v>
                </c:pt>
                <c:pt idx="48">
                  <c:v>3.87878787878787</c:v>
                </c:pt>
                <c:pt idx="49">
                  <c:v>3.8811881188118802</c:v>
                </c:pt>
                <c:pt idx="50">
                  <c:v>3.88349514563106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052240"/>
        <c:axId val="212051456"/>
      </c:lineChart>
      <c:catAx>
        <c:axId val="212052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Accelerator </a:t>
                </a:r>
                <a:r>
                  <a:rPr lang="en-US" b="0" dirty="0" smtClean="0"/>
                  <a:t>Speedup w.r.t OOO core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13850301740282536"/>
              <c:y val="0.8532197569596323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120514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2051456"/>
        <c:scaling>
          <c:orientation val="minMax"/>
          <c:max val="18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Energy Eff. of DSA over OOO</a:t>
                </a:r>
              </a:p>
            </c:rich>
          </c:tx>
          <c:layout>
            <c:manualLayout>
              <c:xMode val="edge"/>
              <c:yMode val="edge"/>
              <c:x val="8.8747141922752258E-3"/>
              <c:y val="6.1895604257480002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1205224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573484031104814"/>
          <c:y val="0.24833355958108971"/>
          <c:w val="0.20333123228551145"/>
          <c:h val="0.30655665997978854"/>
        </c:manualLayout>
      </c:layout>
      <c:overlay val="0"/>
      <c:spPr>
        <a:solidFill>
          <a:schemeClr val="bg1">
            <a:lumMod val="85000"/>
            <a:alpha val="59000"/>
          </a:schemeClr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4964E8-F42D-4725-8BC5-4001EC00AB3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A18B44-D891-465E-8900-E284A1E6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2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E18AE9-66A8-4329-A1E3-548188EA902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593F26-A096-4B70-B386-6AB67A24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explores how far the efficiency</a:t>
            </a:r>
            <a:r>
              <a:rPr lang="en-US" baseline="0" dirty="0" smtClean="0"/>
              <a:t> limits of accelerators can be pushed while still having the programmability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An analytical</a:t>
            </a:r>
            <a:r>
              <a:rPr lang="en-US" baseline="0" dirty="0" smtClean="0"/>
              <a:t> model </a:t>
            </a:r>
            <a:r>
              <a:rPr lang="en-US" baseline="0" dirty="0" smtClean="0">
                <a:sym typeface="Wingdings" pitchFamily="2" charset="2"/>
              </a:rPr>
              <a:t> trace driven simulator with application specific modeling to capture compiler and LSSD program role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Framework has multiple execution stages depending on application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We contacted authors to get detailed cycle level counts and area/power information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 err="1" smtClean="0">
                <a:sym typeface="Wingdings" pitchFamily="2" charset="2"/>
              </a:rPr>
              <a:t>LSSDn</a:t>
            </a:r>
            <a:r>
              <a:rPr lang="en-US" baseline="0" dirty="0" smtClean="0">
                <a:sym typeface="Wingdings" pitchFamily="2" charset="2"/>
              </a:rPr>
              <a:t> and </a:t>
            </a:r>
            <a:r>
              <a:rPr lang="en-US" baseline="0" dirty="0" err="1" smtClean="0">
                <a:sym typeface="Wingdings" pitchFamily="2" charset="2"/>
              </a:rPr>
              <a:t>LSSDc</a:t>
            </a:r>
            <a:r>
              <a:rPr lang="en-US" baseline="0" dirty="0" smtClean="0">
                <a:sym typeface="Wingdings" pitchFamily="2" charset="2"/>
              </a:rPr>
              <a:t> required one tile of LSSD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Core + Sig </a:t>
            </a:r>
            <a:r>
              <a:rPr lang="en-US" dirty="0" smtClean="0">
                <a:sym typeface="Wingdings" pitchFamily="2" charset="2"/>
              </a:rPr>
              <a:t> 1.7x 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ym typeface="Wingdings" pitchFamily="2" charset="2"/>
              </a:rPr>
              <a:t>SIMD  7x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ym typeface="Wingdings" pitchFamily="2" charset="2"/>
              </a:rPr>
              <a:t>CGRA  9x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ym typeface="Wingdings" pitchFamily="2" charset="2"/>
              </a:rPr>
              <a:t>Reuse  11.5x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We mainly propose 5 important principles</a:t>
            </a:r>
            <a:r>
              <a:rPr lang="en-US" baseline="0" dirty="0" smtClean="0"/>
              <a:t> of specialization common to many DSAs and how they are exploited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 programmable arch.</a:t>
            </a:r>
            <a:r>
              <a:rPr lang="en-US" baseline="0" dirty="0" smtClean="0"/>
              <a:t> LSSD composed of </a:t>
            </a:r>
            <a:r>
              <a:rPr lang="en-US" baseline="0" dirty="0" err="1" smtClean="0"/>
              <a:t>uarch</a:t>
            </a:r>
            <a:r>
              <a:rPr lang="en-US" baseline="0" dirty="0" smtClean="0"/>
              <a:t> mechanisms embodying the common specialization principles.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 will show that LSSD can be provisioned to match the performance of DSAs with little overheads </a:t>
            </a:r>
            <a:br>
              <a:rPr lang="en-US" baseline="0" dirty="0" smtClean="0"/>
            </a:b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  <a:sym typeface="Wingdings" pitchFamily="2" charset="2"/>
              </a:rPr>
              <a:t>Economic and energy tradeoffs of DSAs compared to LSSD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Aparajita" pitchFamily="34" charset="0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6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For NPU, same</a:t>
            </a:r>
            <a:r>
              <a:rPr lang="en-US" baseline="0" dirty="0" smtClean="0"/>
              <a:t> area as DSA. 1.6x more power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</a:t>
            </a:r>
            <a:r>
              <a:rPr lang="en-US" baseline="0" dirty="0" err="1" smtClean="0"/>
              <a:t>Conv</a:t>
            </a:r>
            <a:r>
              <a:rPr lang="en-US" baseline="0" dirty="0" smtClean="0"/>
              <a:t>, 1.3x more area and 4.1x more power (</a:t>
            </a:r>
            <a:r>
              <a:rPr lang="en-US" baseline="0" dirty="0" err="1" smtClean="0"/>
              <a:t>Conv</a:t>
            </a:r>
            <a:r>
              <a:rPr lang="en-US" baseline="0" dirty="0" smtClean="0"/>
              <a:t> – 10bit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width)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LSSD alone is around 40x lower area/power than OOO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1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1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8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4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4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Implement the principles in general way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7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6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1535-8EF2-4C78-9BE7-5B4B89F090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0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With</a:t>
            </a:r>
            <a:r>
              <a:rPr lang="en-US" baseline="0" dirty="0" smtClean="0"/>
              <a:t> no benefits from device scaling, extracting </a:t>
            </a:r>
            <a:r>
              <a:rPr lang="en-US" dirty="0" smtClean="0"/>
              <a:t>performance and energy</a:t>
            </a:r>
            <a:r>
              <a:rPr lang="en-US" baseline="0" dirty="0" smtClean="0"/>
              <a:t> efficiency </a:t>
            </a:r>
            <a:r>
              <a:rPr lang="en-US" dirty="0" smtClean="0"/>
              <a:t>from multicore</a:t>
            </a:r>
            <a:r>
              <a:rPr lang="en-US" baseline="0" dirty="0" smtClean="0"/>
              <a:t> chips has become challenging in last few years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Industry and academia is</a:t>
            </a:r>
            <a:r>
              <a:rPr lang="en-US" baseline="0" dirty="0" smtClean="0"/>
              <a:t> relying on specializing each individual application domain using custom hardware engines to do the domain specific logic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getting 10-1000x performance</a:t>
            </a:r>
          </a:p>
          <a:p>
            <a:r>
              <a:rPr lang="en-US" baseline="0" dirty="0" smtClean="0"/>
              <a:t>- DSAs – hardware engines capable of performing computations in one domain with high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and energy efficiency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For NPU, same</a:t>
            </a:r>
            <a:r>
              <a:rPr lang="en-US" baseline="0" dirty="0" smtClean="0"/>
              <a:t> area as DSA. 1.6x more power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</a:t>
            </a:r>
            <a:r>
              <a:rPr lang="en-US" baseline="0" dirty="0" err="1" smtClean="0"/>
              <a:t>Conv</a:t>
            </a:r>
            <a:r>
              <a:rPr lang="en-US" baseline="0" dirty="0" smtClean="0"/>
              <a:t>, 1.3x more area and 4.1x more power (</a:t>
            </a:r>
            <a:r>
              <a:rPr lang="en-US" baseline="0" dirty="0" err="1" smtClean="0"/>
              <a:t>Conv</a:t>
            </a:r>
            <a:r>
              <a:rPr lang="en-US" baseline="0" dirty="0" smtClean="0"/>
              <a:t> – 10bit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width)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LSSD alone is around 40x lower area/power than OOO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1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For</a:t>
            </a:r>
            <a:r>
              <a:rPr lang="en-US" baseline="0" dirty="0" smtClean="0"/>
              <a:t> Q100</a:t>
            </a:r>
            <a:r>
              <a:rPr lang="en-US" dirty="0" smtClean="0"/>
              <a:t>, we are better in area by 0.2x and 0.3x better in</a:t>
            </a:r>
            <a:r>
              <a:rPr lang="en-US" baseline="0" dirty="0" smtClean="0"/>
              <a:t> power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DianNao, we are 2.6x worse in area and 2.4x in power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LSSD is around 6x to 90x lower area and 5x to 40x lower power than 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8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7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57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48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To understand the sources of efficiency and specialization benefits  in DSAs,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mainly investigated 4 relevant application domains and their recent DSA proposals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Key insight we derived out of this study was </a:t>
            </a:r>
            <a:r>
              <a:rPr lang="en-US" baseline="0" dirty="0" smtClean="0">
                <a:sym typeface="Wingdings" pitchFamily="2" charset="2"/>
              </a:rPr>
              <a:t> Most of the DSAs employ 5 common spec. principles. 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Using that insight, the key solution we propose in this work are: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Programmable specialization can be achieved In a general way instead of domain specific way</a:t>
            </a:r>
          </a:p>
          <a:p>
            <a:r>
              <a:rPr lang="en-US" baseline="0" dirty="0" smtClean="0"/>
              <a:t>         - As architects we can come up with a programmable arch with known simple </a:t>
            </a:r>
            <a:r>
              <a:rPr lang="en-US" baseline="0" dirty="0" err="1" smtClean="0"/>
              <a:t>uarch</a:t>
            </a:r>
            <a:r>
              <a:rPr lang="en-US" baseline="0" dirty="0" smtClean="0"/>
              <a:t>. Mechanisms embodying these principles</a:t>
            </a:r>
          </a:p>
          <a:p>
            <a:r>
              <a:rPr lang="en-US" baseline="0" dirty="0" smtClean="0"/>
              <a:t>         - we call this arch as LSSD named after --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LSSD can be used as a programmable hardware template employing the specialization principles to map one of many appl. Domains and get the </a:t>
            </a:r>
            <a:r>
              <a:rPr lang="en-US" baseline="0" dirty="0" err="1" smtClean="0"/>
              <a:t>beneifts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specialziation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Composition of known programmable and configurable </a:t>
            </a:r>
            <a:r>
              <a:rPr lang="en-US" baseline="0" dirty="0" err="1" smtClean="0"/>
              <a:t>uarch</a:t>
            </a:r>
            <a:r>
              <a:rPr lang="en-US" baseline="0" dirty="0" smtClean="0"/>
              <a:t> mechanisms </a:t>
            </a:r>
          </a:p>
          <a:p>
            <a:r>
              <a:rPr lang="en-US" baseline="0" dirty="0" smtClean="0"/>
              <a:t>And also show that this power overhead becomes insignificant when considering energy efficiency tradeoffs in a system level implementation involving LSSD</a:t>
            </a:r>
            <a:endParaRPr lang="en-US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We mainly propose 5 important principles</a:t>
            </a:r>
            <a:r>
              <a:rPr lang="en-US" baseline="0" dirty="0" smtClean="0"/>
              <a:t> of specialization common to many DSAs and how they are exploited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 programmable arch.</a:t>
            </a:r>
            <a:r>
              <a:rPr lang="en-US" baseline="0" dirty="0" smtClean="0"/>
              <a:t> LSSD composed of </a:t>
            </a:r>
            <a:r>
              <a:rPr lang="en-US" baseline="0" dirty="0" err="1" smtClean="0"/>
              <a:t>uarch</a:t>
            </a:r>
            <a:r>
              <a:rPr lang="en-US" baseline="0" dirty="0" smtClean="0"/>
              <a:t> mechanisms embodying the common specialization principles.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 will show that LSSD can be provisioned to match the performance of DSAs with little overheads </a:t>
            </a:r>
            <a:br>
              <a:rPr lang="en-US" baseline="0" dirty="0" smtClean="0"/>
            </a:b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  <a:sym typeface="Wingdings" pitchFamily="2" charset="2"/>
              </a:rPr>
              <a:t>Economic and energy tradeoffs of DSAs compared to LSSD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Aparajita" pitchFamily="34" charset="0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98CC4-BD49-4590-BAD2-58C7552F5FE0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DD3BF-A17C-4EF4-9619-D182282A508D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2FB-DDF8-4989-B2D5-D6F8F1685CB7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44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A2C16D-70E5-436C-B78B-ECA8668C1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9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F58BC-641E-4885-8C35-6DD040A25AFF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3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1AC22-A08F-4884-85B6-82C285C1B729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2F91D-FC4B-40E1-9FC7-A1B9A1522989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04DD6-0610-45BA-B033-5B95D34BE869}" type="datetime1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5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FDAFE-A803-46AE-BF2C-C18F07B30DEA}" type="datetime1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C0815-96F7-4451-A51E-8A71A00B1B6B}" type="datetime1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5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DEE9-74CD-43B5-87D8-E0C419120CE1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2F935-DAD0-46F2-9682-584A86081E41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2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427A1-F38C-48F9-82AA-E59302E48D78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9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C027E-38A3-4F45-9AC5-9D0D67677567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50020-8F70-48C7-AA08-D13A8957FEA6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CF89-43AD-4D75-A2CD-F45BEE035A5C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42E42-1C3A-46EE-AD5E-0CF83FA9B892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9203D-3A98-4499-A20F-AA93FBAFE8A5}" type="datetime1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432CA-E540-4EF1-ADCA-E0058ED8DE48}" type="datetime1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049CFC-F89C-440D-9433-8B746BDC3EF5}" type="datetime1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6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38D13-E91C-47A9-983F-CF063EC53B07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2DF67-2D27-40FA-B63F-3EBDCD60A418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F24489-720C-44B2-9CFA-1FFA450079C5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0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A453B27-BC05-4CF9-BC00-D9EEB457E909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umark.wisc.edu/brand/templates-and-downloads/downloads/web/uwcrest_web_sm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" y="76200"/>
            <a:ext cx="359606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op_red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61B4FE9-C446-4CD2-9329-0EFA0B600A37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nandtech.com/show/5771/the-intel-ivy-bridge-core-i7-3770k-review/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90500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Pushing the Limits of Accelerator Efficiency While Retaining Programmability</a:t>
            </a:r>
            <a:endParaRPr lang="en-US" sz="36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" y="4191000"/>
            <a:ext cx="8763000" cy="228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Tony Nowatzki*,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Vinay Gangadhar*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Karu Sankaralingam*, Greg Wright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+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*Vertical Research Group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University of Wisconsin – Madison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Qualcomm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14400"/>
            <a:ext cx="9153526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41747" y="1876355"/>
            <a:ext cx="381000" cy="381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7865" y="1877926"/>
            <a:ext cx="381000" cy="381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91265" y="1877926"/>
            <a:ext cx="381000" cy="381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rapezoid 12"/>
          <p:cNvSpPr/>
          <p:nvPr/>
        </p:nvSpPr>
        <p:spPr>
          <a:xfrm rot="10800000">
            <a:off x="2405666" y="1894139"/>
            <a:ext cx="799253" cy="33676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26852" y="1648834"/>
            <a:ext cx="190500" cy="190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74534" y="1625581"/>
            <a:ext cx="600174" cy="444614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874534" y="1759860"/>
            <a:ext cx="590845" cy="99"/>
          </a:xfrm>
          <a:prstGeom prst="line">
            <a:avLst/>
          </a:prstGeom>
          <a:ln w="19050">
            <a:solidFill>
              <a:srgbClr val="FDD7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2247" y="1611846"/>
            <a:ext cx="0" cy="26450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7579" y="1611846"/>
            <a:ext cx="0" cy="25517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81765" y="1611846"/>
            <a:ext cx="0" cy="26608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</p:cNvCxnSpPr>
          <p:nvPr/>
        </p:nvCxnSpPr>
        <p:spPr>
          <a:xfrm>
            <a:off x="2805292" y="2230903"/>
            <a:ext cx="0" cy="22470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27823" y="1625581"/>
            <a:ext cx="0" cy="268557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52561" y="1625581"/>
            <a:ext cx="0" cy="268556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930960" y="2265103"/>
            <a:ext cx="190500" cy="190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31206" y="1966193"/>
            <a:ext cx="399854" cy="188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</a:t>
            </a:r>
          </a:p>
        </p:txBody>
      </p:sp>
      <p:cxnSp>
        <p:nvCxnSpPr>
          <p:cNvPr id="25" name="Straight Connector 24"/>
          <p:cNvCxnSpPr>
            <a:stCxn id="14" idx="2"/>
            <a:endCxn id="23" idx="0"/>
          </p:cNvCxnSpPr>
          <p:nvPr/>
        </p:nvCxnSpPr>
        <p:spPr>
          <a:xfrm>
            <a:off x="4022102" y="1839334"/>
            <a:ext cx="4108" cy="42576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724710" y="1836478"/>
            <a:ext cx="212725" cy="13970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917452" y="1648834"/>
            <a:ext cx="190500" cy="190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921560" y="2265103"/>
            <a:ext cx="190500" cy="190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9" name="Straight Connector 28"/>
          <p:cNvCxnSpPr>
            <a:stCxn id="27" idx="2"/>
            <a:endCxn id="28" idx="0"/>
          </p:cNvCxnSpPr>
          <p:nvPr/>
        </p:nvCxnSpPr>
        <p:spPr>
          <a:xfrm>
            <a:off x="5012702" y="1839334"/>
            <a:ext cx="4108" cy="42576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05585" y="1826953"/>
            <a:ext cx="22860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11935" y="2141278"/>
            <a:ext cx="219075" cy="136525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721536" y="2144453"/>
            <a:ext cx="206374" cy="13335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27" idx="1"/>
          </p:cNvCxnSpPr>
          <p:nvPr/>
        </p:nvCxnSpPr>
        <p:spPr>
          <a:xfrm>
            <a:off x="4117352" y="1744084"/>
            <a:ext cx="800100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3"/>
            <a:endCxn id="28" idx="1"/>
          </p:cNvCxnSpPr>
          <p:nvPr/>
        </p:nvCxnSpPr>
        <p:spPr>
          <a:xfrm>
            <a:off x="4121460" y="2360353"/>
            <a:ext cx="800100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ircular Arrow 34"/>
          <p:cNvSpPr/>
          <p:nvPr/>
        </p:nvSpPr>
        <p:spPr>
          <a:xfrm rot="5400000">
            <a:off x="6207236" y="1681579"/>
            <a:ext cx="677029" cy="805027"/>
          </a:xfrm>
          <a:prstGeom prst="circularArrow">
            <a:avLst>
              <a:gd name="adj1" fmla="val 12500"/>
              <a:gd name="adj2" fmla="val 816666"/>
              <a:gd name="adj3" fmla="val 20457681"/>
              <a:gd name="adj4" fmla="val 10800000"/>
              <a:gd name="adj5" fmla="val 12500"/>
            </a:avLst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874534" y="2234120"/>
            <a:ext cx="600174" cy="188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</a:t>
            </a:r>
          </a:p>
        </p:txBody>
      </p:sp>
      <p:sp>
        <p:nvSpPr>
          <p:cNvPr id="37" name="Oval 36"/>
          <p:cNvSpPr/>
          <p:nvPr/>
        </p:nvSpPr>
        <p:spPr>
          <a:xfrm>
            <a:off x="7554592" y="1887733"/>
            <a:ext cx="356524" cy="3455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18465" y="1533182"/>
            <a:ext cx="227274" cy="2226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18466" y="2378228"/>
            <a:ext cx="227274" cy="2226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056407" y="1949166"/>
            <a:ext cx="227274" cy="2226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92311" y="1949166"/>
            <a:ext cx="227274" cy="2226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37" idx="0"/>
            <a:endCxn id="38" idx="4"/>
          </p:cNvCxnSpPr>
          <p:nvPr/>
        </p:nvCxnSpPr>
        <p:spPr>
          <a:xfrm flipH="1" flipV="1">
            <a:off x="7732102" y="1755862"/>
            <a:ext cx="752" cy="1318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4"/>
            <a:endCxn id="39" idx="0"/>
          </p:cNvCxnSpPr>
          <p:nvPr/>
        </p:nvCxnSpPr>
        <p:spPr>
          <a:xfrm flipH="1">
            <a:off x="7732103" y="2233279"/>
            <a:ext cx="751" cy="14494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6"/>
            <a:endCxn id="40" idx="2"/>
          </p:cNvCxnSpPr>
          <p:nvPr/>
        </p:nvCxnSpPr>
        <p:spPr>
          <a:xfrm>
            <a:off x="7911116" y="2060506"/>
            <a:ext cx="145291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2"/>
            <a:endCxn id="41" idx="6"/>
          </p:cNvCxnSpPr>
          <p:nvPr/>
        </p:nvCxnSpPr>
        <p:spPr>
          <a:xfrm flipH="1">
            <a:off x="7419585" y="2060506"/>
            <a:ext cx="135007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ircular Arrow 45"/>
          <p:cNvSpPr/>
          <p:nvPr/>
        </p:nvSpPr>
        <p:spPr>
          <a:xfrm rot="16200000">
            <a:off x="5490695" y="1680710"/>
            <a:ext cx="677029" cy="805026"/>
          </a:xfrm>
          <a:prstGeom prst="circularArrow">
            <a:avLst>
              <a:gd name="adj1" fmla="val 12500"/>
              <a:gd name="adj2" fmla="val 816666"/>
              <a:gd name="adj3" fmla="val 20457681"/>
              <a:gd name="adj4" fmla="val 10800000"/>
              <a:gd name="adj5" fmla="val 12500"/>
            </a:avLst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874534" y="1912259"/>
            <a:ext cx="603545" cy="100"/>
          </a:xfrm>
          <a:prstGeom prst="line">
            <a:avLst/>
          </a:prstGeom>
          <a:ln w="19050">
            <a:solidFill>
              <a:srgbClr val="FDD7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091198" y="1056161"/>
            <a:ext cx="1494308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Computation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87807" y="1052736"/>
            <a:ext cx="1494309" cy="381000"/>
          </a:xfrm>
          <a:prstGeom prst="rect">
            <a:avLst/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Reuse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4809" y="1056161"/>
            <a:ext cx="1494308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Concurrency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44197" y="1052736"/>
            <a:ext cx="1494309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41374" y="1052736"/>
            <a:ext cx="1494308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44055" y="512676"/>
            <a:ext cx="4062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b="1" dirty="0" smtClean="0">
                <a:cs typeface="Aparajita" pitchFamily="34" charset="0"/>
              </a:rPr>
              <a:t>5 Specialization Principles</a:t>
            </a:r>
            <a:endParaRPr lang="en-US" sz="2800" b="1" dirty="0">
              <a:cs typeface="Aparajita" pitchFamily="34" charset="0"/>
              <a:sym typeface="Wingdings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66253" y="4401108"/>
            <a:ext cx="3569943" cy="1917576"/>
            <a:chOff x="3736005" y="1295400"/>
            <a:chExt cx="3064649" cy="1447800"/>
          </a:xfrm>
        </p:grpSpPr>
        <p:sp>
          <p:nvSpPr>
            <p:cNvPr id="112" name="Rectangle 111"/>
            <p:cNvSpPr/>
            <p:nvPr/>
          </p:nvSpPr>
          <p:spPr>
            <a:xfrm>
              <a:off x="5810053" y="1903873"/>
              <a:ext cx="990601" cy="453825"/>
            </a:xfrm>
            <a:prstGeom prst="rect">
              <a:avLst/>
            </a:prstGeom>
            <a:solidFill>
              <a:srgbClr val="D95B43"/>
            </a:solidFill>
            <a:ln w="19050">
              <a:solidFill>
                <a:srgbClr val="D95B4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Linear Algebra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06911" y="1295400"/>
              <a:ext cx="993743" cy="533400"/>
            </a:xfrm>
            <a:prstGeom prst="rect">
              <a:avLst/>
            </a:prstGeom>
            <a:solidFill>
              <a:srgbClr val="BF2942"/>
            </a:solidFill>
            <a:ln w="19050">
              <a:solidFill>
                <a:srgbClr val="BF294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Neural Approx.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95385" y="1770123"/>
              <a:ext cx="1037660" cy="444400"/>
            </a:xfrm>
            <a:prstGeom prst="rect">
              <a:avLst/>
            </a:prstGeom>
            <a:solidFill>
              <a:srgbClr val="C3AF63"/>
            </a:solidFill>
            <a:ln w="19050">
              <a:solidFill>
                <a:srgbClr val="C3AF6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Graph Traversal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695385" y="1297813"/>
              <a:ext cx="1037660" cy="406236"/>
            </a:xfrm>
            <a:prstGeom prst="rect">
              <a:avLst/>
            </a:prstGeom>
            <a:solidFill>
              <a:srgbClr val="FF4024"/>
            </a:solidFill>
            <a:ln w="19050">
              <a:solidFill>
                <a:srgbClr val="FF402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AI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736005" y="1768372"/>
              <a:ext cx="884553" cy="444400"/>
            </a:xfrm>
            <a:prstGeom prst="rect">
              <a:avLst/>
            </a:prstGeom>
            <a:solidFill>
              <a:srgbClr val="443637"/>
            </a:solidFill>
            <a:ln w="19050">
              <a:solidFill>
                <a:srgbClr val="443637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Scan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810053" y="2433899"/>
              <a:ext cx="990601" cy="304801"/>
            </a:xfrm>
            <a:prstGeom prst="rect">
              <a:avLst/>
            </a:prstGeom>
            <a:solidFill>
              <a:srgbClr val="542437"/>
            </a:solidFill>
            <a:ln w="19050">
              <a:solidFill>
                <a:srgbClr val="542437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Sort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748339" y="1296836"/>
              <a:ext cx="872219" cy="407213"/>
            </a:xfrm>
            <a:prstGeom prst="rect">
              <a:avLst/>
            </a:prstGeom>
            <a:solidFill>
              <a:srgbClr val="53777A"/>
            </a:solidFill>
            <a:ln w="19050">
              <a:solidFill>
                <a:srgbClr val="53777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Reg Expr.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736005" y="2293683"/>
              <a:ext cx="1164435" cy="449517"/>
            </a:xfrm>
            <a:prstGeom prst="rect">
              <a:avLst/>
            </a:prstGeom>
            <a:solidFill>
              <a:srgbClr val="FA810E"/>
            </a:solidFill>
            <a:ln w="19050">
              <a:solidFill>
                <a:srgbClr val="FA810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Deep Neural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981867" y="2290498"/>
              <a:ext cx="751178" cy="449328"/>
            </a:xfrm>
            <a:prstGeom prst="rect">
              <a:avLst/>
            </a:prstGeom>
            <a:solidFill>
              <a:srgbClr val="4C9D74"/>
            </a:solidFill>
            <a:ln w="19050">
              <a:solidFill>
                <a:srgbClr val="4C9D7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Stencil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247" y="4555065"/>
            <a:ext cx="7804473" cy="1826263"/>
            <a:chOff x="632247" y="4555065"/>
            <a:chExt cx="7804473" cy="182626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1969159" y="4908303"/>
              <a:ext cx="52991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636791" y="4677471"/>
              <a:ext cx="819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NPU </a:t>
              </a:r>
              <a:endParaRPr lang="en-US" sz="2400" b="1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1961698" y="5793667"/>
              <a:ext cx="52991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613415" y="5550331"/>
              <a:ext cx="18044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Convolution </a:t>
              </a:r>
            </a:p>
            <a:p>
              <a:r>
                <a:rPr lang="en-US" sz="2400" b="1" dirty="0" smtClean="0"/>
                <a:t>Engine</a:t>
              </a:r>
              <a:endParaRPr lang="en-US" sz="2400" b="1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6477232" y="4863854"/>
              <a:ext cx="52991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145982" y="4632019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DianNao</a:t>
              </a:r>
              <a:endParaRPr lang="en-US" sz="2400" b="1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6478079" y="5827366"/>
              <a:ext cx="52991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159755" y="5620034"/>
              <a:ext cx="862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Q100</a:t>
              </a:r>
              <a:endParaRPr lang="en-US" sz="2400" b="1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87108" y="4566167"/>
              <a:ext cx="1356425" cy="595374"/>
            </a:xfrm>
            <a:prstGeom prst="rect">
              <a:avLst/>
            </a:prstGeom>
            <a:solidFill>
              <a:srgbClr val="FA810E"/>
            </a:solidFill>
            <a:ln w="19050">
              <a:solidFill>
                <a:srgbClr val="FA810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Deep Neural 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55576" y="5505808"/>
              <a:ext cx="875031" cy="595124"/>
            </a:xfrm>
            <a:prstGeom prst="rect">
              <a:avLst/>
            </a:prstGeom>
            <a:solidFill>
              <a:srgbClr val="4C9D74"/>
            </a:solidFill>
            <a:ln w="19050">
              <a:solidFill>
                <a:srgbClr val="4C9D7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Stencil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32247" y="4555065"/>
              <a:ext cx="1157590" cy="706475"/>
            </a:xfrm>
            <a:prstGeom prst="rect">
              <a:avLst/>
            </a:prstGeom>
            <a:solidFill>
              <a:srgbClr val="BF2942"/>
            </a:solidFill>
            <a:ln w="19050">
              <a:solidFill>
                <a:srgbClr val="BF294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Neural Approx.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076056" y="5649015"/>
              <a:ext cx="1153930" cy="403702"/>
            </a:xfrm>
            <a:prstGeom prst="rect">
              <a:avLst/>
            </a:prstGeom>
            <a:solidFill>
              <a:srgbClr val="542437"/>
            </a:solidFill>
            <a:ln w="19050">
              <a:solidFill>
                <a:srgbClr val="542437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Database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1019151" y="2773288"/>
            <a:ext cx="7189253" cy="1447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How do DSAs embody these principles in a domain specific way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38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774121"/>
            <a:ext cx="1143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9" name="Straight Arrow Connector 168"/>
          <p:cNvCxnSpPr/>
          <p:nvPr/>
        </p:nvCxnSpPr>
        <p:spPr>
          <a:xfrm>
            <a:off x="3654245" y="4506058"/>
            <a:ext cx="0" cy="275149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862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Principles in DSAs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159937" y="6252356"/>
            <a:ext cx="1494308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Computation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56545" y="6248931"/>
            <a:ext cx="1494309" cy="381000"/>
          </a:xfrm>
          <a:prstGeom prst="rect">
            <a:avLst/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Reuse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03548" y="6252356"/>
            <a:ext cx="1494308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Concurrency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112936" y="6248931"/>
            <a:ext cx="1494309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0113" y="6248931"/>
            <a:ext cx="1494308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2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Elbow Connector 38"/>
          <p:cNvCxnSpPr>
            <a:stCxn id="98" idx="2"/>
          </p:cNvCxnSpPr>
          <p:nvPr/>
        </p:nvCxnSpPr>
        <p:spPr>
          <a:xfrm rot="5400000">
            <a:off x="2990916" y="5427617"/>
            <a:ext cx="25352" cy="644230"/>
          </a:xfrm>
          <a:prstGeom prst="bentConnector2">
            <a:avLst/>
          </a:prstGeom>
          <a:ln w="38100">
            <a:solidFill>
              <a:schemeClr val="accent5"/>
            </a:solidFill>
            <a:headEnd w="lg" len="med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1030" idx="2"/>
          </p:cNvCxnSpPr>
          <p:nvPr/>
        </p:nvCxnSpPr>
        <p:spPr>
          <a:xfrm flipH="1" flipV="1">
            <a:off x="3324225" y="5040821"/>
            <a:ext cx="946" cy="72656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>
            <a:off x="2385559" y="4587340"/>
            <a:ext cx="618033" cy="193867"/>
          </a:xfrm>
          <a:prstGeom prst="bentConnector3">
            <a:avLst>
              <a:gd name="adj1" fmla="val 100089"/>
            </a:avLst>
          </a:prstGeom>
          <a:ln w="38100">
            <a:solidFill>
              <a:schemeClr val="accent5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692289" y="1970534"/>
            <a:ext cx="2286" cy="160623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16200000">
            <a:off x="-622089" y="2487349"/>
            <a:ext cx="210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High Level </a:t>
            </a:r>
          </a:p>
          <a:p>
            <a:pPr algn="ctr"/>
            <a:r>
              <a:rPr lang="en-US" sz="2000" b="1" dirty="0" smtClean="0"/>
              <a:t>Organization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-293045" y="4756068"/>
            <a:ext cx="144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Processing Engine	        </a:t>
            </a:r>
            <a:endParaRPr lang="en-US" sz="20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1857830" y="2234142"/>
            <a:ext cx="1668918" cy="1504548"/>
            <a:chOff x="5736459" y="2325226"/>
            <a:chExt cx="1668918" cy="1504548"/>
          </a:xfrm>
        </p:grpSpPr>
        <p:cxnSp>
          <p:nvCxnSpPr>
            <p:cNvPr id="33" name="Straight Connector 32"/>
            <p:cNvCxnSpPr>
              <a:stCxn id="30" idx="1"/>
              <a:endCxn id="29" idx="3"/>
            </p:cNvCxnSpPr>
            <p:nvPr/>
          </p:nvCxnSpPr>
          <p:spPr>
            <a:xfrm flipH="1">
              <a:off x="6473387" y="3667849"/>
              <a:ext cx="195062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1"/>
              <a:endCxn id="27" idx="3"/>
            </p:cNvCxnSpPr>
            <p:nvPr/>
          </p:nvCxnSpPr>
          <p:spPr>
            <a:xfrm flipH="1">
              <a:off x="6473387" y="3271619"/>
              <a:ext cx="195062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1"/>
              <a:endCxn id="24" idx="3"/>
            </p:cNvCxnSpPr>
            <p:nvPr/>
          </p:nvCxnSpPr>
          <p:spPr>
            <a:xfrm flipH="1">
              <a:off x="6473387" y="2875575"/>
              <a:ext cx="195062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1"/>
              <a:endCxn id="23" idx="3"/>
            </p:cNvCxnSpPr>
            <p:nvPr/>
          </p:nvCxnSpPr>
          <p:spPr>
            <a:xfrm flipH="1">
              <a:off x="6473387" y="2487151"/>
              <a:ext cx="186845" cy="719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736459" y="2325945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59" y="2713650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60232" y="2325226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68449" y="2713650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6459" y="3109694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68449" y="3109694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36459" y="3505924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68449" y="3505924"/>
              <a:ext cx="736928" cy="323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0" name="Straight Connector 49"/>
          <p:cNvCxnSpPr>
            <a:stCxn id="49" idx="1"/>
          </p:cNvCxnSpPr>
          <p:nvPr/>
        </p:nvCxnSpPr>
        <p:spPr>
          <a:xfrm flipH="1">
            <a:off x="1377448" y="1970534"/>
            <a:ext cx="14123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16200000">
            <a:off x="1034244" y="2105695"/>
            <a:ext cx="891637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 err="1" smtClean="0">
                <a:solidFill>
                  <a:schemeClr val="tx1"/>
                </a:solidFill>
              </a:rPr>
              <a:t>Fifo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89820" y="1808609"/>
            <a:ext cx="1296855" cy="323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Bus </a:t>
            </a:r>
            <a:r>
              <a:rPr lang="en-US" sz="2000" dirty="0" err="1" smtClean="0">
                <a:solidFill>
                  <a:schemeClr val="tx1"/>
                </a:solidFill>
              </a:rPr>
              <a:t>Sched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453592" y="2192403"/>
            <a:ext cx="1091439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Out </a:t>
            </a:r>
            <a:r>
              <a:rPr lang="en-US" sz="2000" dirty="0" err="1" smtClean="0">
                <a:solidFill>
                  <a:schemeClr val="tx1"/>
                </a:solidFill>
              </a:rPr>
              <a:t>Fifo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1656" y="1340557"/>
            <a:ext cx="3255019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General Purpose Processor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endCxn id="54" idx="3"/>
          </p:cNvCxnSpPr>
          <p:nvPr/>
        </p:nvCxnSpPr>
        <p:spPr>
          <a:xfrm>
            <a:off x="999311" y="1664407"/>
            <a:ext cx="1" cy="144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80061" y="1677599"/>
            <a:ext cx="1" cy="144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977670" y="4267934"/>
            <a:ext cx="2078525" cy="238124"/>
          </a:xfrm>
          <a:prstGeom prst="rect">
            <a:avLst/>
          </a:prstGeom>
          <a:solidFill>
            <a:srgbClr val="FFF2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Weight </a:t>
            </a:r>
            <a:r>
              <a:rPr lang="en-US" sz="1400" dirty="0" err="1" smtClean="0">
                <a:solidFill>
                  <a:schemeClr val="tx1"/>
                </a:solidFill>
              </a:rPr>
              <a:t>Buf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98270" y="4559267"/>
            <a:ext cx="620215" cy="2219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Fifo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98270" y="5629229"/>
            <a:ext cx="885825" cy="266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Out </a:t>
            </a:r>
            <a:r>
              <a:rPr lang="en-US" sz="1400" dirty="0" err="1" smtClean="0">
                <a:solidFill>
                  <a:schemeClr val="tx1"/>
                </a:solidFill>
              </a:rPr>
              <a:t>Buf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Flowchart: Manual Operation 33"/>
          <p:cNvSpPr/>
          <p:nvPr/>
        </p:nvSpPr>
        <p:spPr>
          <a:xfrm>
            <a:off x="2795808" y="5451118"/>
            <a:ext cx="1057193" cy="221855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92375" y="4929216"/>
            <a:ext cx="582171" cy="556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Cont</a:t>
            </a:r>
            <a:r>
              <a:rPr lang="en-US" sz="1400" dirty="0" smtClean="0">
                <a:solidFill>
                  <a:schemeClr val="tx1"/>
                </a:solidFill>
              </a:rPr>
              <a:t>-roller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001056" y="4113076"/>
            <a:ext cx="3282912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750645" y="4221088"/>
            <a:ext cx="2381251" cy="17319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795808" y="5118803"/>
            <a:ext cx="1057193" cy="225881"/>
          </a:xfrm>
          <a:prstGeom prst="rect">
            <a:avLst/>
          </a:prstGeom>
          <a:solidFill>
            <a:srgbClr val="FFF2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Acc</a:t>
            </a:r>
            <a:r>
              <a:rPr lang="en-US" sz="1400" dirty="0" smtClean="0">
                <a:solidFill>
                  <a:schemeClr val="tx1"/>
                </a:solidFill>
              </a:rPr>
              <a:t> Reg.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942428" y="5429279"/>
            <a:ext cx="766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Sigmoid</a:t>
            </a:r>
            <a:endParaRPr lang="en-US" sz="1400" dirty="0"/>
          </a:p>
        </p:txBody>
      </p:sp>
      <p:sp>
        <p:nvSpPr>
          <p:cNvPr id="126" name="Rectangle 125"/>
          <p:cNvSpPr/>
          <p:nvPr/>
        </p:nvSpPr>
        <p:spPr>
          <a:xfrm>
            <a:off x="1815796" y="3373920"/>
            <a:ext cx="820675" cy="4151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flipH="1">
            <a:off x="1750645" y="3797300"/>
            <a:ext cx="65151" cy="4237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641600" y="3797300"/>
            <a:ext cx="1487340" cy="4070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74915" y="889556"/>
            <a:ext cx="402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NPU – Neural Proc. Unit</a:t>
            </a:r>
            <a:endParaRPr lang="en-US" sz="2800" b="1" dirty="0"/>
          </a:p>
        </p:txBody>
      </p:sp>
      <p:sp>
        <p:nvSpPr>
          <p:cNvPr id="167" name="Rectangle 166"/>
          <p:cNvSpPr/>
          <p:nvPr/>
        </p:nvSpPr>
        <p:spPr>
          <a:xfrm>
            <a:off x="2896337" y="4777407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Mult</a:t>
            </a:r>
            <a:r>
              <a:rPr lang="en-US" sz="1400" dirty="0" smtClean="0"/>
              <a:t>-Add</a:t>
            </a:r>
            <a:endParaRPr lang="en-US" sz="1400" dirty="0"/>
          </a:p>
        </p:txBody>
      </p:sp>
      <p:sp>
        <p:nvSpPr>
          <p:cNvPr id="209" name="Content Placeholder 13"/>
          <p:cNvSpPr txBox="1">
            <a:spLocks/>
          </p:cNvSpPr>
          <p:nvPr/>
        </p:nvSpPr>
        <p:spPr bwMode="auto">
          <a:xfrm>
            <a:off x="4400872" y="1609554"/>
            <a:ext cx="4671628" cy="400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Match hardware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concurrency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to that of algorithm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Problem-specific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computation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units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Explicit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communication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as opposed to implicit communication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Customized structures for </a:t>
            </a:r>
            <a:r>
              <a:rPr lang="en-US" sz="2000" b="1" dirty="0">
                <a:solidFill>
                  <a:srgbClr val="FDD041"/>
                </a:solidFill>
              </a:rPr>
              <a:t>data reuse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Hardware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coordination</a:t>
            </a:r>
            <a:r>
              <a:rPr lang="en-US" sz="2000" b="1" dirty="0"/>
              <a:t> </a:t>
            </a:r>
            <a:r>
              <a:rPr lang="en-US" sz="2000" dirty="0">
                <a:solidFill>
                  <a:schemeClr val="tx1"/>
                </a:solidFill>
              </a:rPr>
              <a:t>using simple low-power control logic</a:t>
            </a:r>
            <a:endParaRPr lang="en-US" sz="2000" dirty="0">
              <a:solidFill>
                <a:schemeClr val="tx1"/>
              </a:solidFill>
              <a:cs typeface="Aparajita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768772" y="4517934"/>
            <a:ext cx="682328" cy="30806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768772" y="5600699"/>
            <a:ext cx="961728" cy="30306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2772860" y="5392087"/>
            <a:ext cx="1100639" cy="32291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1934660" y="4210987"/>
            <a:ext cx="2154740" cy="32291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772860" y="5069174"/>
            <a:ext cx="1122865" cy="32291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66798" y="2159000"/>
            <a:ext cx="1834593" cy="16538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32743" y="1760220"/>
            <a:ext cx="1399153" cy="39878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1845244" y="4863057"/>
            <a:ext cx="699576" cy="69048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8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89" grpId="0" animBg="1"/>
      <p:bldP spid="89" grpId="1" animBg="1"/>
      <p:bldP spid="216" grpId="0" animBg="1"/>
      <p:bldP spid="2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862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Principles in DSAs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8862"/>
            <a:ext cx="4248472" cy="441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6200000">
            <a:off x="998794" y="2457130"/>
            <a:ext cx="210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Level </a:t>
            </a:r>
          </a:p>
          <a:p>
            <a:pPr algn="ctr"/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327837" y="4476920"/>
            <a:ext cx="144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Processing Units	        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3" y="1125759"/>
            <a:ext cx="4022769" cy="4800600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80680"/>
            <a:ext cx="4393031" cy="458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19151" y="2708920"/>
            <a:ext cx="7189253" cy="1447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Most DSAs employ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 common  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Specialization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9937" y="6252356"/>
            <a:ext cx="1494308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Computation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6545" y="6248931"/>
            <a:ext cx="1494309" cy="381000"/>
          </a:xfrm>
          <a:prstGeom prst="rect">
            <a:avLst/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Reuse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548" y="6252356"/>
            <a:ext cx="1494308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Concurrency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2936" y="6248931"/>
            <a:ext cx="1494309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113" y="6248931"/>
            <a:ext cx="1494308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Communication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02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944724"/>
            <a:ext cx="77262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Introduction and Motivation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Principles of architectural specialization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Embodiment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of principles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 in DSAs</a:t>
            </a:r>
            <a:endParaRPr lang="en-US" sz="2400" dirty="0">
              <a:solidFill>
                <a:schemeClr val="bg1">
                  <a:lumMod val="65000"/>
                </a:schemeClr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Architecture for programmable specialization </a:t>
            </a:r>
            <a:r>
              <a:rPr lang="en-US" sz="2600" b="1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(LSSD)</a:t>
            </a:r>
          </a:p>
          <a:p>
            <a:pPr lvl="1" algn="l">
              <a:buSzPct val="50000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Evaluation of LSSD with 4 DSAs                                    (Performance, power &amp; area)</a:t>
            </a: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System-level energy efficiency </a:t>
            </a:r>
            <a:r>
              <a:rPr lang="en-US" sz="2600" dirty="0" smtClean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tradeoffs                with LSSD and DSA</a:t>
            </a: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  <a:sym typeface="Wingdings" pitchFamily="2" charset="2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3" y="3029894"/>
            <a:ext cx="914337" cy="9751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4525" y="4257895"/>
            <a:ext cx="1124094" cy="971305"/>
            <a:chOff x="-9990" y="5449079"/>
            <a:chExt cx="1547918" cy="1296366"/>
          </a:xfrm>
        </p:grpSpPr>
        <p:grpSp>
          <p:nvGrpSpPr>
            <p:cNvPr id="17" name="Group 16"/>
            <p:cNvGrpSpPr/>
            <p:nvPr/>
          </p:nvGrpSpPr>
          <p:grpSpPr>
            <a:xfrm>
              <a:off x="-9990" y="5449079"/>
              <a:ext cx="1547918" cy="1296366"/>
              <a:chOff x="-1893470" y="121113"/>
              <a:chExt cx="10808873" cy="8136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39082" y="5937076"/>
                <a:ext cx="7622586" cy="2320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Speedup</a:t>
                </a:r>
                <a:endParaRPr lang="en-US" sz="105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4313621" y="2541264"/>
                <a:ext cx="7503824" cy="266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Energy</a:t>
                </a:r>
                <a:endParaRPr lang="en-US" sz="1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29601" y="3620176"/>
                <a:ext cx="685802" cy="240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53199" y="6056051"/>
                <a:ext cx="2133602" cy="616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030845" y="6095949"/>
                <a:ext cx="770138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161599" y="397308"/>
                <a:ext cx="0" cy="563879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514059" y="6071494"/>
              <a:ext cx="338731" cy="94626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52790" y="5852320"/>
              <a:ext cx="269299" cy="219174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9199" y="5670074"/>
              <a:ext cx="80442" cy="187022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34902" y="6226250"/>
              <a:ext cx="193446" cy="51285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21844" y="6075102"/>
              <a:ext cx="218837" cy="151148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40681" y="5923648"/>
              <a:ext cx="80443" cy="147846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37187" y="1556792"/>
            <a:ext cx="1017004" cy="1111005"/>
            <a:chOff x="-2357378" y="4190203"/>
            <a:chExt cx="1496908" cy="2284093"/>
          </a:xfrm>
        </p:grpSpPr>
        <p:sp>
          <p:nvSpPr>
            <p:cNvPr id="123" name="Rectangle 122"/>
            <p:cNvSpPr/>
            <p:nvPr/>
          </p:nvSpPr>
          <p:spPr>
            <a:xfrm>
              <a:off x="-2354778" y="4668180"/>
              <a:ext cx="1494308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Computation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-2357377" y="5625244"/>
              <a:ext cx="1494309" cy="381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Data Reuse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2357378" y="4190203"/>
              <a:ext cx="1494308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Concurrency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-2357378" y="6093296"/>
              <a:ext cx="1494309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Coordination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-2354778" y="5157192"/>
              <a:ext cx="1494308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Communication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956376" y="5531422"/>
            <a:ext cx="1079061" cy="980340"/>
            <a:chOff x="2895356" y="1524004"/>
            <a:chExt cx="2609056" cy="2451459"/>
          </a:xfrm>
        </p:grpSpPr>
        <p:sp>
          <p:nvSpPr>
            <p:cNvPr id="174" name="Rectangle 173"/>
            <p:cNvSpPr/>
            <p:nvPr/>
          </p:nvSpPr>
          <p:spPr>
            <a:xfrm>
              <a:off x="2895356" y="1524004"/>
              <a:ext cx="2609056" cy="2451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041045" y="1656661"/>
              <a:ext cx="990600" cy="947278"/>
              <a:chOff x="6267082" y="4580649"/>
              <a:chExt cx="868376" cy="828003"/>
            </a:xfrm>
            <a:solidFill>
              <a:schemeClr val="bg1"/>
            </a:solidFill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Rectangle 219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smtClean="0">
                    <a:solidFill>
                      <a:schemeClr val="tx1"/>
                    </a:solidFill>
                  </a:rPr>
                  <a:t>Core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6" name="Up-Down Arrow 175"/>
            <p:cNvSpPr/>
            <p:nvPr/>
          </p:nvSpPr>
          <p:spPr>
            <a:xfrm>
              <a:off x="3397468" y="2967139"/>
              <a:ext cx="228600" cy="56530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77" name="Up-Down Arrow 176"/>
            <p:cNvSpPr/>
            <p:nvPr/>
          </p:nvSpPr>
          <p:spPr>
            <a:xfrm>
              <a:off x="4797289" y="2597120"/>
              <a:ext cx="238634" cy="935327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484118" y="3072486"/>
              <a:ext cx="1715685" cy="461780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System Bus</a:t>
              </a:r>
              <a:endParaRPr lang="en-US" sz="600" b="1" dirty="0"/>
            </a:p>
          </p:txBody>
        </p:sp>
        <p:sp>
          <p:nvSpPr>
            <p:cNvPr id="179" name="Up-Down Arrow 178"/>
            <p:cNvSpPr/>
            <p:nvPr/>
          </p:nvSpPr>
          <p:spPr>
            <a:xfrm rot="5400000">
              <a:off x="4177173" y="1864753"/>
              <a:ext cx="130605" cy="40239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123123" y="2607665"/>
              <a:ext cx="830803" cy="3502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$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123124" y="3534266"/>
              <a:ext cx="2235254" cy="3502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Memory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4445496" y="1651713"/>
              <a:ext cx="990600" cy="947278"/>
              <a:chOff x="6267082" y="4580649"/>
              <a:chExt cx="868376" cy="828003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ectangle 200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err="1" smtClean="0">
                    <a:solidFill>
                      <a:schemeClr val="tx1"/>
                    </a:solidFill>
                  </a:rPr>
                  <a:t>Accel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14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2168860"/>
            <a:ext cx="89290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4"/>
                </a:solidFill>
              </a:rPr>
              <a:t>Concurrency</a:t>
            </a:r>
            <a:r>
              <a:rPr lang="en-US" sz="2600" dirty="0" smtClean="0">
                <a:solidFill>
                  <a:schemeClr val="accent4"/>
                </a:solidFill>
              </a:rPr>
              <a:t>:</a:t>
            </a:r>
            <a:r>
              <a:rPr lang="en-US" sz="2600" dirty="0" smtClean="0"/>
              <a:t> 	</a:t>
            </a:r>
            <a:r>
              <a:rPr lang="en-US" sz="2600" dirty="0" smtClean="0">
                <a:solidFill>
                  <a:schemeClr val="tx1"/>
                </a:solidFill>
              </a:rPr>
              <a:t>Multiple </a:t>
            </a:r>
            <a:r>
              <a:rPr lang="en-US" sz="2600" dirty="0">
                <a:solidFill>
                  <a:schemeClr val="tx1"/>
                </a:solidFill>
              </a:rPr>
              <a:t>tiles  </a:t>
            </a:r>
            <a:r>
              <a:rPr lang="en-US" sz="1600" dirty="0">
                <a:solidFill>
                  <a:schemeClr val="tx1"/>
                </a:solidFill>
              </a:rPr>
              <a:t>(Tile – hardware for coarse grain unit of </a:t>
            </a:r>
            <a:r>
              <a:rPr lang="en-US" sz="1600" dirty="0" smtClean="0">
                <a:solidFill>
                  <a:schemeClr val="tx1"/>
                </a:solidFill>
              </a:rPr>
              <a:t>work)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Computation:</a:t>
            </a:r>
            <a:r>
              <a:rPr lang="en-US" sz="2600" dirty="0"/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Special </a:t>
            </a:r>
            <a:r>
              <a:rPr lang="en-US" sz="2600" dirty="0">
                <a:solidFill>
                  <a:schemeClr val="tx1"/>
                </a:solidFill>
              </a:rPr>
              <a:t>FUs in spatial </a:t>
            </a:r>
            <a:r>
              <a:rPr lang="en-US" sz="2600" dirty="0" smtClean="0">
                <a:solidFill>
                  <a:schemeClr val="tx1"/>
                </a:solidFill>
              </a:rPr>
              <a:t>fabric</a:t>
            </a: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Communication:	</a:t>
            </a:r>
            <a:r>
              <a:rPr lang="en-US" sz="2600" dirty="0" smtClean="0">
                <a:solidFill>
                  <a:schemeClr val="tx1"/>
                </a:solidFill>
              </a:rPr>
              <a:t>Dataflow </a:t>
            </a:r>
            <a:r>
              <a:rPr lang="en-US" sz="2600" dirty="0">
                <a:solidFill>
                  <a:schemeClr val="tx1"/>
                </a:solidFill>
              </a:rPr>
              <a:t>+ spatial </a:t>
            </a:r>
            <a:r>
              <a:rPr lang="en-US" sz="2600" dirty="0" smtClean="0">
                <a:solidFill>
                  <a:schemeClr val="tx1"/>
                </a:solidFill>
              </a:rPr>
              <a:t>fabric</a:t>
            </a: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C000"/>
                </a:solidFill>
              </a:rPr>
              <a:t>Data Reuse:</a:t>
            </a:r>
            <a:r>
              <a:rPr lang="en-US" sz="2600" dirty="0">
                <a:solidFill>
                  <a:srgbClr val="FFC000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Scratchpad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SRAMs)</a:t>
            </a: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Coordination:</a:t>
            </a:r>
            <a:r>
              <a:rPr lang="en-US" sz="2600" dirty="0"/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Low </a:t>
            </a:r>
            <a:r>
              <a:rPr lang="en-US" sz="2600" dirty="0">
                <a:solidFill>
                  <a:schemeClr val="tx1"/>
                </a:solidFill>
              </a:rPr>
              <a:t>power simple </a:t>
            </a:r>
            <a:r>
              <a:rPr lang="en-US" sz="2600" dirty="0" smtClean="0">
                <a:solidFill>
                  <a:schemeClr val="tx1"/>
                </a:solidFill>
              </a:rPr>
              <a:t>core</a:t>
            </a: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  <a:sym typeface="Wingdings" pitchFamily="2" charset="2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148620" y="5949280"/>
            <a:ext cx="1494308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Computation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45229" y="5945855"/>
            <a:ext cx="1494309" cy="381000"/>
          </a:xfrm>
          <a:prstGeom prst="rect">
            <a:avLst/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Reuse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2231" y="5949280"/>
            <a:ext cx="1494308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Concurrency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01619" y="5945855"/>
            <a:ext cx="1494309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798796" y="5945855"/>
            <a:ext cx="1494308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0" name="Title 3"/>
          <p:cNvSpPr txBox="1">
            <a:spLocks/>
          </p:cNvSpPr>
          <p:nvPr/>
        </p:nvSpPr>
        <p:spPr bwMode="auto">
          <a:xfrm>
            <a:off x="431540" y="1556792"/>
            <a:ext cx="8343649" cy="5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Composition of simple micro-architectural mechanisms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1" name="Right Brace 130"/>
          <p:cNvSpPr/>
          <p:nvPr/>
        </p:nvSpPr>
        <p:spPr>
          <a:xfrm>
            <a:off x="6932836" y="3139478"/>
            <a:ext cx="628648" cy="2233737"/>
          </a:xfrm>
          <a:prstGeom prst="rightBrace">
            <a:avLst>
              <a:gd name="adj1" fmla="val 142615"/>
              <a:gd name="adj2" fmla="val 4796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7624153" y="3975447"/>
            <a:ext cx="130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Each Tile</a:t>
            </a:r>
            <a:endParaRPr lang="en-US" sz="2400" b="1" dirty="0"/>
          </a:p>
        </p:txBody>
      </p:sp>
      <p:sp>
        <p:nvSpPr>
          <p:cNvPr id="133" name="Title 2"/>
          <p:cNvSpPr txBox="1">
            <a:spLocks/>
          </p:cNvSpPr>
          <p:nvPr/>
        </p:nvSpPr>
        <p:spPr bwMode="auto">
          <a:xfrm>
            <a:off x="609600" y="216024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Implementation of Principles in a General Way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0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 animBg="1"/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2689" y="8620"/>
            <a:ext cx="7897743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LSSD Programmable Architecture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63588" y="2204864"/>
            <a:ext cx="7498721" cy="26360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0609" y="2800452"/>
            <a:ext cx="2321536" cy="26097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5339219" y="3855211"/>
            <a:ext cx="1601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Spatial Fabric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3908620" y="4996821"/>
            <a:ext cx="1797814" cy="267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Output Interface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08620" y="2950534"/>
            <a:ext cx="1797814" cy="267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Input Interface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66993" y="3430250"/>
            <a:ext cx="219872" cy="2083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43244" y="3430250"/>
            <a:ext cx="219872" cy="208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63369" y="3823490"/>
            <a:ext cx="219872" cy="208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49222" y="3824985"/>
            <a:ext cx="219872" cy="2083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2240" y="4592298"/>
            <a:ext cx="219872" cy="2083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43236" y="4592295"/>
            <a:ext cx="219871" cy="2083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08164" y="3428756"/>
            <a:ext cx="219872" cy="2083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98657" y="3824711"/>
            <a:ext cx="219872" cy="2083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98657" y="4585327"/>
            <a:ext cx="219872" cy="208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152051" y="3430250"/>
            <a:ext cx="1374856" cy="1275944"/>
            <a:chOff x="4152051" y="3430250"/>
            <a:chExt cx="1374856" cy="1275944"/>
          </a:xfrm>
        </p:grpSpPr>
        <p:sp>
          <p:nvSpPr>
            <p:cNvPr id="38" name="Rectangle 37"/>
            <p:cNvSpPr/>
            <p:nvPr/>
          </p:nvSpPr>
          <p:spPr>
            <a:xfrm>
              <a:off x="4575800" y="3439984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52051" y="3430250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176" y="3833224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58030" y="3823490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1047" y="4602032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3177" y="4592298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16971" y="3438490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7464" y="3834445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07409" y="4587368"/>
              <a:ext cx="109936" cy="104162"/>
            </a:xfrm>
            <a:prstGeom prst="rect">
              <a:avLst/>
            </a:prstGeom>
            <a:solidFill>
              <a:srgbClr val="FFF2CC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4271123" y="3644752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274893" y="3644752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90636" y="3652100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694406" y="3652100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78662" y="4033308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282432" y="4033308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686866" y="4034529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0636" y="4034529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58081" y="4410185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61851" y="4410185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82112" y="4410185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685882" y="4410185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2333" y="3643257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06103" y="3643257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098482" y="4045266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102252" y="4045266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098708" y="4402701"/>
            <a:ext cx="192246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102478" y="4402701"/>
            <a:ext cx="192101" cy="1751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2660035">
            <a:off x="4806480" y="4125101"/>
            <a:ext cx="434946" cy="29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. . . </a:t>
            </a:r>
            <a:endParaRPr lang="en-US" sz="12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4263553" y="4802226"/>
            <a:ext cx="1020644" cy="175142"/>
            <a:chOff x="4480384" y="4522068"/>
            <a:chExt cx="1020644" cy="17514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480384" y="4522068"/>
              <a:ext cx="192246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4484154" y="4522068"/>
              <a:ext cx="192101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909351" y="4522068"/>
              <a:ext cx="192246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913121" y="4522068"/>
              <a:ext cx="192101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305157" y="4522068"/>
              <a:ext cx="192246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5308927" y="4522068"/>
              <a:ext cx="192101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258081" y="3241896"/>
            <a:ext cx="1050133" cy="179797"/>
            <a:chOff x="4474912" y="2961738"/>
            <a:chExt cx="1050133" cy="17979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4474912" y="2961738"/>
              <a:ext cx="192246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4478682" y="2961738"/>
              <a:ext cx="192101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907467" y="2964119"/>
              <a:ext cx="192246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911237" y="2964119"/>
              <a:ext cx="192101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329174" y="2966393"/>
              <a:ext cx="192246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5332944" y="2966393"/>
              <a:ext cx="192101" cy="1751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4855366" y="2289807"/>
            <a:ext cx="1134759" cy="329033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Scratchpad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9" name="Straight Connector 98"/>
          <p:cNvCxnSpPr>
            <a:stCxn id="98" idx="2"/>
          </p:cNvCxnSpPr>
          <p:nvPr/>
        </p:nvCxnSpPr>
        <p:spPr>
          <a:xfrm>
            <a:off x="5422746" y="2618840"/>
            <a:ext cx="0" cy="33178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26" idx="3"/>
          </p:cNvCxnSpPr>
          <p:nvPr/>
        </p:nvCxnSpPr>
        <p:spPr>
          <a:xfrm flipV="1">
            <a:off x="5706434" y="2642448"/>
            <a:ext cx="120091" cy="2488306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2" idx="2"/>
          </p:cNvCxnSpPr>
          <p:nvPr/>
        </p:nvCxnSpPr>
        <p:spPr>
          <a:xfrm>
            <a:off x="4383208" y="2618840"/>
            <a:ext cx="1" cy="35962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067104" y="2289807"/>
            <a:ext cx="632207" cy="329033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895144" y="1613081"/>
            <a:ext cx="4077002" cy="3169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Memory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4397407" y="1930040"/>
            <a:ext cx="0" cy="37080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713228" y="2512184"/>
            <a:ext cx="356191" cy="2573729"/>
            <a:chOff x="3981450" y="2232026"/>
            <a:chExt cx="356191" cy="2573729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981450" y="2232026"/>
              <a:ext cx="356191" cy="1587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000500" y="2236127"/>
              <a:ext cx="0" cy="256962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984625" y="4793456"/>
              <a:ext cx="183947" cy="796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895143" y="2261358"/>
            <a:ext cx="1472292" cy="3148842"/>
            <a:chOff x="1219200" y="1421857"/>
            <a:chExt cx="1709098" cy="429314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0" name="Rectangle 109"/>
            <p:cNvSpPr/>
            <p:nvPr/>
          </p:nvSpPr>
          <p:spPr>
            <a:xfrm>
              <a:off x="1219200" y="1421859"/>
              <a:ext cx="1709098" cy="429314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Low-power Core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(LX3)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19200" y="1421857"/>
              <a:ext cx="914400" cy="927369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D$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2" name="Straight Connector 111"/>
          <p:cNvCxnSpPr/>
          <p:nvPr/>
        </p:nvCxnSpPr>
        <p:spPr>
          <a:xfrm>
            <a:off x="2318100" y="1930040"/>
            <a:ext cx="0" cy="33131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67435" y="3109333"/>
            <a:ext cx="533653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367435" y="5216580"/>
            <a:ext cx="53365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378857" y="2380421"/>
            <a:ext cx="700087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1907704" y="1618196"/>
            <a:ext cx="4429457" cy="3797119"/>
            <a:chOff x="-1981200" y="1123487"/>
            <a:chExt cx="4429457" cy="3797119"/>
          </a:xfrm>
        </p:grpSpPr>
        <p:sp>
          <p:nvSpPr>
            <p:cNvPr id="117" name="Rectangle 116"/>
            <p:cNvSpPr/>
            <p:nvPr/>
          </p:nvSpPr>
          <p:spPr>
            <a:xfrm>
              <a:off x="-225734" y="2310858"/>
              <a:ext cx="2321536" cy="2609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5400000">
              <a:off x="1447213" y="3342164"/>
              <a:ext cx="1601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Spatial Fabric</a:t>
              </a:r>
              <a:endParaRPr lang="en-US" sz="2000" b="1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2277" y="4507227"/>
              <a:ext cx="1797814" cy="2678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Output Interface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2277" y="2460940"/>
              <a:ext cx="1797814" cy="2678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Input Interface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166893" y="2939162"/>
              <a:ext cx="1484800" cy="1371865"/>
              <a:chOff x="4260067" y="3148598"/>
              <a:chExt cx="1484800" cy="1371865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4683824" y="3150092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792631" y="3159826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260075" y="3150092"/>
                <a:ext cx="219872" cy="2083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368882" y="3150092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680200" y="3543332"/>
                <a:ext cx="219872" cy="2083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789007" y="3553066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266053" y="3544827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74861" y="3543332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679071" y="4312140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787878" y="4321874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260067" y="4312137"/>
                <a:ext cx="219871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370008" y="4312140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524995" y="3148598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633802" y="3158332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515488" y="3544553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624295" y="3554287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515488" y="4305169"/>
                <a:ext cx="219872" cy="2083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624240" y="4307210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4487954" y="3364594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4491724" y="3364594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4907467" y="3371942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4911237" y="3371942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4495493" y="3753150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>
                <a:off x="4499263" y="3753150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4903697" y="3754371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4907467" y="3754371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4474912" y="4130027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4478682" y="413002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4898943" y="4130027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4902713" y="413002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5319164" y="3363099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5322934" y="3363099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5315313" y="3765108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5319083" y="3765108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5315539" y="4122543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5319309" y="4122543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TextBox 190"/>
              <p:cNvSpPr txBox="1"/>
              <p:nvPr/>
            </p:nvSpPr>
            <p:spPr>
              <a:xfrm rot="2660035">
                <a:off x="5023311" y="3844943"/>
                <a:ext cx="434946" cy="29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. . . </a:t>
                </a:r>
                <a:endParaRPr lang="en-US" sz="1200" b="1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87210" y="4312632"/>
              <a:ext cx="1020644" cy="175142"/>
              <a:chOff x="4480384" y="4522068"/>
              <a:chExt cx="1020644" cy="175142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4480384" y="452206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4484154" y="452206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909351" y="452206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4913121" y="452206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305157" y="452206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5308927" y="452206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381738" y="2752302"/>
              <a:ext cx="1050133" cy="179797"/>
              <a:chOff x="4474912" y="2961738"/>
              <a:chExt cx="1050133" cy="179797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4474912" y="296173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4478682" y="296173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907467" y="2964119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4911237" y="2964119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329174" y="2966393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5332944" y="2966393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Rectangle 123"/>
            <p:cNvSpPr/>
            <p:nvPr/>
          </p:nvSpPr>
          <p:spPr>
            <a:xfrm>
              <a:off x="979023" y="1800213"/>
              <a:ext cx="1134759" cy="329033"/>
            </a:xfrm>
            <a:prstGeom prst="rect">
              <a:avLst/>
            </a:prstGeom>
            <a:solidFill>
              <a:srgbClr val="FFF1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Scratchpad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5" name="Straight Connector 124"/>
            <p:cNvCxnSpPr>
              <a:stCxn id="124" idx="2"/>
            </p:cNvCxnSpPr>
            <p:nvPr/>
          </p:nvCxnSpPr>
          <p:spPr>
            <a:xfrm>
              <a:off x="1546403" y="2129246"/>
              <a:ext cx="0" cy="331784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9" idx="3"/>
            </p:cNvCxnSpPr>
            <p:nvPr/>
          </p:nvCxnSpPr>
          <p:spPr>
            <a:xfrm flipV="1">
              <a:off x="1830091" y="2152854"/>
              <a:ext cx="120091" cy="2488306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8" idx="2"/>
            </p:cNvCxnSpPr>
            <p:nvPr/>
          </p:nvCxnSpPr>
          <p:spPr>
            <a:xfrm>
              <a:off x="506865" y="2129246"/>
              <a:ext cx="1" cy="359624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190761" y="1800213"/>
              <a:ext cx="632207" cy="329033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-1981199" y="1123487"/>
              <a:ext cx="4077002" cy="3169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Memory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521064" y="1440446"/>
              <a:ext cx="0" cy="37080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-163115" y="2022590"/>
              <a:ext cx="356191" cy="2573729"/>
              <a:chOff x="3981450" y="2232026"/>
              <a:chExt cx="356191" cy="2573729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3981450" y="2232026"/>
                <a:ext cx="356191" cy="1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000500" y="2236127"/>
                <a:ext cx="0" cy="256962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3984625" y="4793456"/>
                <a:ext cx="183947" cy="79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-1981200" y="1771764"/>
              <a:ext cx="1472292" cy="3148842"/>
              <a:chOff x="1219200" y="1421857"/>
              <a:chExt cx="1709098" cy="4293143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38" name="Rectangle 137"/>
              <p:cNvSpPr/>
              <p:nvPr/>
            </p:nvSpPr>
            <p:spPr>
              <a:xfrm>
                <a:off x="1219200" y="1421859"/>
                <a:ext cx="1709098" cy="429314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Low-power Core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(LX3)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219200" y="1421857"/>
                <a:ext cx="914400" cy="927369"/>
              </a:xfrm>
              <a:prstGeom prst="rect">
                <a:avLst/>
              </a:prstGeom>
              <a:solidFill>
                <a:srgbClr val="FFF2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D$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3" name="Straight Connector 132"/>
            <p:cNvCxnSpPr/>
            <p:nvPr/>
          </p:nvCxnSpPr>
          <p:spPr>
            <a:xfrm>
              <a:off x="-1558243" y="1440446"/>
              <a:ext cx="0" cy="33131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-508908" y="2619739"/>
              <a:ext cx="53365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-508908" y="4726986"/>
              <a:ext cx="53365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-497486" y="1890827"/>
              <a:ext cx="70008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8" idx="3"/>
              <a:endCxn id="124" idx="1"/>
            </p:cNvCxnSpPr>
            <p:nvPr/>
          </p:nvCxnSpPr>
          <p:spPr>
            <a:xfrm>
              <a:off x="822968" y="1964730"/>
              <a:ext cx="15605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2" name="Straight Connector 191"/>
          <p:cNvCxnSpPr>
            <a:stCxn id="102" idx="3"/>
            <a:endCxn id="98" idx="1"/>
          </p:cNvCxnSpPr>
          <p:nvPr/>
        </p:nvCxnSpPr>
        <p:spPr>
          <a:xfrm>
            <a:off x="4699311" y="2454324"/>
            <a:ext cx="15605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/>
          <p:cNvGrpSpPr/>
          <p:nvPr/>
        </p:nvGrpSpPr>
        <p:grpSpPr>
          <a:xfrm>
            <a:off x="4332963" y="1389472"/>
            <a:ext cx="4429457" cy="3797119"/>
            <a:chOff x="-1981200" y="1123487"/>
            <a:chExt cx="4429457" cy="3797119"/>
          </a:xfrm>
        </p:grpSpPr>
        <p:sp>
          <p:nvSpPr>
            <p:cNvPr id="194" name="Rectangle 193"/>
            <p:cNvSpPr/>
            <p:nvPr/>
          </p:nvSpPr>
          <p:spPr>
            <a:xfrm>
              <a:off x="-225734" y="2310858"/>
              <a:ext cx="2321536" cy="2609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 rot="5400000">
              <a:off x="1447213" y="3342164"/>
              <a:ext cx="1601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Spatial Fabric</a:t>
              </a:r>
              <a:endParaRPr lang="en-US" sz="2000" b="1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2277" y="4507227"/>
              <a:ext cx="1797814" cy="2678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Output Interface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2277" y="2460940"/>
              <a:ext cx="1797814" cy="2678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Input Interface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166893" y="2939162"/>
              <a:ext cx="1484800" cy="1371865"/>
              <a:chOff x="4260067" y="3148598"/>
              <a:chExt cx="1484800" cy="1371865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4683824" y="3150092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4792631" y="3159826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4260075" y="3150092"/>
                <a:ext cx="219872" cy="2083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368882" y="3150092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4680200" y="3543332"/>
                <a:ext cx="219872" cy="2083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4789007" y="3553066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4266053" y="3544827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4374861" y="3543332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679071" y="4312140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787878" y="4321874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260067" y="4312137"/>
                <a:ext cx="219871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370008" y="4312140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524995" y="3148598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5633802" y="3158332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5515488" y="3544553"/>
                <a:ext cx="219872" cy="20832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5624295" y="3554287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5515488" y="4305169"/>
                <a:ext cx="219872" cy="2083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5624240" y="4307210"/>
                <a:ext cx="109936" cy="104162"/>
              </a:xfrm>
              <a:prstGeom prst="rect">
                <a:avLst/>
              </a:prstGeom>
              <a:solidFill>
                <a:srgbClr val="FFF2CC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0" name="Straight Connector 249"/>
              <p:cNvCxnSpPr/>
              <p:nvPr/>
            </p:nvCxnSpPr>
            <p:spPr>
              <a:xfrm>
                <a:off x="4487954" y="3364594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>
                <a:off x="4491724" y="3364594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4907467" y="3371942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>
                <a:off x="4911237" y="3371942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495493" y="3753150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4499263" y="3753150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4903697" y="3754371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4907467" y="3754371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474912" y="4130027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4478682" y="413002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4898943" y="4130027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4902713" y="413002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5319164" y="3363099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>
                <a:off x="5322934" y="3363099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5315313" y="3765108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5319083" y="3765108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5315539" y="4122543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5319309" y="4122543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TextBox 267"/>
              <p:cNvSpPr txBox="1"/>
              <p:nvPr/>
            </p:nvSpPr>
            <p:spPr>
              <a:xfrm rot="2660035">
                <a:off x="5023311" y="3844943"/>
                <a:ext cx="434946" cy="29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. . . </a:t>
                </a:r>
                <a:endParaRPr lang="en-US" sz="1200" b="1" dirty="0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87210" y="4312632"/>
              <a:ext cx="1020644" cy="175142"/>
              <a:chOff x="4480384" y="4522068"/>
              <a:chExt cx="1020644" cy="175142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4480384" y="452206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4484154" y="452206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4909351" y="452206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H="1">
                <a:off x="4913121" y="452206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5305157" y="452206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H="1">
                <a:off x="5308927" y="452206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/>
            <p:cNvGrpSpPr/>
            <p:nvPr/>
          </p:nvGrpSpPr>
          <p:grpSpPr>
            <a:xfrm>
              <a:off x="381738" y="2752302"/>
              <a:ext cx="1050133" cy="179797"/>
              <a:chOff x="4474912" y="2961738"/>
              <a:chExt cx="1050133" cy="179797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4474912" y="2961738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4478682" y="2961738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907467" y="2964119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4911237" y="2964119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5329174" y="2966393"/>
                <a:ext cx="192246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5332944" y="2966393"/>
                <a:ext cx="192101" cy="17514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Rectangle 200"/>
            <p:cNvSpPr/>
            <p:nvPr/>
          </p:nvSpPr>
          <p:spPr>
            <a:xfrm>
              <a:off x="979023" y="1800213"/>
              <a:ext cx="1134759" cy="329033"/>
            </a:xfrm>
            <a:prstGeom prst="rect">
              <a:avLst/>
            </a:prstGeom>
            <a:solidFill>
              <a:srgbClr val="FFF1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Scratchpad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02" name="Straight Connector 201"/>
            <p:cNvCxnSpPr>
              <a:stCxn id="201" idx="2"/>
            </p:cNvCxnSpPr>
            <p:nvPr/>
          </p:nvCxnSpPr>
          <p:spPr>
            <a:xfrm>
              <a:off x="1546403" y="2129246"/>
              <a:ext cx="0" cy="331784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Elbow Connector 202"/>
            <p:cNvCxnSpPr>
              <a:stCxn id="196" idx="3"/>
            </p:cNvCxnSpPr>
            <p:nvPr/>
          </p:nvCxnSpPr>
          <p:spPr>
            <a:xfrm flipV="1">
              <a:off x="1830091" y="2152854"/>
              <a:ext cx="120091" cy="2488306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05" idx="2"/>
            </p:cNvCxnSpPr>
            <p:nvPr/>
          </p:nvCxnSpPr>
          <p:spPr>
            <a:xfrm>
              <a:off x="506865" y="2129246"/>
              <a:ext cx="1" cy="359624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/>
            <p:cNvSpPr/>
            <p:nvPr/>
          </p:nvSpPr>
          <p:spPr>
            <a:xfrm>
              <a:off x="190761" y="1800213"/>
              <a:ext cx="632207" cy="329033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-1981199" y="1123487"/>
              <a:ext cx="4077002" cy="3169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Memory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521064" y="1440446"/>
              <a:ext cx="0" cy="37080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Group 207"/>
            <p:cNvGrpSpPr/>
            <p:nvPr/>
          </p:nvGrpSpPr>
          <p:grpSpPr>
            <a:xfrm>
              <a:off x="-163115" y="2022590"/>
              <a:ext cx="356191" cy="2573729"/>
              <a:chOff x="3981450" y="2232026"/>
              <a:chExt cx="356191" cy="2573729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3981450" y="2232026"/>
                <a:ext cx="356191" cy="1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000500" y="2236127"/>
                <a:ext cx="0" cy="256962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3984625" y="4793456"/>
                <a:ext cx="183947" cy="79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-1981200" y="1771764"/>
              <a:ext cx="1472292" cy="3148842"/>
              <a:chOff x="1219200" y="1421857"/>
              <a:chExt cx="1709098" cy="4293143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15" name="Rectangle 214"/>
              <p:cNvSpPr/>
              <p:nvPr/>
            </p:nvSpPr>
            <p:spPr>
              <a:xfrm>
                <a:off x="1219200" y="1421858"/>
                <a:ext cx="1709098" cy="4293142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Low-power Core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(LX3)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219200" y="1421857"/>
                <a:ext cx="914400" cy="927369"/>
              </a:xfrm>
              <a:prstGeom prst="rect">
                <a:avLst/>
              </a:prstGeom>
              <a:solidFill>
                <a:srgbClr val="FFF2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D$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0" name="Straight Connector 209"/>
            <p:cNvCxnSpPr/>
            <p:nvPr/>
          </p:nvCxnSpPr>
          <p:spPr>
            <a:xfrm>
              <a:off x="-1558243" y="1440446"/>
              <a:ext cx="0" cy="33131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-508908" y="2619739"/>
              <a:ext cx="53365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-508908" y="4726986"/>
              <a:ext cx="53365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-497486" y="1890827"/>
              <a:ext cx="70008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05" idx="3"/>
              <a:endCxn id="201" idx="1"/>
            </p:cNvCxnSpPr>
            <p:nvPr/>
          </p:nvCxnSpPr>
          <p:spPr>
            <a:xfrm>
              <a:off x="822968" y="1964730"/>
              <a:ext cx="15605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TextBox 268"/>
          <p:cNvSpPr txBox="1"/>
          <p:nvPr/>
        </p:nvSpPr>
        <p:spPr>
          <a:xfrm>
            <a:off x="4355976" y="3337977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 . . </a:t>
            </a:r>
            <a:endParaRPr lang="en-US" sz="2000" dirty="0"/>
          </a:p>
        </p:txBody>
      </p:sp>
      <p:sp>
        <p:nvSpPr>
          <p:cNvPr id="270" name="Rectangle 269"/>
          <p:cNvSpPr/>
          <p:nvPr/>
        </p:nvSpPr>
        <p:spPr>
          <a:xfrm>
            <a:off x="863588" y="1849410"/>
            <a:ext cx="7498721" cy="2474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Memory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5514680" y="3397151"/>
            <a:ext cx="3022700" cy="1629864"/>
            <a:chOff x="7165924" y="3682267"/>
            <a:chExt cx="3022700" cy="1629864"/>
          </a:xfrm>
        </p:grpSpPr>
        <p:sp>
          <p:nvSpPr>
            <p:cNvPr id="272" name="Rectangle 271"/>
            <p:cNvSpPr/>
            <p:nvPr/>
          </p:nvSpPr>
          <p:spPr>
            <a:xfrm>
              <a:off x="8591790" y="4628629"/>
              <a:ext cx="470121" cy="328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3" name="Diamond 272"/>
            <p:cNvSpPr/>
            <p:nvPr/>
          </p:nvSpPr>
          <p:spPr>
            <a:xfrm>
              <a:off x="9132077" y="4095852"/>
              <a:ext cx="517195" cy="457200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>
            <a:xfrm flipH="1" flipV="1">
              <a:off x="9061911" y="4010555"/>
              <a:ext cx="186692" cy="191784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9718503" y="4625875"/>
              <a:ext cx="470121" cy="328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76" name="Straight Connector 275"/>
            <p:cNvCxnSpPr/>
            <p:nvPr/>
          </p:nvCxnSpPr>
          <p:spPr>
            <a:xfrm flipH="1" flipV="1">
              <a:off x="9521657" y="4438757"/>
              <a:ext cx="196845" cy="187118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8591790" y="3682267"/>
              <a:ext cx="470121" cy="328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718502" y="3682267"/>
              <a:ext cx="470121" cy="328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79" name="Straight Connector 278"/>
            <p:cNvCxnSpPr/>
            <p:nvPr/>
          </p:nvCxnSpPr>
          <p:spPr>
            <a:xfrm flipV="1">
              <a:off x="9061910" y="4438755"/>
              <a:ext cx="186693" cy="189874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H="1">
              <a:off x="9505376" y="4010555"/>
              <a:ext cx="213127" cy="191784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/>
            <p:cNvSpPr txBox="1"/>
            <p:nvPr/>
          </p:nvSpPr>
          <p:spPr>
            <a:xfrm>
              <a:off x="8924456" y="5004354"/>
              <a:ext cx="932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 – Switch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 flipV="1">
              <a:off x="7165924" y="3688192"/>
              <a:ext cx="1376314" cy="2828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7178151" y="4323539"/>
              <a:ext cx="1356404" cy="63189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TextBox 283"/>
          <p:cNvSpPr txBox="1"/>
          <p:nvPr/>
        </p:nvSpPr>
        <p:spPr>
          <a:xfrm>
            <a:off x="791580" y="5271591"/>
            <a:ext cx="769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</a:t>
            </a:r>
            <a:r>
              <a:rPr lang="en-US" sz="2400" dirty="0" smtClean="0"/>
              <a:t>ow power core | </a:t>
            </a:r>
            <a:r>
              <a:rPr lang="en-US" sz="2400" b="1" dirty="0" smtClean="0"/>
              <a:t>S</a:t>
            </a:r>
            <a:r>
              <a:rPr lang="en-US" sz="2400" dirty="0" smtClean="0"/>
              <a:t>patial fabric | </a:t>
            </a:r>
            <a:r>
              <a:rPr lang="en-US" sz="2400" b="1" dirty="0" smtClean="0"/>
              <a:t>S</a:t>
            </a:r>
            <a:r>
              <a:rPr lang="en-US" sz="2400" dirty="0" smtClean="0"/>
              <a:t>cratchpad | </a:t>
            </a:r>
            <a:r>
              <a:rPr lang="en-US" sz="2400" b="1" dirty="0" smtClean="0"/>
              <a:t>D</a:t>
            </a:r>
            <a:r>
              <a:rPr lang="en-US" sz="2400" dirty="0" smtClean="0"/>
              <a:t>MA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ym typeface="Wingdings" pitchFamily="2" charset="2"/>
              </a:rPr>
              <a:t>LSSD</a:t>
            </a:r>
            <a:endParaRPr lang="en-US" sz="2400" b="1" dirty="0"/>
          </a:p>
        </p:txBody>
      </p:sp>
      <p:sp>
        <p:nvSpPr>
          <p:cNvPr id="285" name="Rectangle 284"/>
          <p:cNvSpPr/>
          <p:nvPr/>
        </p:nvSpPr>
        <p:spPr>
          <a:xfrm>
            <a:off x="2148620" y="5949280"/>
            <a:ext cx="1494308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Computation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5445229" y="5945855"/>
            <a:ext cx="1494309" cy="381000"/>
          </a:xfrm>
          <a:prstGeom prst="rect">
            <a:avLst/>
          </a:prstGeom>
          <a:solidFill>
            <a:srgbClr val="FFFFCC"/>
          </a:solidFill>
          <a:ln w="19050">
            <a:solidFill>
              <a:srgbClr val="FD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Reuse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92231" y="5949280"/>
            <a:ext cx="1494308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Concurrency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7101619" y="5945855"/>
            <a:ext cx="1494309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3798796" y="5945855"/>
            <a:ext cx="1494308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Communication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3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500" fill="hold"/>
                                        <p:tgtEl>
                                          <p:spTgt spid="1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337E-6 L -0.15069 -0.03238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1619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500" fill="hold"/>
                                        <p:tgtEl>
                                          <p:spTgt spid="19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/>
      <p:bldP spid="25" grpId="1"/>
      <p:bldP spid="25" grpId="2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65" grpId="0"/>
      <p:bldP spid="65" grpId="1"/>
      <p:bldP spid="98" grpId="0" animBg="1"/>
      <p:bldP spid="98" grpId="1" animBg="1"/>
      <p:bldP spid="102" grpId="0" animBg="1"/>
      <p:bldP spid="102" grpId="1" animBg="1"/>
      <p:bldP spid="103" grpId="0" animBg="1"/>
      <p:bldP spid="103" grpId="1" animBg="1"/>
      <p:bldP spid="269" grpId="0"/>
      <p:bldP spid="270" grpId="0" animBg="1"/>
      <p:bldP spid="2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Instantiating LSSD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843808" y="4218657"/>
            <a:ext cx="727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cs typeface="Aparajita" pitchFamily="34" charset="0"/>
                <a:sym typeface="Wingdings" pitchFamily="2" charset="2"/>
              </a:rPr>
              <a:t>LSSD</a:t>
            </a:r>
            <a:r>
              <a:rPr lang="en-US" sz="1050" b="1" i="1" dirty="0">
                <a:cs typeface="Aparajita" pitchFamily="34" charset="0"/>
                <a:sym typeface="Wingdings" pitchFamily="2" charset="2"/>
              </a:rPr>
              <a:t>C</a:t>
            </a:r>
            <a:endParaRPr lang="en-US" sz="1600" b="1" i="1" dirty="0">
              <a:cs typeface="Aparajita" pitchFamily="34" charset="0"/>
              <a:sym typeface="Wingdings" pitchFamily="2" charset="2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572000" y="2528900"/>
            <a:ext cx="0" cy="30963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448580" y="1420676"/>
            <a:ext cx="2120416" cy="649182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LSSD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1505" y="2879226"/>
            <a:ext cx="3304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Provisioned for </a:t>
            </a:r>
          </a:p>
          <a:p>
            <a:pPr algn="ctr"/>
            <a:r>
              <a:rPr lang="en-US" sz="2000" dirty="0" smtClean="0"/>
              <a:t>one single application domain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709271" y="1020566"/>
            <a:ext cx="559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Programmable hardware template for specialization</a:t>
            </a:r>
            <a:endParaRPr lang="en-US" sz="2000" dirty="0"/>
          </a:p>
        </p:txBody>
      </p:sp>
      <p:sp>
        <p:nvSpPr>
          <p:cNvPr id="130" name="Rectangle 129"/>
          <p:cNvSpPr/>
          <p:nvPr/>
        </p:nvSpPr>
        <p:spPr>
          <a:xfrm>
            <a:off x="1250787" y="3719690"/>
            <a:ext cx="1549959" cy="364410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BF2942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Neural Approx.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1" name="Right Arrow 130"/>
          <p:cNvSpPr/>
          <p:nvPr/>
        </p:nvSpPr>
        <p:spPr>
          <a:xfrm rot="7782295">
            <a:off x="2614749" y="2305744"/>
            <a:ext cx="919596" cy="23608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/>
          <p:cNvSpPr/>
          <p:nvPr/>
        </p:nvSpPr>
        <p:spPr>
          <a:xfrm rot="2713386">
            <a:off x="5499001" y="2303637"/>
            <a:ext cx="968937" cy="23608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806067" y="3963716"/>
            <a:ext cx="1898281" cy="104946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>
                <a:lumMod val="5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Deep Neural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Stencil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Neural Approx.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Database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535996" y="2888940"/>
            <a:ext cx="435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Provisioned for  </a:t>
            </a:r>
          </a:p>
          <a:p>
            <a:pPr algn="ctr"/>
            <a:r>
              <a:rPr lang="en-US" sz="2000" dirty="0" smtClean="0"/>
              <a:t> multiple application domains</a:t>
            </a:r>
            <a:endParaRPr lang="en-US" sz="2000" dirty="0"/>
          </a:p>
        </p:txBody>
      </p:sp>
      <p:sp>
        <p:nvSpPr>
          <p:cNvPr id="135" name="Rectangle 134"/>
          <p:cNvSpPr/>
          <p:nvPr/>
        </p:nvSpPr>
        <p:spPr>
          <a:xfrm>
            <a:off x="1250787" y="4165675"/>
            <a:ext cx="1549960" cy="390210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4C9D7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Stencil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250786" y="4637015"/>
            <a:ext cx="1552826" cy="366514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FA810E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Deep Neural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250786" y="5089500"/>
            <a:ext cx="1549960" cy="364655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542437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Database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0" y="6577607"/>
            <a:ext cx="168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*Figures not to scale</a:t>
            </a:r>
            <a:endParaRPr lang="en-US" sz="1400" dirty="0"/>
          </a:p>
        </p:txBody>
      </p:sp>
      <p:sp>
        <p:nvSpPr>
          <p:cNvPr id="139" name="Rectangle 138"/>
          <p:cNvSpPr/>
          <p:nvPr/>
        </p:nvSpPr>
        <p:spPr>
          <a:xfrm>
            <a:off x="2843808" y="4690969"/>
            <a:ext cx="727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cs typeface="Aparajita" pitchFamily="34" charset="0"/>
                <a:sym typeface="Wingdings" pitchFamily="2" charset="2"/>
              </a:rPr>
              <a:t>LSSD</a:t>
            </a:r>
            <a:r>
              <a:rPr lang="en-US" sz="1050" b="1" i="1" dirty="0">
                <a:cs typeface="Aparajita" pitchFamily="34" charset="0"/>
                <a:sym typeface="Wingdings" pitchFamily="2" charset="2"/>
              </a:rPr>
              <a:t>D</a:t>
            </a:r>
            <a:endParaRPr lang="en-US" sz="1600" b="1" i="1" dirty="0">
              <a:cs typeface="Aparajita" pitchFamily="34" charset="0"/>
              <a:sym typeface="Wingdings" pitchFamily="2" charset="2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843808" y="5142674"/>
            <a:ext cx="828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cs typeface="Aparajita" pitchFamily="34" charset="0"/>
                <a:sym typeface="Wingdings" pitchFamily="2" charset="2"/>
              </a:rPr>
              <a:t>LSSD</a:t>
            </a:r>
            <a:r>
              <a:rPr lang="en-US" sz="1050" b="1" i="1" dirty="0">
                <a:cs typeface="Aparajita" pitchFamily="34" charset="0"/>
                <a:sym typeface="Wingdings" pitchFamily="2" charset="2"/>
              </a:rPr>
              <a:t>Q</a:t>
            </a:r>
            <a:endParaRPr lang="en-US" sz="1600" b="1" i="1" dirty="0">
              <a:cs typeface="Aparajita" pitchFamily="34" charset="0"/>
              <a:sym typeface="Wingdings" pitchFamily="2" charset="2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822321" y="3754660"/>
            <a:ext cx="727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cs typeface="Aparajita" pitchFamily="34" charset="0"/>
                <a:sym typeface="Wingdings" pitchFamily="2" charset="2"/>
              </a:rPr>
              <a:t>LSSD</a:t>
            </a:r>
            <a:r>
              <a:rPr lang="en-US" sz="1050" b="1" i="1" dirty="0">
                <a:cs typeface="Aparajita" pitchFamily="34" charset="0"/>
                <a:sym typeface="Wingdings" pitchFamily="2" charset="2"/>
              </a:rPr>
              <a:t>N</a:t>
            </a:r>
            <a:endParaRPr lang="en-US" sz="1600" b="1" i="1" dirty="0">
              <a:cs typeface="Aparajita" pitchFamily="34" charset="0"/>
              <a:sym typeface="Wingdings" pitchFamily="2" charset="2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632340" y="4041068"/>
            <a:ext cx="1287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US" sz="1600" b="1" dirty="0" err="1" smtClean="0">
                <a:cs typeface="Aparajita" pitchFamily="34" charset="0"/>
                <a:sym typeface="Wingdings" pitchFamily="2" charset="2"/>
              </a:rPr>
              <a:t>LSSD</a:t>
            </a:r>
            <a:r>
              <a:rPr lang="en-US" sz="1050" b="1" i="1" dirty="0" err="1" smtClean="0">
                <a:cs typeface="Aparajita" pitchFamily="34" charset="0"/>
                <a:sym typeface="Wingdings" pitchFamily="2" charset="2"/>
              </a:rPr>
              <a:t>Balanced</a:t>
            </a:r>
            <a:r>
              <a:rPr lang="en-US" sz="1050" b="1" i="1" dirty="0" smtClean="0">
                <a:cs typeface="Aparajita" pitchFamily="34" charset="0"/>
                <a:sym typeface="Wingdings" pitchFamily="2" charset="2"/>
              </a:rPr>
              <a:t>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US" sz="1600" dirty="0">
                <a:cs typeface="Aparajita" pitchFamily="34" charset="0"/>
                <a:sym typeface="Wingdings" pitchFamily="2" charset="2"/>
              </a:rPr>
              <a:t>o</a:t>
            </a:r>
            <a:r>
              <a:rPr lang="en-US" sz="1600" dirty="0" smtClean="0">
                <a:cs typeface="Aparajita" pitchFamily="34" charset="0"/>
                <a:sym typeface="Wingdings" pitchFamily="2" charset="2"/>
              </a:rPr>
              <a:t>r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cs typeface="Aparajita" pitchFamily="34" charset="0"/>
                <a:sym typeface="Wingdings" pitchFamily="2" charset="2"/>
              </a:rPr>
              <a:t> LSSD</a:t>
            </a:r>
            <a:r>
              <a:rPr lang="en-US" sz="1050" b="1" i="1" dirty="0" smtClean="0">
                <a:cs typeface="Aparajita" pitchFamily="34" charset="0"/>
                <a:sym typeface="Wingdings" pitchFamily="2" charset="2"/>
              </a:rPr>
              <a:t>B</a:t>
            </a:r>
            <a:r>
              <a:rPr lang="en-US" sz="1600" b="1" i="1" dirty="0" smtClean="0">
                <a:cs typeface="Aparajita" pitchFamily="34" charset="0"/>
                <a:sym typeface="Wingdings" pitchFamily="2" charset="2"/>
              </a:rPr>
              <a:t>  </a:t>
            </a:r>
            <a:endParaRPr lang="en-US" sz="2800" b="1" i="1" dirty="0">
              <a:cs typeface="Aparajita" pitchFamily="34" charset="0"/>
              <a:sym typeface="Wingdings" pitchFamily="2" charset="2"/>
            </a:endParaRP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en-US" sz="1600" b="1" i="1" dirty="0">
              <a:cs typeface="Aparajita" pitchFamily="34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660" y="5733256"/>
            <a:ext cx="68900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Design point selection, Synthesis &amp; Programming:</a:t>
            </a:r>
            <a:br>
              <a:rPr lang="en-US" sz="2600" dirty="0" smtClean="0"/>
            </a:br>
            <a:r>
              <a:rPr lang="en-US" sz="2600" dirty="0" smtClean="0"/>
              <a:t> More details in the paper…..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64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28" grpId="0"/>
      <p:bldP spid="130" grpId="0" animBg="1"/>
      <p:bldP spid="131" grpId="0" animBg="1"/>
      <p:bldP spid="132" grpId="0" animBg="1"/>
      <p:bldP spid="133" grpId="0" animBg="1"/>
      <p:bldP spid="134" grpId="0"/>
      <p:bldP spid="135" grpId="0" animBg="1"/>
      <p:bldP spid="136" grpId="0" animBg="1"/>
      <p:bldP spid="137" grpId="0" animBg="1"/>
      <p:bldP spid="139" grpId="0"/>
      <p:bldP spid="140" grpId="0"/>
      <p:bldP spid="141" grpId="0"/>
      <p:bldP spid="14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944724"/>
            <a:ext cx="77262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Introduction and Motivation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Principles of architectural specialization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Embodiment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of principles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 in DSAs</a:t>
            </a:r>
            <a:endParaRPr lang="en-US" sz="2400" dirty="0">
              <a:solidFill>
                <a:schemeClr val="bg1">
                  <a:lumMod val="65000"/>
                </a:schemeClr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  <a:sym typeface="Wingdings" pitchFamily="2" charset="2"/>
              </a:rPr>
              <a:t>Architecture for programmable specialization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  <a:sym typeface="Wingdings" pitchFamily="2" charset="2"/>
              </a:rPr>
              <a:t>(LSSD)</a:t>
            </a:r>
          </a:p>
          <a:p>
            <a:pPr lvl="1" algn="l">
              <a:buSzPct val="50000"/>
            </a:pPr>
            <a:endParaRPr lang="en-US" dirty="0">
              <a:solidFill>
                <a:schemeClr val="bg1">
                  <a:lumMod val="65000"/>
                </a:schemeClr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Evaluation of LSSD with 4 DSAs                                    (Performance, power &amp; area)</a:t>
            </a: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System-level energy efficiency </a:t>
            </a:r>
            <a:r>
              <a:rPr lang="en-US" sz="2600" dirty="0" smtClean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tradeoffs                with LSSD and DSA</a:t>
            </a: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  <a:sym typeface="Wingdings" pitchFamily="2" charset="2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3" y="3029894"/>
            <a:ext cx="914337" cy="9751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4525" y="4257895"/>
            <a:ext cx="1124094" cy="971305"/>
            <a:chOff x="-9990" y="5449079"/>
            <a:chExt cx="1547918" cy="1296366"/>
          </a:xfrm>
        </p:grpSpPr>
        <p:grpSp>
          <p:nvGrpSpPr>
            <p:cNvPr id="17" name="Group 16"/>
            <p:cNvGrpSpPr/>
            <p:nvPr/>
          </p:nvGrpSpPr>
          <p:grpSpPr>
            <a:xfrm>
              <a:off x="-9990" y="5449079"/>
              <a:ext cx="1547918" cy="1296366"/>
              <a:chOff x="-1893470" y="121113"/>
              <a:chExt cx="10808873" cy="8136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39082" y="5937076"/>
                <a:ext cx="7622586" cy="2320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Speedup</a:t>
                </a:r>
                <a:endParaRPr lang="en-US" sz="105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4313621" y="2541264"/>
                <a:ext cx="7503824" cy="266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Energy</a:t>
                </a:r>
                <a:endParaRPr lang="en-US" sz="1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29601" y="3620176"/>
                <a:ext cx="685802" cy="240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53199" y="6056051"/>
                <a:ext cx="2133602" cy="616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030845" y="6095949"/>
                <a:ext cx="770138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161599" y="397308"/>
                <a:ext cx="0" cy="563879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514059" y="6071494"/>
              <a:ext cx="338731" cy="94626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52790" y="5852320"/>
              <a:ext cx="269299" cy="219174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9199" y="5670074"/>
              <a:ext cx="80442" cy="187022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34902" y="6226250"/>
              <a:ext cx="193446" cy="51285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21844" y="6075102"/>
              <a:ext cx="218837" cy="151148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40681" y="5923648"/>
              <a:ext cx="80443" cy="147846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37187" y="1556792"/>
            <a:ext cx="1017004" cy="1111005"/>
            <a:chOff x="-2357378" y="4190203"/>
            <a:chExt cx="1496908" cy="2284093"/>
          </a:xfrm>
        </p:grpSpPr>
        <p:sp>
          <p:nvSpPr>
            <p:cNvPr id="123" name="Rectangle 122"/>
            <p:cNvSpPr/>
            <p:nvPr/>
          </p:nvSpPr>
          <p:spPr>
            <a:xfrm>
              <a:off x="-2354778" y="4668180"/>
              <a:ext cx="1494308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Computation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-2357377" y="5625244"/>
              <a:ext cx="1494309" cy="381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Data Reuse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2357378" y="4190203"/>
              <a:ext cx="1494308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Concurrency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-2357378" y="6093296"/>
              <a:ext cx="1494309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Coordination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-2354778" y="5157192"/>
              <a:ext cx="1494308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Communication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956376" y="5531422"/>
            <a:ext cx="1079061" cy="980340"/>
            <a:chOff x="2895356" y="1524004"/>
            <a:chExt cx="2609056" cy="2451459"/>
          </a:xfrm>
        </p:grpSpPr>
        <p:sp>
          <p:nvSpPr>
            <p:cNvPr id="174" name="Rectangle 173"/>
            <p:cNvSpPr/>
            <p:nvPr/>
          </p:nvSpPr>
          <p:spPr>
            <a:xfrm>
              <a:off x="2895356" y="1524004"/>
              <a:ext cx="2609056" cy="2451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041045" y="1656661"/>
              <a:ext cx="990600" cy="947278"/>
              <a:chOff x="6267082" y="4580649"/>
              <a:chExt cx="868376" cy="828003"/>
            </a:xfrm>
            <a:solidFill>
              <a:schemeClr val="bg1"/>
            </a:solidFill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Rectangle 219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smtClean="0">
                    <a:solidFill>
                      <a:schemeClr val="tx1"/>
                    </a:solidFill>
                  </a:rPr>
                  <a:t>Core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6" name="Up-Down Arrow 175"/>
            <p:cNvSpPr/>
            <p:nvPr/>
          </p:nvSpPr>
          <p:spPr>
            <a:xfrm>
              <a:off x="3397468" y="2967139"/>
              <a:ext cx="228600" cy="56530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77" name="Up-Down Arrow 176"/>
            <p:cNvSpPr/>
            <p:nvPr/>
          </p:nvSpPr>
          <p:spPr>
            <a:xfrm>
              <a:off x="4797289" y="2597120"/>
              <a:ext cx="238634" cy="935327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484118" y="3072486"/>
              <a:ext cx="1715685" cy="461780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System Bus</a:t>
              </a:r>
              <a:endParaRPr lang="en-US" sz="600" b="1" dirty="0"/>
            </a:p>
          </p:txBody>
        </p:sp>
        <p:sp>
          <p:nvSpPr>
            <p:cNvPr id="179" name="Up-Down Arrow 178"/>
            <p:cNvSpPr/>
            <p:nvPr/>
          </p:nvSpPr>
          <p:spPr>
            <a:xfrm rot="5400000">
              <a:off x="4177173" y="1864753"/>
              <a:ext cx="130605" cy="40239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123123" y="2607665"/>
              <a:ext cx="830803" cy="3502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$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092417" y="3534265"/>
              <a:ext cx="2080074" cy="3502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Memory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4445496" y="1651713"/>
              <a:ext cx="990600" cy="947278"/>
              <a:chOff x="6267082" y="4580649"/>
              <a:chExt cx="868376" cy="828003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ectangle 200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err="1" smtClean="0">
                    <a:solidFill>
                      <a:schemeClr val="tx1"/>
                    </a:solidFill>
                  </a:rPr>
                  <a:t>Accel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Methodology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944724"/>
            <a:ext cx="89290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Modeling  framework for </a:t>
            </a:r>
            <a:r>
              <a:rPr lang="en-US" sz="2600" dirty="0" smtClean="0">
                <a:solidFill>
                  <a:schemeClr val="tx1"/>
                </a:solidFill>
              </a:rPr>
              <a:t>LSSD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Perf: </a:t>
            </a:r>
            <a:r>
              <a:rPr lang="en-US" sz="2400" dirty="0">
                <a:solidFill>
                  <a:schemeClr val="tx1"/>
                </a:solidFill>
              </a:rPr>
              <a:t>Trace driven simulator + application specific </a:t>
            </a:r>
            <a:r>
              <a:rPr lang="en-US" sz="2400" dirty="0" smtClean="0">
                <a:solidFill>
                  <a:schemeClr val="tx1"/>
                </a:solidFill>
              </a:rPr>
              <a:t>modeling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Power </a:t>
            </a:r>
            <a:r>
              <a:rPr lang="en-US" sz="2400" dirty="0">
                <a:solidFill>
                  <a:schemeClr val="tx1"/>
                </a:solidFill>
              </a:rPr>
              <a:t>&amp; Area: Synthesized modules, CACTI and </a:t>
            </a:r>
            <a:r>
              <a:rPr lang="en-US" sz="2400" dirty="0" err="1" smtClean="0">
                <a:solidFill>
                  <a:schemeClr val="tx1"/>
                </a:solidFill>
              </a:rPr>
              <a:t>McPAT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Compared </a:t>
            </a:r>
            <a:r>
              <a:rPr lang="en-US" sz="2600" dirty="0">
                <a:solidFill>
                  <a:schemeClr val="tx1"/>
                </a:solidFill>
              </a:rPr>
              <a:t>to four DSAs (published </a:t>
            </a:r>
            <a:r>
              <a:rPr lang="en-US" sz="2600" dirty="0" err="1">
                <a:solidFill>
                  <a:schemeClr val="tx1"/>
                </a:solidFill>
              </a:rPr>
              <a:t>perf</a:t>
            </a:r>
            <a:r>
              <a:rPr lang="en-US" sz="2600" dirty="0">
                <a:solidFill>
                  <a:schemeClr val="tx1"/>
                </a:solidFill>
              </a:rPr>
              <a:t>., area &amp; </a:t>
            </a:r>
            <a:r>
              <a:rPr lang="en-US" sz="2600" dirty="0" smtClean="0">
                <a:solidFill>
                  <a:schemeClr val="tx1"/>
                </a:solidFill>
              </a:rPr>
              <a:t>power)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Four </a:t>
            </a:r>
            <a:r>
              <a:rPr lang="en-US" sz="2600" dirty="0">
                <a:solidFill>
                  <a:schemeClr val="tx1"/>
                </a:solidFill>
              </a:rPr>
              <a:t>parameterized LSSDs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Provisioned </a:t>
            </a:r>
            <a:r>
              <a:rPr lang="en-US" sz="2600" dirty="0">
                <a:solidFill>
                  <a:schemeClr val="tx1"/>
                </a:solidFill>
              </a:rPr>
              <a:t>to </a:t>
            </a:r>
            <a:r>
              <a:rPr lang="en-US" sz="2600" i="1" dirty="0">
                <a:solidFill>
                  <a:schemeClr val="tx1"/>
                </a:solidFill>
              </a:rPr>
              <a:t>match</a:t>
            </a:r>
            <a:r>
              <a:rPr lang="en-US" sz="2600" dirty="0">
                <a:solidFill>
                  <a:schemeClr val="tx1"/>
                </a:solidFill>
              </a:rPr>
              <a:t> performance of </a:t>
            </a:r>
            <a:r>
              <a:rPr lang="en-US" sz="2600" dirty="0" smtClean="0">
                <a:solidFill>
                  <a:schemeClr val="tx1"/>
                </a:solidFill>
              </a:rPr>
              <a:t>DSAs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Other </a:t>
            </a:r>
            <a:r>
              <a:rPr lang="en-US" sz="2400" dirty="0">
                <a:solidFill>
                  <a:schemeClr val="tx1"/>
                </a:solidFill>
              </a:rPr>
              <a:t>tradeoffs possible (power, area, energy etc. )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37134" y="4221088"/>
            <a:ext cx="684076" cy="366013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BF2942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LSSD</a:t>
            </a:r>
            <a:r>
              <a:rPr lang="en-US" sz="105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646573" y="4221835"/>
            <a:ext cx="684076" cy="366013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4C9D74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LSSD</a:t>
            </a:r>
            <a:r>
              <a:rPr lang="en-US" sz="105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699792" y="4221835"/>
            <a:ext cx="684076" cy="366013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FA810E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LSSD</a:t>
            </a:r>
            <a:r>
              <a:rPr lang="en-US" sz="105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696866" y="4221089"/>
            <a:ext cx="684076" cy="366013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542437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LSSD</a:t>
            </a:r>
            <a:r>
              <a:rPr lang="en-US" sz="1050" b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75556" y="458784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  1 Tile	   1 Tile	     8 Tiles	        4 Tiles</a:t>
            </a:r>
            <a:endParaRPr lang="en-US" sz="1600" i="1" dirty="0"/>
          </a:p>
        </p:txBody>
      </p:sp>
      <p:sp>
        <p:nvSpPr>
          <p:cNvPr id="130" name="Rectangle 129"/>
          <p:cNvSpPr/>
          <p:nvPr/>
        </p:nvSpPr>
        <p:spPr>
          <a:xfrm>
            <a:off x="637134" y="5090195"/>
            <a:ext cx="684076" cy="288032"/>
          </a:xfrm>
          <a:prstGeom prst="rect">
            <a:avLst/>
          </a:prstGeom>
          <a:solidFill>
            <a:srgbClr val="BF2942"/>
          </a:solidFill>
          <a:ln w="19050">
            <a:solidFill>
              <a:srgbClr val="BF29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NPU	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646573" y="5090195"/>
            <a:ext cx="684076" cy="288032"/>
          </a:xfrm>
          <a:prstGeom prst="rect">
            <a:avLst/>
          </a:prstGeom>
          <a:solidFill>
            <a:srgbClr val="4C9D74"/>
          </a:solidFill>
          <a:ln w="19050">
            <a:solidFill>
              <a:srgbClr val="4C9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Conv.	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622730" y="5085184"/>
            <a:ext cx="838200" cy="288032"/>
          </a:xfrm>
          <a:prstGeom prst="rect">
            <a:avLst/>
          </a:prstGeom>
          <a:solidFill>
            <a:srgbClr val="FA810E"/>
          </a:solidFill>
          <a:ln w="19050">
            <a:solidFill>
              <a:srgbClr val="FA8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DianNao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696866" y="5085184"/>
            <a:ext cx="695114" cy="288032"/>
          </a:xfrm>
          <a:prstGeom prst="rect">
            <a:avLst/>
          </a:prstGeom>
          <a:solidFill>
            <a:srgbClr val="542437"/>
          </a:solidFill>
          <a:ln w="19050">
            <a:solidFill>
              <a:srgbClr val="542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Q100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264188" y="4221835"/>
            <a:ext cx="1188132" cy="366013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>
                <a:lumMod val="5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LSSD</a:t>
            </a:r>
            <a:r>
              <a:rPr lang="en-US" sz="1000" b="1" i="1" dirty="0">
                <a:solidFill>
                  <a:schemeClr val="bg1"/>
                </a:solidFill>
              </a:rPr>
              <a:t>B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096651" y="4935674"/>
            <a:ext cx="840575" cy="288032"/>
          </a:xfrm>
          <a:prstGeom prst="rect">
            <a:avLst/>
          </a:prstGeom>
          <a:solidFill>
            <a:srgbClr val="BF2942"/>
          </a:solidFill>
          <a:ln w="19050">
            <a:solidFill>
              <a:srgbClr val="BF29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NPU	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946188" y="4937795"/>
            <a:ext cx="686152" cy="288032"/>
          </a:xfrm>
          <a:prstGeom prst="rect">
            <a:avLst/>
          </a:prstGeom>
          <a:solidFill>
            <a:srgbClr val="4C9D74"/>
          </a:solidFill>
          <a:ln w="19050">
            <a:solidFill>
              <a:srgbClr val="4C9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Conv.	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096651" y="5229200"/>
            <a:ext cx="840575" cy="288032"/>
          </a:xfrm>
          <a:prstGeom prst="rect">
            <a:avLst/>
          </a:prstGeom>
          <a:solidFill>
            <a:srgbClr val="FA810E"/>
          </a:solidFill>
          <a:ln w="19050">
            <a:solidFill>
              <a:srgbClr val="FA8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DianNao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946187" y="5229200"/>
            <a:ext cx="686153" cy="288032"/>
          </a:xfrm>
          <a:prstGeom prst="rect">
            <a:avLst/>
          </a:prstGeom>
          <a:solidFill>
            <a:srgbClr val="542437"/>
          </a:solidFill>
          <a:ln w="19050">
            <a:solidFill>
              <a:srgbClr val="542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Q100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486181" y="4566610"/>
            <a:ext cx="751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8 Tiles</a:t>
            </a:r>
            <a:endParaRPr lang="en-US" sz="1600" i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4860032" y="3681028"/>
            <a:ext cx="4199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One combined balanced LSSD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41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128" grpId="0" animBg="1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926655"/>
              </p:ext>
            </p:extLst>
          </p:nvPr>
        </p:nvGraphicFramePr>
        <p:xfrm>
          <a:off x="-90522" y="1328379"/>
          <a:ext cx="11431274" cy="565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Performance Analysis 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37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70564" y="908720"/>
            <a:ext cx="245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LSSD</a:t>
            </a:r>
            <a:r>
              <a:rPr lang="en-US" sz="2800" b="1" i="1" baseline="-25000" dirty="0" smtClean="0"/>
              <a:t>N   </a:t>
            </a:r>
            <a:r>
              <a:rPr lang="en-US" sz="2800" b="1" dirty="0" smtClean="0"/>
              <a:t>vs.  NPU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01590" y="6237312"/>
            <a:ext cx="541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Baseline – 4 wide OOO core (Intel 3770K)</a:t>
            </a:r>
            <a:endParaRPr lang="en-US" sz="2400" b="1" dirty="0"/>
          </a:p>
        </p:txBody>
      </p:sp>
      <p:sp>
        <p:nvSpPr>
          <p:cNvPr id="21" name="TextBox 3"/>
          <p:cNvSpPr txBox="1"/>
          <p:nvPr/>
        </p:nvSpPr>
        <p:spPr>
          <a:xfrm>
            <a:off x="7128284" y="2444360"/>
            <a:ext cx="275717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N</a:t>
            </a:r>
          </a:p>
        </p:txBody>
      </p:sp>
      <p:sp>
        <p:nvSpPr>
          <p:cNvPr id="35" name="Rounded Rectangle 34"/>
          <p:cNvSpPr/>
          <p:nvPr/>
        </p:nvSpPr>
        <p:spPr>
          <a:xfrm rot="5400000">
            <a:off x="4241554" y="3945586"/>
            <a:ext cx="3672116" cy="7448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 rot="10800000">
            <a:off x="6511109" y="3332474"/>
            <a:ext cx="2394486" cy="27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0800000">
            <a:off x="6511105" y="2996950"/>
            <a:ext cx="2396674" cy="2653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00000">
            <a:off x="6502219" y="2690811"/>
            <a:ext cx="2403375" cy="2323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0800000">
            <a:off x="6502219" y="2384882"/>
            <a:ext cx="2403374" cy="2502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0800000">
            <a:off x="6502219" y="3656510"/>
            <a:ext cx="2405560" cy="27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33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1" uiExpand="1">
        <p:bldSub>
          <a:bldChart bld="series" animBg="0"/>
        </p:bldSub>
      </p:bldGraphic>
      <p:bldP spid="35" grpId="0" animBg="1"/>
      <p:bldP spid="36" grpId="0" uiExpand="1" animBg="1"/>
      <p:bldP spid="36" grpId="1" uiExpand="1" animBg="1"/>
      <p:bldP spid="37" grpId="0" uiExpand="1" animBg="1"/>
      <p:bldP spid="37" grpId="1" uiExpand="1" animBg="1"/>
      <p:bldP spid="38" grpId="0" uiExpand="1" animBg="1"/>
      <p:bldP spid="38" grpId="1" uiExpand="1" animBg="1"/>
      <p:bldP spid="39" grpId="0" uiExpand="1" animBg="1"/>
      <p:bldP spid="40" grpId="0" animBg="1"/>
      <p:bldP spid="40" grpId="1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Executive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944724"/>
            <a:ext cx="87766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5 common principles of architectural specialization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A </a:t>
            </a:r>
            <a:r>
              <a:rPr lang="en-US" sz="2600" dirty="0">
                <a:solidFill>
                  <a:schemeClr val="tx1"/>
                </a:solidFill>
                <a:latin typeface="+mj-lt"/>
                <a:cs typeface="Aparajita" pitchFamily="34" charset="0"/>
              </a:rPr>
              <a:t>p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rogrammable architecture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(LSSD) 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embodying the specialization principles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LSSD compared to </a:t>
            </a:r>
            <a:r>
              <a:rPr lang="en-US" sz="2600" dirty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s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ingle domain specific accelerator (DSA) </a:t>
            </a:r>
          </a:p>
          <a:p>
            <a:pPr marL="800100" lvl="1" indent="-342900" algn="l">
              <a:buClr>
                <a:schemeClr val="tx1"/>
              </a:buClr>
              <a:buSzPct val="50000"/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Performance: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 Matches DSA</a:t>
            </a:r>
          </a:p>
          <a:p>
            <a:pPr marL="800100" lvl="1" indent="-342900" algn="l">
              <a:buClr>
                <a:schemeClr val="tx1"/>
              </a:buClr>
              <a:buSzPct val="50000"/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Area: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 Overhead of at most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4x</a:t>
            </a:r>
            <a:endParaRPr lang="en-US" sz="2400" dirty="0" smtClean="0">
              <a:solidFill>
                <a:schemeClr val="tx1"/>
              </a:solidFill>
              <a:latin typeface="+mj-lt"/>
              <a:cs typeface="Aparajita" pitchFamily="34" charset="0"/>
              <a:sym typeface="Wingdings" pitchFamily="2" charset="2"/>
            </a:endParaRPr>
          </a:p>
          <a:p>
            <a:pPr marL="800100" lvl="1" indent="-342900" algn="l">
              <a:buClr>
                <a:schemeClr val="tx1"/>
              </a:buClr>
              <a:buSzPct val="50000"/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Power: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  Overhead of at most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Aparajita" pitchFamily="34" charset="0"/>
                <a:sym typeface="Wingdings" pitchFamily="2" charset="2"/>
              </a:rPr>
              <a:t>4x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parajita" pitchFamily="34" charset="0"/>
                <a:sym typeface="Wingdings" pitchFamily="2" charset="2"/>
              </a:rPr>
              <a:t> </a:t>
            </a:r>
          </a:p>
          <a:p>
            <a:pPr lvl="1" algn="l">
              <a:buClr>
                <a:schemeClr val="tx1"/>
              </a:buClr>
              <a:buSzPct val="50000"/>
            </a:pPr>
            <a:endParaRPr lang="en-US" dirty="0" smtClean="0">
              <a:solidFill>
                <a:srgbClr val="000000"/>
              </a:solidFill>
              <a:latin typeface="+mj-lt"/>
              <a:cs typeface="Aparajita" pitchFamily="34" charset="0"/>
              <a:sym typeface="Wingdings" pitchFamily="2" charset="2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  <a:cs typeface="Aparajita" pitchFamily="34" charset="0"/>
                <a:sym typeface="Wingdings" pitchFamily="2" charset="2"/>
              </a:rPr>
              <a:t>LSSD power overhead inconsequential with system-level energy efficiency tradeoffs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21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2"/>
          <p:cNvSpPr txBox="1">
            <a:spLocks/>
          </p:cNvSpPr>
          <p:nvPr/>
        </p:nvSpPr>
        <p:spPr bwMode="auto">
          <a:xfrm>
            <a:off x="609600" y="0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Performance Analysis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9725" y="980728"/>
            <a:ext cx="5714864" cy="2800627"/>
            <a:chOff x="-99725" y="980728"/>
            <a:chExt cx="5714864" cy="2800627"/>
          </a:xfrm>
        </p:grpSpPr>
        <p:graphicFrame>
          <p:nvGraphicFramePr>
            <p:cNvPr id="28" name="Char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1130080"/>
                </p:ext>
              </p:extLst>
            </p:nvPr>
          </p:nvGraphicFramePr>
          <p:xfrm>
            <a:off x="-99725" y="1376772"/>
            <a:ext cx="5714864" cy="24045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1" name="TextBox 3"/>
            <p:cNvSpPr txBox="1"/>
            <p:nvPr/>
          </p:nvSpPr>
          <p:spPr>
            <a:xfrm>
              <a:off x="3599892" y="2024844"/>
              <a:ext cx="218330" cy="16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 smtClean="0"/>
                <a:t>C</a:t>
              </a:r>
              <a:endParaRPr lang="en-US" sz="5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59632" y="980728"/>
              <a:ext cx="1712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LSSD</a:t>
              </a:r>
              <a:r>
                <a:rPr lang="en-US" sz="2000" b="1" baseline="-25000" dirty="0" err="1"/>
                <a:t>c</a:t>
              </a:r>
              <a:r>
                <a:rPr lang="en-US" sz="2000" b="1" dirty="0" smtClean="0"/>
                <a:t> </a:t>
              </a:r>
              <a:r>
                <a:rPr lang="en-US" b="1" dirty="0" smtClean="0"/>
                <a:t> vs.  Conv.</a:t>
              </a:r>
            </a:p>
            <a:p>
              <a:r>
                <a:rPr lang="en-US" sz="1200" b="1" dirty="0" smtClean="0"/>
                <a:t>(1 Tile)</a:t>
              </a:r>
              <a:endParaRPr lang="en-US" sz="1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4008" y="980728"/>
            <a:ext cx="5827771" cy="2808312"/>
            <a:chOff x="4495800" y="980728"/>
            <a:chExt cx="5903971" cy="2808312"/>
          </a:xfrm>
        </p:grpSpPr>
        <p:graphicFrame>
          <p:nvGraphicFramePr>
            <p:cNvPr id="35" name="Chart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9231005"/>
                </p:ext>
              </p:extLst>
            </p:nvPr>
          </p:nvGraphicFramePr>
          <p:xfrm>
            <a:off x="4495800" y="1376772"/>
            <a:ext cx="5903971" cy="24122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3" name="TextBox 3"/>
            <p:cNvSpPr txBox="1"/>
            <p:nvPr/>
          </p:nvSpPr>
          <p:spPr>
            <a:xfrm>
              <a:off x="7884368" y="1952836"/>
              <a:ext cx="224742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 smtClean="0"/>
                <a:t>D</a:t>
              </a:r>
              <a:endParaRPr lang="en-US" sz="5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28084" y="980728"/>
              <a:ext cx="204504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LSSD</a:t>
              </a:r>
              <a:r>
                <a:rPr lang="en-US" b="1" baseline="-25000" dirty="0" smtClean="0"/>
                <a:t>D</a:t>
              </a:r>
              <a:r>
                <a:rPr lang="en-US" b="1" dirty="0" smtClean="0"/>
                <a:t>  vs.  DianNao</a:t>
              </a:r>
            </a:p>
            <a:p>
              <a:r>
                <a:rPr lang="en-US" sz="1200" b="1" dirty="0" smtClean="0"/>
                <a:t>(8 Tiles)</a:t>
              </a:r>
              <a:endParaRPr lang="en-US" sz="1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51132" y="3595082"/>
            <a:ext cx="6373705" cy="2930262"/>
            <a:chOff x="2451132" y="3595082"/>
            <a:chExt cx="6373705" cy="2930262"/>
          </a:xfrm>
        </p:grpSpPr>
        <p:graphicFrame>
          <p:nvGraphicFramePr>
            <p:cNvPr id="45" name="Chart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6669433"/>
                </p:ext>
              </p:extLst>
            </p:nvPr>
          </p:nvGraphicFramePr>
          <p:xfrm>
            <a:off x="2451132" y="3933056"/>
            <a:ext cx="6373705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" name="TextBox 3"/>
            <p:cNvSpPr txBox="1"/>
            <p:nvPr/>
          </p:nvSpPr>
          <p:spPr>
            <a:xfrm>
              <a:off x="6026571" y="4653136"/>
              <a:ext cx="309625" cy="16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/>
                <a:t>Q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95622" y="3595082"/>
              <a:ext cx="173246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LSSD</a:t>
              </a:r>
              <a:r>
                <a:rPr lang="en-US" b="1" baseline="-25000" dirty="0"/>
                <a:t>Q</a:t>
              </a:r>
              <a:r>
                <a:rPr lang="en-US" b="1" dirty="0" smtClean="0"/>
                <a:t>  vs.  Q100</a:t>
              </a:r>
            </a:p>
            <a:p>
              <a:r>
                <a:rPr lang="en-US" sz="1200" b="1" dirty="0" smtClean="0"/>
                <a:t>(4 Tiles)</a:t>
              </a:r>
              <a:endParaRPr lang="en-US" sz="12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98477" y="6352231"/>
            <a:ext cx="541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Baseline – 4 wide OOO core (Intel 3770K)</a:t>
            </a:r>
            <a:endParaRPr lang="en-US" sz="2400" b="1" dirty="0"/>
          </a:p>
        </p:txBody>
      </p:sp>
      <p:sp>
        <p:nvSpPr>
          <p:cNvPr id="38" name="Rounded Rectangle 37"/>
          <p:cNvSpPr/>
          <p:nvPr/>
        </p:nvSpPr>
        <p:spPr>
          <a:xfrm rot="5400000">
            <a:off x="7020146" y="3071678"/>
            <a:ext cx="1113532" cy="249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0800000">
            <a:off x="7708142" y="1916832"/>
            <a:ext cx="1076326" cy="1574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5400000">
            <a:off x="2261534" y="2670154"/>
            <a:ext cx="1557144" cy="3925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0800000">
            <a:off x="3347864" y="1988840"/>
            <a:ext cx="958736" cy="151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5400000">
            <a:off x="5118902" y="5732732"/>
            <a:ext cx="1001797" cy="2233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0800000">
            <a:off x="5771010" y="4617132"/>
            <a:ext cx="953232" cy="1548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019151" y="1952836"/>
            <a:ext cx="7189253" cy="320435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Domain Provisioned LSSDs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Performance: LSSD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able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match DSA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Main contributor to speedup: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Concurrency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15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9" grpId="0" animBg="1"/>
      <p:bldP spid="50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723" y="1861664"/>
            <a:ext cx="413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Domain Provisioned LSSDs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19151" y="2348880"/>
            <a:ext cx="7189253" cy="1447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LSSD area &amp; power compared to a single DSA 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8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904056" y="0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Area Analysis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05374"/>
              </p:ext>
            </p:extLst>
          </p:nvPr>
        </p:nvGraphicFramePr>
        <p:xfrm>
          <a:off x="287524" y="1589683"/>
          <a:ext cx="8257436" cy="428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81326" y="4119463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1.2x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36514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1.7x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3614" y="1916832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3.8x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97850" y="4725144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0.5x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67505" y="1292156"/>
            <a:ext cx="413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Domain Provisioned LSSDs</a:t>
            </a:r>
            <a:endParaRPr lang="en-US" sz="28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24721" y="5542223"/>
            <a:ext cx="5940497" cy="1261884"/>
            <a:chOff x="1924721" y="5542223"/>
            <a:chExt cx="5940497" cy="1261884"/>
          </a:xfrm>
        </p:grpSpPr>
        <p:sp>
          <p:nvSpPr>
            <p:cNvPr id="29" name="TextBox 28"/>
            <p:cNvSpPr txBox="1"/>
            <p:nvPr/>
          </p:nvSpPr>
          <p:spPr>
            <a:xfrm rot="18221274">
              <a:off x="1715369" y="5800211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 smtClean="0">
                  <a:latin typeface="+mj-lt"/>
                  <a:cs typeface="Aparajita" pitchFamily="34" charset="0"/>
                </a:rPr>
                <a:t>N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8221274">
              <a:off x="2437091" y="5800210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NPU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8221274">
              <a:off x="3305957" y="5809548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>
                  <a:latin typeface="+mj-lt"/>
                  <a:cs typeface="Aparajita" pitchFamily="34" charset="0"/>
                </a:rPr>
                <a:t>C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8221274">
              <a:off x="3960956" y="5809520"/>
              <a:ext cx="857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Conv.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221274">
              <a:off x="4892078" y="5800211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>
                  <a:latin typeface="+mj-lt"/>
                  <a:cs typeface="Aparajita" pitchFamily="34" charset="0"/>
                </a:rPr>
                <a:t>D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8221274">
              <a:off x="5271233" y="5942332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+mj-lt"/>
                  <a:cs typeface="Aparajita" pitchFamily="34" charset="0"/>
                </a:rPr>
                <a:t>DianNao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8221274">
              <a:off x="6499092" y="5800213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>
                  <a:latin typeface="+mj-lt"/>
                  <a:cs typeface="Aparajita" pitchFamily="34" charset="0"/>
                </a:rPr>
                <a:t>Q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8221274">
              <a:off x="7205422" y="5800212"/>
              <a:ext cx="85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Q100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99592" y="2780928"/>
            <a:ext cx="7565678" cy="1447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Domain provisioned LSSD overhead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1x – 4x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worse in Area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85274"/>
            <a:ext cx="348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*Detailed area breakdown in paper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64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904056" y="0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Power Analysis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975100"/>
              </p:ext>
            </p:extLst>
          </p:nvPr>
        </p:nvGraphicFramePr>
        <p:xfrm>
          <a:off x="287524" y="1589683"/>
          <a:ext cx="8257436" cy="428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074554" y="3573016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2x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01506" y="2204864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3.6x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78651" y="177281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4.1x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97850" y="473153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0.6x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67505" y="1292156"/>
            <a:ext cx="413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Domain Provisioned LSSDs</a:t>
            </a:r>
            <a:endParaRPr lang="en-US" sz="28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924721" y="5542223"/>
            <a:ext cx="5940497" cy="1261884"/>
            <a:chOff x="1924721" y="5542223"/>
            <a:chExt cx="5940497" cy="1261884"/>
          </a:xfrm>
        </p:grpSpPr>
        <p:sp>
          <p:nvSpPr>
            <p:cNvPr id="30" name="TextBox 29"/>
            <p:cNvSpPr txBox="1"/>
            <p:nvPr/>
          </p:nvSpPr>
          <p:spPr>
            <a:xfrm rot="18221274">
              <a:off x="1715369" y="5800211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 smtClean="0">
                  <a:latin typeface="+mj-lt"/>
                  <a:cs typeface="Aparajita" pitchFamily="34" charset="0"/>
                </a:rPr>
                <a:t>N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8221274">
              <a:off x="2437091" y="5800210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NPU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8221274">
              <a:off x="3305957" y="5809548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>
                  <a:latin typeface="+mj-lt"/>
                  <a:cs typeface="Aparajita" pitchFamily="34" charset="0"/>
                </a:rPr>
                <a:t>C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221274">
              <a:off x="3960956" y="5809520"/>
              <a:ext cx="857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Conv.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8221274">
              <a:off x="4892078" y="5800211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>
                  <a:latin typeface="+mj-lt"/>
                  <a:cs typeface="Aparajita" pitchFamily="34" charset="0"/>
                </a:rPr>
                <a:t>D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8221274">
              <a:off x="5271233" y="5942332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+mj-lt"/>
                  <a:cs typeface="Aparajita" pitchFamily="34" charset="0"/>
                </a:rPr>
                <a:t>DianNao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8221274">
              <a:off x="6499092" y="5800213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LSSD</a:t>
              </a:r>
              <a:r>
                <a:rPr lang="en-US" sz="1200" dirty="0">
                  <a:latin typeface="+mj-lt"/>
                  <a:cs typeface="Aparajita" pitchFamily="34" charset="0"/>
                </a:rPr>
                <a:t>Q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8221274">
              <a:off x="7205422" y="5800212"/>
              <a:ext cx="85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  <a:cs typeface="Aparajita" pitchFamily="34" charset="0"/>
                </a:rPr>
                <a:t>Q100</a:t>
              </a:r>
              <a:endParaRPr lang="en-US" sz="2400" dirty="0">
                <a:latin typeface="+mj-lt"/>
                <a:cs typeface="Aparajita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99592" y="2672916"/>
            <a:ext cx="7565678" cy="1447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Domain provisioned LSSD overhead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4x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worse in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485274"/>
            <a:ext cx="367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*Detailed power breakdown in paper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0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2077" y="1827188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Balance LSSD design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19151" y="2348880"/>
            <a:ext cx="7189253" cy="1447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Area and power of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LSSD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Balanced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design, when multiple domains mapped ?</a:t>
            </a:r>
          </a:p>
        </p:txBody>
      </p:sp>
    </p:spTree>
    <p:extLst>
      <p:ext uri="{BB962C8B-B14F-4D97-AF65-F5344CB8AC3E}">
        <p14:creationId xmlns:p14="http://schemas.microsoft.com/office/powerpoint/2010/main" val="88262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902227"/>
              </p:ext>
            </p:extLst>
          </p:nvPr>
        </p:nvGraphicFramePr>
        <p:xfrm>
          <a:off x="4875067" y="1484784"/>
          <a:ext cx="3852428" cy="417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506900"/>
              </p:ext>
            </p:extLst>
          </p:nvPr>
        </p:nvGraphicFramePr>
        <p:xfrm>
          <a:off x="251520" y="1592796"/>
          <a:ext cx="3672408" cy="411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43708" y="3501008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0.6x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93158" y="1995227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2.5x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609600" y="8620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err="1">
                <a:solidFill>
                  <a:schemeClr val="tx1"/>
                </a:solidFill>
              </a:rPr>
              <a:t>LSSD</a:t>
            </a:r>
            <a:r>
              <a:rPr lang="en-US" sz="2400" b="1" i="1" dirty="0" err="1">
                <a:solidFill>
                  <a:schemeClr val="tx1"/>
                </a:solidFill>
              </a:rPr>
              <a:t>Balanced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221274">
            <a:off x="1902211" y="563705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Aparajita" pitchFamily="34" charset="0"/>
              </a:rPr>
              <a:t>LSSD</a:t>
            </a:r>
            <a:r>
              <a:rPr lang="en-US" sz="1200" dirty="0">
                <a:latin typeface="+mj-lt"/>
                <a:cs typeface="Aparajita" pitchFamily="34" charset="0"/>
              </a:rPr>
              <a:t>B</a:t>
            </a:r>
            <a:endParaRPr lang="en-US" sz="2400" dirty="0">
              <a:latin typeface="+mj-lt"/>
              <a:cs typeface="Aparajit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221274">
            <a:off x="2133871" y="5921765"/>
            <a:ext cx="145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Aparajita" pitchFamily="34" charset="0"/>
              </a:rPr>
              <a:t>Multi-DSA</a:t>
            </a:r>
            <a:endParaRPr lang="en-US" sz="2400" dirty="0">
              <a:latin typeface="+mj-lt"/>
              <a:cs typeface="Aparajit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221274">
            <a:off x="6334736" y="566086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Aparajita" pitchFamily="34" charset="0"/>
              </a:rPr>
              <a:t>LSSD</a:t>
            </a:r>
            <a:r>
              <a:rPr lang="en-US" sz="1200" dirty="0">
                <a:latin typeface="+mj-lt"/>
                <a:cs typeface="Aparajita" pitchFamily="34" charset="0"/>
              </a:rPr>
              <a:t>B</a:t>
            </a:r>
            <a:endParaRPr lang="en-US" sz="2400" dirty="0">
              <a:latin typeface="+mj-lt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8221274">
            <a:off x="6598367" y="5921765"/>
            <a:ext cx="145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Aparajita" pitchFamily="34" charset="0"/>
              </a:rPr>
              <a:t>Multi-DSA</a:t>
            </a:r>
            <a:endParaRPr lang="en-US" sz="2400" dirty="0">
              <a:latin typeface="+mj-lt"/>
              <a:cs typeface="Aparajit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5469" y="1376772"/>
            <a:ext cx="885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Area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18460" y="1376772"/>
            <a:ext cx="113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820132" y="2420888"/>
            <a:ext cx="7532016" cy="244827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Balance LSSD design overheads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Area efficient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 multiple DSAs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2.5x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worse in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Power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than multiple DSAs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95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11" grpId="0">
        <p:bldAsOne/>
      </p:bldGraphic>
      <p:bldP spid="17" grpId="0"/>
      <p:bldP spid="18" grpId="0"/>
      <p:bldP spid="12" grpId="0"/>
      <p:bldP spid="14" grpId="0"/>
      <p:bldP spid="20" grpId="0"/>
      <p:bldP spid="21" grpId="0"/>
      <p:bldP spid="23" grpId="0"/>
      <p:bldP spid="25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944724"/>
            <a:ext cx="77262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Introduction and Motivation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Principles of architectural specialization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Embodiment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of principles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 in DSAs</a:t>
            </a:r>
            <a:endParaRPr lang="en-US" sz="2400" dirty="0">
              <a:solidFill>
                <a:schemeClr val="bg1">
                  <a:lumMod val="65000"/>
                </a:schemeClr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  <a:sym typeface="Wingdings" pitchFamily="2" charset="2"/>
              </a:rPr>
              <a:t>Architecture for programmable specialization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  <a:sym typeface="Wingdings" pitchFamily="2" charset="2"/>
              </a:rPr>
              <a:t>(LSSD)</a:t>
            </a:r>
          </a:p>
          <a:p>
            <a:pPr lvl="1" algn="l">
              <a:buSzPct val="50000"/>
            </a:pPr>
            <a:endParaRPr lang="en-US" dirty="0">
              <a:solidFill>
                <a:schemeClr val="bg1">
                  <a:lumMod val="65000"/>
                </a:schemeClr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  <a:sym typeface="Wingdings" pitchFamily="2" charset="2"/>
              </a:rPr>
              <a:t>Evaluation of LSSD with 4 DSAs                                    (Performance, power &amp; area)</a:t>
            </a: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System-level energy efficiency </a:t>
            </a:r>
            <a:r>
              <a:rPr lang="en-US" sz="2600" dirty="0" smtClean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tradeoffs                with LSSD and DSA</a:t>
            </a: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  <a:sym typeface="Wingdings" pitchFamily="2" charset="2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3" y="3029894"/>
            <a:ext cx="914337" cy="9751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4525" y="4257895"/>
            <a:ext cx="1124094" cy="971305"/>
            <a:chOff x="-9990" y="5449079"/>
            <a:chExt cx="1547918" cy="1296366"/>
          </a:xfrm>
        </p:grpSpPr>
        <p:grpSp>
          <p:nvGrpSpPr>
            <p:cNvPr id="17" name="Group 16"/>
            <p:cNvGrpSpPr/>
            <p:nvPr/>
          </p:nvGrpSpPr>
          <p:grpSpPr>
            <a:xfrm>
              <a:off x="-9990" y="5449079"/>
              <a:ext cx="1547918" cy="1296366"/>
              <a:chOff x="-1893470" y="121113"/>
              <a:chExt cx="10808873" cy="8136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39082" y="5937076"/>
                <a:ext cx="7622586" cy="2320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Speedup</a:t>
                </a:r>
                <a:endParaRPr lang="en-US" sz="105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4313621" y="2541264"/>
                <a:ext cx="7503824" cy="266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Energy</a:t>
                </a:r>
                <a:endParaRPr lang="en-US" sz="1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29601" y="3620176"/>
                <a:ext cx="685802" cy="240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53199" y="6056051"/>
                <a:ext cx="2133602" cy="616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030845" y="6095949"/>
                <a:ext cx="770138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161599" y="397308"/>
                <a:ext cx="0" cy="563879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514059" y="6071494"/>
              <a:ext cx="338731" cy="94626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52790" y="5852320"/>
              <a:ext cx="269299" cy="219174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9199" y="5670074"/>
              <a:ext cx="80442" cy="187022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34902" y="6226250"/>
              <a:ext cx="193446" cy="51285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21844" y="6075102"/>
              <a:ext cx="218837" cy="151148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40681" y="5923648"/>
              <a:ext cx="80443" cy="147846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37187" y="1556792"/>
            <a:ext cx="1017004" cy="1111005"/>
            <a:chOff x="-2357378" y="4190203"/>
            <a:chExt cx="1496908" cy="2284093"/>
          </a:xfrm>
        </p:grpSpPr>
        <p:sp>
          <p:nvSpPr>
            <p:cNvPr id="123" name="Rectangle 122"/>
            <p:cNvSpPr/>
            <p:nvPr/>
          </p:nvSpPr>
          <p:spPr>
            <a:xfrm>
              <a:off x="-2354778" y="4668180"/>
              <a:ext cx="1494308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Computation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-2357377" y="5625244"/>
              <a:ext cx="1494309" cy="381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Data Reuse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2357378" y="4190203"/>
              <a:ext cx="1494308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Concurrency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-2357378" y="6093296"/>
              <a:ext cx="1494309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Coordination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-2354778" y="5157192"/>
              <a:ext cx="1494308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Communication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956376" y="5531422"/>
            <a:ext cx="1079061" cy="980340"/>
            <a:chOff x="2895356" y="1524004"/>
            <a:chExt cx="2609056" cy="2451459"/>
          </a:xfrm>
        </p:grpSpPr>
        <p:sp>
          <p:nvSpPr>
            <p:cNvPr id="222" name="Rectangle 221"/>
            <p:cNvSpPr/>
            <p:nvPr/>
          </p:nvSpPr>
          <p:spPr>
            <a:xfrm>
              <a:off x="2895356" y="1524004"/>
              <a:ext cx="2609056" cy="2451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041045" y="1656661"/>
              <a:ext cx="990600" cy="947278"/>
              <a:chOff x="6267082" y="4580649"/>
              <a:chExt cx="868376" cy="828003"/>
            </a:xfrm>
            <a:solidFill>
              <a:schemeClr val="bg1"/>
            </a:solidFill>
          </p:grpSpPr>
          <p:cxnSp>
            <p:nvCxnSpPr>
              <p:cNvPr id="250" name="Straight Connector 249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tangle 267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smtClean="0">
                    <a:solidFill>
                      <a:schemeClr val="tx1"/>
                    </a:solidFill>
                  </a:rPr>
                  <a:t>Core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4" name="Up-Down Arrow 223"/>
            <p:cNvSpPr/>
            <p:nvPr/>
          </p:nvSpPr>
          <p:spPr>
            <a:xfrm>
              <a:off x="3397468" y="2967139"/>
              <a:ext cx="228600" cy="56530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25" name="Up-Down Arrow 224"/>
            <p:cNvSpPr/>
            <p:nvPr/>
          </p:nvSpPr>
          <p:spPr>
            <a:xfrm>
              <a:off x="4797289" y="2597120"/>
              <a:ext cx="238634" cy="935327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484118" y="3072486"/>
              <a:ext cx="1715685" cy="461780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System Bus</a:t>
              </a:r>
              <a:endParaRPr lang="en-US" sz="600" b="1" dirty="0"/>
            </a:p>
          </p:txBody>
        </p:sp>
        <p:sp>
          <p:nvSpPr>
            <p:cNvPr id="227" name="Up-Down Arrow 226"/>
            <p:cNvSpPr/>
            <p:nvPr/>
          </p:nvSpPr>
          <p:spPr>
            <a:xfrm rot="5400000">
              <a:off x="4177173" y="1864753"/>
              <a:ext cx="130605" cy="40239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123123" y="2607665"/>
              <a:ext cx="830803" cy="3502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$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123124" y="3534266"/>
              <a:ext cx="2235254" cy="3502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Memory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4445496" y="1651713"/>
              <a:ext cx="990600" cy="947278"/>
              <a:chOff x="6267082" y="4580649"/>
              <a:chExt cx="868376" cy="828003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err="1" smtClean="0">
                    <a:solidFill>
                      <a:schemeClr val="tx1"/>
                    </a:solidFill>
                  </a:rPr>
                  <a:t>Accel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781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89814" y="1340768"/>
            <a:ext cx="7211506" cy="165618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LSSD’s power overhead of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2x - 4x matter in a system with accelerator?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89814" y="3573016"/>
            <a:ext cx="7211506" cy="165618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what scenarios you want to build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DSA over LSSD?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03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Energy Efficiency Tradeoffs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1440979" y="5672728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Accel</a:t>
            </a:r>
            <a:r>
              <a:rPr lang="en-US" sz="2000" dirty="0" smtClean="0"/>
              <a:t>. energy</a:t>
            </a:r>
            <a:endParaRPr lang="en-US" sz="2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4049960" y="5672728"/>
            <a:ext cx="173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System energy</a:t>
            </a:r>
            <a:endParaRPr lang="en-US" sz="2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629400" y="5672728"/>
            <a:ext cx="14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Core energy</a:t>
            </a:r>
            <a:endParaRPr lang="en-US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1187624" y="5143121"/>
            <a:ext cx="1890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P</a:t>
            </a:r>
            <a:r>
              <a:rPr lang="en-US" b="1" i="1" dirty="0" err="1" smtClean="0"/>
              <a:t>acc</a:t>
            </a:r>
            <a:r>
              <a:rPr lang="en-US" b="1" i="1" dirty="0" smtClean="0"/>
              <a:t> * </a:t>
            </a:r>
            <a:r>
              <a:rPr lang="en-US" sz="2400" b="1" i="1" dirty="0" smtClean="0"/>
              <a:t>(U/S) </a:t>
            </a:r>
            <a:r>
              <a:rPr lang="en-US" b="1" i="1" dirty="0" smtClean="0"/>
              <a:t>* </a:t>
            </a:r>
            <a:r>
              <a:rPr lang="en-US" sz="2400" b="1" i="1" dirty="0" smtClean="0"/>
              <a:t>t</a:t>
            </a:r>
            <a:endParaRPr lang="en-US" sz="2400" b="1" i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6589411" y="5143121"/>
            <a:ext cx="215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P</a:t>
            </a:r>
            <a:r>
              <a:rPr lang="en-US" b="1" i="1" dirty="0" err="1" smtClean="0"/>
              <a:t>core</a:t>
            </a:r>
            <a:r>
              <a:rPr lang="en-US" b="1" i="1" dirty="0" smtClean="0"/>
              <a:t> * </a:t>
            </a:r>
            <a:r>
              <a:rPr lang="en-US" sz="2400" b="1" i="1" dirty="0" smtClean="0"/>
              <a:t>(1 - U) </a:t>
            </a:r>
            <a:r>
              <a:rPr lang="en-US" b="1" i="1" dirty="0" smtClean="0"/>
              <a:t>*</a:t>
            </a:r>
            <a:r>
              <a:rPr lang="en-US" sz="2400" b="1" i="1" dirty="0" smtClean="0"/>
              <a:t> t</a:t>
            </a:r>
            <a:endParaRPr lang="en-US" sz="2400" b="1" i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3315614" y="5143121"/>
            <a:ext cx="288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P</a:t>
            </a:r>
            <a:r>
              <a:rPr lang="en-US" b="1" i="1" dirty="0" err="1" smtClean="0"/>
              <a:t>sys</a:t>
            </a:r>
            <a:r>
              <a:rPr lang="en-US" b="1" i="1" dirty="0" smtClean="0"/>
              <a:t> *</a:t>
            </a:r>
            <a:r>
              <a:rPr lang="en-US" sz="2400" b="1" i="1" dirty="0" smtClean="0"/>
              <a:t> (1 – U + U/S) </a:t>
            </a:r>
            <a:r>
              <a:rPr lang="en-US" b="1" i="1" dirty="0" smtClean="0"/>
              <a:t>*</a:t>
            </a:r>
            <a:r>
              <a:rPr lang="en-US" sz="2400" b="1" i="1" dirty="0" smtClean="0"/>
              <a:t> t</a:t>
            </a:r>
            <a:endParaRPr lang="en-US" sz="2400" b="1" i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686613" y="514312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  = </a:t>
            </a:r>
            <a:endParaRPr lang="en-US" sz="2400" b="1" i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3041045" y="51454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+</a:t>
            </a:r>
            <a:endParaRPr lang="en-US" sz="2400" b="1" i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6252748" y="51633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+ </a:t>
            </a:r>
            <a:endParaRPr lang="en-US" sz="2400" b="1" i="1" dirty="0"/>
          </a:p>
        </p:txBody>
      </p:sp>
      <p:sp>
        <p:nvSpPr>
          <p:cNvPr id="182" name="Rectangle 181"/>
          <p:cNvSpPr/>
          <p:nvPr/>
        </p:nvSpPr>
        <p:spPr>
          <a:xfrm>
            <a:off x="445079" y="5045734"/>
            <a:ext cx="8330041" cy="661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" name="TextBox 190"/>
          <p:cNvSpPr txBox="1"/>
          <p:nvPr/>
        </p:nvSpPr>
        <p:spPr>
          <a:xfrm>
            <a:off x="6084168" y="2664784"/>
            <a:ext cx="27705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990000"/>
              </a:buClr>
            </a:pPr>
            <a:r>
              <a:rPr lang="en-US" sz="2000" b="1" dirty="0" smtClean="0"/>
              <a:t>S</a:t>
            </a:r>
            <a:r>
              <a:rPr lang="en-US" sz="2000" dirty="0" smtClean="0"/>
              <a:t>: accelerator’s </a:t>
            </a:r>
            <a:r>
              <a:rPr lang="en-US" sz="2000" b="1" dirty="0" smtClean="0">
                <a:solidFill>
                  <a:srgbClr val="FF0000"/>
                </a:solidFill>
              </a:rPr>
              <a:t>speedup</a:t>
            </a:r>
          </a:p>
          <a:p>
            <a:pPr>
              <a:buClr>
                <a:srgbClr val="990000"/>
              </a:buClr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Clr>
                <a:srgbClr val="990000"/>
              </a:buClr>
            </a:pPr>
            <a:r>
              <a:rPr lang="en-US" sz="2000" b="1" dirty="0"/>
              <a:t>U</a:t>
            </a:r>
            <a:r>
              <a:rPr lang="en-US" sz="2000" dirty="0"/>
              <a:t>: accelerator </a:t>
            </a:r>
            <a:r>
              <a:rPr lang="en-US" sz="2000" b="1" dirty="0" smtClean="0">
                <a:solidFill>
                  <a:srgbClr val="FF0000"/>
                </a:solidFill>
              </a:rPr>
              <a:t>utilization</a:t>
            </a:r>
            <a:endParaRPr lang="en-US" sz="2000" dirty="0"/>
          </a:p>
        </p:txBody>
      </p:sp>
      <p:sp>
        <p:nvSpPr>
          <p:cNvPr id="196" name="TextBox 195"/>
          <p:cNvSpPr txBox="1"/>
          <p:nvPr/>
        </p:nvSpPr>
        <p:spPr>
          <a:xfrm>
            <a:off x="244074" y="4509120"/>
            <a:ext cx="5895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Overall </a:t>
            </a:r>
            <a:r>
              <a:rPr lang="en-US" sz="2000" b="1" dirty="0" smtClean="0">
                <a:solidFill>
                  <a:srgbClr val="FF0000"/>
                </a:solidFill>
              </a:rPr>
              <a:t>energy</a:t>
            </a:r>
            <a:r>
              <a:rPr lang="en-US" sz="2000" dirty="0" smtClean="0"/>
              <a:t> of the computation executed on system</a:t>
            </a:r>
            <a:endParaRPr lang="en-US" sz="2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0" y="6561348"/>
            <a:ext cx="3945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*Power numbers are example representation</a:t>
            </a:r>
            <a:endParaRPr lang="en-US" sz="1600" dirty="0"/>
          </a:p>
        </p:txBody>
      </p:sp>
      <p:sp>
        <p:nvSpPr>
          <p:cNvPr id="198" name="TextBox 197"/>
          <p:cNvSpPr txBox="1"/>
          <p:nvPr/>
        </p:nvSpPr>
        <p:spPr>
          <a:xfrm>
            <a:off x="250547" y="2456892"/>
            <a:ext cx="21602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990000"/>
              </a:buClr>
            </a:pPr>
            <a:r>
              <a:rPr lang="en-US" sz="2000" b="1" dirty="0" smtClean="0"/>
              <a:t> t</a:t>
            </a:r>
            <a:r>
              <a:rPr lang="en-US" sz="2000" dirty="0" smtClean="0"/>
              <a:t>: execution </a:t>
            </a:r>
            <a:r>
              <a:rPr lang="en-US" sz="2000" b="1" dirty="0" smtClean="0">
                <a:solidFill>
                  <a:srgbClr val="FF0000"/>
                </a:solidFill>
              </a:rPr>
              <a:t>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5390" y="1123890"/>
            <a:ext cx="7425423" cy="3025191"/>
            <a:chOff x="665390" y="1123890"/>
            <a:chExt cx="7425423" cy="3025191"/>
          </a:xfrm>
        </p:grpSpPr>
        <p:sp>
          <p:nvSpPr>
            <p:cNvPr id="74" name="Rectangle 73"/>
            <p:cNvSpPr/>
            <p:nvPr/>
          </p:nvSpPr>
          <p:spPr>
            <a:xfrm>
              <a:off x="2699792" y="1524001"/>
              <a:ext cx="2880320" cy="2625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041045" y="1656661"/>
              <a:ext cx="990600" cy="947278"/>
              <a:chOff x="6267082" y="4580649"/>
              <a:chExt cx="868376" cy="828003"/>
            </a:xfrm>
            <a:solidFill>
              <a:schemeClr val="bg1"/>
            </a:solidFill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ectangle 144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OOO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Core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7" name="Up-Down Arrow 166"/>
            <p:cNvSpPr/>
            <p:nvPr/>
          </p:nvSpPr>
          <p:spPr>
            <a:xfrm>
              <a:off x="3397468" y="2967140"/>
              <a:ext cx="228600" cy="702732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908818" y="1123890"/>
              <a:ext cx="27793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System with accelerator</a:t>
              </a:r>
              <a:endParaRPr lang="en-US" sz="2000" b="1" dirty="0"/>
            </a:p>
          </p:txBody>
        </p:sp>
        <p:sp>
          <p:nvSpPr>
            <p:cNvPr id="169" name="Up-Down Arrow 168"/>
            <p:cNvSpPr/>
            <p:nvPr/>
          </p:nvSpPr>
          <p:spPr>
            <a:xfrm>
              <a:off x="4797290" y="2597120"/>
              <a:ext cx="238634" cy="1058232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666402" y="3208097"/>
              <a:ext cx="11576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System Bus</a:t>
              </a:r>
              <a:endParaRPr lang="en-US" sz="1600" b="1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16173" y="1808820"/>
              <a:ext cx="1175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990000"/>
                </a:buClr>
              </a:pPr>
              <a:r>
                <a:rPr lang="en-US" sz="2000" b="1" dirty="0" err="1"/>
                <a:t>P</a:t>
              </a:r>
              <a:r>
                <a:rPr lang="en-US" sz="1600" b="1" dirty="0" err="1"/>
                <a:t>core</a:t>
              </a:r>
              <a:r>
                <a:rPr lang="en-US" sz="2000" dirty="0"/>
                <a:t>: </a:t>
              </a:r>
              <a:r>
                <a:rPr lang="en-US" sz="2000" dirty="0" smtClean="0"/>
                <a:t>5W</a:t>
              </a:r>
              <a:endParaRPr lang="en-US" sz="20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040344" y="2996952"/>
              <a:ext cx="1061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990000"/>
                </a:buClr>
              </a:pPr>
              <a:r>
                <a:rPr lang="en-US" sz="2000" b="1" dirty="0" err="1" smtClean="0"/>
                <a:t>P</a:t>
              </a:r>
              <a:r>
                <a:rPr lang="en-US" sz="1600" b="1" dirty="0" err="1" smtClean="0"/>
                <a:t>sys</a:t>
              </a:r>
              <a:r>
                <a:rPr lang="en-US" sz="2000" dirty="0" smtClean="0"/>
                <a:t>: 5W</a:t>
              </a:r>
              <a:endParaRPr lang="en-US" sz="20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444208" y="1789637"/>
              <a:ext cx="1646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990000"/>
                </a:buClr>
              </a:pPr>
              <a:r>
                <a:rPr lang="en-US" sz="2000" b="1" dirty="0" err="1" smtClean="0"/>
                <a:t>P</a:t>
              </a:r>
              <a:r>
                <a:rPr lang="en-US" sz="1600" b="1" dirty="0" err="1" smtClean="0"/>
                <a:t>acc</a:t>
              </a:r>
              <a:r>
                <a:rPr lang="en-US" sz="2000" dirty="0" smtClean="0"/>
                <a:t>: 0.1 – 5W</a:t>
              </a:r>
              <a:endParaRPr lang="en-US" sz="2000" dirty="0"/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flipH="1">
              <a:off x="1980052" y="2132856"/>
              <a:ext cx="100450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5471033" y="2123756"/>
              <a:ext cx="102212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Left Brace 187"/>
            <p:cNvSpPr/>
            <p:nvPr/>
          </p:nvSpPr>
          <p:spPr>
            <a:xfrm>
              <a:off x="2263257" y="2602035"/>
              <a:ext cx="647732" cy="1413114"/>
            </a:xfrm>
            <a:prstGeom prst="leftBrace">
              <a:avLst>
                <a:gd name="adj1" fmla="val 66710"/>
                <a:gd name="adj2" fmla="val 48347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80862" y="3302621"/>
              <a:ext cx="1486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System power</a:t>
              </a:r>
              <a:endParaRPr lang="en-US" i="1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65390" y="2103652"/>
              <a:ext cx="1276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Core power</a:t>
              </a:r>
              <a:endParaRPr lang="en-US" i="1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536917" y="2087560"/>
              <a:ext cx="139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Accel</a:t>
              </a:r>
              <a:r>
                <a:rPr lang="en-US" i="1" dirty="0"/>
                <a:t>.</a:t>
              </a:r>
              <a:r>
                <a:rPr lang="en-US" i="1" dirty="0" smtClean="0"/>
                <a:t> power</a:t>
              </a:r>
              <a:endParaRPr lang="en-US" i="1" dirty="0"/>
            </a:p>
          </p:txBody>
        </p:sp>
        <p:sp>
          <p:nvSpPr>
            <p:cNvPr id="195" name="Up-Down Arrow 194"/>
            <p:cNvSpPr/>
            <p:nvPr/>
          </p:nvSpPr>
          <p:spPr>
            <a:xfrm rot="5400000">
              <a:off x="4177173" y="1864753"/>
              <a:ext cx="130605" cy="40239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23123" y="2607665"/>
              <a:ext cx="830803" cy="35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Caches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123124" y="3664886"/>
              <a:ext cx="2235254" cy="35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4445496" y="1651713"/>
              <a:ext cx="990600" cy="947278"/>
              <a:chOff x="6267082" y="4580649"/>
              <a:chExt cx="868376" cy="828003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213" name="Straight Connector 212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Rectangle 230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Accel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(LSSD or DSA)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033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 animBg="1"/>
      <p:bldP spid="191" grpId="0" animBg="1"/>
      <p:bldP spid="196" grpId="0"/>
      <p:bldP spid="1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itle 1"/>
          <p:cNvSpPr txBox="1">
            <a:spLocks/>
          </p:cNvSpPr>
          <p:nvPr/>
        </p:nvSpPr>
        <p:spPr bwMode="auto">
          <a:xfrm>
            <a:off x="1655676" y="1448780"/>
            <a:ext cx="6372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sz="1800" dirty="0" err="1" smtClean="0">
                <a:solidFill>
                  <a:schemeClr val="tx1"/>
                </a:solidFill>
              </a:rPr>
              <a:t>Speedup</a:t>
            </a:r>
            <a:r>
              <a:rPr lang="en-US" sz="1100" dirty="0" err="1" smtClean="0">
                <a:solidFill>
                  <a:schemeClr val="tx1"/>
                </a:solidFill>
              </a:rPr>
              <a:t>lssd</a:t>
            </a:r>
            <a:r>
              <a:rPr lang="en-US" sz="1800" dirty="0" smtClean="0">
                <a:solidFill>
                  <a:schemeClr val="tx1"/>
                </a:solidFill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</a:rPr>
              <a:t>Speedup</a:t>
            </a:r>
            <a:r>
              <a:rPr lang="en-US" sz="1200" dirty="0" err="1" smtClean="0">
                <a:solidFill>
                  <a:schemeClr val="tx1"/>
                </a:solidFill>
              </a:rPr>
              <a:t>dsa</a:t>
            </a:r>
            <a:r>
              <a:rPr lang="en-US" sz="1200" dirty="0" smtClean="0">
                <a:solidFill>
                  <a:schemeClr val="tx1"/>
                </a:solidFill>
              </a:rPr>
              <a:t>      </a:t>
            </a:r>
            <a:r>
              <a:rPr lang="en-US" sz="1800" dirty="0" smtClean="0">
                <a:solidFill>
                  <a:schemeClr val="tx1"/>
                </a:solidFill>
              </a:rPr>
              <a:t>(Speedup w.r.t OOO)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28144"/>
            <a:ext cx="2133600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609600" y="216024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Energy </a:t>
            </a:r>
            <a:r>
              <a:rPr lang="en-US" b="1" dirty="0">
                <a:solidFill>
                  <a:schemeClr val="tx1"/>
                </a:solidFill>
              </a:rPr>
              <a:t>Efficiency </a:t>
            </a:r>
            <a:r>
              <a:rPr lang="en-US" b="1" dirty="0" smtClean="0">
                <a:solidFill>
                  <a:schemeClr val="tx1"/>
                </a:solidFill>
              </a:rPr>
              <a:t>Gains of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LSSD &amp; DSA over OOO core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992891"/>
              </p:ext>
            </p:extLst>
          </p:nvPr>
        </p:nvGraphicFramePr>
        <p:xfrm>
          <a:off x="9525" y="2218622"/>
          <a:ext cx="5724128" cy="397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 bwMode="auto">
          <a:xfrm>
            <a:off x="1331640" y="1967354"/>
            <a:ext cx="20086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</a:rPr>
              <a:t>P</a:t>
            </a:r>
            <a:r>
              <a:rPr lang="en-US" sz="1800" dirty="0" err="1" smtClean="0">
                <a:solidFill>
                  <a:schemeClr val="tx1"/>
                </a:solidFill>
              </a:rPr>
              <a:t>dsa</a:t>
            </a:r>
            <a:r>
              <a:rPr lang="en-US" sz="2800" dirty="0" smtClean="0">
                <a:solidFill>
                  <a:schemeClr val="tx1"/>
                </a:solidFill>
              </a:rPr>
              <a:t>  ≈ 0.0W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458267"/>
              </p:ext>
            </p:extLst>
          </p:nvPr>
        </p:nvGraphicFramePr>
        <p:xfrm>
          <a:off x="5065514" y="2039501"/>
          <a:ext cx="5312668" cy="398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 bwMode="auto">
          <a:xfrm>
            <a:off x="6467122" y="1936577"/>
            <a:ext cx="21242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</a:rPr>
              <a:t>P</a:t>
            </a:r>
            <a:r>
              <a:rPr lang="en-US" sz="1800" dirty="0" err="1" smtClean="0">
                <a:solidFill>
                  <a:schemeClr val="tx1"/>
                </a:solidFill>
              </a:rPr>
              <a:t>lssd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 smtClean="0">
                <a:solidFill>
                  <a:schemeClr val="tx1"/>
                </a:solidFill>
              </a:rPr>
              <a:t> 0.5W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35896" y="2260613"/>
            <a:ext cx="2484276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99892" y="1916832"/>
            <a:ext cx="268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500mW Power overhead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1538645" y="6165304"/>
            <a:ext cx="6750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Baseline – 4 wide OOO core</a:t>
            </a:r>
            <a:endParaRPr lang="en-US" sz="20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5949280"/>
            <a:ext cx="67507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 higher speedups </a:t>
            </a:r>
            <a:r>
              <a:rPr lang="en-US" sz="2400" b="1" dirty="0" smtClean="0">
                <a:latin typeface="+mj-lt"/>
              </a:rPr>
              <a:t>(S </a:t>
            </a:r>
            <a:r>
              <a:rPr lang="en-US" sz="2400" b="1" dirty="0" smtClean="0">
                <a:latin typeface="+mj-lt"/>
                <a:sym typeface="Wingdings" pitchFamily="2" charset="2"/>
              </a:rPr>
              <a:t> </a:t>
            </a:r>
            <a:r>
              <a:rPr lang="en-US" sz="2800" b="1" dirty="0" smtClean="0">
                <a:latin typeface="+mj-lt"/>
                <a:sym typeface="Wingdings" pitchFamily="2" charset="2"/>
              </a:rPr>
              <a:t>∞</a:t>
            </a:r>
            <a:r>
              <a:rPr lang="en-US" sz="2400" b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, energy efficiency gains ‘capped’ due to large system power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69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/>
        </p:bldSub>
      </p:bldGraphic>
      <p:bldP spid="26" grpId="0" uiExpand="1"/>
      <p:bldGraphic spid="18" grpId="0" uiExpand="1">
        <p:bldSub>
          <a:bldChart bld="series"/>
        </p:bldSub>
      </p:bldGraphic>
      <p:bldP spid="33" grpId="0" uiExpand="1"/>
      <p:bldP spid="28" grpId="0" uiExpand="1"/>
      <p:bldP spid="4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944724"/>
            <a:ext cx="77262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</a:rPr>
              <a:t>Introduction and Motivation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</a:rPr>
              <a:t>Principles of architectural specialization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cs typeface="Consolas" pitchFamily="49" charset="0"/>
              </a:rPr>
              <a:t>Embodiment </a:t>
            </a:r>
            <a:r>
              <a:rPr lang="en-US" sz="2400" dirty="0">
                <a:solidFill>
                  <a:schemeClr val="tx1"/>
                </a:solidFill>
                <a:cs typeface="Consolas" pitchFamily="49" charset="0"/>
              </a:rPr>
              <a:t>of principles </a:t>
            </a:r>
            <a:r>
              <a:rPr lang="en-US" sz="2400" dirty="0" smtClean="0">
                <a:solidFill>
                  <a:schemeClr val="tx1"/>
                </a:solidFill>
                <a:cs typeface="Consolas" pitchFamily="49" charset="0"/>
              </a:rPr>
              <a:t> in DSAs</a:t>
            </a:r>
            <a:endParaRPr lang="en-US" sz="2400" dirty="0">
              <a:solidFill>
                <a:schemeClr val="tx1"/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Architecture for programmable specialization </a:t>
            </a:r>
            <a:r>
              <a:rPr lang="en-US" sz="2600" b="1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(LSSD)</a:t>
            </a:r>
          </a:p>
          <a:p>
            <a:pPr lvl="1" algn="l">
              <a:buSzPct val="50000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Evaluation of LSSD with 4 DSAs                                    (Performance, power &amp; area)</a:t>
            </a: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System-level energy efficiency </a:t>
            </a:r>
            <a:r>
              <a:rPr lang="en-US" sz="2600" dirty="0" smtClean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tradeoffs                with LSSD and DSA</a:t>
            </a: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  <a:sym typeface="Wingdings" pitchFamily="2" charset="2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3" y="3029894"/>
            <a:ext cx="914337" cy="9751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4525" y="4257895"/>
            <a:ext cx="1124094" cy="971305"/>
            <a:chOff x="-9990" y="5449079"/>
            <a:chExt cx="1547918" cy="1296366"/>
          </a:xfrm>
        </p:grpSpPr>
        <p:grpSp>
          <p:nvGrpSpPr>
            <p:cNvPr id="17" name="Group 16"/>
            <p:cNvGrpSpPr/>
            <p:nvPr/>
          </p:nvGrpSpPr>
          <p:grpSpPr>
            <a:xfrm>
              <a:off x="-9990" y="5449079"/>
              <a:ext cx="1547918" cy="1296366"/>
              <a:chOff x="-1893470" y="121113"/>
              <a:chExt cx="10808873" cy="8136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39082" y="5937076"/>
                <a:ext cx="7622586" cy="2320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Speedup</a:t>
                </a:r>
                <a:endParaRPr lang="en-US" sz="105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4313621" y="2541264"/>
                <a:ext cx="7503824" cy="266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Energy</a:t>
                </a:r>
                <a:endParaRPr lang="en-US" sz="1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29601" y="3620176"/>
                <a:ext cx="685802" cy="240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53199" y="6056051"/>
                <a:ext cx="2133602" cy="616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030845" y="6095949"/>
                <a:ext cx="770138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161599" y="397308"/>
                <a:ext cx="0" cy="563879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514059" y="6071494"/>
              <a:ext cx="338731" cy="94626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52790" y="5852320"/>
              <a:ext cx="269299" cy="219174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9199" y="5670074"/>
              <a:ext cx="80442" cy="187022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34902" y="6226250"/>
              <a:ext cx="193446" cy="51285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21844" y="6075102"/>
              <a:ext cx="218837" cy="151148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40681" y="5923648"/>
              <a:ext cx="80443" cy="147846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37187" y="1556792"/>
            <a:ext cx="1017004" cy="1111005"/>
            <a:chOff x="-2357378" y="4190203"/>
            <a:chExt cx="1496908" cy="2284093"/>
          </a:xfrm>
        </p:grpSpPr>
        <p:sp>
          <p:nvSpPr>
            <p:cNvPr id="123" name="Rectangle 122"/>
            <p:cNvSpPr/>
            <p:nvPr/>
          </p:nvSpPr>
          <p:spPr>
            <a:xfrm>
              <a:off x="-2354778" y="4668180"/>
              <a:ext cx="1494308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Computation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-2357377" y="5625244"/>
              <a:ext cx="1494309" cy="381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Data Reuse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2357378" y="4190203"/>
              <a:ext cx="1494308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Concurrency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-2357378" y="6093296"/>
              <a:ext cx="1494309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Coordination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-2354778" y="5157192"/>
              <a:ext cx="1494308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Communication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956376" y="5531422"/>
            <a:ext cx="1079061" cy="980340"/>
            <a:chOff x="2895356" y="1524004"/>
            <a:chExt cx="2609056" cy="2451459"/>
          </a:xfrm>
        </p:grpSpPr>
        <p:sp>
          <p:nvSpPr>
            <p:cNvPr id="75" name="Rectangle 74"/>
            <p:cNvSpPr/>
            <p:nvPr/>
          </p:nvSpPr>
          <p:spPr>
            <a:xfrm>
              <a:off x="2895356" y="1524004"/>
              <a:ext cx="2609056" cy="2451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041045" y="1656661"/>
              <a:ext cx="990600" cy="947278"/>
              <a:chOff x="6267082" y="4580649"/>
              <a:chExt cx="868376" cy="828003"/>
            </a:xfrm>
            <a:solidFill>
              <a:schemeClr val="bg1"/>
            </a:solidFill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tangle 171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smtClean="0">
                    <a:solidFill>
                      <a:schemeClr val="tx1"/>
                    </a:solidFill>
                  </a:rPr>
                  <a:t>Core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Up-Down Arrow 127"/>
            <p:cNvSpPr/>
            <p:nvPr/>
          </p:nvSpPr>
          <p:spPr>
            <a:xfrm>
              <a:off x="3397468" y="2967139"/>
              <a:ext cx="228600" cy="56530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29" name="Up-Down Arrow 128"/>
            <p:cNvSpPr/>
            <p:nvPr/>
          </p:nvSpPr>
          <p:spPr>
            <a:xfrm>
              <a:off x="4797289" y="2597120"/>
              <a:ext cx="238634" cy="935327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484118" y="3072486"/>
              <a:ext cx="1715685" cy="461780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System Bus</a:t>
              </a:r>
              <a:endParaRPr lang="en-US" sz="600" b="1" dirty="0"/>
            </a:p>
          </p:txBody>
        </p:sp>
        <p:sp>
          <p:nvSpPr>
            <p:cNvPr id="131" name="Up-Down Arrow 130"/>
            <p:cNvSpPr/>
            <p:nvPr/>
          </p:nvSpPr>
          <p:spPr>
            <a:xfrm rot="5400000">
              <a:off x="4177173" y="1864753"/>
              <a:ext cx="130605" cy="40239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123123" y="2607665"/>
              <a:ext cx="830803" cy="3502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$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123124" y="3534266"/>
              <a:ext cx="2235254" cy="3502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Memory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4445496" y="1651713"/>
              <a:ext cx="990600" cy="947278"/>
              <a:chOff x="6267082" y="4580649"/>
              <a:chExt cx="868376" cy="828003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err="1" smtClean="0">
                    <a:solidFill>
                      <a:schemeClr val="tx1"/>
                    </a:solidFill>
                  </a:rPr>
                  <a:t>Accel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707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89814" y="2060848"/>
            <a:ext cx="7211506" cy="262829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LSSD’s power overhead of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2x - 4x matter in a system with accelerator?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When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&gt;&gt;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lssd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2x - 4x power overheads of LSSD become inconsequential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2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609600" y="216024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Energy </a:t>
            </a:r>
            <a:r>
              <a:rPr lang="en-US" b="1" dirty="0">
                <a:solidFill>
                  <a:schemeClr val="tx1"/>
                </a:solidFill>
              </a:rPr>
              <a:t>Efficiency </a:t>
            </a:r>
            <a:r>
              <a:rPr lang="en-US" b="1" dirty="0" smtClean="0">
                <a:solidFill>
                  <a:schemeClr val="tx1"/>
                </a:solidFill>
              </a:rPr>
              <a:t>Gains of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DSA over LSSD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468440"/>
              </p:ext>
            </p:extLst>
          </p:nvPr>
        </p:nvGraphicFramePr>
        <p:xfrm>
          <a:off x="984676" y="1952836"/>
          <a:ext cx="7176408" cy="392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1727684" y="1412776"/>
            <a:ext cx="6372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sz="1800" dirty="0" err="1" smtClean="0">
                <a:solidFill>
                  <a:schemeClr val="tx1"/>
                </a:solidFill>
              </a:rPr>
              <a:t>Speedup</a:t>
            </a:r>
            <a:r>
              <a:rPr lang="en-US" sz="1100" dirty="0" err="1" smtClean="0">
                <a:solidFill>
                  <a:schemeClr val="tx1"/>
                </a:solidFill>
              </a:rPr>
              <a:t>lssd</a:t>
            </a:r>
            <a:r>
              <a:rPr lang="en-US" sz="1800" dirty="0" smtClean="0">
                <a:solidFill>
                  <a:schemeClr val="tx1"/>
                </a:solidFill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</a:rPr>
              <a:t>Speedup</a:t>
            </a:r>
            <a:r>
              <a:rPr lang="en-US" sz="1200" dirty="0" err="1" smtClean="0">
                <a:solidFill>
                  <a:schemeClr val="tx1"/>
                </a:solidFill>
              </a:rPr>
              <a:t>dsa</a:t>
            </a:r>
            <a:r>
              <a:rPr lang="en-US" sz="1200" dirty="0" smtClean="0">
                <a:solidFill>
                  <a:schemeClr val="tx1"/>
                </a:solidFill>
              </a:rPr>
              <a:t>      </a:t>
            </a:r>
            <a:r>
              <a:rPr lang="en-US" sz="1800" dirty="0" smtClean="0">
                <a:solidFill>
                  <a:schemeClr val="tx1"/>
                </a:solidFill>
              </a:rPr>
              <a:t>(Speedup w.r.t OOO)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43608" y="6237202"/>
            <a:ext cx="6750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Baseline – LSSD</a:t>
            </a:r>
            <a:endParaRPr 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65003" y="5943100"/>
                <a:ext cx="7261593" cy="546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𝑬𝒇𝒇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latin typeface="Cambria Math"/>
                              </a:rPr>
                              <m:t>𝒅𝒔𝒂</m:t>
                            </m:r>
                          </m:num>
                          <m:den>
                            <m:r>
                              <a:rPr lang="en-US" sz="2400" b="1" i="1" dirty="0">
                                <a:latin typeface="Cambria Math"/>
                              </a:rPr>
                              <m:t>𝒍𝒔𝒔𝒅</m:t>
                            </m:r>
                          </m:den>
                        </m:f>
                      </m:sub>
                    </m:sSub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no </a:t>
                </a:r>
                <a:r>
                  <a:rPr lang="en-US" sz="2400" dirty="0" smtClean="0"/>
                  <a:t>more </a:t>
                </a:r>
                <a:r>
                  <a:rPr lang="en-US" sz="2400" dirty="0"/>
                  <a:t>than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10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% </a:t>
                </a:r>
                <a:r>
                  <a:rPr lang="en-US" sz="2400" dirty="0" smtClean="0"/>
                  <a:t>even at 100% utilization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3" y="5943100"/>
                <a:ext cx="7261593" cy="546240"/>
              </a:xfrm>
              <a:prstGeom prst="rect">
                <a:avLst/>
              </a:prstGeom>
              <a:blipFill rotWithShape="1">
                <a:blip r:embed="rId6"/>
                <a:stretch>
                  <a:fillRect l="-756" t="-70000" r="-420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 rot="5400000">
            <a:off x="1447057" y="3241576"/>
            <a:ext cx="2317810" cy="1036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3999" y="5964469"/>
            <a:ext cx="852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 lower speedups, DSA’s energy efficiency gains </a:t>
            </a:r>
            <a:r>
              <a:rPr lang="en-US" sz="2400" b="1" dirty="0" smtClean="0">
                <a:latin typeface="+mj-lt"/>
              </a:rPr>
              <a:t>6 - 10%</a:t>
            </a:r>
            <a:r>
              <a:rPr lang="en-US" sz="2400" dirty="0" smtClean="0">
                <a:latin typeface="+mj-lt"/>
              </a:rPr>
              <a:t> over LSSD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077" y="5955667"/>
            <a:ext cx="8820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 higher speedups, benefits of DSA less than </a:t>
            </a:r>
            <a:r>
              <a:rPr lang="en-US" sz="2400" b="1" dirty="0" smtClean="0">
                <a:latin typeface="+mj-lt"/>
              </a:rPr>
              <a:t>5%</a:t>
            </a:r>
            <a:r>
              <a:rPr lang="en-US" sz="2400" dirty="0" smtClean="0">
                <a:latin typeface="+mj-lt"/>
              </a:rPr>
              <a:t> on energy efficiency</a:t>
            </a:r>
            <a:endParaRPr lang="en-US" sz="2400" dirty="0"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 rot="10800000">
            <a:off x="3124197" y="3825044"/>
            <a:ext cx="3752057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49486" y="3105924"/>
                <a:ext cx="6853415" cy="9155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𝑬𝒇𝒇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latin typeface="Cambria Math"/>
                              </a:rPr>
                              <m:t>𝒅𝒔𝒂</m:t>
                            </m:r>
                          </m:num>
                          <m:den>
                            <m:r>
                              <a:rPr lang="en-US" sz="2400" b="1" i="1" dirty="0">
                                <a:latin typeface="Cambria Math"/>
                              </a:rPr>
                              <m:t>𝒍𝒔𝒔𝒅</m:t>
                            </m:r>
                          </m:den>
                        </m:f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b="1" dirty="0" smtClean="0"/>
                  <a:t>	=  (1 / DSA energy) / (1 / LSSD energy)</a:t>
                </a:r>
              </a:p>
              <a:p>
                <a:r>
                  <a:rPr lang="en-US" sz="2400" b="1" dirty="0"/>
                  <a:t>	</a:t>
                </a:r>
                <a:r>
                  <a:rPr lang="en-US" sz="2400" b="1" dirty="0" smtClean="0"/>
                  <a:t>	=  LSSD energy / DSA energy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86" y="3105924"/>
                <a:ext cx="6853415" cy="915572"/>
              </a:xfrm>
              <a:prstGeom prst="rect">
                <a:avLst/>
              </a:prstGeom>
              <a:blipFill rotWithShape="1">
                <a:blip r:embed="rId7"/>
                <a:stretch>
                  <a:fillRect l="-621" t="-40789" r="-355" b="-486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2908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 uiExpand="1">
        <p:bldSub>
          <a:bldChart bld="series"/>
        </p:bldSub>
      </p:bldGraphic>
      <p:bldP spid="40" grpId="0"/>
      <p:bldP spid="17" grpId="0"/>
      <p:bldP spid="17" grpId="1"/>
      <p:bldP spid="20" grpId="0" animBg="1"/>
      <p:bldP spid="20" grpId="1" animBg="1"/>
      <p:bldP spid="21" grpId="0"/>
      <p:bldP spid="21" grpId="1"/>
      <p:bldP spid="22" grpId="0"/>
      <p:bldP spid="23" grpId="0" animBg="1"/>
      <p:bldP spid="18" grpId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89813" y="1736812"/>
            <a:ext cx="7211507" cy="2592288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what scenarios you want to build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DSA over LSSD?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Only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when application speedups are small &amp;      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energy efficiency gains too important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50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872716"/>
            <a:ext cx="89290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Aparajita" pitchFamily="34" charset="0"/>
              </a:rPr>
              <a:t>5 common principles for architectural specialization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cs typeface="Aparajita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parajita" pitchFamily="34" charset="0"/>
              </a:rPr>
              <a:t>Programmable 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</a:rPr>
              <a:t>architecture </a:t>
            </a:r>
            <a:r>
              <a:rPr lang="en-US" sz="2800" b="1" dirty="0">
                <a:solidFill>
                  <a:schemeClr val="tx1"/>
                </a:solidFill>
                <a:cs typeface="Aparajita" pitchFamily="34" charset="0"/>
              </a:rPr>
              <a:t>(LSSD)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</a:rPr>
              <a:t> composed of simple </a:t>
            </a:r>
            <a:r>
              <a:rPr lang="en-US" sz="2800" dirty="0" err="1">
                <a:solidFill>
                  <a:schemeClr val="tx1"/>
                </a:solidFill>
                <a:cs typeface="Aparajita" pitchFamily="34" charset="0"/>
              </a:rPr>
              <a:t>uArch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</a:rPr>
              <a:t>. mechanisms embodying the principles 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  <a:cs typeface="Aparajita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cs typeface="Aparajita" pitchFamily="34" charset="0"/>
              </a:rPr>
              <a:t>LSSD</a:t>
            </a:r>
            <a:r>
              <a:rPr lang="en-US" sz="2800" dirty="0" smtClean="0">
                <a:solidFill>
                  <a:schemeClr val="tx1"/>
                </a:solidFill>
                <a:cs typeface="Aparajita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</a:rPr>
              <a:t>competitive with 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DSA performance and overheads of only up to </a:t>
            </a:r>
            <a:r>
              <a:rPr lang="en-US" sz="2800" b="1" dirty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4x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 in area and power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cs typeface="Aparajita" pitchFamily="34" charset="0"/>
              <a:sym typeface="Wingdings" pitchFamily="2" charset="2"/>
            </a:endParaRP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Power 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overhead inconsequential when </a:t>
            </a:r>
            <a:r>
              <a:rPr lang="en-US" sz="2800" dirty="0" smtClean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system-level 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energy tradeoffs considered</a:t>
            </a:r>
          </a:p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LSSD </a:t>
            </a:r>
            <a:r>
              <a:rPr lang="en-US" sz="2800" dirty="0">
                <a:solidFill>
                  <a:schemeClr val="tx1"/>
                </a:solidFill>
                <a:cs typeface="Aparajita" pitchFamily="34" charset="0"/>
                <a:sym typeface="Wingdings" pitchFamily="2" charset="2"/>
              </a:rPr>
              <a:t>as a baseline for future accelerator research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524">
            <a:off x="550833" y="2105152"/>
            <a:ext cx="3982763" cy="31193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5" name="Rectangle 74"/>
          <p:cNvSpPr/>
          <p:nvPr/>
        </p:nvSpPr>
        <p:spPr>
          <a:xfrm rot="21020832">
            <a:off x="390910" y="2085896"/>
            <a:ext cx="3861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 stage pipelined processor (ISCA’ 87)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 rot="20964664">
            <a:off x="3978254" y="1738577"/>
            <a:ext cx="4325723" cy="3417999"/>
            <a:chOff x="8702589" y="2672916"/>
            <a:chExt cx="4025360" cy="30194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3330" y="2672916"/>
              <a:ext cx="3190875" cy="30194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/>
                <p:cNvSpPr/>
                <p:nvPr/>
              </p:nvSpPr>
              <p:spPr>
                <a:xfrm>
                  <a:off x="8702589" y="2705925"/>
                  <a:ext cx="4025360" cy="3262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smtClean="0">
                      <a:latin typeface="+mj-lt"/>
                    </a:rPr>
                    <a:t>                 </a:t>
                  </a:r>
                  <a:r>
                    <a:rPr lang="en-US" b="0" dirty="0" smtClean="0">
                      <a:latin typeface="+mj-lt"/>
                    </a:rPr>
                    <a:t>Programmable Architecture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LSSD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9" name="Rectangle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2589" y="2705925"/>
                  <a:ext cx="4025360" cy="3262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95371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Back Up Slides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0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11990"/>
              </p:ext>
            </p:extLst>
          </p:nvPr>
        </p:nvGraphicFramePr>
        <p:xfrm>
          <a:off x="76201" y="1766663"/>
          <a:ext cx="8991598" cy="40386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65896"/>
                <a:gridCol w="3603679"/>
                <a:gridCol w="3522023"/>
              </a:tblGrid>
              <a:tr h="419422"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Synthesis – Time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Run – Time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Concurrency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No.</a:t>
                      </a:r>
                      <a:r>
                        <a:rPr lang="en-US" sz="2000" baseline="0" dirty="0" smtClean="0"/>
                        <a:t> of LSSD Units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Power-gating unused LSSD Units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8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Computation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Spatial fabric FU mix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Scheduling</a:t>
                      </a:r>
                      <a:r>
                        <a:rPr lang="en-US" sz="2000" baseline="0" dirty="0" smtClean="0"/>
                        <a:t> of spatial fabric </a:t>
                      </a:r>
                    </a:p>
                    <a:p>
                      <a:pPr algn="l"/>
                      <a:r>
                        <a:rPr lang="en-US" sz="2000" baseline="0" dirty="0" smtClean="0"/>
                        <a:t>and core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Communication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Enabling spatial datapath elements</a:t>
                      </a:r>
                      <a:r>
                        <a:rPr lang="en-US" sz="2000" baseline="0" dirty="0" smtClean="0"/>
                        <a:t>,  &amp; SRAM interface widths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Config</a:t>
                      </a:r>
                      <a:r>
                        <a:rPr lang="en-US" sz="2000" dirty="0" smtClean="0"/>
                        <a:t>. of</a:t>
                      </a:r>
                      <a:r>
                        <a:rPr lang="en-US" sz="2000" baseline="0" dirty="0" smtClean="0"/>
                        <a:t> spatial datapath, switches and ports, memory access pattern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Data Reuse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Scratchpad (SRAM) size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Scratchpad used as DMA/reuse</a:t>
                      </a:r>
                      <a:r>
                        <a:rPr lang="en-US" sz="2000" baseline="0" dirty="0" smtClean="0"/>
                        <a:t> buffer</a:t>
                      </a:r>
                      <a:endParaRPr lang="en-US" sz="20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616024" y="296652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Design-Time vs. Runtime Decisions</a:t>
            </a:r>
          </a:p>
        </p:txBody>
      </p:sp>
    </p:spTree>
    <p:extLst>
      <p:ext uri="{BB962C8B-B14F-4D97-AF65-F5344CB8AC3E}">
        <p14:creationId xmlns:p14="http://schemas.microsoft.com/office/powerpoint/2010/main" val="422861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521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LSSD Design Point Selection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53285"/>
              </p:ext>
            </p:extLst>
          </p:nvPr>
        </p:nvGraphicFramePr>
        <p:xfrm>
          <a:off x="76201" y="1143000"/>
          <a:ext cx="8991600" cy="4800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4399"/>
                <a:gridCol w="2514600"/>
                <a:gridCol w="1676400"/>
                <a:gridCol w="1524000"/>
                <a:gridCol w="1524000"/>
                <a:gridCol w="838201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  <a:cs typeface="Aparajita" pitchFamily="34" charset="0"/>
                        </a:rPr>
                        <a:t>Design</a:t>
                      </a:r>
                      <a:endParaRPr lang="en-US" sz="18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  <a:cs typeface="Aparajita" pitchFamily="34" charset="0"/>
                        </a:rPr>
                        <a:t>Concurrency</a:t>
                      </a:r>
                      <a:endParaRPr lang="en-US" sz="18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  <a:cs typeface="Aparajita" pitchFamily="34" charset="0"/>
                        </a:rPr>
                        <a:t>Computation</a:t>
                      </a:r>
                      <a:endParaRPr lang="en-US" sz="18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+mj-lt"/>
                        </a:rPr>
                        <a:t>Comm.</a:t>
                      </a:r>
                      <a:endParaRPr lang="en-US" sz="18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Data Reuse</a:t>
                      </a:r>
                      <a:endParaRPr lang="en-US" sz="18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  <a:cs typeface="Aparajita" pitchFamily="34" charset="0"/>
                        </a:rPr>
                        <a:t>No. of LSSD Units</a:t>
                      </a:r>
                      <a:endParaRPr lang="en-US" sz="18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  <a:sym typeface="Wingdings" pitchFamily="2" charset="2"/>
                        </a:rPr>
                        <a:t>L</a:t>
                      </a:r>
                      <a:r>
                        <a:rPr lang="en-US" sz="1800" b="1" kern="1200" dirty="0" smtClean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</a:rPr>
                        <a:t>SSD</a:t>
                      </a:r>
                      <a:r>
                        <a:rPr lang="en-US" sz="1800" b="1" i="1" kern="1200" baseline="-25000" dirty="0" smtClean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24-tile CGRA 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(8 Mul,</a:t>
                      </a:r>
                      <a:r>
                        <a:rPr lang="en-US" sz="1600" baseline="0" dirty="0" smtClean="0">
                          <a:latin typeface="+mj-lt"/>
                          <a:cs typeface="Aparajita" pitchFamily="34" charset="0"/>
                        </a:rPr>
                        <a:t>  </a:t>
                      </a:r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8 Add, 1 Sigmoid)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2k x 32b sigmoid</a:t>
                      </a:r>
                      <a:r>
                        <a:rPr lang="en-US" sz="1600" baseline="0" dirty="0" smtClean="0">
                          <a:latin typeface="+mj-lt"/>
                          <a:cs typeface="Aparajita" pitchFamily="34" charset="0"/>
                        </a:rPr>
                        <a:t> lookup table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32b CGRA; 256b SRAM interface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2k x 32b 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weight</a:t>
                      </a:r>
                      <a:r>
                        <a:rPr lang="en-US" sz="1600" baseline="0" dirty="0" smtClean="0">
                          <a:latin typeface="+mj-lt"/>
                          <a:cs typeface="Aparajita" pitchFamily="34" charset="0"/>
                        </a:rPr>
                        <a:t> buffer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1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  <a:sym typeface="Wingdings" pitchFamily="2" charset="2"/>
                        </a:rPr>
                        <a:t>L</a:t>
                      </a:r>
                      <a:r>
                        <a:rPr lang="en-US" sz="1800" b="1" kern="1200" dirty="0" smtClean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</a:rPr>
                        <a:t>SSD</a:t>
                      </a:r>
                      <a:r>
                        <a:rPr lang="en-US" sz="1800" b="1" i="1" kern="1200" baseline="-25000" dirty="0" smtClean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64-tile CGRA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(32 Mul/Shift, 32 Add/logic)</a:t>
                      </a:r>
                    </a:p>
                    <a:p>
                      <a:pPr algn="l"/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Standard 16b FUs</a:t>
                      </a:r>
                    </a:p>
                    <a:p>
                      <a:pPr algn="l"/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16b CGRA; 512b SRAM interface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512 x 16b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SRAM for inputs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1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  <a:sym typeface="Wingdings" pitchFamily="2" charset="2"/>
                        </a:rPr>
                        <a:t>L</a:t>
                      </a:r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</a:rPr>
                        <a:t>SSD</a:t>
                      </a:r>
                      <a:r>
                        <a:rPr lang="en-US" sz="1800" b="1" i="1" baseline="-25000" dirty="0" smtClean="0">
                          <a:solidFill>
                            <a:srgbClr val="990000"/>
                          </a:solidFill>
                          <a:latin typeface="+mj-lt"/>
                        </a:rPr>
                        <a:t>D</a:t>
                      </a:r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64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tile CGRA </a:t>
                      </a:r>
                    </a:p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(32 Mul,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32 Add, 2 Sigmoid)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+mj-lt"/>
                          <a:cs typeface="Aparajita" pitchFamily="34" charset="0"/>
                        </a:rPr>
                        <a:t>Piecewise linear sigmoid unit</a:t>
                      </a:r>
                      <a:endParaRPr lang="en-US" sz="1600" dirty="0">
                        <a:solidFill>
                          <a:prstClr val="black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32b CGRA; 512b SRAM interface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2k x 16b SRAMs</a:t>
                      </a:r>
                      <a:r>
                        <a:rPr lang="en-US" sz="1600" baseline="0" dirty="0" smtClean="0">
                          <a:latin typeface="+mj-lt"/>
                          <a:cs typeface="Aparajita" pitchFamily="34" charset="0"/>
                        </a:rPr>
                        <a:t> for inputs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8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lvl="0" algn="ctr"/>
                      <a:endParaRPr lang="en-US" sz="1800" b="1" dirty="0" smtClean="0">
                        <a:solidFill>
                          <a:srgbClr val="990000"/>
                        </a:solidFill>
                        <a:latin typeface="+mj-lt"/>
                        <a:sym typeface="Wingdings" pitchFamily="2" charset="2"/>
                      </a:endParaRPr>
                    </a:p>
                    <a:p>
                      <a:pPr lvl="0"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  <a:sym typeface="Wingdings" pitchFamily="2" charset="2"/>
                        </a:rPr>
                        <a:t>L</a:t>
                      </a:r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</a:rPr>
                        <a:t>SSD</a:t>
                      </a:r>
                      <a:r>
                        <a:rPr lang="en-US" sz="1800" b="1" i="1" baseline="-25000" dirty="0" smtClean="0">
                          <a:solidFill>
                            <a:srgbClr val="990000"/>
                          </a:solidFill>
                          <a:latin typeface="+mj-lt"/>
                        </a:rPr>
                        <a:t>Q</a:t>
                      </a:r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32-tile CGRA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(16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 ALU, 4 Agg, 4 Join)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+mj-lt"/>
                          <a:cs typeface="Aparajita" pitchFamily="34" charset="0"/>
                        </a:rPr>
                        <a:t>Join + Filter units</a:t>
                      </a:r>
                      <a:endParaRPr lang="en-US" sz="1600" dirty="0">
                        <a:solidFill>
                          <a:prstClr val="black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64b CGRA; 256b SRAM interface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SRAMs</a:t>
                      </a:r>
                      <a:r>
                        <a:rPr lang="en-US" sz="1600" baseline="0" dirty="0" smtClean="0">
                          <a:latin typeface="+mj-lt"/>
                          <a:cs typeface="Aparajita" pitchFamily="34" charset="0"/>
                        </a:rPr>
                        <a:t> for buffering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4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  <a:sym typeface="Wingdings" pitchFamily="2" charset="2"/>
                        </a:rPr>
                        <a:t>L</a:t>
                      </a:r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</a:rPr>
                        <a:t>SSD</a:t>
                      </a:r>
                      <a:r>
                        <a:rPr lang="en-US" sz="1800" b="1" i="1" baseline="-25000" dirty="0" smtClean="0">
                          <a:solidFill>
                            <a:srgbClr val="990000"/>
                          </a:solidFill>
                          <a:latin typeface="+mj-lt"/>
                        </a:rPr>
                        <a:t>B</a:t>
                      </a:r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32-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tile CGRA </a:t>
                      </a:r>
                    </a:p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parajita" pitchFamily="34" charset="0"/>
                        </a:rPr>
                        <a:t>(Combination of above)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+mj-lt"/>
                          <a:cs typeface="Aparajita" pitchFamily="34" charset="0"/>
                        </a:rPr>
                        <a:t>Combination of above FUs</a:t>
                      </a:r>
                      <a:endParaRPr lang="en-US" sz="1600" dirty="0">
                        <a:solidFill>
                          <a:prstClr val="black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64b CGRA; 512b SRAM interface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4KB SRAM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Aparajita" pitchFamily="34" charset="0"/>
                        </a:rPr>
                        <a:t>8</a:t>
                      </a:r>
                      <a:endParaRPr lang="en-US" sz="1600" dirty="0"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500" y="5219700"/>
            <a:ext cx="8991600" cy="7112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20100" y="2286000"/>
            <a:ext cx="495300" cy="116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20100" y="3860800"/>
            <a:ext cx="495300" cy="116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20100" y="5334000"/>
            <a:ext cx="495300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1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66" y="427238"/>
            <a:ext cx="2901134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4" y="2895600"/>
            <a:ext cx="3361476" cy="2181225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 bwMode="auto">
          <a:xfrm>
            <a:off x="609600" y="44624"/>
            <a:ext cx="7772400" cy="10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Accelerator Workloads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4" y="1189238"/>
            <a:ext cx="4056956" cy="1303630"/>
          </a:xfrm>
          <a:prstGeom prst="rect">
            <a:avLst/>
          </a:prstGeom>
        </p:spPr>
      </p:pic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429000" cy="1626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49338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DNN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25272" y="4933890"/>
            <a:ext cx="2323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Database Streaming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23226" y="2560838"/>
            <a:ext cx="1792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Neural Approx.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35697" y="2560838"/>
            <a:ext cx="14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Convolution</a:t>
            </a:r>
            <a:endParaRPr lang="en-US" sz="20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2028" y="5410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251520" y="5481228"/>
            <a:ext cx="8327445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1.  Ample Parallelism 		2.  Regular Memory</a:t>
            </a:r>
          </a:p>
          <a:p>
            <a:pPr marL="0" indent="0">
              <a:buNone/>
            </a:pPr>
            <a:r>
              <a:rPr lang="en-US" sz="2800" dirty="0" smtClean="0"/>
              <a:t>3.  Large Datapath			4.  Computation Heavy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0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LSSD in Practice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24600" y="2141568"/>
            <a:ext cx="1295400" cy="104464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53764" y="2088783"/>
            <a:ext cx="1236236" cy="110799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     Perf.</a:t>
            </a:r>
          </a:p>
          <a:p>
            <a:r>
              <a:rPr lang="en-US" sz="1600" dirty="0" smtClean="0"/>
              <a:t>App. 1:    ...</a:t>
            </a:r>
          </a:p>
          <a:p>
            <a:r>
              <a:rPr lang="en-US" sz="1600" dirty="0" smtClean="0"/>
              <a:t>App. 2:    ...</a:t>
            </a:r>
          </a:p>
          <a:p>
            <a:r>
              <a:rPr lang="en-US" sz="1600" dirty="0" smtClean="0"/>
              <a:t>App. 3:    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7504" y="2494565"/>
            <a:ext cx="167252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Area goal: 	</a:t>
            </a:r>
            <a:r>
              <a:rPr lang="en-US" sz="1600" dirty="0"/>
              <a:t> </a:t>
            </a:r>
            <a:r>
              <a:rPr lang="en-US" sz="1600" dirty="0" smtClean="0"/>
              <a:t>    ...</a:t>
            </a:r>
          </a:p>
          <a:p>
            <a:r>
              <a:rPr lang="en-US" sz="1600" dirty="0" smtClean="0"/>
              <a:t>Power goal:</a:t>
            </a:r>
            <a:r>
              <a:rPr lang="en-US" sz="1600" dirty="0"/>
              <a:t> </a:t>
            </a:r>
            <a:r>
              <a:rPr lang="en-US" sz="1600" dirty="0" smtClean="0"/>
              <a:t>   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87504" y="2474767"/>
            <a:ext cx="1492508" cy="59419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34148" y="5260879"/>
            <a:ext cx="949620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Synthesis</a:t>
            </a:r>
            <a:endParaRPr lang="en-US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84868" y="1556793"/>
            <a:ext cx="1374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Performance</a:t>
            </a:r>
          </a:p>
          <a:p>
            <a:pPr algn="ctr"/>
            <a:r>
              <a:rPr lang="en-US" sz="1600" i="1" dirty="0" smtClean="0"/>
              <a:t>Requirements</a:t>
            </a:r>
            <a:endParaRPr lang="en-US" sz="1600" i="1" dirty="0"/>
          </a:p>
        </p:txBody>
      </p:sp>
      <p:sp>
        <p:nvSpPr>
          <p:cNvPr id="29" name="Right Arrow 28"/>
          <p:cNvSpPr/>
          <p:nvPr/>
        </p:nvSpPr>
        <p:spPr>
          <a:xfrm>
            <a:off x="228600" y="746995"/>
            <a:ext cx="8610600" cy="91780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7379" y="987114"/>
            <a:ext cx="231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Design Synthesis</a:t>
            </a:r>
            <a:endParaRPr lang="en-US" sz="24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800600" y="962025"/>
            <a:ext cx="0" cy="55149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34" idx="0"/>
          </p:cNvCxnSpPr>
          <p:nvPr/>
        </p:nvCxnSpPr>
        <p:spPr>
          <a:xfrm>
            <a:off x="1472300" y="3186208"/>
            <a:ext cx="1205050" cy="6388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4" idx="0"/>
          </p:cNvCxnSpPr>
          <p:nvPr/>
        </p:nvCxnSpPr>
        <p:spPr>
          <a:xfrm flipH="1">
            <a:off x="2677350" y="3079340"/>
            <a:ext cx="1346418" cy="7457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91680" y="3825044"/>
            <a:ext cx="1971339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FU Types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No. of FUs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Spatial </a:t>
            </a:r>
            <a:r>
              <a:rPr lang="en-US" sz="1600" b="1" dirty="0"/>
              <a:t>f</a:t>
            </a:r>
            <a:r>
              <a:rPr lang="en-US" sz="1600" b="1" dirty="0" smtClean="0"/>
              <a:t>abric size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No. of LSSD tiles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26227" y="987115"/>
            <a:ext cx="190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Programming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076056" y="3783551"/>
            <a:ext cx="38902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each </a:t>
            </a:r>
            <a:r>
              <a:rPr lang="en-US" sz="1600" dirty="0" smtClean="0"/>
              <a:t>application:</a:t>
            </a:r>
            <a:endParaRPr lang="en-US" sz="1600" dirty="0"/>
          </a:p>
          <a:p>
            <a:endParaRPr lang="en-US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Write </a:t>
            </a:r>
            <a:r>
              <a:rPr lang="en-US" sz="1600" b="1" dirty="0"/>
              <a:t>Control </a:t>
            </a:r>
            <a:r>
              <a:rPr lang="en-US" sz="1600" b="1" dirty="0" smtClean="0"/>
              <a:t>Program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(C </a:t>
            </a:r>
            <a:r>
              <a:rPr lang="en-US" sz="1600" dirty="0" err="1"/>
              <a:t>Prog</a:t>
            </a:r>
            <a:r>
              <a:rPr lang="en-US" sz="1600" dirty="0"/>
              <a:t>. + </a:t>
            </a:r>
            <a:r>
              <a:rPr lang="en-US" sz="1600" dirty="0" smtClean="0"/>
              <a:t>Annotations)</a:t>
            </a:r>
          </a:p>
          <a:p>
            <a:endParaRPr lang="en-US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Write </a:t>
            </a:r>
            <a:r>
              <a:rPr lang="en-US" sz="1600" b="1" dirty="0"/>
              <a:t>Datapath Program</a:t>
            </a:r>
          </a:p>
          <a:p>
            <a:r>
              <a:rPr lang="en-US" sz="1600" b="1" dirty="0"/>
              <a:t>    </a:t>
            </a:r>
            <a:r>
              <a:rPr lang="en-US" sz="1600" b="1" dirty="0" smtClean="0"/>
              <a:t>  </a:t>
            </a:r>
            <a:r>
              <a:rPr lang="en-US" sz="1600" dirty="0" smtClean="0"/>
              <a:t>(</a:t>
            </a:r>
            <a:r>
              <a:rPr lang="en-US" sz="1600" dirty="0"/>
              <a:t>spatial </a:t>
            </a:r>
            <a:r>
              <a:rPr lang="en-US" sz="1600" dirty="0" smtClean="0"/>
              <a:t>scheduling compiler framework)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20" y="1937352"/>
            <a:ext cx="2631580" cy="16991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70839" y="987115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78503" y="986372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>
            <a:off x="2087724" y="5786563"/>
            <a:ext cx="1188132" cy="438021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LSSD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4" idx="2"/>
            <a:endCxn id="40" idx="0"/>
          </p:cNvCxnSpPr>
          <p:nvPr/>
        </p:nvCxnSpPr>
        <p:spPr>
          <a:xfrm>
            <a:off x="2677350" y="4902262"/>
            <a:ext cx="4440" cy="884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60877" y="1950620"/>
            <a:ext cx="1145762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H/W </a:t>
            </a:r>
          </a:p>
          <a:p>
            <a:pPr algn="ctr"/>
            <a:r>
              <a:rPr lang="en-US" sz="1600" i="1" dirty="0" smtClean="0"/>
              <a:t>Constraints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721042" y="4077072"/>
            <a:ext cx="938077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Design </a:t>
            </a:r>
          </a:p>
          <a:p>
            <a:pPr algn="ctr"/>
            <a:r>
              <a:rPr lang="en-US" sz="1600" i="1" dirty="0" smtClean="0"/>
              <a:t>decisions</a:t>
            </a:r>
            <a:endParaRPr lang="en-US" sz="1600" i="1" dirty="0"/>
          </a:p>
        </p:txBody>
      </p:sp>
      <p:sp>
        <p:nvSpPr>
          <p:cNvPr id="44" name="Left Brace 43"/>
          <p:cNvSpPr/>
          <p:nvPr/>
        </p:nvSpPr>
        <p:spPr>
          <a:xfrm>
            <a:off x="470528" y="1664804"/>
            <a:ext cx="429064" cy="3312368"/>
          </a:xfrm>
          <a:prstGeom prst="leftBrace">
            <a:avLst>
              <a:gd name="adj1" fmla="val 59836"/>
              <a:gd name="adj2" fmla="val 4913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-274903" y="3192457"/>
            <a:ext cx="1007007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Designer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969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1600000" y="2527962"/>
            <a:ext cx="2327634" cy="390525"/>
          </a:xfrm>
          <a:prstGeom prst="rect">
            <a:avLst/>
          </a:prstGeom>
          <a:solidFill>
            <a:srgbClr val="FEFAAC"/>
          </a:solidFill>
          <a:ln>
            <a:solidFill>
              <a:srgbClr val="FEFAA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22992" y="3310722"/>
            <a:ext cx="4049007" cy="1814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71349" y="4217930"/>
            <a:ext cx="3524451" cy="678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-54260"/>
            <a:ext cx="771215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Programming LSSD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579636"/>
            <a:ext cx="4724400" cy="3789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668" y="1614409"/>
            <a:ext cx="47123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#pragma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lssd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cores 2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#pragma reuse-scratchpad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weights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nn_layer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num_in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num_out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* weights,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* in,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float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out )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for 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j = 0; j &lt;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num_out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++j)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{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nn-NO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nn-NO" sz="1400" dirty="0" smtClean="0">
                <a:latin typeface="Consolas" pitchFamily="49" charset="0"/>
                <a:cs typeface="Consolas" pitchFamily="49" charset="0"/>
              </a:rPr>
              <a:t>   for </a:t>
            </a:r>
            <a:r>
              <a:rPr lang="nn-NO" sz="1400" dirty="0">
                <a:latin typeface="Consolas" pitchFamily="49" charset="0"/>
                <a:cs typeface="Consolas" pitchFamily="49" charset="0"/>
              </a:rPr>
              <a:t>(int i = 0; i &lt; num_in; ++i) </a:t>
            </a:r>
            <a:endParaRPr lang="nn-NO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nn-NO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nn-NO" sz="1400" dirty="0" smtClean="0">
                <a:latin typeface="Consolas" pitchFamily="49" charset="0"/>
                <a:cs typeface="Consolas" pitchFamily="49" charset="0"/>
              </a:rPr>
              <a:t>      {     </a:t>
            </a:r>
            <a:endParaRPr lang="nn-NO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out[j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] += weights[j][i] *in[i];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}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out[j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] = sigmoid(out[j]);    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31622" y="851562"/>
            <a:ext cx="893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Pragmas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317414" y="1614409"/>
            <a:ext cx="3187785" cy="517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09600" y="1051616"/>
            <a:ext cx="677779" cy="528019"/>
          </a:xfrm>
          <a:custGeom>
            <a:avLst/>
            <a:gdLst>
              <a:gd name="connsiteX0" fmla="*/ 677779 w 677779"/>
              <a:gd name="connsiteY0" fmla="*/ 0 h 636998"/>
              <a:gd name="connsiteX1" fmla="*/ 51055 w 677779"/>
              <a:gd name="connsiteY1" fmla="*/ 287677 h 636998"/>
              <a:gd name="connsiteX2" fmla="*/ 81878 w 677779"/>
              <a:gd name="connsiteY2" fmla="*/ 636998 h 6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779" h="636998">
                <a:moveTo>
                  <a:pt x="677779" y="0"/>
                </a:moveTo>
                <a:cubicBezTo>
                  <a:pt x="414075" y="90755"/>
                  <a:pt x="150372" y="181511"/>
                  <a:pt x="51055" y="287677"/>
                </a:cubicBezTo>
                <a:cubicBezTo>
                  <a:pt x="-48262" y="393843"/>
                  <a:pt x="16808" y="515420"/>
                  <a:pt x="81878" y="636998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/>
          <p:cNvGrpSpPr/>
          <p:nvPr/>
        </p:nvGrpSpPr>
        <p:grpSpPr>
          <a:xfrm>
            <a:off x="5372785" y="1579636"/>
            <a:ext cx="3402335" cy="2987775"/>
            <a:chOff x="5372785" y="1261474"/>
            <a:chExt cx="3402335" cy="2987775"/>
          </a:xfrm>
        </p:grpSpPr>
        <p:sp>
          <p:nvSpPr>
            <p:cNvPr id="8" name="Rectangle 7"/>
            <p:cNvSpPr/>
            <p:nvPr/>
          </p:nvSpPr>
          <p:spPr>
            <a:xfrm>
              <a:off x="6739479" y="2195761"/>
              <a:ext cx="1807400" cy="20534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8235824" y="3055069"/>
              <a:ext cx="859409" cy="21918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Spatial Fabric</a:t>
              </a:r>
              <a:endParaRPr lang="en-US" sz="11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0350" y="3923980"/>
              <a:ext cx="1399663" cy="2107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Output Interface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40350" y="2313853"/>
              <a:ext cx="1399663" cy="2107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Input Interface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75063" y="2691319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45159" y="2691319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72242" y="3000741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49813" y="3001918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71363" y="3605680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45153" y="3605678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29946" y="2690144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022544" y="3001702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044957" y="3594365"/>
              <a:ext cx="171178" cy="163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7212425" y="2543112"/>
              <a:ext cx="827882" cy="1365562"/>
              <a:chOff x="4517854" y="2961738"/>
              <a:chExt cx="1063380" cy="173547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530896" y="3364594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534666" y="3364594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950409" y="3371942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954179" y="3371942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522050" y="3757627"/>
                <a:ext cx="192247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525820" y="375762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946639" y="3754371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950409" y="3754371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517854" y="4130027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521624" y="413002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941885" y="4130027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945655" y="413002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362106" y="3363099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365876" y="3363099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374981" y="3737597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5378751" y="3737597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385365" y="4141092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389133" y="4141092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4523326" y="4522068"/>
                <a:ext cx="195871" cy="175142"/>
                <a:chOff x="6435598" y="2708275"/>
                <a:chExt cx="171577" cy="161925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6435598" y="2708275"/>
                  <a:ext cx="168402" cy="161925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6438900" y="2708275"/>
                  <a:ext cx="168275" cy="161925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4952293" y="4522068"/>
                <a:ext cx="195871" cy="175142"/>
                <a:chOff x="6435598" y="2708275"/>
                <a:chExt cx="171577" cy="161925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435598" y="2708275"/>
                  <a:ext cx="168402" cy="161925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438900" y="2708275"/>
                  <a:ext cx="168275" cy="161925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5372116" y="4520461"/>
                <a:ext cx="195871" cy="175142"/>
                <a:chOff x="6456636" y="2706789"/>
                <a:chExt cx="171577" cy="161925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6456636" y="2706789"/>
                  <a:ext cx="168402" cy="161925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459938" y="2706789"/>
                  <a:ext cx="168275" cy="161925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7"/>
              <p:cNvCxnSpPr/>
              <p:nvPr/>
            </p:nvCxnSpPr>
            <p:spPr>
              <a:xfrm>
                <a:off x="4517854" y="2961738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521624" y="2961738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950409" y="2964119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4954179" y="2964119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372116" y="2966393"/>
                <a:ext cx="192246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5375886" y="2966393"/>
                <a:ext cx="192101" cy="17514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Rectangle 193"/>
            <p:cNvSpPr/>
            <p:nvPr/>
          </p:nvSpPr>
          <p:spPr>
            <a:xfrm>
              <a:off x="7677426" y="1793958"/>
              <a:ext cx="883451" cy="258901"/>
            </a:xfrm>
            <a:prstGeom prst="rect">
              <a:avLst/>
            </a:prstGeom>
            <a:solidFill>
              <a:srgbClr val="FFF1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Scratchpad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Connector 194"/>
            <p:cNvCxnSpPr>
              <a:stCxn id="194" idx="2"/>
            </p:cNvCxnSpPr>
            <p:nvPr/>
          </p:nvCxnSpPr>
          <p:spPr>
            <a:xfrm>
              <a:off x="8119152" y="2052859"/>
              <a:ext cx="0" cy="26106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Elbow Connector 195"/>
            <p:cNvCxnSpPr>
              <a:stCxn id="10" idx="3"/>
            </p:cNvCxnSpPr>
            <p:nvPr/>
          </p:nvCxnSpPr>
          <p:spPr>
            <a:xfrm flipV="1">
              <a:off x="8340013" y="2071435"/>
              <a:ext cx="93495" cy="1957931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04" idx="2"/>
            </p:cNvCxnSpPr>
            <p:nvPr/>
          </p:nvCxnSpPr>
          <p:spPr>
            <a:xfrm>
              <a:off x="7309834" y="2052859"/>
              <a:ext cx="1" cy="28297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Rectangle 203"/>
            <p:cNvSpPr/>
            <p:nvPr/>
          </p:nvSpPr>
          <p:spPr>
            <a:xfrm>
              <a:off x="7063735" y="1793958"/>
              <a:ext cx="492196" cy="258901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DMA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372786" y="1261474"/>
              <a:ext cx="3174094" cy="249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Memory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>
            <a:xfrm>
              <a:off x="7320888" y="1510874"/>
              <a:ext cx="0" cy="291766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Group 225"/>
            <p:cNvGrpSpPr/>
            <p:nvPr/>
          </p:nvGrpSpPr>
          <p:grpSpPr>
            <a:xfrm>
              <a:off x="6788230" y="1968936"/>
              <a:ext cx="277308" cy="2025147"/>
              <a:chOff x="3981450" y="2232026"/>
              <a:chExt cx="356191" cy="2573729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3981450" y="2232026"/>
                <a:ext cx="35619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4000500" y="2236127"/>
                <a:ext cx="0" cy="256962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3984625" y="4793456"/>
                <a:ext cx="183947" cy="79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4" name="Straight Connector 233"/>
            <p:cNvCxnSpPr/>
            <p:nvPr/>
          </p:nvCxnSpPr>
          <p:spPr>
            <a:xfrm>
              <a:off x="8115535" y="1502192"/>
              <a:ext cx="0" cy="291766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Group 236"/>
            <p:cNvGrpSpPr/>
            <p:nvPr/>
          </p:nvGrpSpPr>
          <p:grpSpPr>
            <a:xfrm>
              <a:off x="5372785" y="1771573"/>
              <a:ext cx="1146233" cy="2477676"/>
              <a:chOff x="1219200" y="1421857"/>
              <a:chExt cx="1709098" cy="4293143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38" name="Rectangle 237"/>
              <p:cNvSpPr/>
              <p:nvPr/>
            </p:nvSpPr>
            <p:spPr>
              <a:xfrm>
                <a:off x="1219200" y="1421859"/>
                <a:ext cx="1709098" cy="429314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Low-power Core</a:t>
                </a:r>
                <a:endParaRPr 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219200" y="1421857"/>
                <a:ext cx="914400" cy="927369"/>
              </a:xfrm>
              <a:prstGeom prst="rect">
                <a:avLst/>
              </a:prstGeom>
              <a:solidFill>
                <a:srgbClr val="FFF2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D$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41" name="Straight Connector 240"/>
            <p:cNvCxnSpPr/>
            <p:nvPr/>
          </p:nvCxnSpPr>
          <p:spPr>
            <a:xfrm>
              <a:off x="5702072" y="1510874"/>
              <a:ext cx="0" cy="260699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6519018" y="2438805"/>
              <a:ext cx="41546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519018" y="4096898"/>
              <a:ext cx="4154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6527910" y="1865258"/>
              <a:ext cx="5450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041241" y="2640079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74785" y="2637050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29839" y="2637050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40505" y="2934787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72623" y="2951896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22192" y="2947842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41241" y="3556833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+</a:t>
              </a:r>
              <a:endParaRPr lang="en-US" sz="11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71365" y="3556833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+</a:t>
              </a:r>
              <a:endParaRPr lang="en-US" sz="11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45819" y="3304609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044957" y="3307171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40504" y="3255764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+</a:t>
              </a:r>
              <a:endParaRPr lang="en-US" sz="11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715952" y="2690266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708550" y="3001824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715845" y="2637172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708198" y="2947964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701815" y="3304609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372242" y="3298464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708198" y="3600195"/>
              <a:ext cx="171178" cy="16392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371824" y="3250642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+</a:t>
              </a:r>
              <a:endParaRPr lang="en-US" sz="11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708554" y="3249619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+</a:t>
              </a:r>
              <a:endParaRPr lang="en-US" sz="11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708554" y="3551350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+</a:t>
              </a:r>
              <a:endParaRPr lang="en-US" sz="11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44957" y="3251891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+</a:t>
              </a:r>
              <a:endParaRPr lang="en-US" sz="11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044916" y="3545520"/>
              <a:ext cx="171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Ʃ</a:t>
              </a: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2194767" y="5347362"/>
            <a:ext cx="359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Loop Parallelize, Insert Communication, </a:t>
            </a:r>
          </a:p>
          <a:p>
            <a:pPr algn="ctr"/>
            <a:r>
              <a:rPr lang="en-US" sz="1600" dirty="0" smtClean="0"/>
              <a:t>Modulo Schedule</a:t>
            </a:r>
            <a:endParaRPr lang="en-US" sz="16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068346" y="5998575"/>
            <a:ext cx="6780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Resize Computation (Unroll), Extract Computation </a:t>
            </a:r>
            <a:r>
              <a:rPr lang="en-US" sz="1600" dirty="0" err="1"/>
              <a:t>Subgraph</a:t>
            </a:r>
            <a:r>
              <a:rPr lang="en-US" sz="1600" dirty="0"/>
              <a:t>, Spatial Schedule</a:t>
            </a:r>
          </a:p>
        </p:txBody>
      </p:sp>
      <p:cxnSp>
        <p:nvCxnSpPr>
          <p:cNvPr id="158" name="Straight Connector 157"/>
          <p:cNvCxnSpPr>
            <a:endCxn id="238" idx="2"/>
          </p:cNvCxnSpPr>
          <p:nvPr/>
        </p:nvCxnSpPr>
        <p:spPr>
          <a:xfrm flipV="1">
            <a:off x="5943600" y="4567411"/>
            <a:ext cx="2302" cy="133875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1897380" y="5899117"/>
            <a:ext cx="4060508" cy="1212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898249" y="5109439"/>
            <a:ext cx="10873" cy="81253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7776673" y="4557235"/>
            <a:ext cx="669" cy="178072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1084502" y="6337129"/>
            <a:ext cx="6709284" cy="819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094027" y="4896538"/>
            <a:ext cx="0" cy="144142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629400" y="1213452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LSSD</a:t>
            </a:r>
            <a:endParaRPr lang="en-US" sz="2000" b="1" dirty="0"/>
          </a:p>
        </p:txBody>
      </p:sp>
      <p:cxnSp>
        <p:nvCxnSpPr>
          <p:cNvPr id="199" name="Straight Connector 198"/>
          <p:cNvCxnSpPr/>
          <p:nvPr/>
        </p:nvCxnSpPr>
        <p:spPr>
          <a:xfrm flipV="1">
            <a:off x="3957701" y="2658137"/>
            <a:ext cx="385699" cy="3786"/>
          </a:xfrm>
          <a:prstGeom prst="line">
            <a:avLst/>
          </a:prstGeom>
          <a:ln w="38100">
            <a:solidFill>
              <a:srgbClr val="FDD0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 flipV="1">
            <a:off x="7882666" y="1188112"/>
            <a:ext cx="8083" cy="901624"/>
          </a:xfrm>
          <a:prstGeom prst="line">
            <a:avLst/>
          </a:prstGeom>
          <a:ln w="38100">
            <a:solidFill>
              <a:srgbClr val="FDD04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4249982" y="1156362"/>
            <a:ext cx="1846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Insert data transfer</a:t>
            </a:r>
            <a:endParaRPr lang="en-US" sz="1600" dirty="0"/>
          </a:p>
        </p:txBody>
      </p:sp>
      <p:cxnSp>
        <p:nvCxnSpPr>
          <p:cNvPr id="206" name="Straight Connector 205"/>
          <p:cNvCxnSpPr/>
          <p:nvPr/>
        </p:nvCxnSpPr>
        <p:spPr>
          <a:xfrm>
            <a:off x="4324350" y="1181762"/>
            <a:ext cx="10530" cy="1480160"/>
          </a:xfrm>
          <a:prstGeom prst="line">
            <a:avLst/>
          </a:prstGeom>
          <a:ln w="38100">
            <a:solidFill>
              <a:srgbClr val="FDD0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4319590" y="1189700"/>
            <a:ext cx="3576635" cy="0"/>
          </a:xfrm>
          <a:prstGeom prst="line">
            <a:avLst/>
          </a:prstGeom>
          <a:ln w="38100">
            <a:solidFill>
              <a:srgbClr val="FDD0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Era of Specialization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2708920"/>
            <a:ext cx="9037528" cy="39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parajita" pitchFamily="34" charset="0"/>
              </a:rPr>
              <a:t>Performance </a:t>
            </a:r>
            <a:r>
              <a:rPr lang="en-US" sz="2400" dirty="0" smtClean="0">
                <a:solidFill>
                  <a:schemeClr val="tx1"/>
                </a:solidFill>
                <a:cs typeface="Aparajita" pitchFamily="34" charset="0"/>
              </a:rPr>
              <a:t>and/or </a:t>
            </a:r>
            <a:r>
              <a:rPr lang="en-US" sz="2400" dirty="0">
                <a:solidFill>
                  <a:schemeClr val="tx1"/>
                </a:solidFill>
                <a:cs typeface="Aparajita" pitchFamily="34" charset="0"/>
              </a:rPr>
              <a:t>energy gains from multicore chips is challenging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Specialization </a:t>
            </a: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of application domains with </a:t>
            </a: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custom hardware </a:t>
            </a: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units</a:t>
            </a:r>
            <a:endParaRPr lang="en-US" sz="2400" dirty="0">
              <a:solidFill>
                <a:schemeClr val="tx1"/>
              </a:solidFill>
              <a:cs typeface="Calibri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cs typeface="Calibri" pitchFamily="34" charset="0"/>
                <a:sym typeface="Wingdings" pitchFamily="2" charset="2"/>
              </a:rPr>
              <a:t>Domain </a:t>
            </a:r>
            <a:r>
              <a:rPr lang="en-US" sz="2400" b="1" dirty="0">
                <a:solidFill>
                  <a:schemeClr val="tx1"/>
                </a:solidFill>
                <a:cs typeface="Calibri" pitchFamily="34" charset="0"/>
                <a:sym typeface="Wingdings" pitchFamily="2" charset="2"/>
              </a:rPr>
              <a:t>Specific Acceleration</a:t>
            </a:r>
            <a:endParaRPr lang="en-US" sz="2400" b="1" dirty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Domain </a:t>
            </a: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Specific Accelerators (DSAs</a:t>
            </a: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):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cs typeface="Calibri" pitchFamily="34" charset="0"/>
              </a:rPr>
              <a:t>+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Calibri" pitchFamily="34" charset="0"/>
              </a:rPr>
              <a:t>High Efficiency 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4900" y="1722612"/>
            <a:ext cx="1395052" cy="25514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471" y="922276"/>
            <a:ext cx="2537361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Traditional Multicore 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373418" y="1811750"/>
            <a:ext cx="848562" cy="487164"/>
          </a:xfrm>
          <a:prstGeom prst="rect">
            <a:avLst/>
          </a:prstGeom>
          <a:solidFill>
            <a:srgbClr val="D95B43"/>
          </a:solidFill>
          <a:ln w="19050">
            <a:solidFill>
              <a:srgbClr val="D95B4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Linear Algebra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3539" y="1308830"/>
            <a:ext cx="846061" cy="449580"/>
          </a:xfrm>
          <a:prstGeom prst="rect">
            <a:avLst/>
          </a:prstGeom>
          <a:solidFill>
            <a:srgbClr val="BF2942"/>
          </a:solidFill>
          <a:ln w="19050">
            <a:solidFill>
              <a:srgbClr val="BF29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Neural Approx.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0244" y="1661539"/>
            <a:ext cx="983138" cy="435239"/>
          </a:xfrm>
          <a:prstGeom prst="rect">
            <a:avLst/>
          </a:prstGeom>
          <a:solidFill>
            <a:srgbClr val="C3AF63"/>
          </a:solidFill>
          <a:ln w="19050">
            <a:solidFill>
              <a:srgbClr val="C3AF6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Graph Traversal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91014" y="1310116"/>
            <a:ext cx="528748" cy="293338"/>
          </a:xfrm>
          <a:prstGeom prst="rect">
            <a:avLst/>
          </a:prstGeom>
          <a:solidFill>
            <a:srgbClr val="FF4024"/>
          </a:solidFill>
          <a:ln w="19050">
            <a:solidFill>
              <a:srgbClr val="FF402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6625" y="1661539"/>
            <a:ext cx="587037" cy="435239"/>
          </a:xfrm>
          <a:prstGeom prst="rect">
            <a:avLst/>
          </a:prstGeom>
          <a:solidFill>
            <a:srgbClr val="443637"/>
          </a:solidFill>
          <a:ln w="19050">
            <a:solidFill>
              <a:srgbClr val="44363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Scan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6722" y="2353631"/>
            <a:ext cx="852878" cy="233649"/>
          </a:xfrm>
          <a:prstGeom prst="rect">
            <a:avLst/>
          </a:prstGeom>
          <a:solidFill>
            <a:srgbClr val="542437"/>
          </a:solidFill>
          <a:ln w="19050">
            <a:solidFill>
              <a:srgbClr val="54243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6625" y="1309140"/>
            <a:ext cx="1043455" cy="293338"/>
          </a:xfrm>
          <a:prstGeom prst="rect">
            <a:avLst/>
          </a:prstGeom>
          <a:solidFill>
            <a:srgbClr val="53777A"/>
          </a:solidFill>
          <a:ln w="19050">
            <a:solidFill>
              <a:srgbClr val="53777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Reg Expr.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89005" y="2147030"/>
            <a:ext cx="857856" cy="440250"/>
          </a:xfrm>
          <a:prstGeom prst="rect">
            <a:avLst/>
          </a:prstGeom>
          <a:solidFill>
            <a:srgbClr val="FA810E"/>
          </a:solidFill>
          <a:ln w="19050">
            <a:solidFill>
              <a:srgbClr val="FA810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Deep Neural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9568" y="2147190"/>
            <a:ext cx="733813" cy="440065"/>
          </a:xfrm>
          <a:prstGeom prst="rect">
            <a:avLst/>
          </a:prstGeom>
          <a:solidFill>
            <a:srgbClr val="4C9D74"/>
          </a:solidFill>
          <a:ln w="19050">
            <a:solidFill>
              <a:srgbClr val="4C9D7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Stencil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143" y="908720"/>
            <a:ext cx="72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DSAs</a:t>
            </a:r>
            <a:endParaRPr lang="en-US" sz="2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45100" y="1313641"/>
            <a:ext cx="1291456" cy="1285133"/>
            <a:chOff x="5755049" y="927100"/>
            <a:chExt cx="1197697" cy="1273896"/>
          </a:xfrm>
          <a:noFill/>
        </p:grpSpPr>
        <p:sp>
          <p:nvSpPr>
            <p:cNvPr id="21" name="Rectangle 20"/>
            <p:cNvSpPr/>
            <p:nvPr/>
          </p:nvSpPr>
          <p:spPr>
            <a:xfrm>
              <a:off x="5755049" y="927100"/>
              <a:ext cx="1197697" cy="35949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Cache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5498596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5912788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6336796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71068" y="1943254"/>
            <a:ext cx="197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Application domain specialization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79612" y="1322386"/>
            <a:ext cx="1291456" cy="1285133"/>
            <a:chOff x="5755049" y="927100"/>
            <a:chExt cx="1197697" cy="1273896"/>
          </a:xfrm>
          <a:noFill/>
        </p:grpSpPr>
        <p:sp>
          <p:nvSpPr>
            <p:cNvPr id="27" name="Rectangle 26"/>
            <p:cNvSpPr/>
            <p:nvPr/>
          </p:nvSpPr>
          <p:spPr>
            <a:xfrm>
              <a:off x="5755049" y="927100"/>
              <a:ext cx="1197697" cy="35949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Cache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5498596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5912788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6336796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4459" y="5409220"/>
            <a:ext cx="3041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10 – 100x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Performance/Power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or 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Performance/Area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120" y="5409220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Not general purpose programmable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1979" y="4976008"/>
            <a:ext cx="3064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Calibri" pitchFamily="34" charset="0"/>
              </a:rPr>
              <a:t>- No Generality</a:t>
            </a:r>
          </a:p>
          <a:p>
            <a:pPr lvl="1">
              <a:lnSpc>
                <a:spcPct val="150000"/>
              </a:lnSpc>
            </a:pPr>
            <a:endParaRPr lang="en-US" sz="2000" b="1" dirty="0">
              <a:solidFill>
                <a:srgbClr val="FF0000"/>
              </a:solidFill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Calibri" pitchFamily="34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cs typeface="Calibri" pitchFamily="34" charset="0"/>
              </a:rPr>
              <a:t>Obsoletion</a:t>
            </a:r>
            <a:r>
              <a:rPr lang="en-US" sz="20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Calibri" pitchFamily="34" charset="0"/>
              </a:rPr>
              <a:t>Prone</a:t>
            </a:r>
            <a:endParaRPr lang="en-US" sz="2400" b="1" dirty="0"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56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5" grpId="0"/>
      <p:bldP spid="31" grpId="0"/>
      <p:bldP spid="31" grpId="1"/>
      <p:bldP spid="32" grpId="0"/>
      <p:bldP spid="3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Power &amp; Area Analysis (1)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9906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LSSD</a:t>
            </a:r>
            <a:r>
              <a:rPr lang="en-US" sz="2800" b="1" i="1" baseline="-25000" dirty="0" smtClean="0"/>
              <a:t>N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2804" y="5715000"/>
            <a:ext cx="3361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1.2x </a:t>
            </a:r>
            <a:r>
              <a:rPr lang="en-US" sz="2400" dirty="0" smtClean="0"/>
              <a:t>more Area than DSA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more Power than DSA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08087" y="5724357"/>
            <a:ext cx="3516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1.7x</a:t>
            </a:r>
            <a:r>
              <a:rPr lang="en-US" sz="2400" dirty="0" smtClean="0"/>
              <a:t> more Area than DSA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3.6x</a:t>
            </a:r>
            <a:r>
              <a:rPr lang="en-US" sz="2400" dirty="0" smtClean="0"/>
              <a:t> more Power than DSA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4995" y="99060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LSSD</a:t>
            </a:r>
            <a:r>
              <a:rPr lang="en-US" sz="2800" b="1" i="1" baseline="-25000" dirty="0" smtClean="0"/>
              <a:t>C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6520"/>
            <a:ext cx="4089400" cy="3995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5" y="1513820"/>
            <a:ext cx="4369214" cy="395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" y="1526520"/>
            <a:ext cx="4412590" cy="3995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5" y="1524000"/>
            <a:ext cx="4388925" cy="3973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" y="2344470"/>
            <a:ext cx="413928" cy="2138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7" y="5116091"/>
            <a:ext cx="2080163" cy="3808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34" y="5137138"/>
            <a:ext cx="2080163" cy="3808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6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Power &amp; Area Analysis (2)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9395" y="1009590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LSSD</a:t>
            </a:r>
            <a:r>
              <a:rPr lang="en-US" sz="2800" b="1" i="1" baseline="-25000" dirty="0" smtClean="0"/>
              <a:t>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7648" y="5689408"/>
            <a:ext cx="3516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3.8x</a:t>
            </a:r>
            <a:r>
              <a:rPr lang="en-US" sz="2400" dirty="0" smtClean="0"/>
              <a:t> more Area than DSA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4.1x</a:t>
            </a:r>
            <a:r>
              <a:rPr lang="en-US" sz="2400" dirty="0" smtClean="0"/>
              <a:t> more Power than DSA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93612" y="5689408"/>
            <a:ext cx="3516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0.5x</a:t>
            </a:r>
            <a:r>
              <a:rPr lang="en-US" sz="2400" dirty="0" smtClean="0"/>
              <a:t> more Area than DSA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0.6x</a:t>
            </a:r>
            <a:r>
              <a:rPr lang="en-US" sz="2400" dirty="0" smtClean="0"/>
              <a:t> more Power than DSA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19748" y="100078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LSSD</a:t>
            </a:r>
            <a:r>
              <a:rPr lang="en-US" sz="2800" b="1" i="1" baseline="-25000" dirty="0" smtClean="0"/>
              <a:t>Q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58209"/>
            <a:ext cx="4292600" cy="413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8210"/>
            <a:ext cx="4267200" cy="4190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2514600"/>
            <a:ext cx="405581" cy="2095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8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itle 1"/>
          <p:cNvSpPr txBox="1">
            <a:spLocks/>
          </p:cNvSpPr>
          <p:nvPr/>
        </p:nvSpPr>
        <p:spPr bwMode="auto">
          <a:xfrm>
            <a:off x="431540" y="-182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LSSD Area &amp; Power Numbers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2608"/>
              </p:ext>
            </p:extLst>
          </p:nvPr>
        </p:nvGraphicFramePr>
        <p:xfrm>
          <a:off x="80901" y="937827"/>
          <a:ext cx="8991599" cy="42193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45236"/>
                <a:gridCol w="1545236"/>
                <a:gridCol w="2984375"/>
                <a:gridCol w="2916752"/>
              </a:tblGrid>
              <a:tr h="32403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Area  (mm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Power (</a:t>
                      </a:r>
                      <a:r>
                        <a:rPr lang="en-US" sz="1800" dirty="0" err="1" smtClean="0"/>
                        <a:t>mW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  <a:cs typeface="Aparajita" pitchFamily="34" charset="0"/>
                        </a:rPr>
                        <a:t>Neural</a:t>
                      </a:r>
                      <a:r>
                        <a:rPr lang="en-US" sz="1800" b="1" baseline="0" dirty="0" smtClean="0">
                          <a:solidFill>
                            <a:srgbClr val="990000"/>
                          </a:solidFill>
                          <a:latin typeface="+mj-lt"/>
                          <a:cs typeface="Aparajita" pitchFamily="34" charset="0"/>
                        </a:rPr>
                        <a:t> Approx.</a:t>
                      </a:r>
                      <a:endParaRPr lang="en-US" sz="1800" b="1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Wingdings" pitchFamily="2" charset="2"/>
                        </a:rPr>
                        <a:t>L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SSD</a:t>
                      </a:r>
                      <a:r>
                        <a:rPr lang="en-US" sz="1800" b="0" i="1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72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Aparajita" pitchFamily="34" charset="0"/>
                        </a:rPr>
                        <a:t>NPU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7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  <a:cs typeface="Aparajita" pitchFamily="34" charset="0"/>
                        </a:rPr>
                        <a:t>Stencil</a:t>
                      </a:r>
                      <a:endParaRPr lang="en-US" sz="1800" b="1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Wingdings" pitchFamily="2" charset="2"/>
                        </a:rPr>
                        <a:t>L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SSD</a:t>
                      </a:r>
                      <a:r>
                        <a:rPr lang="en-US" sz="1800" b="0" i="1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4">
                <a:tc vMerge="1">
                  <a:txBody>
                    <a:bodyPr/>
                    <a:lstStyle/>
                    <a:p>
                      <a:pPr lvl="0" algn="ctr"/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Conv. Engine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72">
                <a:tc rowSpan="2"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  <a:cs typeface="Aparajita" pitchFamily="34" charset="0"/>
                        </a:rPr>
                        <a:t>Deep Neural.</a:t>
                      </a:r>
                      <a:endParaRPr lang="en-US" sz="1800" b="1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L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SSD</a:t>
                      </a:r>
                      <a:r>
                        <a:rPr lang="en-US" sz="1800" b="0" i="1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867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82">
                <a:tc vMerge="1">
                  <a:txBody>
                    <a:bodyPr/>
                    <a:lstStyle/>
                    <a:p>
                      <a:pPr lvl="0" algn="ctr"/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Aparajita" pitchFamily="34" charset="0"/>
                        </a:rPr>
                        <a:t>DianNao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77">
                <a:tc rowSpan="2"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  <a:latin typeface="+mj-lt"/>
                          <a:cs typeface="Aparajita" pitchFamily="34" charset="0"/>
                        </a:rPr>
                        <a:t>Database</a:t>
                      </a:r>
                      <a:r>
                        <a:rPr lang="en-US" sz="1800" b="1" baseline="0" dirty="0" smtClean="0">
                          <a:solidFill>
                            <a:srgbClr val="990000"/>
                          </a:solidFill>
                          <a:latin typeface="+mj-lt"/>
                          <a:cs typeface="Aparajita" pitchFamily="34" charset="0"/>
                        </a:rPr>
                        <a:t> Streaming </a:t>
                      </a:r>
                      <a:endParaRPr lang="en-US" sz="1800" b="1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L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SSD</a:t>
                      </a:r>
                      <a:r>
                        <a:rPr lang="en-US" sz="1800" b="0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70">
                <a:tc vMerge="1">
                  <a:txBody>
                    <a:bodyPr/>
                    <a:lstStyle/>
                    <a:p>
                      <a:pPr lvl="0" algn="ctr"/>
                      <a:endParaRPr lang="en-US" sz="1800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Aparajita" pitchFamily="34" charset="0"/>
                        </a:rPr>
                        <a:t>Q100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870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43">
                <a:tc>
                  <a:txBody>
                    <a:bodyPr/>
                    <a:lstStyle/>
                    <a:p>
                      <a:pPr lvl="0" algn="ctr"/>
                      <a:endParaRPr lang="en-US" sz="1800" b="1" dirty="0">
                        <a:solidFill>
                          <a:srgbClr val="990000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L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SSD</a:t>
                      </a:r>
                      <a:r>
                        <a:rPr lang="en-US" sz="1800" b="1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Balanced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  <a:p>
                      <a:pPr lvl="0" algn="l"/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  <a:cs typeface="Aparajit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</a:rPr>
                        <a:t>2.74</a:t>
                      </a:r>
                      <a:endParaRPr lang="en-US" sz="1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0000"/>
                          </a:solidFill>
                        </a:rPr>
                        <a:t>352</a:t>
                      </a:r>
                      <a:endParaRPr lang="en-US" sz="18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5214682"/>
            <a:ext cx="6098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*Intel </a:t>
            </a:r>
            <a:r>
              <a:rPr lang="en-US" sz="1600" dirty="0" err="1" smtClean="0"/>
              <a:t>Ivybridge</a:t>
            </a:r>
            <a:r>
              <a:rPr lang="en-US" sz="1600" dirty="0" smtClean="0"/>
              <a:t> 3770K  CPU 1 core Area –  </a:t>
            </a:r>
            <a:r>
              <a:rPr lang="en-US" sz="1600" b="1" dirty="0" smtClean="0"/>
              <a:t>12.9mm</a:t>
            </a:r>
            <a:r>
              <a:rPr lang="en-US" sz="1600" b="1" baseline="30000" dirty="0" smtClean="0"/>
              <a:t>2</a:t>
            </a:r>
            <a:r>
              <a:rPr lang="en-US" sz="1600" baseline="30000" dirty="0" smtClean="0"/>
              <a:t>    </a:t>
            </a:r>
            <a:r>
              <a:rPr lang="en-US" sz="1600" dirty="0" smtClean="0"/>
              <a:t>|  Power – </a:t>
            </a:r>
            <a:r>
              <a:rPr lang="en-US" sz="1600" b="1" dirty="0" smtClean="0"/>
              <a:t>4.95W</a:t>
            </a:r>
            <a:endParaRPr lang="en-US" sz="16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5911" y="6423719"/>
            <a:ext cx="6044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*Source: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www.anandtech.com/show/5771/the-intel-ivy-bridge-core-i7-3770k-review/3</a:t>
            </a:r>
            <a:endParaRPr lang="en-US" sz="1200" dirty="0" smtClean="0"/>
          </a:p>
          <a:p>
            <a:r>
              <a:rPr lang="en-US" sz="1200" dirty="0"/>
              <a:t>+Estimate from die-photo analysis and block diagrams from </a:t>
            </a:r>
            <a:r>
              <a:rPr lang="en-US" sz="1200" dirty="0" smtClean="0"/>
              <a:t>wccftech.com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17646" y="5610726"/>
            <a:ext cx="5444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*Intel </a:t>
            </a:r>
            <a:r>
              <a:rPr lang="en-US" sz="1600" dirty="0" err="1" smtClean="0"/>
              <a:t>Ivybridge</a:t>
            </a:r>
            <a:r>
              <a:rPr lang="en-US" sz="1600" dirty="0" smtClean="0"/>
              <a:t> 3770K  </a:t>
            </a:r>
            <a:r>
              <a:rPr lang="en-US" sz="1600" dirty="0" err="1" smtClean="0"/>
              <a:t>iGPU</a:t>
            </a:r>
            <a:r>
              <a:rPr lang="en-US" sz="1600" dirty="0" smtClean="0"/>
              <a:t> 1 </a:t>
            </a:r>
            <a:r>
              <a:rPr lang="en-US" sz="1600" dirty="0"/>
              <a:t>e</a:t>
            </a:r>
            <a:r>
              <a:rPr lang="en-US" sz="1600" dirty="0" smtClean="0"/>
              <a:t>xecution lane Area  –  </a:t>
            </a:r>
            <a:r>
              <a:rPr lang="en-US" sz="1600" b="1" dirty="0" smtClean="0"/>
              <a:t>5.75mm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508" y="6006770"/>
            <a:ext cx="4900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</a:t>
            </a:r>
            <a:r>
              <a:rPr lang="en-US" sz="1600" dirty="0" smtClean="0"/>
              <a:t>AMD </a:t>
            </a:r>
            <a:r>
              <a:rPr lang="en-US" sz="1600" dirty="0" err="1" smtClean="0"/>
              <a:t>Kaveri</a:t>
            </a:r>
            <a:r>
              <a:rPr lang="en-US" sz="1600" dirty="0" smtClean="0"/>
              <a:t> APU Tahiti based GPU 1CU Area – </a:t>
            </a:r>
            <a:r>
              <a:rPr lang="en-US" sz="1600" b="1" dirty="0" smtClean="0"/>
              <a:t>5.02mm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9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7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Power &amp; Area Analysis (3)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27535" y="5553236"/>
            <a:ext cx="3637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2.7x</a:t>
            </a:r>
            <a:r>
              <a:rPr lang="en-US" sz="2400" dirty="0" smtClean="0"/>
              <a:t> more Area than DSAs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2.4x</a:t>
            </a:r>
            <a:r>
              <a:rPr lang="en-US" sz="2400" dirty="0" smtClean="0"/>
              <a:t> more Power than DSAs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93612" y="5553236"/>
            <a:ext cx="3516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0.6x</a:t>
            </a:r>
            <a:r>
              <a:rPr lang="en-US" sz="2400" dirty="0" smtClean="0"/>
              <a:t> more Area than DSA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2.5x</a:t>
            </a:r>
            <a:r>
              <a:rPr lang="en-US" sz="2400" dirty="0" smtClean="0"/>
              <a:t> more Power than DSA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98418" y="861080"/>
            <a:ext cx="4893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LSSD</a:t>
            </a:r>
            <a:r>
              <a:rPr lang="en-US" sz="2800" b="1" i="1" baseline="-25000" dirty="0" smtClean="0"/>
              <a:t>B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ym typeface="Wingdings" pitchFamily="2" charset="2"/>
              </a:rPr>
              <a:t> Balanced LSSD design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376772"/>
            <a:ext cx="8648410" cy="4212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4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609600" y="216024"/>
            <a:ext cx="7772400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Energy </a:t>
            </a:r>
            <a:r>
              <a:rPr lang="en-US" b="1" dirty="0">
                <a:solidFill>
                  <a:schemeClr val="tx1"/>
                </a:solidFill>
              </a:rPr>
              <a:t>Efficiency </a:t>
            </a:r>
            <a:r>
              <a:rPr lang="en-US" b="1" dirty="0" smtClean="0">
                <a:solidFill>
                  <a:schemeClr val="tx1"/>
                </a:solidFill>
              </a:rPr>
              <a:t>Gains of  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DianNao</a:t>
            </a:r>
            <a:r>
              <a:rPr lang="en-US" b="1" dirty="0" smtClean="0">
                <a:solidFill>
                  <a:schemeClr val="tx1"/>
                </a:solidFill>
              </a:rPr>
              <a:t> over LSSD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727684" y="1412776"/>
            <a:ext cx="6372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sz="1800" dirty="0" err="1" smtClean="0">
                <a:solidFill>
                  <a:schemeClr val="tx1"/>
                </a:solidFill>
              </a:rPr>
              <a:t>Speedup</a:t>
            </a:r>
            <a:r>
              <a:rPr lang="en-US" sz="1100" dirty="0" err="1" smtClean="0">
                <a:solidFill>
                  <a:schemeClr val="tx1"/>
                </a:solidFill>
              </a:rPr>
              <a:t>LSSD</a:t>
            </a:r>
            <a:r>
              <a:rPr lang="en-US" sz="1800" dirty="0" smtClean="0">
                <a:solidFill>
                  <a:schemeClr val="tx1"/>
                </a:solidFill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</a:rPr>
              <a:t>Speedup</a:t>
            </a:r>
            <a:r>
              <a:rPr lang="en-US" sz="1200" dirty="0" err="1">
                <a:solidFill>
                  <a:schemeClr val="tx1"/>
                </a:solidFill>
              </a:rPr>
              <a:t>D</a:t>
            </a:r>
            <a:r>
              <a:rPr lang="en-US" sz="1200" dirty="0" err="1" smtClean="0">
                <a:solidFill>
                  <a:schemeClr val="tx1"/>
                </a:solidFill>
              </a:rPr>
              <a:t>ianNao</a:t>
            </a:r>
            <a:r>
              <a:rPr lang="en-US" sz="1200" dirty="0" smtClean="0">
                <a:solidFill>
                  <a:schemeClr val="tx1"/>
                </a:solidFill>
              </a:rPr>
              <a:t>     </a:t>
            </a:r>
            <a:r>
              <a:rPr lang="en-US" sz="1800" dirty="0" smtClean="0">
                <a:solidFill>
                  <a:schemeClr val="tx1"/>
                </a:solidFill>
              </a:rPr>
              <a:t>(Speedup w.r.t OOO)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836954"/>
              </p:ext>
            </p:extLst>
          </p:nvPr>
        </p:nvGraphicFramePr>
        <p:xfrm>
          <a:off x="1007603" y="1988840"/>
          <a:ext cx="755103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58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6" y="2613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Does Accelerator power matter?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1" y="908720"/>
            <a:ext cx="7542663" cy="390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5556" y="499168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At </a:t>
            </a:r>
            <a:r>
              <a:rPr lang="en-US" sz="2400" dirty="0"/>
              <a:t>Speedups &gt; </a:t>
            </a:r>
            <a:r>
              <a:rPr lang="en-US" sz="2400" dirty="0" smtClean="0"/>
              <a:t>10x, DSA eff. is around </a:t>
            </a:r>
            <a:r>
              <a:rPr lang="en-US" sz="2400" dirty="0"/>
              <a:t>5</a:t>
            </a:r>
            <a:r>
              <a:rPr lang="en-US" sz="2400" dirty="0" smtClean="0"/>
              <a:t>%, </a:t>
            </a:r>
            <a:r>
              <a:rPr lang="en-US" sz="2400" dirty="0"/>
              <a:t>when accelerator power == core </a:t>
            </a:r>
            <a:r>
              <a:rPr lang="en-US" sz="2400" dirty="0" smtClean="0"/>
              <a:t>power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At </a:t>
            </a:r>
            <a:r>
              <a:rPr lang="en-US" sz="2400" dirty="0"/>
              <a:t>smaller speedups, makes a bigger difference, </a:t>
            </a:r>
            <a:r>
              <a:rPr lang="en-US" sz="2400" dirty="0" smtClean="0"/>
              <a:t>up to 35</a:t>
            </a:r>
            <a:r>
              <a:rPr lang="en-US" sz="2400" dirty="0"/>
              <a:t>%</a:t>
            </a: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2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16024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Our Goal: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Programmable Specialization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019151" y="2057400"/>
            <a:ext cx="7189253" cy="13716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Specialization benefits of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DSAs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a Programmable Architecture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19151" y="4298858"/>
            <a:ext cx="7189253" cy="1447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Programmable architecture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matching the efficiency of DSAs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5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3331" y="216024"/>
            <a:ext cx="8307121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Key Insight: Commonality in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DSAs’ Specialization Principles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0751" y="4509120"/>
            <a:ext cx="8103697" cy="1548172"/>
            <a:chOff x="467544" y="4329100"/>
            <a:chExt cx="8103697" cy="1548172"/>
          </a:xfrm>
        </p:grpSpPr>
        <p:sp>
          <p:nvSpPr>
            <p:cNvPr id="9" name="Rounded Rectangle 8"/>
            <p:cNvSpPr/>
            <p:nvPr/>
          </p:nvSpPr>
          <p:spPr>
            <a:xfrm>
              <a:off x="474482" y="5152719"/>
              <a:ext cx="381000" cy="381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90600" y="5154290"/>
              <a:ext cx="381000" cy="381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4000" y="5154290"/>
              <a:ext cx="381000" cy="381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2438401" y="5170503"/>
              <a:ext cx="799253" cy="336764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26852" y="4925198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874534" y="4901945"/>
              <a:ext cx="600174" cy="444614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874534" y="5036224"/>
              <a:ext cx="590845" cy="99"/>
            </a:xfrm>
            <a:prstGeom prst="line">
              <a:avLst/>
            </a:prstGeom>
            <a:ln w="19050">
              <a:solidFill>
                <a:srgbClr val="FDD7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4982" y="4888210"/>
              <a:ext cx="0" cy="26450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80314" y="4888210"/>
              <a:ext cx="0" cy="25517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14500" y="4888210"/>
              <a:ext cx="0" cy="26608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</p:cNvCxnSpPr>
            <p:nvPr/>
          </p:nvCxnSpPr>
          <p:spPr>
            <a:xfrm>
              <a:off x="2838027" y="5507267"/>
              <a:ext cx="0" cy="2247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60558" y="4901945"/>
              <a:ext cx="0" cy="268557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85296" y="4901945"/>
              <a:ext cx="0" cy="268556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930960" y="5541467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31206" y="5242557"/>
              <a:ext cx="399854" cy="1884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FU</a:t>
              </a:r>
            </a:p>
          </p:txBody>
        </p:sp>
        <p:cxnSp>
          <p:nvCxnSpPr>
            <p:cNvPr id="24" name="Straight Connector 23"/>
            <p:cNvCxnSpPr>
              <a:stCxn id="13" idx="2"/>
              <a:endCxn id="22" idx="0"/>
            </p:cNvCxnSpPr>
            <p:nvPr/>
          </p:nvCxnSpPr>
          <p:spPr>
            <a:xfrm>
              <a:off x="4022102" y="5115698"/>
              <a:ext cx="4108" cy="42576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724710" y="5112842"/>
              <a:ext cx="212725" cy="1397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4917452" y="4925198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21560" y="5541467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28" name="Straight Connector 27"/>
            <p:cNvCxnSpPr>
              <a:stCxn id="26" idx="2"/>
              <a:endCxn id="27" idx="0"/>
            </p:cNvCxnSpPr>
            <p:nvPr/>
          </p:nvCxnSpPr>
          <p:spPr>
            <a:xfrm>
              <a:off x="5012702" y="5115698"/>
              <a:ext cx="4108" cy="42576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05585" y="5103317"/>
              <a:ext cx="22860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1935" y="5417642"/>
              <a:ext cx="219075" cy="136525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721536" y="5420817"/>
              <a:ext cx="206374" cy="13335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3" idx="3"/>
              <a:endCxn id="26" idx="1"/>
            </p:cNvCxnSpPr>
            <p:nvPr/>
          </p:nvCxnSpPr>
          <p:spPr>
            <a:xfrm>
              <a:off x="4117352" y="5020448"/>
              <a:ext cx="800100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2" idx="3"/>
              <a:endCxn id="27" idx="1"/>
            </p:cNvCxnSpPr>
            <p:nvPr/>
          </p:nvCxnSpPr>
          <p:spPr>
            <a:xfrm>
              <a:off x="4121460" y="5636717"/>
              <a:ext cx="800100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Circular Arrow 35"/>
            <p:cNvSpPr/>
            <p:nvPr/>
          </p:nvSpPr>
          <p:spPr>
            <a:xfrm rot="5400000">
              <a:off x="6207236" y="4957943"/>
              <a:ext cx="677029" cy="805027"/>
            </a:xfrm>
            <a:prstGeom prst="circularArrow">
              <a:avLst>
                <a:gd name="adj1" fmla="val 12500"/>
                <a:gd name="adj2" fmla="val 816666"/>
                <a:gd name="adj3" fmla="val 20457681"/>
                <a:gd name="adj4" fmla="val 10800000"/>
                <a:gd name="adj5" fmla="val 12500"/>
              </a:avLst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874534" y="5510484"/>
              <a:ext cx="600174" cy="1884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FU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587327" y="5164097"/>
              <a:ext cx="356524" cy="34554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651200" y="4809546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651201" y="5654592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089142" y="5225530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225046" y="5225530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38" idx="0"/>
              <a:endCxn id="39" idx="4"/>
            </p:cNvCxnSpPr>
            <p:nvPr/>
          </p:nvCxnSpPr>
          <p:spPr>
            <a:xfrm flipH="1" flipV="1">
              <a:off x="7764837" y="5032226"/>
              <a:ext cx="752" cy="131871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8" idx="4"/>
              <a:endCxn id="40" idx="0"/>
            </p:cNvCxnSpPr>
            <p:nvPr/>
          </p:nvCxnSpPr>
          <p:spPr>
            <a:xfrm flipH="1">
              <a:off x="7764838" y="5509643"/>
              <a:ext cx="751" cy="14494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8" idx="6"/>
              <a:endCxn id="41" idx="2"/>
            </p:cNvCxnSpPr>
            <p:nvPr/>
          </p:nvCxnSpPr>
          <p:spPr>
            <a:xfrm>
              <a:off x="7943851" y="5336870"/>
              <a:ext cx="14529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2"/>
              <a:endCxn id="42" idx="6"/>
            </p:cNvCxnSpPr>
            <p:nvPr/>
          </p:nvCxnSpPr>
          <p:spPr>
            <a:xfrm flipH="1">
              <a:off x="7452320" y="5336870"/>
              <a:ext cx="135007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Circular Arrow 46"/>
            <p:cNvSpPr/>
            <p:nvPr/>
          </p:nvSpPr>
          <p:spPr>
            <a:xfrm rot="16200000">
              <a:off x="5490695" y="4957074"/>
              <a:ext cx="677029" cy="805026"/>
            </a:xfrm>
            <a:prstGeom prst="circularArrow">
              <a:avLst>
                <a:gd name="adj1" fmla="val 12500"/>
                <a:gd name="adj2" fmla="val 816666"/>
                <a:gd name="adj3" fmla="val 20457681"/>
                <a:gd name="adj4" fmla="val 10800000"/>
                <a:gd name="adj5" fmla="val 12500"/>
              </a:avLst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874534" y="5188623"/>
              <a:ext cx="603545" cy="100"/>
            </a:xfrm>
            <a:prstGeom prst="line">
              <a:avLst/>
            </a:prstGeom>
            <a:ln w="19050">
              <a:solidFill>
                <a:srgbClr val="FDD7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123933" y="4332525"/>
              <a:ext cx="1494308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Computation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20542" y="4329100"/>
              <a:ext cx="1494309" cy="381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Reuse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7544" y="4332525"/>
              <a:ext cx="1494308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Concurrency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76932" y="4329100"/>
              <a:ext cx="1494309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Coordination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74109" y="4329100"/>
              <a:ext cx="1494308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Communication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67544" y="3805627"/>
            <a:ext cx="8091097" cy="5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Most DSAs employ 5 common Specialization Principles</a:t>
            </a:r>
            <a:endParaRPr lang="en-US" sz="2800" dirty="0">
              <a:solidFill>
                <a:schemeClr val="tx1"/>
              </a:solidFill>
              <a:latin typeface="+mj-lt"/>
              <a:cs typeface="Aparajit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0053" y="2733689"/>
            <a:ext cx="990601" cy="453825"/>
          </a:xfrm>
          <a:prstGeom prst="rect">
            <a:avLst/>
          </a:prstGeom>
          <a:solidFill>
            <a:srgbClr val="D95B43"/>
          </a:solidFill>
          <a:ln w="19050">
            <a:solidFill>
              <a:srgbClr val="D95B4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Linear Algebra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06911" y="2125216"/>
            <a:ext cx="993743" cy="533400"/>
          </a:xfrm>
          <a:prstGeom prst="rect">
            <a:avLst/>
          </a:prstGeom>
          <a:solidFill>
            <a:srgbClr val="BF2942"/>
          </a:solidFill>
          <a:ln w="19050">
            <a:solidFill>
              <a:srgbClr val="BF29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Neural Approx.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695385" y="2599939"/>
            <a:ext cx="1037660" cy="444400"/>
          </a:xfrm>
          <a:prstGeom prst="rect">
            <a:avLst/>
          </a:prstGeom>
          <a:solidFill>
            <a:srgbClr val="C3AF63"/>
          </a:solidFill>
          <a:ln w="19050">
            <a:solidFill>
              <a:srgbClr val="C3AF6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Graph Traversal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95385" y="2127629"/>
            <a:ext cx="1037660" cy="406236"/>
          </a:xfrm>
          <a:prstGeom prst="rect">
            <a:avLst/>
          </a:prstGeom>
          <a:solidFill>
            <a:srgbClr val="FF4024"/>
          </a:solidFill>
          <a:ln w="19050">
            <a:solidFill>
              <a:srgbClr val="FF402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36005" y="2598188"/>
            <a:ext cx="884553" cy="444400"/>
          </a:xfrm>
          <a:prstGeom prst="rect">
            <a:avLst/>
          </a:prstGeom>
          <a:solidFill>
            <a:srgbClr val="443637"/>
          </a:solidFill>
          <a:ln w="19050">
            <a:solidFill>
              <a:srgbClr val="44363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Scan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810053" y="3263715"/>
            <a:ext cx="990601" cy="304801"/>
          </a:xfrm>
          <a:prstGeom prst="rect">
            <a:avLst/>
          </a:prstGeom>
          <a:solidFill>
            <a:srgbClr val="542437"/>
          </a:solidFill>
          <a:ln w="19050">
            <a:solidFill>
              <a:srgbClr val="54243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Sort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748339" y="2126652"/>
            <a:ext cx="872219" cy="407213"/>
          </a:xfrm>
          <a:prstGeom prst="rect">
            <a:avLst/>
          </a:prstGeom>
          <a:solidFill>
            <a:srgbClr val="53777A"/>
          </a:solidFill>
          <a:ln w="19050">
            <a:solidFill>
              <a:srgbClr val="53777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Reg Expr.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36005" y="3123499"/>
            <a:ext cx="1164435" cy="449517"/>
          </a:xfrm>
          <a:prstGeom prst="rect">
            <a:avLst/>
          </a:prstGeom>
          <a:solidFill>
            <a:srgbClr val="FA810E"/>
          </a:solidFill>
          <a:ln w="19050">
            <a:solidFill>
              <a:srgbClr val="FA810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Deep Neural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981867" y="3120314"/>
            <a:ext cx="751178" cy="449328"/>
          </a:xfrm>
          <a:prstGeom prst="rect">
            <a:avLst/>
          </a:prstGeom>
          <a:solidFill>
            <a:srgbClr val="4C9D74"/>
          </a:solidFill>
          <a:ln w="19050">
            <a:solidFill>
              <a:srgbClr val="4C9D7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Stencil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163615" y="2126653"/>
            <a:ext cx="1499583" cy="1442988"/>
            <a:chOff x="5755049" y="927100"/>
            <a:chExt cx="1197697" cy="1273896"/>
          </a:xfrm>
          <a:noFill/>
        </p:grpSpPr>
        <p:sp>
          <p:nvSpPr>
            <p:cNvPr id="65" name="Rectangle 64"/>
            <p:cNvSpPr/>
            <p:nvPr/>
          </p:nvSpPr>
          <p:spPr>
            <a:xfrm>
              <a:off x="5755049" y="927100"/>
              <a:ext cx="1197697" cy="35949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Cache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5498596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16200000">
              <a:off x="5912788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6200000">
              <a:off x="6336796" y="1585046"/>
              <a:ext cx="872404" cy="3594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952827" y="1727519"/>
            <a:ext cx="72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DSAs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195736" y="1727519"/>
            <a:ext cx="1491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Host System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2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8002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Solution: Architecture for Programmable Specialization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976" y="1664804"/>
            <a:ext cx="9001524" cy="19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B80000"/>
              </a:buClr>
            </a:pPr>
            <a:r>
              <a:rPr lang="en-US" sz="2600" b="1" dirty="0" smtClean="0">
                <a:solidFill>
                  <a:schemeClr val="tx1"/>
                </a:solidFill>
                <a:cs typeface="Aparajita" pitchFamily="34" charset="0"/>
              </a:rPr>
              <a:t>Idea 1: </a:t>
            </a:r>
            <a:r>
              <a:rPr lang="en-US" sz="2600" dirty="0" smtClean="0">
                <a:solidFill>
                  <a:schemeClr val="tx1"/>
                </a:solidFill>
                <a:cs typeface="Aparajita" pitchFamily="34" charset="0"/>
              </a:rPr>
              <a:t>Specialization principles </a:t>
            </a:r>
            <a:r>
              <a:rPr lang="en-US" sz="2600" dirty="0">
                <a:solidFill>
                  <a:schemeClr val="tx1"/>
                </a:solidFill>
                <a:cs typeface="Aparajita" pitchFamily="34" charset="0"/>
              </a:rPr>
              <a:t>can be exploited in a </a:t>
            </a:r>
            <a:r>
              <a:rPr lang="en-US" sz="2600" b="1" i="1" dirty="0">
                <a:solidFill>
                  <a:schemeClr val="tx1"/>
                </a:solidFill>
                <a:cs typeface="Aparajita" pitchFamily="34" charset="0"/>
              </a:rPr>
              <a:t>general </a:t>
            </a:r>
            <a:r>
              <a:rPr lang="en-US" sz="2600" b="1" i="1" dirty="0" smtClean="0">
                <a:solidFill>
                  <a:schemeClr val="tx1"/>
                </a:solidFill>
                <a:cs typeface="Aparajita" pitchFamily="34" charset="0"/>
              </a:rPr>
              <a:t>way</a:t>
            </a:r>
          </a:p>
          <a:p>
            <a:pPr algn="l">
              <a:buClr>
                <a:srgbClr val="B80000"/>
              </a:buClr>
            </a:pPr>
            <a:endParaRPr lang="en-US" sz="2600" b="1" i="1" dirty="0" smtClean="0">
              <a:solidFill>
                <a:schemeClr val="tx1"/>
              </a:solidFill>
              <a:cs typeface="Aparajita" pitchFamily="34" charset="0"/>
            </a:endParaRPr>
          </a:p>
          <a:p>
            <a:pPr algn="l">
              <a:buClr>
                <a:srgbClr val="B80000"/>
              </a:buClr>
            </a:pPr>
            <a:r>
              <a:rPr lang="en-US" sz="2600" b="1" dirty="0" smtClean="0">
                <a:solidFill>
                  <a:schemeClr val="tx1"/>
                </a:solidFill>
                <a:cs typeface="Aparajita" pitchFamily="34" charset="0"/>
              </a:rPr>
              <a:t>Idea 2: </a:t>
            </a:r>
            <a:r>
              <a:rPr lang="en-US" sz="2600" dirty="0" smtClean="0">
                <a:solidFill>
                  <a:schemeClr val="tx1"/>
                </a:solidFill>
                <a:cs typeface="Aparajita" pitchFamily="34" charset="0"/>
              </a:rPr>
              <a:t>Composition of </a:t>
            </a:r>
            <a:r>
              <a:rPr lang="en-US" sz="2600" dirty="0">
                <a:solidFill>
                  <a:schemeClr val="tx1"/>
                </a:solidFill>
                <a:cs typeface="Aparajita" pitchFamily="34" charset="0"/>
              </a:rPr>
              <a:t>known </a:t>
            </a:r>
            <a:r>
              <a:rPr lang="en-US" sz="2600" b="1" i="1" dirty="0" err="1">
                <a:solidFill>
                  <a:schemeClr val="tx1"/>
                </a:solidFill>
                <a:cs typeface="Aparajita" pitchFamily="34" charset="0"/>
              </a:rPr>
              <a:t>uArch</a:t>
            </a:r>
            <a:r>
              <a:rPr lang="en-US" sz="2600" b="1" i="1" dirty="0">
                <a:solidFill>
                  <a:schemeClr val="tx1"/>
                </a:solidFill>
                <a:cs typeface="Aparajita" pitchFamily="34" charset="0"/>
              </a:rPr>
              <a:t>. mechanisms </a:t>
            </a:r>
            <a:r>
              <a:rPr lang="en-US" sz="2600" dirty="0">
                <a:solidFill>
                  <a:schemeClr val="tx1"/>
                </a:solidFill>
                <a:cs typeface="Aparajita" pitchFamily="34" charset="0"/>
              </a:rPr>
              <a:t>embodying </a:t>
            </a:r>
            <a:r>
              <a:rPr lang="en-US" sz="2600" dirty="0" smtClean="0">
                <a:solidFill>
                  <a:schemeClr val="tx1"/>
                </a:solidFill>
                <a:cs typeface="Aparajita" pitchFamily="34" charset="0"/>
              </a:rPr>
              <a:t>	 the </a:t>
            </a:r>
            <a:r>
              <a:rPr lang="en-US" sz="2600" dirty="0">
                <a:solidFill>
                  <a:schemeClr val="tx1"/>
                </a:solidFill>
                <a:cs typeface="Aparajita" pitchFamily="34" charset="0"/>
              </a:rPr>
              <a:t>specialization principles </a:t>
            </a:r>
            <a:endParaRPr lang="en-US" sz="2600" i="1" dirty="0">
              <a:cs typeface="Aparajita" pitchFamily="34" charset="0"/>
            </a:endParaRPr>
          </a:p>
          <a:p>
            <a:pPr>
              <a:buClr>
                <a:srgbClr val="B80000"/>
              </a:buClr>
            </a:pPr>
            <a:r>
              <a:rPr lang="en-US" sz="2600" dirty="0">
                <a:cs typeface="Aparajita" pitchFamily="34" charset="0"/>
                <a:sym typeface="Wingdings" pitchFamily="2" charset="2"/>
              </a:rPr>
              <a:t> 		</a:t>
            </a:r>
            <a:endParaRPr lang="en-US" sz="2600" dirty="0"/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51820" y="3699029"/>
            <a:ext cx="3781273" cy="954107"/>
            <a:chOff x="3347011" y="3537012"/>
            <a:chExt cx="3781273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5600600" y="3537012"/>
              <a:ext cx="15276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/>
                <a:t>L</a:t>
              </a:r>
              <a:r>
                <a:rPr lang="en-US" sz="1400" i="1" dirty="0" smtClean="0"/>
                <a:t>ow power core </a:t>
              </a:r>
            </a:p>
            <a:p>
              <a:r>
                <a:rPr lang="en-US" sz="1400" b="1" i="1" dirty="0" smtClean="0"/>
                <a:t>S</a:t>
              </a:r>
              <a:r>
                <a:rPr lang="en-US" sz="1400" i="1" dirty="0" smtClean="0"/>
                <a:t>patial fabric</a:t>
              </a:r>
            </a:p>
            <a:p>
              <a:r>
                <a:rPr lang="en-US" sz="1400" b="1" i="1" dirty="0" smtClean="0"/>
                <a:t>S</a:t>
              </a:r>
              <a:r>
                <a:rPr lang="en-US" sz="1400" i="1" dirty="0" smtClean="0"/>
                <a:t>cratchpad</a:t>
              </a:r>
            </a:p>
            <a:p>
              <a:r>
                <a:rPr lang="en-US" sz="1400" b="1" i="1" dirty="0" smtClean="0"/>
                <a:t>D</a:t>
              </a:r>
              <a:r>
                <a:rPr lang="en-US" sz="1400" i="1" dirty="0" smtClean="0"/>
                <a:t>MA</a:t>
              </a:r>
              <a:endParaRPr lang="en-US" sz="1400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011" y="3707475"/>
              <a:ext cx="2120416" cy="649182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Programmable Architecture (LSSD)</a:t>
              </a:r>
              <a:endParaRPr lang="en-US" sz="11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500" y="4833156"/>
            <a:ext cx="892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90000"/>
              </a:buClr>
            </a:pPr>
            <a:r>
              <a:rPr lang="en-US" sz="2800" dirty="0" smtClean="0">
                <a:cs typeface="Aparajita" pitchFamily="34" charset="0"/>
                <a:sym typeface="Wingdings" pitchFamily="2" charset="2"/>
              </a:rPr>
              <a:t>LSSD as a programmable hardware template</a:t>
            </a:r>
            <a:r>
              <a:rPr lang="en-US" sz="2800" b="1" dirty="0" smtClean="0">
                <a:cs typeface="Aparajita" pitchFamily="34" charset="0"/>
                <a:sym typeface="Wingdings" pitchFamily="2" charset="2"/>
              </a:rPr>
              <a:t>    </a:t>
            </a:r>
          </a:p>
          <a:p>
            <a:pPr algn="ctr">
              <a:buClr>
                <a:srgbClr val="990000"/>
              </a:buClr>
            </a:pPr>
            <a:r>
              <a:rPr lang="en-US" sz="2800" dirty="0" smtClean="0">
                <a:cs typeface="Aparajita" pitchFamily="34" charset="0"/>
                <a:sym typeface="Wingdings" pitchFamily="2" charset="2"/>
              </a:rPr>
              <a:t>  to map </a:t>
            </a:r>
            <a:r>
              <a:rPr lang="en-US" sz="2800" b="1" dirty="0" smtClean="0">
                <a:cs typeface="Aparajita" pitchFamily="34" charset="0"/>
                <a:sym typeface="Wingdings" pitchFamily="2" charset="2"/>
              </a:rPr>
              <a:t>one</a:t>
            </a:r>
            <a:r>
              <a:rPr lang="en-US" sz="2800" dirty="0" smtClean="0">
                <a:cs typeface="Aparajita" pitchFamily="34" charset="0"/>
                <a:sym typeface="Wingdings" pitchFamily="2" charset="2"/>
              </a:rPr>
              <a:t> or </a:t>
            </a:r>
            <a:r>
              <a:rPr lang="en-US" sz="2800" b="1" dirty="0" smtClean="0">
                <a:cs typeface="Aparajita" pitchFamily="34" charset="0"/>
                <a:sym typeface="Wingdings" pitchFamily="2" charset="2"/>
              </a:rPr>
              <a:t>many</a:t>
            </a:r>
            <a:r>
              <a:rPr lang="en-US" sz="2800" dirty="0" smtClean="0">
                <a:cs typeface="Aparajita" pitchFamily="34" charset="0"/>
                <a:sym typeface="Wingdings" pitchFamily="2" charset="2"/>
              </a:rPr>
              <a:t> application domains 	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072237" y="5913276"/>
            <a:ext cx="1762196" cy="266987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>
                <a:lumMod val="5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Stencil, Sort, Scan, AI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34812" y="6180263"/>
            <a:ext cx="1468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cs typeface="Aparajita" pitchFamily="34" charset="0"/>
              </a:rPr>
              <a:t>Balanced LSSD</a:t>
            </a:r>
            <a:endParaRPr lang="en-US" sz="1600" b="1" dirty="0">
              <a:cs typeface="Aparajit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3912" y="5913276"/>
            <a:ext cx="1450169" cy="266987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FA810E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Deep Neural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45473" y="6180263"/>
            <a:ext cx="2387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b="1" dirty="0" smtClean="0">
                <a:cs typeface="Aparajita" pitchFamily="34" charset="0"/>
              </a:rPr>
              <a:t>Domain provisioned LSSD</a:t>
            </a:r>
            <a:endParaRPr lang="en-US" sz="1600" b="1" dirty="0">
              <a:cs typeface="Aparajita" pitchFamily="34" charset="0"/>
              <a:sym typeface="Wingdings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77607"/>
            <a:ext cx="168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*Figures not to scale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97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944724"/>
            <a:ext cx="77262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Consolas" pitchFamily="49" charset="0"/>
              </a:rPr>
              <a:t>Introduction and Motivation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</a:rPr>
              <a:t>Principles of architectural specialization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cs typeface="Consolas" pitchFamily="49" charset="0"/>
              </a:rPr>
              <a:t>Embodiment </a:t>
            </a:r>
            <a:r>
              <a:rPr lang="en-US" sz="2400" dirty="0">
                <a:solidFill>
                  <a:schemeClr val="tx1"/>
                </a:solidFill>
                <a:cs typeface="Consolas" pitchFamily="49" charset="0"/>
              </a:rPr>
              <a:t>of principles </a:t>
            </a:r>
            <a:r>
              <a:rPr lang="en-US" sz="2400" dirty="0" smtClean="0">
                <a:solidFill>
                  <a:schemeClr val="tx1"/>
                </a:solidFill>
                <a:cs typeface="Consolas" pitchFamily="49" charset="0"/>
              </a:rPr>
              <a:t> in DSAs</a:t>
            </a:r>
            <a:endParaRPr lang="en-US" sz="2400" dirty="0">
              <a:solidFill>
                <a:schemeClr val="tx1"/>
              </a:solidFill>
              <a:cs typeface="Consolas" pitchFamily="49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Architecture for programmable specialization </a:t>
            </a:r>
            <a:r>
              <a:rPr lang="en-US" sz="2600" b="1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(LSSD)</a:t>
            </a:r>
          </a:p>
          <a:p>
            <a:pPr lvl="1" algn="l">
              <a:buSzPct val="50000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Evaluation of LSSD with 4 DSAs                                    (Performance, power &amp; area)</a:t>
            </a: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SzPct val="100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System-level energy efficiency </a:t>
            </a:r>
            <a:r>
              <a:rPr lang="en-US" sz="2600" dirty="0" smtClean="0">
                <a:solidFill>
                  <a:schemeClr val="tx1"/>
                </a:solidFill>
                <a:cs typeface="Consolas" pitchFamily="49" charset="0"/>
                <a:sym typeface="Wingdings" pitchFamily="2" charset="2"/>
              </a:rPr>
              <a:t>tradeoffs                with LSSD and DSA</a:t>
            </a:r>
            <a:endParaRPr lang="en-US" sz="2600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cs typeface="Consolas" pitchFamily="49" charset="0"/>
              <a:sym typeface="Wingdings" pitchFamily="2" charset="2"/>
            </a:endParaRP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  <a:sym typeface="Wingdings" pitchFamily="2" charset="2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3" y="3029894"/>
            <a:ext cx="914337" cy="9751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4525" y="4257895"/>
            <a:ext cx="1124094" cy="971305"/>
            <a:chOff x="-9990" y="5449079"/>
            <a:chExt cx="1547918" cy="1296366"/>
          </a:xfrm>
        </p:grpSpPr>
        <p:grpSp>
          <p:nvGrpSpPr>
            <p:cNvPr id="17" name="Group 16"/>
            <p:cNvGrpSpPr/>
            <p:nvPr/>
          </p:nvGrpSpPr>
          <p:grpSpPr>
            <a:xfrm>
              <a:off x="-9990" y="5449079"/>
              <a:ext cx="1547918" cy="1296366"/>
              <a:chOff x="-1893470" y="121113"/>
              <a:chExt cx="10808873" cy="8136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39082" y="5937076"/>
                <a:ext cx="7622586" cy="2320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Speedup</a:t>
                </a:r>
                <a:endParaRPr lang="en-US" sz="105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4313621" y="2541264"/>
                <a:ext cx="7503824" cy="266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Energy</a:t>
                </a:r>
                <a:endParaRPr lang="en-US" sz="1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29601" y="3620176"/>
                <a:ext cx="685802" cy="240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53199" y="6056051"/>
                <a:ext cx="2133602" cy="616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030845" y="6095949"/>
                <a:ext cx="770138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161599" y="397308"/>
                <a:ext cx="0" cy="563879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514059" y="6071494"/>
              <a:ext cx="338731" cy="94626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52790" y="5852320"/>
              <a:ext cx="269299" cy="219174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9199" y="5670074"/>
              <a:ext cx="80442" cy="187022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34902" y="6226250"/>
              <a:ext cx="193446" cy="51285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21844" y="6075102"/>
              <a:ext cx="218837" cy="151148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40681" y="5923648"/>
              <a:ext cx="80443" cy="147846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37187" y="1556792"/>
            <a:ext cx="1017004" cy="1111005"/>
            <a:chOff x="-2357378" y="4190203"/>
            <a:chExt cx="1496908" cy="2284093"/>
          </a:xfrm>
        </p:grpSpPr>
        <p:sp>
          <p:nvSpPr>
            <p:cNvPr id="123" name="Rectangle 122"/>
            <p:cNvSpPr/>
            <p:nvPr/>
          </p:nvSpPr>
          <p:spPr>
            <a:xfrm>
              <a:off x="-2354778" y="4668180"/>
              <a:ext cx="1494308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Computation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-2357377" y="5625244"/>
              <a:ext cx="1494309" cy="381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Data Reuse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2357378" y="4190203"/>
              <a:ext cx="1494308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Concurrency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-2357378" y="6093296"/>
              <a:ext cx="1494309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Coordination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-2354778" y="5157192"/>
              <a:ext cx="1494308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Communication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956376" y="5531422"/>
            <a:ext cx="1079061" cy="980340"/>
            <a:chOff x="2895356" y="1524004"/>
            <a:chExt cx="2609056" cy="2451459"/>
          </a:xfrm>
        </p:grpSpPr>
        <p:sp>
          <p:nvSpPr>
            <p:cNvPr id="222" name="Rectangle 221"/>
            <p:cNvSpPr/>
            <p:nvPr/>
          </p:nvSpPr>
          <p:spPr>
            <a:xfrm>
              <a:off x="2895356" y="1524004"/>
              <a:ext cx="2609056" cy="2451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041045" y="1656661"/>
              <a:ext cx="990600" cy="947278"/>
              <a:chOff x="6267082" y="4580649"/>
              <a:chExt cx="868376" cy="828003"/>
            </a:xfrm>
            <a:solidFill>
              <a:schemeClr val="bg1"/>
            </a:solidFill>
          </p:grpSpPr>
          <p:cxnSp>
            <p:nvCxnSpPr>
              <p:cNvPr id="250" name="Straight Connector 249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tangle 267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smtClean="0">
                    <a:solidFill>
                      <a:schemeClr val="tx1"/>
                    </a:solidFill>
                  </a:rPr>
                  <a:t>Core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4" name="Up-Down Arrow 223"/>
            <p:cNvSpPr/>
            <p:nvPr/>
          </p:nvSpPr>
          <p:spPr>
            <a:xfrm>
              <a:off x="3397468" y="2967139"/>
              <a:ext cx="228600" cy="56530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25" name="Up-Down Arrow 224"/>
            <p:cNvSpPr/>
            <p:nvPr/>
          </p:nvSpPr>
          <p:spPr>
            <a:xfrm>
              <a:off x="4797289" y="2597120"/>
              <a:ext cx="238634" cy="935327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484118" y="3072486"/>
              <a:ext cx="1715685" cy="461780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System Bus</a:t>
              </a:r>
              <a:endParaRPr lang="en-US" sz="600" b="1" dirty="0"/>
            </a:p>
          </p:txBody>
        </p:sp>
        <p:sp>
          <p:nvSpPr>
            <p:cNvPr id="227" name="Up-Down Arrow 226"/>
            <p:cNvSpPr/>
            <p:nvPr/>
          </p:nvSpPr>
          <p:spPr>
            <a:xfrm rot="5400000">
              <a:off x="4177173" y="1864753"/>
              <a:ext cx="130605" cy="402398"/>
            </a:xfrm>
            <a:prstGeom prst="up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123123" y="2607665"/>
              <a:ext cx="830803" cy="3502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$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123124" y="3534266"/>
              <a:ext cx="2235254" cy="3502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Memory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4445496" y="1651713"/>
              <a:ext cx="990600" cy="947278"/>
              <a:chOff x="6267082" y="4580649"/>
              <a:chExt cx="868376" cy="828003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6267082" y="4697136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6269375" y="4771672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6269664" y="4844081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6268665" y="4918617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6269664" y="4993153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6268664" y="506768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6269455" y="5140099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6269449" y="5212504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6269002" y="5287040"/>
                <a:ext cx="86579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6409826" y="45806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6478505" y="4582312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6545980" y="4581149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6613455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6679725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6745994" y="4581148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6814674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6888993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V="1">
                <a:off x="6966107" y="4582313"/>
                <a:ext cx="0" cy="8263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6339034" y="4638349"/>
                <a:ext cx="728295" cy="70395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" dirty="0" err="1" smtClean="0">
                    <a:solidFill>
                      <a:schemeClr val="tx1"/>
                    </a:solidFill>
                  </a:rPr>
                  <a:t>Accel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184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44016"/>
            <a:ext cx="7772400" cy="11607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Principles of Architectural Specialization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992" y="1376772"/>
            <a:ext cx="87766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Match </a:t>
            </a:r>
            <a:r>
              <a:rPr lang="en-US" sz="2600" dirty="0">
                <a:solidFill>
                  <a:schemeClr val="tx1"/>
                </a:solidFill>
              </a:rPr>
              <a:t>hardware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</a:rPr>
              <a:t>concurrency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to that of algorithm</a:t>
            </a: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Problem-specific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computation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units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Explicit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communication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as opposed to implicit communication</a:t>
            </a: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Customized structures for </a:t>
            </a:r>
            <a:r>
              <a:rPr lang="en-US" sz="2600" b="1" dirty="0">
                <a:solidFill>
                  <a:srgbClr val="FDD041"/>
                </a:solidFill>
              </a:rPr>
              <a:t>data reuse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Hardware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coordination</a:t>
            </a:r>
            <a:r>
              <a:rPr lang="en-US" sz="2600" b="1" dirty="0"/>
              <a:t> </a:t>
            </a:r>
            <a:r>
              <a:rPr lang="en-US" sz="2600" dirty="0">
                <a:solidFill>
                  <a:schemeClr val="tx1"/>
                </a:solidFill>
              </a:rPr>
              <a:t>using simple low-power control </a:t>
            </a:r>
            <a:r>
              <a:rPr lang="en-US" sz="2600" dirty="0" smtClean="0">
                <a:solidFill>
                  <a:schemeClr val="tx1"/>
                </a:solidFill>
              </a:rPr>
              <a:t>logic</a:t>
            </a:r>
            <a:endParaRPr lang="en-US" sz="2600" dirty="0" smtClean="0">
              <a:solidFill>
                <a:schemeClr val="tx1"/>
              </a:solidFill>
              <a:latin typeface="+mj-lt"/>
              <a:cs typeface="Aparajita" pitchFamily="34" charset="0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1" y="76200"/>
            <a:ext cx="432959" cy="70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23933" y="5232625"/>
            <a:ext cx="1494308" cy="1363438"/>
            <a:chOff x="2123933" y="5304633"/>
            <a:chExt cx="1494308" cy="1363438"/>
          </a:xfrm>
        </p:grpSpPr>
        <p:sp>
          <p:nvSpPr>
            <p:cNvPr id="9" name="Trapezoid 8"/>
            <p:cNvSpPr/>
            <p:nvPr/>
          </p:nvSpPr>
          <p:spPr>
            <a:xfrm rot="10800000">
              <a:off x="2438401" y="6106607"/>
              <a:ext cx="799253" cy="336764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10" name="Straight Connector 9"/>
            <p:cNvCxnSpPr>
              <a:stCxn id="9" idx="0"/>
            </p:cNvCxnSpPr>
            <p:nvPr/>
          </p:nvCxnSpPr>
          <p:spPr>
            <a:xfrm>
              <a:off x="2838027" y="6443371"/>
              <a:ext cx="0" cy="2247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60558" y="5838049"/>
              <a:ext cx="0" cy="268557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85296" y="5838049"/>
              <a:ext cx="0" cy="268556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123933" y="5304633"/>
              <a:ext cx="1494308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Computation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20542" y="5229200"/>
            <a:ext cx="1527722" cy="1333867"/>
            <a:chOff x="5420542" y="5301208"/>
            <a:chExt cx="1527722" cy="1333867"/>
          </a:xfrm>
        </p:grpSpPr>
        <p:sp>
          <p:nvSpPr>
            <p:cNvPr id="15" name="Rounded Rectangle 14"/>
            <p:cNvSpPr/>
            <p:nvPr/>
          </p:nvSpPr>
          <p:spPr>
            <a:xfrm>
              <a:off x="5874534" y="5838049"/>
              <a:ext cx="600174" cy="444614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874534" y="5972328"/>
              <a:ext cx="590845" cy="99"/>
            </a:xfrm>
            <a:prstGeom prst="line">
              <a:avLst/>
            </a:prstGeom>
            <a:ln w="19050">
              <a:solidFill>
                <a:srgbClr val="FDD7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ircular Arrow 16"/>
            <p:cNvSpPr/>
            <p:nvPr/>
          </p:nvSpPr>
          <p:spPr>
            <a:xfrm rot="5400000">
              <a:off x="6207236" y="5894047"/>
              <a:ext cx="677029" cy="805027"/>
            </a:xfrm>
            <a:prstGeom prst="circularArrow">
              <a:avLst>
                <a:gd name="adj1" fmla="val 12500"/>
                <a:gd name="adj2" fmla="val 816666"/>
                <a:gd name="adj3" fmla="val 20457681"/>
                <a:gd name="adj4" fmla="val 10800000"/>
                <a:gd name="adj5" fmla="val 12500"/>
              </a:avLst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874534" y="6446588"/>
              <a:ext cx="600174" cy="1884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FU</a:t>
              </a:r>
            </a:p>
          </p:txBody>
        </p:sp>
        <p:sp>
          <p:nvSpPr>
            <p:cNvPr id="19" name="Circular Arrow 18"/>
            <p:cNvSpPr/>
            <p:nvPr/>
          </p:nvSpPr>
          <p:spPr>
            <a:xfrm rot="16200000">
              <a:off x="5490695" y="5893178"/>
              <a:ext cx="677029" cy="805026"/>
            </a:xfrm>
            <a:prstGeom prst="circularArrow">
              <a:avLst>
                <a:gd name="adj1" fmla="val 12500"/>
                <a:gd name="adj2" fmla="val 816666"/>
                <a:gd name="adj3" fmla="val 20457681"/>
                <a:gd name="adj4" fmla="val 10800000"/>
                <a:gd name="adj5" fmla="val 12500"/>
              </a:avLst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874534" y="6124727"/>
              <a:ext cx="603545" cy="100"/>
            </a:xfrm>
            <a:prstGeom prst="line">
              <a:avLst/>
            </a:prstGeom>
            <a:ln w="19050">
              <a:solidFill>
                <a:srgbClr val="FDD7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420542" y="5301208"/>
              <a:ext cx="1494309" cy="381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DD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Reuse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544" y="5232625"/>
            <a:ext cx="1494308" cy="1166761"/>
            <a:chOff x="467544" y="5304633"/>
            <a:chExt cx="1494308" cy="1166761"/>
          </a:xfrm>
        </p:grpSpPr>
        <p:sp>
          <p:nvSpPr>
            <p:cNvPr id="23" name="Rounded Rectangle 22"/>
            <p:cNvSpPr/>
            <p:nvPr/>
          </p:nvSpPr>
          <p:spPr>
            <a:xfrm>
              <a:off x="513190" y="6088823"/>
              <a:ext cx="381000" cy="381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29308" y="6090394"/>
              <a:ext cx="381000" cy="381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62708" y="6090394"/>
              <a:ext cx="381000" cy="381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03690" y="5824314"/>
              <a:ext cx="0" cy="26450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19022" y="5824314"/>
              <a:ext cx="0" cy="25517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53208" y="5824314"/>
              <a:ext cx="0" cy="26608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67544" y="5304633"/>
              <a:ext cx="1494308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Concurrency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76932" y="5229200"/>
            <a:ext cx="1494309" cy="1512168"/>
            <a:chOff x="7076932" y="5301208"/>
            <a:chExt cx="1494309" cy="1512168"/>
          </a:xfrm>
        </p:grpSpPr>
        <p:sp>
          <p:nvSpPr>
            <p:cNvPr id="31" name="Oval 30"/>
            <p:cNvSpPr/>
            <p:nvPr/>
          </p:nvSpPr>
          <p:spPr>
            <a:xfrm>
              <a:off x="7659335" y="6100201"/>
              <a:ext cx="356524" cy="34554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723208" y="5745650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723209" y="6590696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161150" y="6161634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97054" y="6161634"/>
              <a:ext cx="227274" cy="222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1" idx="0"/>
              <a:endCxn id="32" idx="4"/>
            </p:cNvCxnSpPr>
            <p:nvPr/>
          </p:nvCxnSpPr>
          <p:spPr>
            <a:xfrm flipH="1" flipV="1">
              <a:off x="7836845" y="5968330"/>
              <a:ext cx="752" cy="131871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4"/>
              <a:endCxn id="33" idx="0"/>
            </p:cNvCxnSpPr>
            <p:nvPr/>
          </p:nvCxnSpPr>
          <p:spPr>
            <a:xfrm flipH="1">
              <a:off x="7836846" y="6445747"/>
              <a:ext cx="751" cy="14494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1" idx="6"/>
              <a:endCxn id="34" idx="2"/>
            </p:cNvCxnSpPr>
            <p:nvPr/>
          </p:nvCxnSpPr>
          <p:spPr>
            <a:xfrm>
              <a:off x="8015859" y="6272974"/>
              <a:ext cx="14529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2"/>
              <a:endCxn id="35" idx="6"/>
            </p:cNvCxnSpPr>
            <p:nvPr/>
          </p:nvCxnSpPr>
          <p:spPr>
            <a:xfrm flipH="1">
              <a:off x="7524328" y="6272974"/>
              <a:ext cx="135007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076932" y="5301208"/>
              <a:ext cx="1494309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Coordination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74109" y="5229200"/>
            <a:ext cx="1494308" cy="1366863"/>
            <a:chOff x="3774109" y="5301208"/>
            <a:chExt cx="1494308" cy="1366863"/>
          </a:xfrm>
        </p:grpSpPr>
        <p:sp>
          <p:nvSpPr>
            <p:cNvPr id="42" name="Rounded Rectangle 41"/>
            <p:cNvSpPr/>
            <p:nvPr/>
          </p:nvSpPr>
          <p:spPr>
            <a:xfrm>
              <a:off x="3923928" y="5861302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928036" y="6477571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328282" y="6178661"/>
              <a:ext cx="399854" cy="1884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FU</a:t>
              </a:r>
            </a:p>
          </p:txBody>
        </p:sp>
        <p:cxnSp>
          <p:nvCxnSpPr>
            <p:cNvPr id="45" name="Straight Connector 44"/>
            <p:cNvCxnSpPr>
              <a:stCxn id="42" idx="2"/>
              <a:endCxn id="43" idx="0"/>
            </p:cNvCxnSpPr>
            <p:nvPr/>
          </p:nvCxnSpPr>
          <p:spPr>
            <a:xfrm>
              <a:off x="4019178" y="6051802"/>
              <a:ext cx="4108" cy="42576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721786" y="6048946"/>
              <a:ext cx="212725" cy="1397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4914528" y="5861302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918636" y="6477571"/>
              <a:ext cx="190500" cy="1905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49" name="Straight Connector 48"/>
            <p:cNvCxnSpPr>
              <a:stCxn id="47" idx="2"/>
              <a:endCxn id="48" idx="0"/>
            </p:cNvCxnSpPr>
            <p:nvPr/>
          </p:nvCxnSpPr>
          <p:spPr>
            <a:xfrm>
              <a:off x="5009778" y="6051802"/>
              <a:ext cx="4108" cy="42576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02661" y="6039421"/>
              <a:ext cx="22860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109011" y="6353746"/>
              <a:ext cx="219075" cy="136525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4718612" y="6356921"/>
              <a:ext cx="206374" cy="13335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14428" y="5949280"/>
              <a:ext cx="800100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3"/>
              <a:endCxn id="48" idx="1"/>
            </p:cNvCxnSpPr>
            <p:nvPr/>
          </p:nvCxnSpPr>
          <p:spPr>
            <a:xfrm>
              <a:off x="4118536" y="6572821"/>
              <a:ext cx="800100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774109" y="5301208"/>
              <a:ext cx="1494308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Communication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057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1|7.7|1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4.2|9.7|21.4|1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7|7.3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9|12.5|12.8|5|7.3|1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3|6.7|7.5|3.9|7.7|13|13.3|8.5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4.6|10|1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|0.4|0.7|1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|13|10.8|10|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|4.4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7|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6.6|24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9.7|9.6|18.1|12.5|1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8|14.5|7.5|1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8|11.6|8.8|7.2|8.5|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5|11.4|5.8|9.1|9.2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9.5|9.8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.8|3.6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4|0.5|0.6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8"/>
</p:tagLst>
</file>

<file path=ppt/theme/theme1.xml><?xml version="1.0" encoding="utf-8"?>
<a:theme xmlns:a="http://schemas.openxmlformats.org/drawingml/2006/main" name="wi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c" id="{DD98D6D6-C845-4C23-ABAD-7225D6832241}" vid="{1DDD2B67-9B18-4689-8243-217DF553EA59}"/>
    </a:ext>
  </a:extLst>
</a:theme>
</file>

<file path=ppt/theme/theme2.xml><?xml version="1.0" encoding="utf-8"?>
<a:theme xmlns:a="http://schemas.openxmlformats.org/drawingml/2006/main" name="1_wi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c" id="{DD98D6D6-C845-4C23-ABAD-7225D6832241}" vid="{1DDD2B67-9B18-4689-8243-217DF553EA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44093</TotalTime>
  <Words>2900</Words>
  <Application>Microsoft Office PowerPoint</Application>
  <PresentationFormat>On-screen Show (4:3)</PresentationFormat>
  <Paragraphs>954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Aparajita</vt:lpstr>
      <vt:lpstr>Arial</vt:lpstr>
      <vt:lpstr>Calibri</vt:lpstr>
      <vt:lpstr>Cambria Math</vt:lpstr>
      <vt:lpstr>Consolas</vt:lpstr>
      <vt:lpstr>Times</vt:lpstr>
      <vt:lpstr>Wingdings</vt:lpstr>
      <vt:lpstr>wisc</vt:lpstr>
      <vt:lpstr>1_wisc</vt:lpstr>
      <vt:lpstr>Pushing the Limits of Accelerator Efficiency While Retaining Programmability</vt:lpstr>
      <vt:lpstr>Executive Summary</vt:lpstr>
      <vt:lpstr>Outline</vt:lpstr>
      <vt:lpstr>Era of Specialization</vt:lpstr>
      <vt:lpstr>Our Goal:  Programmable Specialization</vt:lpstr>
      <vt:lpstr>Key Insight: Commonality in DSAs’ Specialization Principles  </vt:lpstr>
      <vt:lpstr>Solution: Architecture for Programmable Specialization</vt:lpstr>
      <vt:lpstr>Outline</vt:lpstr>
      <vt:lpstr>Principles of Architectural Specialization</vt:lpstr>
      <vt:lpstr>PowerPoint Presentation</vt:lpstr>
      <vt:lpstr>Principles in DSAs</vt:lpstr>
      <vt:lpstr>Principles in DSAs</vt:lpstr>
      <vt:lpstr>Outline</vt:lpstr>
      <vt:lpstr>PowerPoint Presentation</vt:lpstr>
      <vt:lpstr>LSSD Programmable Architecture</vt:lpstr>
      <vt:lpstr>Instantiating LSSD</vt:lpstr>
      <vt:lpstr>Outline</vt:lpstr>
      <vt:lpstr>Methodology</vt:lpstr>
      <vt:lpstr>Performance Analysis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Energy Efficiency Tradeoffs</vt:lpstr>
      <vt:lpstr>PowerPoint Presentation</vt:lpstr>
      <vt:lpstr>PowerPoint Presentation</vt:lpstr>
      <vt:lpstr>PowerPoint Presentation</vt:lpstr>
      <vt:lpstr>PowerPoint Presentation</vt:lpstr>
      <vt:lpstr>Conclusion</vt:lpstr>
      <vt:lpstr>Back Up Slides</vt:lpstr>
      <vt:lpstr>PowerPoint Presentation</vt:lpstr>
      <vt:lpstr>LSSD Design Point Selection</vt:lpstr>
      <vt:lpstr>PowerPoint Presentation</vt:lpstr>
      <vt:lpstr>LSSD in Practice</vt:lpstr>
      <vt:lpstr>Programming LSSD</vt:lpstr>
      <vt:lpstr>Power &amp; Area Analysis (1)</vt:lpstr>
      <vt:lpstr>Power &amp; Area Analysis (2)</vt:lpstr>
      <vt:lpstr>PowerPoint Presentation</vt:lpstr>
      <vt:lpstr>Power &amp; Area Analysis (3) </vt:lpstr>
      <vt:lpstr>PowerPoint Presentation</vt:lpstr>
      <vt:lpstr>Does Accelerator power matter?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MIAOW: An Open Source RTL Implementation of a GPGPU</dc:title>
  <dc:creator>karu</dc:creator>
  <cp:lastModifiedBy>Vinay Gangadhar</cp:lastModifiedBy>
  <cp:revision>4295</cp:revision>
  <cp:lastPrinted>2016-03-07T02:07:43Z</cp:lastPrinted>
  <dcterms:created xsi:type="dcterms:W3CDTF">2015-03-27T17:43:01Z</dcterms:created>
  <dcterms:modified xsi:type="dcterms:W3CDTF">2016-03-14T07:59:51Z</dcterms:modified>
</cp:coreProperties>
</file>