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2" r:id="rId2"/>
    <p:sldId id="301" r:id="rId3"/>
    <p:sldId id="293" r:id="rId4"/>
    <p:sldId id="277" r:id="rId5"/>
    <p:sldId id="279" r:id="rId6"/>
    <p:sldId id="274" r:id="rId7"/>
    <p:sldId id="291" r:id="rId8"/>
    <p:sldId id="300" r:id="rId9"/>
    <p:sldId id="295" r:id="rId10"/>
    <p:sldId id="281" r:id="rId11"/>
    <p:sldId id="290" r:id="rId12"/>
    <p:sldId id="294" r:id="rId13"/>
    <p:sldId id="285" r:id="rId14"/>
    <p:sldId id="299" r:id="rId15"/>
    <p:sldId id="289" r:id="rId16"/>
    <p:sldId id="287" r:id="rId17"/>
    <p:sldId id="283" r:id="rId18"/>
    <p:sldId id="284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B31"/>
    <a:srgbClr val="1B9B11"/>
    <a:srgbClr val="2CE61E"/>
    <a:srgbClr val="54AF21"/>
    <a:srgbClr val="11BF11"/>
    <a:srgbClr val="3FAF2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14" autoAdjust="0"/>
  </p:normalViewPr>
  <p:slideViewPr>
    <p:cSldViewPr>
      <p:cViewPr>
        <p:scale>
          <a:sx n="100" d="100"/>
          <a:sy n="100" d="100"/>
        </p:scale>
        <p:origin x="-8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18AE9-66A8-4329-A1E3-548188EA902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93F26-A096-4B70-B386-6AB67A24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5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- ASIC Chip not built yet, but we do have a synthesized</a:t>
            </a:r>
            <a:r>
              <a:rPr lang="en-US" baseline="0" dirty="0" smtClean="0"/>
              <a:t> version of FPGA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Has</a:t>
            </a:r>
            <a:r>
              <a:rPr lang="en-US" baseline="0" dirty="0" smtClean="0"/>
              <a:t> embedded </a:t>
            </a:r>
            <a:r>
              <a:rPr lang="en-US" baseline="0" dirty="0" err="1" smtClean="0"/>
              <a:t>microblaze</a:t>
            </a:r>
            <a:r>
              <a:rPr lang="en-US" baseline="0" dirty="0" smtClean="0"/>
              <a:t> soft core processor connected to Compute unit via AXI interface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300K LUTs and 1K Block 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Physical design perspective</a:t>
            </a:r>
            <a:r>
              <a:rPr lang="en-US" baseline="0" dirty="0" smtClean="0"/>
              <a:t> to traditional </a:t>
            </a:r>
            <a:r>
              <a:rPr lang="en-US" baseline="0" dirty="0" err="1" smtClean="0"/>
              <a:t>uarch</a:t>
            </a:r>
            <a:r>
              <a:rPr lang="en-US" baseline="0" dirty="0" smtClean="0"/>
              <a:t> 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It should be flexible</a:t>
            </a:r>
            <a:r>
              <a:rPr lang="en-US" baseline="0" dirty="0" smtClean="0"/>
              <a:t> enough to accommodate research studies of various types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Compare the implementation to simulator studies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Physical design perspective</a:t>
            </a:r>
            <a:r>
              <a:rPr lang="en-US" baseline="0" dirty="0" smtClean="0"/>
              <a:t> to traditional </a:t>
            </a:r>
            <a:r>
              <a:rPr lang="en-US" baseline="0" dirty="0" err="1" smtClean="0"/>
              <a:t>uarch</a:t>
            </a:r>
            <a:r>
              <a:rPr lang="en-US" baseline="0" dirty="0" smtClean="0"/>
              <a:t> 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It should be flexible</a:t>
            </a:r>
            <a:r>
              <a:rPr lang="en-US" baseline="0" dirty="0" smtClean="0"/>
              <a:t> enough to accommodate research studies of various types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Compare the implementation to simulator studies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-- It should be flexible</a:t>
            </a:r>
            <a:r>
              <a:rPr lang="en-US" baseline="0" dirty="0" smtClean="0"/>
              <a:t> enough to accommodate research studies of various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-- It should be flexible</a:t>
            </a:r>
            <a:r>
              <a:rPr lang="en-US" baseline="0" dirty="0" smtClean="0"/>
              <a:t> enough to accommodate research studies of various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First publicly</a:t>
            </a:r>
            <a:r>
              <a:rPr lang="en-US" baseline="0" dirty="0" smtClean="0"/>
              <a:t> available open source GPGPU -  MIAOW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Embodies</a:t>
            </a:r>
            <a:r>
              <a:rPr lang="en-US" baseline="0" dirty="0" smtClean="0"/>
              <a:t> its principles that it can be transformative for GPU research in Academia with RTL implementation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also envision that this research tool could be of help to industry in applying new research ideas and exploring the </a:t>
            </a:r>
            <a:r>
              <a:rPr lang="en-US" baseline="0" dirty="0" err="1" smtClean="0"/>
              <a:t>uarch</a:t>
            </a:r>
            <a:r>
              <a:rPr lang="en-US" baseline="0" dirty="0" smtClean="0"/>
              <a:t> impact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--</a:t>
            </a:r>
            <a:r>
              <a:rPr lang="en-US" baseline="0" dirty="0" smtClean="0"/>
              <a:t> Hybrid of an in-order + vector core all fed by single instruction supply with </a:t>
            </a:r>
            <a:r>
              <a:rPr lang="en-US" baseline="0" smtClean="0"/>
              <a:t>MT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The instructions selected are based on application profiling , operations in </a:t>
            </a:r>
            <a:r>
              <a:rPr lang="en-US" baseline="0" dirty="0" err="1" smtClean="0"/>
              <a:t>datapath</a:t>
            </a:r>
            <a:r>
              <a:rPr lang="en-US" baseline="0" dirty="0" smtClean="0"/>
              <a:t> and practically implementable by a small design team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Program control – predication and branch instructions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32 bit data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Spectrum of</a:t>
            </a:r>
            <a:r>
              <a:rPr lang="en-US" baseline="0" dirty="0" smtClean="0"/>
              <a:t> Implementation </a:t>
            </a:r>
            <a:r>
              <a:rPr lang="en-US" baseline="0" dirty="0" err="1" smtClean="0"/>
              <a:t>strategizies</a:t>
            </a:r>
            <a:r>
              <a:rPr lang="en-US" baseline="0" dirty="0" smtClean="0"/>
              <a:t> and tradeoffs MIAOW follows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Shaded</a:t>
            </a:r>
            <a:r>
              <a:rPr lang="en-US" baseline="0" dirty="0" smtClean="0"/>
              <a:t> portion indicates Register file and SRAM storage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FPGA has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 MIAOW</a:t>
            </a:r>
            <a:r>
              <a:rPr lang="en-US" baseline="0" dirty="0" smtClean="0"/>
              <a:t> should be a realistic implementation of a GPU resembling principles and implementation of industry GPU</a:t>
            </a:r>
          </a:p>
          <a:p>
            <a:r>
              <a:rPr lang="en-US" baseline="0" dirty="0" smtClean="0"/>
              <a:t>-- Area and Power estimation done to assure that our design decisions reflect that</a:t>
            </a:r>
          </a:p>
          <a:p>
            <a:endParaRPr lang="en-US" dirty="0" smtClean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93F26-A096-4B70-B386-6AB67A2477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1999F6-4371-B148-B1F3-92A69776E836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FB5BF-9953-DB43-A543-E2530FE4C9FC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0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50CD-5E2B-C949-8F65-7C6AC9980170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2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FF58B8-5D3C-3A41-B3E3-FD48EB89A05C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9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CFC9A5-6E55-0541-B756-DB10A08D0DDD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4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4AD9C6-77B5-7641-B8EA-8F158C402CE9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1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9E1B5B-65F3-094E-A359-424D04BB5DF4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3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107431-BE87-EB45-AA6F-9CF112AD9AAC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60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E756C8-1DB5-F345-849D-FEF7536E1FC0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61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TW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6E37C-2024-C344-BDD1-6DDD3D2F651B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EE285F-908F-E540-9BCD-6545B6419616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607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op_red_white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9050"/>
            <a:ext cx="9144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en-US" altLang="zh-TW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1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43D41F6-9D07-4D42-B031-5102E4103C9C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8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99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161" y="1747292"/>
            <a:ext cx="8186908" cy="1757908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MIAOW: An Open Source RTL Implementation of a GPGPU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7864989" cy="2819400"/>
          </a:xfrm>
        </p:spPr>
        <p:txBody>
          <a:bodyPr/>
          <a:lstStyle/>
          <a:p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Vinay Gangadhar, Raghu Balasubramaniam, Mario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Drumond, Ziliang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Guo,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Jai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Menon, Cherin Joseph,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Robin Prakash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Sharath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Prasad, Pradip Vallathol, </a:t>
            </a:r>
            <a:br>
              <a:rPr lang="en-US" sz="2200" b="1" dirty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</a:b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Karu Sankaralingam</a:t>
            </a:r>
          </a:p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cs typeface="Times"/>
              </a:rPr>
              <a:t>www.miaowgpu.org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Vertical Research Group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University of Wisconsin - Madison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z="1400" smtClean="0">
                <a:solidFill>
                  <a:prstClr val="black"/>
                </a:solidFill>
              </a:rPr>
              <a:pPr/>
              <a:t>1</a:t>
            </a:fld>
            <a:endParaRPr lang="en-US" sz="1400">
              <a:solidFill>
                <a:prstClr val="black"/>
              </a:solidFill>
            </a:endParaRPr>
          </a:p>
        </p:txBody>
      </p:sp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www.coolchips.org/2015/wp-content/uploads/2014/08/cool-18-top-fix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4256"/>
            <a:ext cx="6781800" cy="129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9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457200" y="3048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Realism – Software Compatibility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570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Runs </a:t>
            </a:r>
            <a:r>
              <a:rPr lang="en-US" dirty="0">
                <a:solidFill>
                  <a:schemeClr val="tx1"/>
                </a:solidFill>
              </a:rPr>
              <a:t>unmodified OpenCL programs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                      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OpenCL benchmarks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Many </a:t>
            </a:r>
            <a:r>
              <a:rPr lang="en-US" dirty="0">
                <a:solidFill>
                  <a:schemeClr val="tx1"/>
                </a:solidFill>
              </a:rPr>
              <a:t>Rodinia benchmarks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Easily extendable </a:t>
            </a:r>
            <a:r>
              <a:rPr lang="en-US" dirty="0">
                <a:solidFill>
                  <a:schemeClr val="tx1"/>
                </a:solidFill>
              </a:rPr>
              <a:t>to add any missing </a:t>
            </a:r>
            <a:r>
              <a:rPr lang="en-US" dirty="0" smtClean="0">
                <a:solidFill>
                  <a:schemeClr val="tx1"/>
                </a:solidFill>
              </a:rPr>
              <a:t>instruction </a:t>
            </a:r>
            <a:r>
              <a:rPr lang="en-US" dirty="0">
                <a:solidFill>
                  <a:schemeClr val="tx1"/>
                </a:solidFill>
              </a:rPr>
              <a:t>from ISA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333625"/>
            <a:ext cx="199072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17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Realism – FPGA Synthesis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1000" y="14176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Xilinx Virtex 7 based 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Maps </a:t>
            </a:r>
            <a:r>
              <a:rPr lang="en-US" dirty="0">
                <a:solidFill>
                  <a:schemeClr val="tx1"/>
                </a:solidFill>
              </a:rPr>
              <a:t>1 CU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Explores feasibility of Design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Benchmark prototyping – Ongoing 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336715"/>
            <a:ext cx="1552575" cy="1552575"/>
          </a:xfrm>
          <a:prstGeom prst="rect">
            <a:avLst/>
          </a:prstGeom>
        </p:spPr>
      </p:pic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3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864990" cy="990600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Outline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524000"/>
            <a:ext cx="391902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>
                    <a:lumMod val="65000"/>
                  </a:schemeClr>
                </a:solidFill>
              </a:rPr>
              <a:t>Open Source </a:t>
            </a:r>
            <a:r>
              <a:rPr lang="en-US" sz="3000" b="1" dirty="0" smtClean="0">
                <a:solidFill>
                  <a:schemeClr val="bg1">
                    <a:lumMod val="65000"/>
                  </a:schemeClr>
                </a:solidFill>
              </a:rPr>
              <a:t>GPGPU</a:t>
            </a:r>
            <a:endParaRPr lang="en-US" sz="3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3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>
                    <a:lumMod val="65000"/>
                  </a:schemeClr>
                </a:solidFill>
              </a:rPr>
              <a:t>Micro-Architecture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endParaRPr lang="en-US" sz="3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>
                    <a:lumMod val="65000"/>
                  </a:schemeClr>
                </a:solidFill>
              </a:rPr>
              <a:t>Realism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Research Flexibility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Conclusion </a:t>
            </a:r>
            <a:endParaRPr lang="en-US" sz="3000" b="1" dirty="0"/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9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Research Flexibility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8549"/>
              </p:ext>
            </p:extLst>
          </p:nvPr>
        </p:nvGraphicFramePr>
        <p:xfrm>
          <a:off x="457200" y="1219200"/>
          <a:ext cx="8305800" cy="16459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52486"/>
                <a:gridCol w="2483978"/>
                <a:gridCol w="4269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Direction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</a:t>
                      </a:r>
                      <a:r>
                        <a:rPr lang="en-US" sz="2400" baseline="0" dirty="0" smtClean="0"/>
                        <a:t> Idea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MIAOW enabled findings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Traditional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µ</a:t>
                      </a:r>
                      <a:r>
                        <a:rPr lang="en-US" sz="2400" baseline="0" dirty="0" smtClean="0"/>
                        <a:t>arch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Thread-block compaction (TBC)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Implemented TBC in RTL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Significant design</a:t>
                      </a:r>
                      <a:r>
                        <a:rPr lang="en-US" sz="2400" baseline="0" dirty="0" smtClean="0"/>
                        <a:t> complexity</a:t>
                      </a:r>
                      <a:endParaRPr lang="en-US" sz="2400" dirty="0" smtClean="0"/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Increase in Critical</a:t>
                      </a:r>
                      <a:r>
                        <a:rPr lang="en-US" sz="2400" baseline="0" dirty="0" smtClean="0"/>
                        <a:t> Path length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0"/>
            <a:ext cx="1619748" cy="350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914400" y="3048000"/>
            <a:ext cx="20574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3752671"/>
            <a:ext cx="4930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Ultra-threaded Dispatcher modified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Micro-architecture impacted</a:t>
            </a:r>
            <a:endParaRPr lang="en-US" sz="24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359122"/>
              </p:ext>
            </p:extLst>
          </p:nvPr>
        </p:nvGraphicFramePr>
        <p:xfrm>
          <a:off x="457200" y="1066800"/>
          <a:ext cx="8305800" cy="28346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0200"/>
                <a:gridCol w="2436264"/>
                <a:gridCol w="4269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Direction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Research</a:t>
                      </a:r>
                      <a:r>
                        <a:rPr lang="en-US" sz="2400" baseline="0" smtClean="0"/>
                        <a:t> Idea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MIAOW enabled findings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New Directions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Circuit-Failure Prediction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(Aged SDMR)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Implemented entirely in </a:t>
                      </a:r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</a:rPr>
                        <a:t>µ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arch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Works elegantly in GPUs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Small area, power overheads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Timing Speculation (TS)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Quantifies</a:t>
                      </a:r>
                      <a:r>
                        <a:rPr lang="en-US" sz="2400" baseline="0" dirty="0" smtClean="0"/>
                        <a:t> error-rate on GPU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62400"/>
            <a:ext cx="1305174" cy="282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124200" y="4191000"/>
            <a:ext cx="565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Compute Units modified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Micro-architectural Gates + Delay elements impacted 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1219200" y="4572000"/>
            <a:ext cx="1543548" cy="14478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24200" y="4343400"/>
            <a:ext cx="565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Compute Units + Storage modified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Delay elements impacted </a:t>
            </a:r>
            <a:endParaRPr lang="en-US" sz="24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272767"/>
              </p:ext>
            </p:extLst>
          </p:nvPr>
        </p:nvGraphicFramePr>
        <p:xfrm>
          <a:off x="469320" y="1066800"/>
          <a:ext cx="8305800" cy="20116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0200"/>
                <a:gridCol w="2436264"/>
                <a:gridCol w="4269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Direction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Research</a:t>
                      </a:r>
                      <a:r>
                        <a:rPr lang="en-US" sz="2400" baseline="0" smtClean="0"/>
                        <a:t> Idea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MIAOW enabled findings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Validation of Simulator studies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Transient Fault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Injection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RTL Level Fault Injection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More Gray area than CPUs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Silent data corruption seen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0"/>
            <a:ext cx="1619748" cy="350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1066800" y="3200400"/>
            <a:ext cx="1848348" cy="29718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7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/>
      <p:bldP spid="7" grpId="1"/>
      <p:bldP spid="19" grpId="0"/>
      <p:bldP spid="19" grpId="1"/>
      <p:bldP spid="12" grpId="0" animBg="1"/>
      <p:bldP spid="12" grpId="1" animBg="1"/>
      <p:bldP spid="21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Research Flexibility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87452"/>
              </p:ext>
            </p:extLst>
          </p:nvPr>
        </p:nvGraphicFramePr>
        <p:xfrm>
          <a:off x="457200" y="1066800"/>
          <a:ext cx="8305800" cy="16459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0200"/>
                <a:gridCol w="2436264"/>
                <a:gridCol w="426933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Direction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Research</a:t>
                      </a:r>
                      <a:r>
                        <a:rPr lang="en-US" sz="2400" baseline="0" dirty="0" smtClean="0"/>
                        <a:t> Idea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MIAOW enabled findings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Traditional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µ</a:t>
                      </a:r>
                      <a:r>
                        <a:rPr lang="en-US" sz="2400" baseline="0" dirty="0" smtClean="0"/>
                        <a:t>arch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Thread-block compaction (TBC)</a:t>
                      </a:r>
                    </a:p>
                    <a:p>
                      <a:pPr algn="l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Implemented TBC in RTL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Significant design</a:t>
                      </a:r>
                      <a:r>
                        <a:rPr lang="en-US" sz="2400" baseline="0" dirty="0" smtClean="0"/>
                        <a:t> complexity</a:t>
                      </a:r>
                      <a:endParaRPr lang="en-US" sz="2400" dirty="0" smtClean="0"/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Increase in Critical</a:t>
                      </a:r>
                      <a:r>
                        <a:rPr lang="en-US" sz="2400" baseline="0" dirty="0" smtClean="0"/>
                        <a:t> Path length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04291"/>
              </p:ext>
            </p:extLst>
          </p:nvPr>
        </p:nvGraphicFramePr>
        <p:xfrm>
          <a:off x="457200" y="2819400"/>
          <a:ext cx="8305801" cy="204216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0200"/>
                <a:gridCol w="2438399"/>
                <a:gridCol w="4267202"/>
              </a:tblGrid>
              <a:tr h="12192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New Directions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Circuit-Failure Prediction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(Aged SDMR)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Implemented entirely in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µarch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Works elegantly in GPUs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Small area, power overheads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Timing Speculation (TS)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Quantifies</a:t>
                      </a:r>
                      <a:r>
                        <a:rPr lang="en-US" sz="2400" baseline="0" dirty="0" smtClean="0"/>
                        <a:t> error-rate on GPU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50042"/>
              </p:ext>
            </p:extLst>
          </p:nvPr>
        </p:nvGraphicFramePr>
        <p:xfrm>
          <a:off x="457201" y="4953000"/>
          <a:ext cx="8305799" cy="15544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0200"/>
                <a:gridCol w="2438400"/>
                <a:gridCol w="4267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Validation of Simulator studies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Transient Fault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Injection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RTL Level Fault Injection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Silent data corruption seen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9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Conclusion</a:t>
            </a:r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1" y="1158419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MIAOW provides transformative capability </a:t>
            </a:r>
            <a:r>
              <a:rPr lang="en-US" sz="3000" dirty="0" smtClean="0"/>
              <a:t>for </a:t>
            </a:r>
            <a:r>
              <a:rPr lang="en-US" sz="3000" dirty="0"/>
              <a:t>GPU research</a:t>
            </a:r>
          </a:p>
          <a:p>
            <a:endParaRPr lang="en-US" sz="3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More community support </a:t>
            </a:r>
            <a:r>
              <a:rPr lang="en-US" sz="3000" dirty="0">
                <a:sym typeface="Wingdings" pitchFamily="2" charset="2"/>
              </a:rPr>
              <a:t> First </a:t>
            </a:r>
            <a:r>
              <a:rPr lang="en-US" sz="3000" dirty="0" smtClean="0">
                <a:sym typeface="Wingdings" pitchFamily="2" charset="2"/>
              </a:rPr>
              <a:t>Open </a:t>
            </a:r>
            <a:r>
              <a:rPr lang="en-US" sz="3000" dirty="0">
                <a:sym typeface="Wingdings" pitchFamily="2" charset="2"/>
              </a:rPr>
              <a:t>Source Silicon GPU Chip</a:t>
            </a:r>
          </a:p>
          <a:p>
            <a:endParaRPr lang="en-US" sz="3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Can it help kick-start an </a:t>
            </a:r>
            <a:r>
              <a:rPr lang="en-US" sz="3000" dirty="0" smtClean="0"/>
              <a:t>Open Source </a:t>
            </a:r>
            <a:r>
              <a:rPr lang="en-US" sz="3000" dirty="0"/>
              <a:t>hardware movement?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Are </a:t>
            </a:r>
            <a:r>
              <a:rPr lang="en-US" sz="3000" dirty="0" smtClean="0"/>
              <a:t>Open Source </a:t>
            </a:r>
            <a:r>
              <a:rPr lang="en-US" sz="3000" dirty="0"/>
              <a:t>hardware chips feasible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831149" y="5862319"/>
            <a:ext cx="49506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www.miaowgpu.org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1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447982" y="2362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Back Up Slides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4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1533525"/>
            <a:ext cx="6162675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Area Estimates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2192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Total Area: 15 mm</a:t>
            </a:r>
            <a:r>
              <a:rPr lang="en-US" sz="3000" baseline="30000" dirty="0" smtClean="0"/>
              <a:t>2 </a:t>
            </a:r>
          </a:p>
          <a:p>
            <a:endParaRPr lang="en-US" sz="3000" baseline="30000" dirty="0"/>
          </a:p>
          <a:p>
            <a:r>
              <a:rPr lang="en-US" sz="3000" dirty="0" smtClean="0"/>
              <a:t>SRAM based RF: 9mm</a:t>
            </a:r>
            <a:r>
              <a:rPr lang="en-US" sz="3000" baseline="30000" dirty="0" smtClean="0"/>
              <a:t>2</a:t>
            </a:r>
            <a:endParaRPr lang="en-US" sz="3000" baseline="30000" dirty="0"/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2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1371600"/>
            <a:ext cx="638175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Power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Estimates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524000"/>
            <a:ext cx="31228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Total Power: 1.1 W</a:t>
            </a:r>
            <a:endParaRPr lang="en-US" sz="3000" baseline="30000" dirty="0"/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8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1320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Performance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Estimates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219200"/>
            <a:ext cx="65485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Compared to NVIDIA Fermi 1-SM GPU</a:t>
            </a:r>
          </a:p>
          <a:p>
            <a:endParaRPr lang="en-US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CPI close on 3 benchmarks</a:t>
            </a:r>
            <a:endParaRPr lang="en-US" sz="3000" baseline="30000" dirty="0"/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78172"/>
              </p:ext>
            </p:extLst>
          </p:nvPr>
        </p:nvGraphicFramePr>
        <p:xfrm>
          <a:off x="990600" y="2971800"/>
          <a:ext cx="7315200" cy="158496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158240"/>
                <a:gridCol w="838200"/>
                <a:gridCol w="838200"/>
                <a:gridCol w="762000"/>
                <a:gridCol w="762000"/>
                <a:gridCol w="762000"/>
                <a:gridCol w="838200"/>
                <a:gridCol w="685800"/>
                <a:gridCol w="670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CPI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DMin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DMax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BSort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MatT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PSum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SLA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Scalar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Vector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6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5.4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2.1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3.1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5.5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5.4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5.5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Memory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100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14.1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3.8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4.6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6.0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6.8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5.5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403490"/>
              </p:ext>
            </p:extLst>
          </p:nvPr>
        </p:nvGraphicFramePr>
        <p:xfrm>
          <a:off x="990600" y="4648200"/>
          <a:ext cx="7315200" cy="396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240"/>
                <a:gridCol w="838200"/>
                <a:gridCol w="838200"/>
                <a:gridCol w="762000"/>
                <a:gridCol w="762000"/>
                <a:gridCol w="762000"/>
                <a:gridCol w="838200"/>
                <a:gridCol w="685800"/>
                <a:gridCol w="670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Overall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100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5.1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1.2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1.7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3.6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4.4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3.0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78619"/>
              </p:ext>
            </p:extLst>
          </p:nvPr>
        </p:nvGraphicFramePr>
        <p:xfrm>
          <a:off x="990600" y="5105400"/>
          <a:ext cx="7315200" cy="3962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158240"/>
                <a:gridCol w="838200"/>
                <a:gridCol w="838200"/>
                <a:gridCol w="762000"/>
                <a:gridCol w="762000"/>
                <a:gridCol w="762000"/>
                <a:gridCol w="838200"/>
                <a:gridCol w="685800"/>
                <a:gridCol w="670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NVIDIA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-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20.5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1.9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2.1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8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4.7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7.5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617720" y="4572000"/>
            <a:ext cx="6858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10200" y="4572000"/>
            <a:ext cx="6858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34200" y="4572000"/>
            <a:ext cx="6858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2514600"/>
            <a:ext cx="831792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AMD Southern Islands ISA-based GPGPU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Transformative for </a:t>
            </a:r>
            <a:r>
              <a:rPr lang="en-US" dirty="0" smtClean="0">
                <a:solidFill>
                  <a:schemeClr val="tx1"/>
                </a:solidFill>
              </a:rPr>
              <a:t>Academic </a:t>
            </a:r>
            <a:r>
              <a:rPr lang="en-US" dirty="0" smtClean="0">
                <a:solidFill>
                  <a:schemeClr val="tx1"/>
                </a:solidFill>
              </a:rPr>
              <a:t>GPU research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Contribution to </a:t>
            </a:r>
            <a:r>
              <a:rPr lang="en-US" dirty="0" smtClean="0">
                <a:solidFill>
                  <a:schemeClr val="tx1"/>
                </a:solidFill>
              </a:rPr>
              <a:t>Industry</a:t>
            </a:r>
            <a:endParaRPr lang="en-US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MIAOW </a:t>
            </a:r>
            <a:r>
              <a:rPr lang="en-US" dirty="0" smtClean="0">
                <a:solidFill>
                  <a:schemeClr val="tx1"/>
                </a:solidFill>
              </a:rPr>
              <a:t>as a Research tool – </a:t>
            </a:r>
            <a:endParaRPr lang="en-US" dirty="0">
              <a:solidFill>
                <a:schemeClr val="tx1"/>
              </a:solidFill>
            </a:endParaRPr>
          </a:p>
          <a:p>
            <a:pPr marL="1028700" lvl="1" indent="-571500" algn="l">
              <a:buSzPct val="5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RTL codebase, Verification and Simulation toolchain   </a:t>
            </a:r>
          </a:p>
          <a:p>
            <a:pPr marL="1028700" lvl="1" indent="-571500" algn="l">
              <a:buSzPct val="5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Support for               workloads</a:t>
            </a:r>
            <a:endParaRPr lang="en-US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1748135"/>
            <a:ext cx="799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MIAOW - </a:t>
            </a:r>
            <a:r>
              <a:rPr lang="en-US" sz="2000" b="1" i="1" dirty="0" smtClean="0"/>
              <a:t>M</a:t>
            </a:r>
            <a:r>
              <a:rPr lang="en-US" sz="2000" i="1" dirty="0" smtClean="0"/>
              <a:t>any-core  </a:t>
            </a:r>
            <a:r>
              <a:rPr lang="en-US" sz="2000" b="1" i="1" dirty="0" smtClean="0"/>
              <a:t>I</a:t>
            </a:r>
            <a:r>
              <a:rPr lang="en-US" sz="2000" i="1" dirty="0" smtClean="0"/>
              <a:t>ntegrated  </a:t>
            </a:r>
            <a:r>
              <a:rPr lang="en-US" sz="2000" b="1" i="1" dirty="0" smtClean="0"/>
              <a:t>A</a:t>
            </a:r>
            <a:r>
              <a:rPr lang="en-US" sz="2000" i="1" dirty="0" smtClean="0"/>
              <a:t>ccelerator  </a:t>
            </a:r>
            <a:r>
              <a:rPr lang="en-US" sz="2000" b="1" i="1" dirty="0" smtClean="0"/>
              <a:t>O</a:t>
            </a:r>
            <a:r>
              <a:rPr lang="en-US" sz="2000" i="1" dirty="0" smtClean="0"/>
              <a:t>f  </a:t>
            </a:r>
            <a:r>
              <a:rPr lang="en-US" sz="2000" b="1" i="1" dirty="0" smtClean="0"/>
              <a:t>W</a:t>
            </a:r>
            <a:r>
              <a:rPr lang="en-US" sz="2000" i="1" dirty="0" smtClean="0"/>
              <a:t>isconsin</a:t>
            </a:r>
            <a:endParaRPr lang="en-US" sz="2000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81000" y="383232"/>
            <a:ext cx="7630993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MIAOW</a:t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Open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Source GPGPU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85686"/>
            <a:ext cx="1087278" cy="11430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023656" y="5815013"/>
            <a:ext cx="952528" cy="802480"/>
            <a:chOff x="3023656" y="5815013"/>
            <a:chExt cx="1167344" cy="94297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1952" y="6477000"/>
              <a:ext cx="870751" cy="280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3656" y="5815013"/>
              <a:ext cx="1167344" cy="661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646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1320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Verification Methodology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782842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9240" y="1275080"/>
            <a:ext cx="7629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Emulator – Multi2sim Heterogeneous Simulator</a:t>
            </a:r>
            <a:endParaRPr lang="en-US" sz="3000" baseline="30000" dirty="0"/>
          </a:p>
        </p:txBody>
      </p:sp>
    </p:spTree>
    <p:extLst>
      <p:ext uri="{BB962C8B-B14F-4D97-AF65-F5344CB8AC3E}">
        <p14:creationId xmlns:p14="http://schemas.microsoft.com/office/powerpoint/2010/main" val="39280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864990" cy="990600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Outline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5821" y="1524000"/>
            <a:ext cx="391902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>
                    <a:lumMod val="75000"/>
                  </a:schemeClr>
                </a:solidFill>
              </a:rPr>
              <a:t>Open Source </a:t>
            </a:r>
            <a:r>
              <a:rPr lang="en-US" sz="3000" b="1" dirty="0" smtClean="0">
                <a:solidFill>
                  <a:schemeClr val="bg1">
                    <a:lumMod val="75000"/>
                  </a:schemeClr>
                </a:solidFill>
              </a:rPr>
              <a:t>GPGPU</a:t>
            </a:r>
            <a:endParaRPr lang="en-US" sz="3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3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Micro-Architecture</a:t>
            </a:r>
            <a:br>
              <a:rPr lang="en-US" sz="3000" b="1" dirty="0" smtClean="0"/>
            </a:br>
            <a:endParaRPr lang="en-US" sz="3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Realism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Research Flexibility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Conclusion </a:t>
            </a:r>
            <a:endParaRPr lang="en-US" sz="3000" b="1" dirty="0"/>
          </a:p>
        </p:txBody>
      </p:sp>
      <p:pic>
        <p:nvPicPr>
          <p:cNvPr id="13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51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MIAOW Overview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47775"/>
            <a:ext cx="6400800" cy="4509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Subtitle 9"/>
          <p:cNvSpPr txBox="1">
            <a:spLocks/>
          </p:cNvSpPr>
          <p:nvPr/>
        </p:nvSpPr>
        <p:spPr bwMode="auto">
          <a:xfrm>
            <a:off x="1447800" y="59436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MIAOW has </a:t>
            </a:r>
            <a:r>
              <a:rPr lang="en-US" sz="2800" dirty="0" smtClean="0">
                <a:solidFill>
                  <a:srgbClr val="FF0000"/>
                </a:solidFill>
              </a:rPr>
              <a:t>32</a:t>
            </a:r>
            <a:r>
              <a:rPr lang="en-US" sz="2800" dirty="0" smtClean="0">
                <a:solidFill>
                  <a:schemeClr val="tx1"/>
                </a:solidFill>
              </a:rPr>
              <a:t> Compute Units (CUs)</a:t>
            </a:r>
          </a:p>
        </p:txBody>
      </p:sp>
      <p:sp>
        <p:nvSpPr>
          <p:cNvPr id="2" name="Oval 1"/>
          <p:cNvSpPr/>
          <p:nvPr/>
        </p:nvSpPr>
        <p:spPr>
          <a:xfrm>
            <a:off x="2276559" y="2106627"/>
            <a:ext cx="8382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78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228599"/>
            <a:ext cx="82296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Hardware Organization</a:t>
            </a:r>
          </a:p>
        </p:txBody>
      </p:sp>
      <p:sp>
        <p:nvSpPr>
          <p:cNvPr id="8" name="Subtitle 9"/>
          <p:cNvSpPr txBox="1">
            <a:spLocks/>
          </p:cNvSpPr>
          <p:nvPr/>
        </p:nvSpPr>
        <p:spPr bwMode="auto">
          <a:xfrm>
            <a:off x="3962400" y="12954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In-order + Vector core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Single Issue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40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16-wide vector ALUs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LSU – Memory operations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870898" y="3337362"/>
            <a:ext cx="1301302" cy="994370"/>
            <a:chOff x="4870898" y="3337362"/>
            <a:chExt cx="1301302" cy="99437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257" y="3337362"/>
              <a:ext cx="1095000" cy="637721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4870898" y="3962400"/>
              <a:ext cx="1301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Wavefronts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" y="1066800"/>
            <a:ext cx="3429000" cy="5410200"/>
            <a:chOff x="304800" y="1066800"/>
            <a:chExt cx="3429000" cy="54102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" y="1472119"/>
              <a:ext cx="3429000" cy="500488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90600" y="1066800"/>
              <a:ext cx="16707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Compute Unit</a:t>
              </a:r>
              <a:endParaRPr lang="en-US" sz="2000" b="1" dirty="0"/>
            </a:p>
          </p:txBody>
        </p:sp>
      </p:grpSp>
      <p:sp>
        <p:nvSpPr>
          <p:cNvPr id="12" name="Oval 11"/>
          <p:cNvSpPr/>
          <p:nvPr/>
        </p:nvSpPr>
        <p:spPr>
          <a:xfrm>
            <a:off x="1295400" y="4495800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86001" y="4610100"/>
            <a:ext cx="9144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24200" y="5334000"/>
            <a:ext cx="0" cy="4191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78821" y="5257800"/>
            <a:ext cx="250179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 flipH="1">
            <a:off x="3260739" y="1480066"/>
            <a:ext cx="119531" cy="278713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03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ISA Summary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572"/>
            <a:ext cx="9144000" cy="2410828"/>
          </a:xfrm>
          <a:prstGeom prst="rect">
            <a:avLst/>
          </a:prstGeom>
        </p:spPr>
      </p:pic>
      <p:sp>
        <p:nvSpPr>
          <p:cNvPr id="44" name="Subtitle 9"/>
          <p:cNvSpPr txBox="1">
            <a:spLocks/>
          </p:cNvSpPr>
          <p:nvPr/>
        </p:nvSpPr>
        <p:spPr bwMode="auto">
          <a:xfrm>
            <a:off x="609600" y="3486149"/>
            <a:ext cx="7929069" cy="31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95 instructions – AMD Southern Islands ISA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</a:t>
            </a:r>
            <a:r>
              <a:rPr lang="en-US" dirty="0" smtClean="0">
                <a:solidFill>
                  <a:schemeClr val="tx1"/>
                </a:solidFill>
              </a:rPr>
              <a:t>Graphics support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         support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0"/>
            <a:ext cx="1219200" cy="133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35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161" y="152400"/>
            <a:ext cx="8186908" cy="1206463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MIAOW Design Approach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296" y="1466850"/>
            <a:ext cx="1731704" cy="350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32" y="1466851"/>
            <a:ext cx="1715768" cy="350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66850"/>
            <a:ext cx="1619748" cy="350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356" y="4972049"/>
            <a:ext cx="5237976" cy="65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684" y="1097518"/>
            <a:ext cx="2159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(a) Full ASIC Design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58856" y="5641631"/>
            <a:ext cx="203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Flexibility,</a:t>
            </a:r>
          </a:p>
          <a:p>
            <a:r>
              <a:rPr lang="en-US" dirty="0" smtClean="0"/>
              <a:t>High Cost,</a:t>
            </a:r>
          </a:p>
          <a:p>
            <a:r>
              <a:rPr lang="en-US" dirty="0" smtClean="0"/>
              <a:t>High Realism	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20489" y="5641631"/>
            <a:ext cx="2504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Medium Flexibility, </a:t>
            </a:r>
          </a:p>
          <a:p>
            <a:pPr algn="just"/>
            <a:r>
              <a:rPr lang="en-US" dirty="0" smtClean="0"/>
              <a:t>Low Cost,</a:t>
            </a:r>
          </a:p>
          <a:p>
            <a:pPr algn="just"/>
            <a:r>
              <a:rPr lang="en-US" dirty="0" smtClean="0"/>
              <a:t>Long Design Time, </a:t>
            </a:r>
          </a:p>
          <a:p>
            <a:pPr algn="just"/>
            <a:r>
              <a:rPr lang="en-US" dirty="0" smtClean="0"/>
              <a:t>Medium Realism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363276" y="5620185"/>
            <a:ext cx="2504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High Flexibility,</a:t>
            </a:r>
          </a:p>
          <a:p>
            <a:pPr algn="just"/>
            <a:r>
              <a:rPr lang="en-US" dirty="0" smtClean="0"/>
              <a:t>Low Cost,</a:t>
            </a:r>
          </a:p>
          <a:p>
            <a:pPr algn="just"/>
            <a:r>
              <a:rPr lang="en-US" dirty="0" smtClean="0"/>
              <a:t>Short Design Time, </a:t>
            </a:r>
          </a:p>
          <a:p>
            <a:pPr algn="just"/>
            <a:r>
              <a:rPr lang="en-US" dirty="0" smtClean="0"/>
              <a:t>Flexible Realism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601976" y="1104782"/>
            <a:ext cx="2341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(b</a:t>
            </a:r>
            <a:r>
              <a:rPr lang="en-US" sz="2000" dirty="0"/>
              <a:t>) Mapped to </a:t>
            </a:r>
            <a:r>
              <a:rPr lang="en-US" sz="2000" dirty="0" smtClean="0"/>
              <a:t>FPGA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241644" y="1104782"/>
            <a:ext cx="1987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/>
              <a:t>c) Hybrid </a:t>
            </a:r>
            <a:r>
              <a:rPr lang="en-US" sz="2000" dirty="0" smtClean="0"/>
              <a:t>Design</a:t>
            </a:r>
            <a:endParaRPr lang="en-US" sz="2000" dirty="0"/>
          </a:p>
        </p:txBody>
      </p:sp>
      <p:pic>
        <p:nvPicPr>
          <p:cNvPr id="36" name="Picture 2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8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30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864990" cy="990600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Outline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523999"/>
            <a:ext cx="391902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>
                    <a:lumMod val="75000"/>
                  </a:schemeClr>
                </a:solidFill>
              </a:rPr>
              <a:t>Open Source </a:t>
            </a:r>
            <a:r>
              <a:rPr lang="en-US" sz="3000" b="1" dirty="0" smtClean="0">
                <a:solidFill>
                  <a:schemeClr val="bg1">
                    <a:lumMod val="75000"/>
                  </a:schemeClr>
                </a:solidFill>
              </a:rPr>
              <a:t>GPGPU</a:t>
            </a:r>
            <a:endParaRPr lang="en-US" sz="3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3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>
                    <a:lumMod val="65000"/>
                  </a:schemeClr>
                </a:solidFill>
              </a:rPr>
              <a:t>Micro-Architecture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endParaRPr lang="en-US" sz="3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Realism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Research Flexibility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Conclusion </a:t>
            </a:r>
            <a:endParaRPr lang="en-US" sz="3000" b="1" dirty="0"/>
          </a:p>
        </p:txBody>
      </p:sp>
      <p:pic>
        <p:nvPicPr>
          <p:cNvPr id="13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2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177" y="1014412"/>
            <a:ext cx="6383823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43571"/>
            <a:ext cx="8305800" cy="3014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74520" y="6553200"/>
            <a:ext cx="788480" cy="122844"/>
          </a:xfrm>
        </p:spPr>
        <p:txBody>
          <a:bodyPr/>
          <a:lstStyle/>
          <a:p>
            <a:fld id="{9DE8EC90-9026-46D1-ACB6-62CC0B2DA8F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1987836" y="453645"/>
            <a:ext cx="5396927" cy="38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Calibri" charset="0"/>
              </a:defRPr>
            </a:lvl9pPr>
          </a:lstStyle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MIAOW Realism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53733"/>
            <a:ext cx="121920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MIAOW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122953"/>
            <a:ext cx="1015997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Kaveri</a:t>
            </a:r>
            <a:endParaRPr lang="en-US" sz="2200" b="1" dirty="0"/>
          </a:p>
        </p:txBody>
      </p:sp>
      <p:pic>
        <p:nvPicPr>
          <p:cNvPr id="17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41" y="152400"/>
            <a:ext cx="432959" cy="707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209800" y="1295400"/>
            <a:ext cx="762000" cy="2286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656080" y="4114800"/>
            <a:ext cx="762000" cy="2286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riped Right Arrow 10"/>
          <p:cNvSpPr/>
          <p:nvPr/>
        </p:nvSpPr>
        <p:spPr>
          <a:xfrm rot="19045753">
            <a:off x="786849" y="2522799"/>
            <a:ext cx="1600200" cy="191125"/>
          </a:xfrm>
          <a:prstGeom prst="strip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riped Right Arrow 27"/>
          <p:cNvSpPr/>
          <p:nvPr/>
        </p:nvSpPr>
        <p:spPr>
          <a:xfrm rot="2753094">
            <a:off x="571751" y="4062884"/>
            <a:ext cx="1600200" cy="218131"/>
          </a:xfrm>
          <a:prstGeom prst="strip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048000" y="1082992"/>
            <a:ext cx="2057400" cy="36480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829559" y="3962400"/>
            <a:ext cx="1209041" cy="3810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hevron 11"/>
          <p:cNvSpPr/>
          <p:nvPr/>
        </p:nvSpPr>
        <p:spPr>
          <a:xfrm>
            <a:off x="1652015" y="5257800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2704794" y="5248340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4606757" y="5257800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5638800" y="5262180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2414556" y="2305436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hevron 35"/>
          <p:cNvSpPr/>
          <p:nvPr/>
        </p:nvSpPr>
        <p:spPr>
          <a:xfrm>
            <a:off x="3309314" y="2321156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Chevron 36"/>
          <p:cNvSpPr/>
          <p:nvPr/>
        </p:nvSpPr>
        <p:spPr>
          <a:xfrm>
            <a:off x="4360570" y="2340386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hevron 37"/>
          <p:cNvSpPr/>
          <p:nvPr/>
        </p:nvSpPr>
        <p:spPr>
          <a:xfrm>
            <a:off x="5389270" y="2321156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99488" y="3924300"/>
            <a:ext cx="753512" cy="4953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63564" y="1200150"/>
            <a:ext cx="865835" cy="40005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hevron 40"/>
          <p:cNvSpPr/>
          <p:nvPr/>
        </p:nvSpPr>
        <p:spPr>
          <a:xfrm>
            <a:off x="3962400" y="5248340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hevron 42"/>
          <p:cNvSpPr/>
          <p:nvPr/>
        </p:nvSpPr>
        <p:spPr>
          <a:xfrm>
            <a:off x="6071716" y="2340386"/>
            <a:ext cx="249530" cy="296040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475175" y="6324600"/>
            <a:ext cx="1209041" cy="4572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638800" y="3386371"/>
            <a:ext cx="1209041" cy="4572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Decision 1"/>
          <p:cNvSpPr/>
          <p:nvPr/>
        </p:nvSpPr>
        <p:spPr>
          <a:xfrm>
            <a:off x="6082434" y="277876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Decision 45"/>
          <p:cNvSpPr/>
          <p:nvPr/>
        </p:nvSpPr>
        <p:spPr>
          <a:xfrm>
            <a:off x="4003903" y="563880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Decision 46"/>
          <p:cNvSpPr/>
          <p:nvPr/>
        </p:nvSpPr>
        <p:spPr>
          <a:xfrm>
            <a:off x="2453568" y="295656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Decision 47"/>
          <p:cNvSpPr/>
          <p:nvPr/>
        </p:nvSpPr>
        <p:spPr>
          <a:xfrm>
            <a:off x="3415485" y="295656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Decision 48"/>
          <p:cNvSpPr/>
          <p:nvPr/>
        </p:nvSpPr>
        <p:spPr>
          <a:xfrm>
            <a:off x="4438496" y="295656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Decision 49"/>
          <p:cNvSpPr/>
          <p:nvPr/>
        </p:nvSpPr>
        <p:spPr>
          <a:xfrm>
            <a:off x="5334000" y="295656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Decision 51"/>
          <p:cNvSpPr/>
          <p:nvPr/>
        </p:nvSpPr>
        <p:spPr>
          <a:xfrm>
            <a:off x="1776780" y="579120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Decision 52"/>
          <p:cNvSpPr/>
          <p:nvPr/>
        </p:nvSpPr>
        <p:spPr>
          <a:xfrm>
            <a:off x="2714324" y="579120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Decision 53"/>
          <p:cNvSpPr/>
          <p:nvPr/>
        </p:nvSpPr>
        <p:spPr>
          <a:xfrm>
            <a:off x="4686299" y="579120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Decision 54"/>
          <p:cNvSpPr/>
          <p:nvPr/>
        </p:nvSpPr>
        <p:spPr>
          <a:xfrm>
            <a:off x="5638800" y="5791200"/>
            <a:ext cx="171604" cy="152400"/>
          </a:xfrm>
          <a:prstGeom prst="flowChartDecisi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195519" y="3513371"/>
            <a:ext cx="1884175" cy="3810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1366663" y="6362700"/>
            <a:ext cx="1242346" cy="4191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2928565" y="6343650"/>
            <a:ext cx="1209041" cy="4572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hevron 58"/>
          <p:cNvSpPr/>
          <p:nvPr/>
        </p:nvSpPr>
        <p:spPr>
          <a:xfrm>
            <a:off x="3462324" y="5418960"/>
            <a:ext cx="249530" cy="296040"/>
          </a:xfrm>
          <a:prstGeom prst="chevr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780242" y="1200150"/>
            <a:ext cx="1601758" cy="4572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hevron 60"/>
          <p:cNvSpPr/>
          <p:nvPr/>
        </p:nvSpPr>
        <p:spPr>
          <a:xfrm>
            <a:off x="6591605" y="2253733"/>
            <a:ext cx="249530" cy="296040"/>
          </a:xfrm>
          <a:prstGeom prst="chevr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168236" y="4495801"/>
            <a:ext cx="1680364" cy="1752600"/>
          </a:xfrm>
          <a:prstGeom prst="round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91400" y="2819400"/>
            <a:ext cx="1568635" cy="8617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No graphics and </a:t>
            </a:r>
          </a:p>
          <a:p>
            <a:pPr algn="ctr"/>
            <a:r>
              <a:rPr lang="en-US" sz="1600" dirty="0" smtClean="0"/>
              <a:t>texture support </a:t>
            </a:r>
          </a:p>
          <a:p>
            <a:pPr algn="ctr"/>
            <a:r>
              <a:rPr lang="en-US" sz="1600" dirty="0" smtClean="0"/>
              <a:t>in MIAOW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086600" y="3703871"/>
            <a:ext cx="298163" cy="7919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15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0" grpId="1" animBg="1"/>
      <p:bldP spid="26" grpId="0" animBg="1"/>
      <p:bldP spid="26" grpId="1" animBg="1"/>
      <p:bldP spid="11" grpId="0" animBg="1"/>
      <p:bldP spid="11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12" grpId="0" animBg="1"/>
      <p:bldP spid="12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13" grpId="0" animBg="1"/>
      <p:bldP spid="13" grpId="1" animBg="1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  <p:bldP spid="27" grpId="0" animBg="1"/>
      <p:bldP spid="27" grpId="1" animBg="1"/>
      <p:bldP spid="39" grpId="0" animBg="1"/>
      <p:bldP spid="39" grpId="1" animBg="1"/>
      <p:bldP spid="2" grpId="0" animBg="1"/>
      <p:bldP spid="2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  <p:bldP spid="60" grpId="0" animBg="1"/>
      <p:bldP spid="61" grpId="0" animBg="1"/>
      <p:bldP spid="62" grpId="0" animBg="1"/>
      <p:bldP spid="62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wi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c" id="{DD98D6D6-C845-4C23-ABAD-7225D6832241}" vid="{1DDD2B67-9B18-4689-8243-217DF553E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9654</TotalTime>
  <Words>848</Words>
  <Application>Microsoft Office PowerPoint</Application>
  <PresentationFormat>On-screen Show (4:3)</PresentationFormat>
  <Paragraphs>305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wisc</vt:lpstr>
      <vt:lpstr>MIAOW: An Open Source RTL Implementation of a GPGPU</vt:lpstr>
      <vt:lpstr>MIAOW Open Source GPGPU</vt:lpstr>
      <vt:lpstr>Outline</vt:lpstr>
      <vt:lpstr>PowerPoint Presentation</vt:lpstr>
      <vt:lpstr>PowerPoint Presentation</vt:lpstr>
      <vt:lpstr>PowerPoint Presentation</vt:lpstr>
      <vt:lpstr>MIAOW Design Approach</vt:lpstr>
      <vt:lpstr>Outline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MIAOW: An Open Source RTL Implementation of a GPGPU</dc:title>
  <dc:creator>karu</dc:creator>
  <cp:lastModifiedBy>Windows Admin</cp:lastModifiedBy>
  <cp:revision>649</cp:revision>
  <dcterms:created xsi:type="dcterms:W3CDTF">2015-03-27T17:43:01Z</dcterms:created>
  <dcterms:modified xsi:type="dcterms:W3CDTF">2015-04-12T02:35:56Z</dcterms:modified>
</cp:coreProperties>
</file>