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1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2" r:id="rId2"/>
    <p:sldId id="347" r:id="rId3"/>
    <p:sldId id="349" r:id="rId4"/>
    <p:sldId id="362" r:id="rId5"/>
    <p:sldId id="324" r:id="rId6"/>
    <p:sldId id="325" r:id="rId7"/>
    <p:sldId id="363" r:id="rId8"/>
    <p:sldId id="356" r:id="rId9"/>
    <p:sldId id="328" r:id="rId10"/>
    <p:sldId id="331" r:id="rId11"/>
    <p:sldId id="332" r:id="rId12"/>
    <p:sldId id="364" r:id="rId13"/>
    <p:sldId id="376" r:id="rId14"/>
    <p:sldId id="377" r:id="rId15"/>
    <p:sldId id="386" r:id="rId16"/>
    <p:sldId id="389" r:id="rId17"/>
    <p:sldId id="369" r:id="rId18"/>
    <p:sldId id="380" r:id="rId19"/>
    <p:sldId id="381" r:id="rId20"/>
    <p:sldId id="382" r:id="rId21"/>
    <p:sldId id="383" r:id="rId22"/>
    <p:sldId id="370" r:id="rId23"/>
    <p:sldId id="344" r:id="rId24"/>
    <p:sldId id="358" r:id="rId25"/>
    <p:sldId id="390" r:id="rId26"/>
    <p:sldId id="374" r:id="rId27"/>
    <p:sldId id="391" r:id="rId28"/>
    <p:sldId id="387" r:id="rId29"/>
    <p:sldId id="388" r:id="rId30"/>
    <p:sldId id="352" r:id="rId31"/>
    <p:sldId id="375" r:id="rId32"/>
    <p:sldId id="372" r:id="rId33"/>
    <p:sldId id="373" r:id="rId34"/>
    <p:sldId id="384" r:id="rId35"/>
    <p:sldId id="38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63" autoAdjust="0"/>
  </p:normalViewPr>
  <p:slideViewPr>
    <p:cSldViewPr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ece751\Project\penn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ece751\Project\penn-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Core + Cache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CGRA Fabric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Sheet2!$D$13</c:f>
              <c:numCache>
                <c:formatCode>General</c:formatCode>
                <c:ptCount val="1"/>
                <c:pt idx="0">
                  <c:v>0.114</c:v>
                </c:pt>
              </c:numCache>
            </c:numRef>
          </c:val>
        </c:ser>
        <c:ser>
          <c:idx val="2"/>
          <c:order val="2"/>
          <c:tx>
            <c:strRef>
              <c:f>Sheet2!$C$14</c:f>
              <c:strCache>
                <c:ptCount val="1"/>
                <c:pt idx="0">
                  <c:v>IC + OC + Port Interface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Sheet2!$D$14</c:f>
              <c:numCache>
                <c:formatCode>General</c:formatCode>
                <c:ptCount val="1"/>
                <c:pt idx="0">
                  <c:v>0.00058</c:v>
                </c:pt>
              </c:numCache>
            </c:numRef>
          </c:val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Scratchpad (4KB)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Sheet2!$D$15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3705096"/>
        <c:axId val="2105243272"/>
      </c:barChart>
      <c:catAx>
        <c:axId val="2103705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243272"/>
        <c:crosses val="autoZero"/>
        <c:auto val="1"/>
        <c:lblAlgn val="ctr"/>
        <c:lblOffset val="100"/>
        <c:noMultiLvlLbl val="0"/>
      </c:catAx>
      <c:valAx>
        <c:axId val="2105243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705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57647676393392"/>
          <c:y val="0.361560563550246"/>
          <c:w val="0.326666049096804"/>
          <c:h val="0.2492924246538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Sheet2!$C$32</c:f>
              <c:strCache>
                <c:ptCount val="1"/>
                <c:pt idx="0">
                  <c:v>Core + Cache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Sheet2!$D$32</c:f>
              <c:numCache>
                <c:formatCode>General</c:formatCode>
                <c:ptCount val="1"/>
                <c:pt idx="0">
                  <c:v>41.0</c:v>
                </c:pt>
              </c:numCache>
            </c:numRef>
          </c:val>
        </c:ser>
        <c:ser>
          <c:idx val="1"/>
          <c:order val="1"/>
          <c:tx>
            <c:strRef>
              <c:f>Sheet2!$C$33</c:f>
              <c:strCache>
                <c:ptCount val="1"/>
                <c:pt idx="0">
                  <c:v>CGRA Fabric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Sheet2!$D$33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</c:ser>
        <c:ser>
          <c:idx val="2"/>
          <c:order val="2"/>
          <c:tx>
            <c:strRef>
              <c:f>Sheet2!$C$34</c:f>
              <c:strCache>
                <c:ptCount val="1"/>
                <c:pt idx="0">
                  <c:v>IC + OC + Port Interface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Sheet2!$D$34</c:f>
              <c:numCache>
                <c:formatCode>General</c:formatCode>
                <c:ptCount val="1"/>
                <c:pt idx="0">
                  <c:v>1.63</c:v>
                </c:pt>
              </c:numCache>
            </c:numRef>
          </c:val>
        </c:ser>
        <c:ser>
          <c:idx val="3"/>
          <c:order val="3"/>
          <c:tx>
            <c:strRef>
              <c:f>Sheet2!$C$35</c:f>
              <c:strCache>
                <c:ptCount val="1"/>
                <c:pt idx="0">
                  <c:v>Scratchpad (4KB)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Sheet2!$D$35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307512"/>
        <c:axId val="2105310632"/>
      </c:barChart>
      <c:catAx>
        <c:axId val="2105307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310632"/>
        <c:crosses val="autoZero"/>
        <c:auto val="1"/>
        <c:lblAlgn val="ctr"/>
        <c:lblOffset val="100"/>
        <c:noMultiLvlLbl val="0"/>
      </c:catAx>
      <c:valAx>
        <c:axId val="210531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307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79191744867508"/>
          <c:y val="0.350313445171874"/>
          <c:w val="0.305152677833079"/>
          <c:h val="0.2750988910711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4964E8-F42D-4725-8BC5-4001EC00AB3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18B44-D891-465E-8900-E284A1E6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E18AE9-66A8-4329-A1E3-548188EA902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93F26-A096-4B70-B386-6AB67A24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endParaRPr lang="en-US" b="0" dirty="0" smtClean="0">
              <a:latin typeface="+mj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smtClean="0">
                <a:solidFill>
                  <a:srgbClr val="0000FF"/>
                </a:solidFill>
                <a:latin typeface="+mj-lt"/>
              </a:rPr>
              <a:t>IC_DMA_SCRATCH_LOAD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access_size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num_strides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scratch_addr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word_offset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IC_SCRATCH_READ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word_offset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IC_DMA_READ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access_size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OC_SB_WRITE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OC_SB_SCRATCH_WRITE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word_offset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smtClean="0">
                <a:latin typeface="+mj-lt"/>
              </a:rPr>
              <a:t>OC_BUF_DMA_WRITE [</a:t>
            </a:r>
            <a:r>
              <a:rPr lang="en-US" b="0" dirty="0" err="1" smtClean="0">
                <a:latin typeface="+mj-lt"/>
              </a:rPr>
              <a:t>mem_addr</a:t>
            </a:r>
            <a:r>
              <a:rPr lang="en-US" b="0" dirty="0" smtClean="0">
                <a:latin typeface="+mj-lt"/>
              </a:rPr>
              <a:t>] [</a:t>
            </a:r>
            <a:r>
              <a:rPr lang="en-US" b="0" dirty="0" err="1" smtClean="0">
                <a:latin typeface="+mj-lt"/>
              </a:rPr>
              <a:t>access_size</a:t>
            </a:r>
            <a:r>
              <a:rPr lang="en-US" b="0" dirty="0" smtClean="0">
                <a:latin typeface="+mj-lt"/>
              </a:rPr>
              <a:t>] [</a:t>
            </a:r>
            <a:r>
              <a:rPr lang="en-US" b="0" dirty="0" err="1" smtClean="0">
                <a:latin typeface="+mj-lt"/>
              </a:rPr>
              <a:t>num</a:t>
            </a:r>
            <a:r>
              <a:rPr lang="en-US" b="0" dirty="0" smtClean="0">
                <a:latin typeface="+mj-lt"/>
              </a:rPr>
              <a:t>-strides]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EE2-371C-45A2-962D-A5BD010A90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 remaining classifier</a:t>
            </a:r>
            <a:r>
              <a:rPr lang="en-US" baseline="0" dirty="0" smtClean="0"/>
              <a:t> and convolutional workloads, PENN has slight overhead on managing DMA (instructions overhead)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8x from multi-tile, 32x SIMD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CGRA provides some additional benefit by reducing instruction management and a reuse buffer reduces cache contention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 remaining classifier</a:t>
            </a:r>
            <a:r>
              <a:rPr lang="en-US" baseline="0" dirty="0" smtClean="0"/>
              <a:t> and convolutional workloads, PENN has slight overhead on managing DMA (instructions overhead)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8x from multi-tile, 32x SIMD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CGRA provides some additional benefit by reducing instruction management and a reuse buffer reduces cache </a:t>
            </a:r>
            <a:r>
              <a:rPr lang="en-US" baseline="0" dirty="0" smtClean="0"/>
              <a:t>contention </a:t>
            </a:r>
            <a:r>
              <a:rPr lang="en-US" baseline="0" dirty="0" smtClean="0">
                <a:sym typeface="Wingdings"/>
              </a:rPr>
              <a:t> CGRA  + SPM = 35%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</a:t>
            </a:r>
            <a:r>
              <a:rPr lang="en-US" baseline="0" dirty="0" smtClean="0"/>
              <a:t> networks is an emerging computing paradigm in last decade with resurgence of back-</a:t>
            </a:r>
            <a:r>
              <a:rPr lang="en-US" baseline="0" dirty="0" err="1" smtClean="0"/>
              <a:t>propogation</a:t>
            </a:r>
            <a:r>
              <a:rPr lang="en-US" baseline="0" dirty="0" smtClean="0"/>
              <a:t> and efficient perceptron based designs.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no longer the</a:t>
            </a:r>
            <a:r>
              <a:rPr lang="en-US" baseline="0" dirty="0" smtClean="0"/>
              <a:t> case the desktop and servers or even GPUs drive the computing needs of future NN based applications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6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need is some sort of specialized program with</a:t>
            </a:r>
            <a:r>
              <a:rPr lang="en-US" baseline="0" dirty="0" smtClean="0"/>
              <a:t> a customizable and flexible interface exposed to programmers</a:t>
            </a:r>
          </a:p>
          <a:p>
            <a:r>
              <a:rPr lang="en-US" baseline="0" dirty="0" smtClean="0"/>
              <a:t>We also add an extra level of interface called synthesis interface here for more </a:t>
            </a:r>
            <a:r>
              <a:rPr lang="en-US" baseline="0" dirty="0" err="1" smtClean="0"/>
              <a:t>reconfigurability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7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 Type, Spatial Array size,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99F6-4371-B148-B1F3-92A69776E836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FB5BF-9953-DB43-A543-E2530FE4C9FC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50CD-5E2B-C949-8F65-7C6AC9980170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F58B8-5D3C-3A41-B3E3-FD48EB89A05C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FC9A5-6E55-0541-B756-DB10A08D0DDD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AD9C6-77B5-7641-B8EA-8F158C402CE9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E1B5B-65F3-094E-A359-424D04BB5DF4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07431-BE87-EB45-AA6F-9CF112AD9AAC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756C8-1DB5-F345-849D-FEF7536E1FC0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6E37C-2024-C344-BDD1-6DDD3D2F651B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E285F-908F-E540-9BCD-6545B6419616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3D41F6-9D07-4D42-B031-5102E4103C9C}" type="datetime1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umark.wisc.edu/brand/templates-and-downloads/downloads/web/uwcrest_web_s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76200"/>
            <a:ext cx="359606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file:///C:\Users\Windows%20Admin\Desktop\ece751\Project\overview.vsdx\Drawing\~intro2\Sheet.67" TargetMode="External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81613" y="3429000"/>
            <a:ext cx="7319469" cy="25146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Vinay Gangadhar, </a:t>
            </a:r>
            <a:r>
              <a:rPr lang="en-US" sz="2000" dirty="0" smtClean="0">
                <a:solidFill>
                  <a:schemeClr val="tx1"/>
                </a:solidFill>
              </a:rPr>
              <a:t> Sharmila Shridhar,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Anilkumar Ranganagoudra, Chandana Hosamane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ECE 751 Project Presentation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Fall 2015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University of Wisconsin - Madison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29333"/>
            <a:ext cx="8186908" cy="2596108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Times" pitchFamily="18" charset="0"/>
              </a:rPr>
              <a:t>PENN: Programmable Engine for Neural Networks</a:t>
            </a:r>
            <a:endParaRPr lang="en-US" b="1" dirty="0">
              <a:solidFill>
                <a:srgbClr val="92D05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9053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Configuring PENN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5029200" cy="5042356"/>
          </a:xfrm>
        </p:spPr>
        <p:txBody>
          <a:bodyPr/>
          <a:lstStyle/>
          <a:p>
            <a:r>
              <a:rPr lang="en-US" b="1" dirty="0" smtClean="0"/>
              <a:t>Synthesis Time</a:t>
            </a:r>
          </a:p>
          <a:p>
            <a:pPr lvl="1"/>
            <a:r>
              <a:rPr lang="en-US" dirty="0" smtClean="0"/>
              <a:t>Functional Unit Mix</a:t>
            </a:r>
          </a:p>
          <a:p>
            <a:pPr lvl="1"/>
            <a:r>
              <a:rPr lang="en-US" dirty="0" err="1" smtClean="0"/>
              <a:t>Datapath</a:t>
            </a:r>
            <a:r>
              <a:rPr lang="en-US" dirty="0" smtClean="0"/>
              <a:t> Width</a:t>
            </a:r>
            <a:endParaRPr lang="en-US" dirty="0"/>
          </a:p>
          <a:p>
            <a:pPr lvl="1"/>
            <a:r>
              <a:rPr lang="en-US" dirty="0" smtClean="0"/>
              <a:t>Scratchpad Line Size</a:t>
            </a:r>
          </a:p>
          <a:p>
            <a:pPr lvl="1"/>
            <a:r>
              <a:rPr lang="en-US" dirty="0" smtClean="0"/>
              <a:t>Number of PENN units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Run-Time</a:t>
            </a:r>
          </a:p>
          <a:p>
            <a:pPr lvl="1"/>
            <a:r>
              <a:rPr lang="en-US" dirty="0" err="1" smtClean="0"/>
              <a:t>Datapath</a:t>
            </a:r>
            <a:r>
              <a:rPr lang="en-US" dirty="0" smtClean="0"/>
              <a:t> Configuration</a:t>
            </a:r>
          </a:p>
          <a:p>
            <a:pPr lvl="1"/>
            <a:r>
              <a:rPr lang="en-US" dirty="0" smtClean="0"/>
              <a:t>Memory Access Pattern</a:t>
            </a:r>
          </a:p>
          <a:p>
            <a:pPr lvl="1"/>
            <a:r>
              <a:rPr lang="en-US" dirty="0" smtClean="0"/>
              <a:t>Scratchpad Storage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1600" y="762000"/>
            <a:ext cx="3657600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fu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FU_TYPE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FU_ADD:  Add16:0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FU_TYPE FU_MUL:  Mul16:0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FU_TYPE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FU_SPC:  Sig16:0, Div16:1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OUT_DIRECTIONS: SE:0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[switch-model]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OUT_DIRECTIONS: N:0 NE:1 E:2 SE:3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S:4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SW:5 W:6 NW:7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[sub-model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outs_per_switch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ins_per_switch: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dpath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FU_ADD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FU_ADD FU_MUL FU_ADD FU_MUL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FU_ADD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FU_ADD FU_MUL FU_ADD FU_MUL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FU_SPC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VPORT_IN 0: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1:&lt;3 5&gt; 3:&lt;5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7 9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11&gt;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VPORT_IN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4:&lt;17 18&gt;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SPORT_IN 0: 6:&lt;19&gt;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886200" y="2362200"/>
            <a:ext cx="1181100" cy="381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3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417638"/>
            <a:ext cx="3390900" cy="1434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1. Design Synthesis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Analyze </a:t>
            </a:r>
            <a:r>
              <a:rPr lang="en-US" sz="2000" dirty="0" smtClean="0">
                <a:solidFill>
                  <a:schemeClr val="tx1"/>
                </a:solidFill>
              </a:rPr>
              <a:t>DNN workloads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Define HW/SW interface and Synthesis </a:t>
            </a:r>
            <a:r>
              <a:rPr lang="en-US" sz="2000" dirty="0" err="1" smtClean="0">
                <a:solidFill>
                  <a:schemeClr val="tx1"/>
                </a:solidFill>
              </a:rPr>
              <a:t>Config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3012369"/>
            <a:ext cx="3390900" cy="18945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2. Programming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Fit applications into HW/SW interface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Get the scheduler program for DFG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032673"/>
            <a:ext cx="3390900" cy="12919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3. Runtime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Runtime configuration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Switch dynamically per DNN kernel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600" y="1288257"/>
            <a:ext cx="457200" cy="530518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11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22819" y="990600"/>
            <a:ext cx="941392" cy="5543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297608" y="990600"/>
            <a:ext cx="941392" cy="5543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2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391400" y="990600"/>
            <a:ext cx="941392" cy="5543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3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2837"/>
              </p:ext>
            </p:extLst>
          </p:nvPr>
        </p:nvGraphicFramePr>
        <p:xfrm>
          <a:off x="7964094" y="1806702"/>
          <a:ext cx="737396" cy="69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Visio" r:id="rId4" imgW="533513" imgH="504900" progId="Visio.Drawing.15">
                  <p:link updateAutomatic="1"/>
                </p:oleObj>
              </mc:Choice>
              <mc:Fallback>
                <p:oleObj name="Visio" r:id="rId4" imgW="533513" imgH="504900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4094" y="1806702"/>
                        <a:ext cx="737396" cy="697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5726810" y="1571230"/>
            <a:ext cx="570798" cy="299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34063" y="1573861"/>
            <a:ext cx="0" cy="299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lded Corner 54"/>
          <p:cNvSpPr/>
          <p:nvPr/>
        </p:nvSpPr>
        <p:spPr>
          <a:xfrm>
            <a:off x="6324600" y="1870767"/>
            <a:ext cx="892242" cy="56976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PENN</a:t>
            </a:r>
          </a:p>
          <a:p>
            <a:pPr algn="ctr"/>
            <a:r>
              <a:rPr lang="en-US" sz="1600" dirty="0" err="1" smtClean="0"/>
              <a:t>Config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60" name="Straight Connector 59"/>
          <p:cNvCxnSpPr>
            <a:stCxn id="46" idx="4"/>
          </p:cNvCxnSpPr>
          <p:nvPr/>
        </p:nvCxnSpPr>
        <p:spPr>
          <a:xfrm flipH="1">
            <a:off x="7239000" y="1544990"/>
            <a:ext cx="623096" cy="3284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3"/>
            <a:endCxn id="19" idx="1"/>
          </p:cNvCxnSpPr>
          <p:nvPr/>
        </p:nvCxnSpPr>
        <p:spPr>
          <a:xfrm flipV="1">
            <a:off x="7216842" y="2155648"/>
            <a:ext cx="747252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lded Corner 61"/>
          <p:cNvSpPr/>
          <p:nvPr/>
        </p:nvSpPr>
        <p:spPr>
          <a:xfrm>
            <a:off x="6393209" y="3417167"/>
            <a:ext cx="1379191" cy="56976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Programming Interface</a:t>
            </a:r>
            <a:endParaRPr lang="en-US" sz="1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34738"/>
              </p:ext>
            </p:extLst>
          </p:nvPr>
        </p:nvGraphicFramePr>
        <p:xfrm>
          <a:off x="8102600" y="3352800"/>
          <a:ext cx="736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Visio" r:id="rId4" imgW="533513" imgH="504900" progId="Visio.Drawing.15">
                  <p:link updateAutomatic="1"/>
                </p:oleObj>
              </mc:Choice>
              <mc:Fallback>
                <p:oleObj name="Visio" r:id="rId4" imgW="533513" imgH="504900" progId="Visio.Drawing.15">
                  <p:link updateAutomatic="1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600" y="3352800"/>
                        <a:ext cx="736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>
            <a:stCxn id="62" idx="3"/>
            <a:endCxn id="30" idx="1"/>
          </p:cNvCxnSpPr>
          <p:nvPr/>
        </p:nvCxnSpPr>
        <p:spPr>
          <a:xfrm>
            <a:off x="7772400" y="3702050"/>
            <a:ext cx="3302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446590" y="1840280"/>
            <a:ext cx="1420809" cy="625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Arch. Constraints</a:t>
            </a:r>
            <a:endParaRPr lang="en-US" dirty="0"/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6858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rgbClr val="92D050"/>
                </a:solidFill>
              </a:rPr>
              <a:t>Using PENN Infrastructure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66" name="Straight Connector 65"/>
          <p:cNvCxnSpPr>
            <a:stCxn id="33" idx="3"/>
            <a:endCxn id="55" idx="1"/>
          </p:cNvCxnSpPr>
          <p:nvPr/>
        </p:nvCxnSpPr>
        <p:spPr>
          <a:xfrm>
            <a:off x="5867399" y="2153106"/>
            <a:ext cx="457201" cy="25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071707" y="6169656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4" idx="3"/>
            <a:endCxn id="62" idx="1"/>
          </p:cNvCxnSpPr>
          <p:nvPr/>
        </p:nvCxnSpPr>
        <p:spPr>
          <a:xfrm>
            <a:off x="5718515" y="3325195"/>
            <a:ext cx="674694" cy="37685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71707" y="5367194"/>
            <a:ext cx="0" cy="72880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48199" y="4906922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Configure for DNN  Kernel 1</a:t>
            </a:r>
            <a:endParaRPr lang="en-US" sz="11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867400" y="6174744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629400" y="6177288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5" idx="3"/>
            <a:endCxn id="62" idx="1"/>
          </p:cNvCxnSpPr>
          <p:nvPr/>
        </p:nvCxnSpPr>
        <p:spPr>
          <a:xfrm flipV="1">
            <a:off x="5792959" y="3702050"/>
            <a:ext cx="600250" cy="47699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446590" y="3012369"/>
            <a:ext cx="1271925" cy="625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Scheduler program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446591" y="3786098"/>
            <a:ext cx="1346368" cy="7859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Kernels (modified)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105400" y="5334000"/>
            <a:ext cx="724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Run </a:t>
            </a:r>
          </a:p>
          <a:p>
            <a:r>
              <a:rPr lang="en-US" sz="1100" dirty="0" smtClean="0"/>
              <a:t>Kernel 1</a:t>
            </a:r>
            <a:endParaRPr lang="en-US" sz="11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34000" y="5767885"/>
            <a:ext cx="1288" cy="36440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726810" y="4903113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Configure for DNN  Kernel 2</a:t>
            </a:r>
            <a:endParaRPr lang="en-US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019800" y="5410200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Run </a:t>
            </a:r>
          </a:p>
          <a:p>
            <a:r>
              <a:rPr lang="en-US" sz="1100" dirty="0" smtClean="0"/>
              <a:t>Kernel 2</a:t>
            </a:r>
            <a:endParaRPr lang="en-US" sz="11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5867400" y="5412231"/>
            <a:ext cx="0" cy="72880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29693" y="5812922"/>
            <a:ext cx="1288" cy="36440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55" grpId="0" animBg="1"/>
      <p:bldP spid="62" grpId="0" animBg="1"/>
      <p:bldP spid="33" grpId="0" animBg="1"/>
      <p:bldP spid="80" grpId="0"/>
      <p:bldP spid="94" grpId="0" animBg="1"/>
      <p:bldP spid="95" grpId="0" animBg="1"/>
      <p:bldP spid="104" grpId="0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97188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Programming Interface Definitions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20" y="1212247"/>
            <a:ext cx="8776608" cy="1988154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mem_addr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 	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starting address to access (can be GPP register that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	holds address)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stride</a:t>
            </a:r>
            <a:r>
              <a:rPr lang="en-US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memory stride [N</a:t>
            </a:r>
            <a:r>
              <a:rPr lang="en-US" sz="1600" baseline="-25000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access_size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	length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of stride access  [N</a:t>
            </a:r>
            <a:r>
              <a:rPr lang="en-US" sz="16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um_strides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	</a:t>
            </a:r>
            <a:r>
              <a:rPr lang="en-US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Number of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strides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K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scratch_offset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offset value of scratchpad to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load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to/from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45966"/>
              </p:ext>
            </p:extLst>
          </p:nvPr>
        </p:nvGraphicFramePr>
        <p:xfrm>
          <a:off x="2051959" y="3856109"/>
          <a:ext cx="2256066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</a:tblGrid>
              <a:tr h="239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447800" y="4064015"/>
            <a:ext cx="859975" cy="1288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69029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mem_addr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3038477" y="3073856"/>
            <a:ext cx="293914" cy="1755317"/>
          </a:xfrm>
          <a:prstGeom prst="leftBrace">
            <a:avLst>
              <a:gd name="adj1" fmla="val 68055"/>
              <a:gd name="adj2" fmla="val 5043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341512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access_size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947" y="5726668"/>
            <a:ext cx="223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memory stride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915886" y="4230760"/>
            <a:ext cx="293914" cy="1085851"/>
          </a:xfrm>
          <a:prstGeom prst="leftBrace">
            <a:avLst>
              <a:gd name="adj1" fmla="val 68055"/>
              <a:gd name="adj2" fmla="val 5043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324" y="454385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um_strides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57351" y="5933191"/>
            <a:ext cx="2860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000250" y="5933191"/>
            <a:ext cx="285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12200"/>
            <a:ext cx="2971800" cy="1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3146897"/>
            <a:ext cx="2209800" cy="12954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(Timing based)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9084" y="1218389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399" y="1220009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5462082"/>
            <a:ext cx="2514600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18" idx="2"/>
          </p:cNvCxnSpPr>
          <p:nvPr/>
        </p:nvCxnSpPr>
        <p:spPr>
          <a:xfrm>
            <a:off x="4089418" y="2006330"/>
            <a:ext cx="253982" cy="114056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2"/>
          </p:cNvCxnSpPr>
          <p:nvPr/>
        </p:nvCxnSpPr>
        <p:spPr>
          <a:xfrm flipH="1">
            <a:off x="5555338" y="2004710"/>
            <a:ext cx="233904" cy="1142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>
          <a:xfrm flipV="1">
            <a:off x="4597436" y="1611550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39354" y="4442297"/>
            <a:ext cx="9730" cy="101978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17452" y="2017787"/>
            <a:ext cx="0" cy="358382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81398" y="2174697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6200" y="3124199"/>
            <a:ext cx="2209800" cy="133583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91000" y="3374446"/>
            <a:ext cx="1600200" cy="816554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cxnSp>
        <p:nvCxnSpPr>
          <p:cNvPr id="49" name="Straight Connector 48"/>
          <p:cNvCxnSpPr>
            <a:stCxn id="20" idx="1"/>
          </p:cNvCxnSpPr>
          <p:nvPr/>
        </p:nvCxnSpPr>
        <p:spPr>
          <a:xfrm flipH="1">
            <a:off x="3717452" y="5588541"/>
            <a:ext cx="16874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71800" y="1602309"/>
            <a:ext cx="60959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284495" y="1237341"/>
            <a:ext cx="1670929" cy="786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 Memory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399" y="1447800"/>
            <a:ext cx="381001" cy="289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544" y="2262089"/>
            <a:ext cx="834715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IC_DMA_SCRATCH_LOAD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IC_SCRATCH_READ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IC_DMA_READ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OC_PENN_WRITE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OC_PENN_SCRATCH_WRITE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OC_BUF_DMA_WRITE   </a:t>
            </a:r>
          </a:p>
          <a:p>
            <a:pPr>
              <a:lnSpc>
                <a:spcPct val="200000"/>
              </a:lnSpc>
            </a:pPr>
            <a:endParaRPr lang="en-US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Other Misc. Macros for synchronization and Constant buffering not shown here</a:t>
            </a:r>
            <a:endParaRPr lang="en-US" sz="14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124543"/>
            <a:ext cx="8686800" cy="59282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PENN Program Macros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9417" y="5479822"/>
            <a:ext cx="267460" cy="23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7268" y="544368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13898" y="144733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98228" y="150205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07267" y="544368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endCxn id="16" idx="3"/>
          </p:cNvCxnSpPr>
          <p:nvPr/>
        </p:nvCxnSpPr>
        <p:spPr>
          <a:xfrm rot="16200000" flipV="1">
            <a:off x="5601069" y="4289529"/>
            <a:ext cx="1751865" cy="762001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7" idx="3"/>
          </p:cNvCxnSpPr>
          <p:nvPr/>
        </p:nvCxnSpPr>
        <p:spPr>
          <a:xfrm rot="16200000" flipV="1">
            <a:off x="4864104" y="3376847"/>
            <a:ext cx="4066859" cy="536266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00800" y="5669804"/>
            <a:ext cx="758085" cy="86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00799" y="5546463"/>
            <a:ext cx="45720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7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07407E-6 L 0.3375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3.7037E-6 L -0.03403 0.2520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1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9584 0.00093 L 0.2375 0.26111 " pathEditMode="relative" ptsTypes="AAA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8.14815E-6 L 0.16249 8.14815E-6 L 0.16249 -0.26296 L 0.04097 -0.26296 " pathEditMode="relative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1.48148E-6 L 0.19305 1.48148E-6 L 0.19305 -0.58773 L 0.05833 -0.58773 " pathEditMode="relative" ptsTypes="AA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7037E-6 L -0.05764 -3.7037E-6 L -0.05764 -0.58518 L -0.17362 -0.58703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29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/>
      <p:bldP spid="8" grpId="0" animBg="1"/>
      <p:bldP spid="8" grpId="1" animBg="1"/>
      <p:bldP spid="13" grpId="0" animBg="1"/>
      <p:bldP spid="13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7" y="2209800"/>
            <a:ext cx="3096403" cy="2526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Example Workload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183868"/>
            <a:ext cx="277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Classifier Program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6758"/>
            <a:ext cx="5638800" cy="5377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62398" y="4599801"/>
            <a:ext cx="124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b="1" dirty="0" err="1" smtClean="0"/>
              <a:t>DianNao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945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Instructions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1219200"/>
            <a:ext cx="7144328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926068"/>
            <a:ext cx="582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RISCV Base 32bit ISA to encode PENN instructions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8" y="3124200"/>
            <a:ext cx="3174023" cy="120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2822863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Operations Encoding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78397" y="2286000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7" y="2667000"/>
            <a:ext cx="3409783" cy="39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PENN </a:t>
            </a:r>
            <a:r>
              <a:rPr lang="en-US" sz="2800" b="1" dirty="0">
                <a:solidFill>
                  <a:srgbClr val="92D050"/>
                </a:solidFill>
                <a:cs typeface="Consolas" pitchFamily="49" charset="0"/>
              </a:rPr>
              <a:t>Architecture </a:t>
            </a: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 Details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Detailed Architecture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880719"/>
            <a:ext cx="7099299" cy="57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4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traight Arrow Connector 202"/>
          <p:cNvCxnSpPr/>
          <p:nvPr/>
        </p:nvCxnSpPr>
        <p:spPr>
          <a:xfrm>
            <a:off x="424786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443392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462935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482358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5009294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5194637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384059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579585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581400" y="2081721"/>
            <a:ext cx="0" cy="338133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248403" y="2055226"/>
            <a:ext cx="0" cy="340783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3928733" y="3228189"/>
            <a:ext cx="2198397" cy="4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Architecture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198" y="5537473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1059" y="1294591"/>
            <a:ext cx="1709098" cy="4495800"/>
            <a:chOff x="1219200" y="1421859"/>
            <a:chExt cx="1709098" cy="4293141"/>
          </a:xfrm>
        </p:grpSpPr>
        <p:sp>
          <p:nvSpPr>
            <p:cNvPr id="10" name="Rectangle 9"/>
            <p:cNvSpPr/>
            <p:nvPr/>
          </p:nvSpPr>
          <p:spPr>
            <a:xfrm>
              <a:off x="1219200" y="1421859"/>
              <a:ext cx="1709098" cy="4293141"/>
            </a:xfrm>
            <a:prstGeom prst="rect">
              <a:avLst/>
            </a:prstGeom>
            <a:solidFill>
              <a:srgbClr val="C4D59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SODOR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1421859"/>
              <a:ext cx="914400" cy="609600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D$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2040157" y="5725341"/>
            <a:ext cx="146793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6" idx="1"/>
          </p:cNvCxnSpPr>
          <p:nvPr/>
        </p:nvCxnSpPr>
        <p:spPr>
          <a:xfrm flipV="1">
            <a:off x="4521236" y="1686941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803029" y="2972313"/>
            <a:ext cx="2209800" cy="333150"/>
            <a:chOff x="3810000" y="2781084"/>
            <a:chExt cx="2209800" cy="449378"/>
          </a:xfrm>
        </p:grpSpPr>
        <p:sp>
          <p:nvSpPr>
            <p:cNvPr id="59" name="Rectangle 58"/>
            <p:cNvSpPr/>
            <p:nvPr/>
          </p:nvSpPr>
          <p:spPr>
            <a:xfrm>
              <a:off x="3810000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00097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0194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80291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0388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60485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50582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40679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0776" y="2781085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520873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0970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01067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90194" y="4681990"/>
            <a:ext cx="1449412" cy="352263"/>
            <a:chOff x="4190194" y="4495800"/>
            <a:chExt cx="1449412" cy="449377"/>
          </a:xfrm>
        </p:grpSpPr>
        <p:sp>
          <p:nvSpPr>
            <p:cNvPr id="73" name="Rectangle 72"/>
            <p:cNvSpPr/>
            <p:nvPr/>
          </p:nvSpPr>
          <p:spPr>
            <a:xfrm>
              <a:off x="4190194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80291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70388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60485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950582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40679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30776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20873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13008" y="3526037"/>
            <a:ext cx="2203784" cy="101650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3217" y="412670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(Timing based)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3076094" y="2946971"/>
            <a:ext cx="684803" cy="64633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 FIFO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895600" y="4545551"/>
            <a:ext cx="891540" cy="64633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</a:t>
            </a:r>
          </a:p>
          <a:p>
            <a:pPr algn="ctr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797900" y="2730369"/>
            <a:ext cx="2271007" cy="162436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496314" y="3893472"/>
            <a:ext cx="190486" cy="503102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71673" y="5171965"/>
            <a:ext cx="891221" cy="162436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7079" y="2858869"/>
            <a:ext cx="117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Wide Port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140" name="Straight Connector 139"/>
          <p:cNvCxnSpPr>
            <a:stCxn id="7" idx="2"/>
          </p:cNvCxnSpPr>
          <p:nvPr/>
        </p:nvCxnSpPr>
        <p:spPr>
          <a:xfrm>
            <a:off x="4013218" y="2081721"/>
            <a:ext cx="16605" cy="66168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6" idx="2"/>
          </p:cNvCxnSpPr>
          <p:nvPr/>
        </p:nvCxnSpPr>
        <p:spPr>
          <a:xfrm>
            <a:off x="5713042" y="2080101"/>
            <a:ext cx="10736" cy="6633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05198" y="2250088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2884" y="1293780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 (4KB)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199" y="1295400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070600" y="2817433"/>
            <a:ext cx="1440183" cy="71689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400800" y="3973170"/>
            <a:ext cx="1676400" cy="20817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1  2  3  4  5  6  7  8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645566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3637794"/>
            <a:ext cx="226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 </a:t>
            </a:r>
            <a:r>
              <a:rPr lang="en-US" dirty="0" smtClean="0"/>
              <a:t>Elements Vector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933972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22378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10783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84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334116" y="3723998"/>
            <a:ext cx="265748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325386" y="3723998"/>
            <a:ext cx="8730" cy="13590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334116" y="5069149"/>
            <a:ext cx="265748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991600" y="3723998"/>
            <a:ext cx="0" cy="134515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469569" y="4736068"/>
            <a:ext cx="137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To Data </a:t>
            </a:r>
            <a:r>
              <a:rPr lang="en-US" dirty="0" err="1" smtClean="0"/>
              <a:t>Fifos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8187865" y="4396573"/>
            <a:ext cx="8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Ready</a:t>
            </a:r>
          </a:p>
          <a:p>
            <a:pPr algn="ctr"/>
            <a:r>
              <a:rPr lang="en-US" dirty="0" err="1" smtClean="0"/>
              <a:t>Fifo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6127130" y="3028022"/>
            <a:ext cx="742449" cy="397369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Ready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Logic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8" name="Straight Arrow Connector 147"/>
          <p:cNvCxnSpPr>
            <a:stCxn id="144" idx="0"/>
          </p:cNvCxnSpPr>
          <p:nvPr/>
        </p:nvCxnSpPr>
        <p:spPr>
          <a:xfrm flipH="1" flipV="1">
            <a:off x="6184011" y="2828174"/>
            <a:ext cx="314344" cy="1998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7737356" y="3429000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8385439" y="5069149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8693048" y="5038849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8598680" y="3581400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913736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 rot="16200000">
            <a:off x="7765001" y="5464973"/>
            <a:ext cx="124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Ready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 rot="16200000">
            <a:off x="8290169" y="3164422"/>
            <a:ext cx="617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Full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 rot="16200000">
            <a:off x="8073069" y="5617373"/>
            <a:ext cx="124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Consume</a:t>
            </a:r>
            <a:endParaRPr lang="en-US" dirty="0"/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7127968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342051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7543800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902994" y="5331736"/>
            <a:ext cx="0" cy="11707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590925" y="5453062"/>
            <a:ext cx="265747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2277190" y="3930368"/>
            <a:ext cx="847010" cy="446282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CQ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2040157" y="4153509"/>
            <a:ext cx="25381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721788" y="2376547"/>
            <a:ext cx="0" cy="155382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721788" y="4376652"/>
            <a:ext cx="0" cy="12729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716323" y="5640930"/>
            <a:ext cx="7983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706863" y="2376547"/>
            <a:ext cx="7983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9" idx="0"/>
          </p:cNvCxnSpPr>
          <p:nvPr/>
        </p:nvCxnSpPr>
        <p:spPr>
          <a:xfrm flipH="1">
            <a:off x="3862396" y="2889122"/>
            <a:ext cx="951106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8" idx="2"/>
            <a:endCxn id="62" idx="0"/>
          </p:cNvCxnSpPr>
          <p:nvPr/>
        </p:nvCxnSpPr>
        <p:spPr>
          <a:xfrm flipH="1">
            <a:off x="4432687" y="2892805"/>
            <a:ext cx="500717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7" idx="0"/>
          </p:cNvCxnSpPr>
          <p:nvPr/>
        </p:nvCxnSpPr>
        <p:spPr>
          <a:xfrm>
            <a:off x="5069315" y="2889122"/>
            <a:ext cx="313857" cy="83192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68" idx="0"/>
          </p:cNvCxnSpPr>
          <p:nvPr/>
        </p:nvCxnSpPr>
        <p:spPr>
          <a:xfrm>
            <a:off x="5259412" y="2889122"/>
            <a:ext cx="313857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9" idx="0"/>
          </p:cNvCxnSpPr>
          <p:nvPr/>
        </p:nvCxnSpPr>
        <p:spPr>
          <a:xfrm>
            <a:off x="5193696" y="2889122"/>
            <a:ext cx="569670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8" idx="2"/>
            <a:endCxn id="66" idx="0"/>
          </p:cNvCxnSpPr>
          <p:nvPr/>
        </p:nvCxnSpPr>
        <p:spPr>
          <a:xfrm>
            <a:off x="4933404" y="2892805"/>
            <a:ext cx="259671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8" idx="2"/>
            <a:endCxn id="64" idx="0"/>
          </p:cNvCxnSpPr>
          <p:nvPr/>
        </p:nvCxnSpPr>
        <p:spPr>
          <a:xfrm flipH="1">
            <a:off x="4812881" y="2892805"/>
            <a:ext cx="120523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61" idx="0"/>
          </p:cNvCxnSpPr>
          <p:nvPr/>
        </p:nvCxnSpPr>
        <p:spPr>
          <a:xfrm flipH="1">
            <a:off x="4242590" y="2889122"/>
            <a:ext cx="558010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8" idx="2"/>
            <a:endCxn id="70" idx="0"/>
          </p:cNvCxnSpPr>
          <p:nvPr/>
        </p:nvCxnSpPr>
        <p:spPr>
          <a:xfrm>
            <a:off x="4933404" y="2892805"/>
            <a:ext cx="1020059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8" idx="2"/>
            <a:endCxn id="65" idx="0"/>
          </p:cNvCxnSpPr>
          <p:nvPr/>
        </p:nvCxnSpPr>
        <p:spPr>
          <a:xfrm>
            <a:off x="4933404" y="2892805"/>
            <a:ext cx="69574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0" idx="0"/>
          </p:cNvCxnSpPr>
          <p:nvPr/>
        </p:nvCxnSpPr>
        <p:spPr>
          <a:xfrm flipV="1">
            <a:off x="4052493" y="2889122"/>
            <a:ext cx="446531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9" idx="2"/>
          </p:cNvCxnSpPr>
          <p:nvPr/>
        </p:nvCxnSpPr>
        <p:spPr>
          <a:xfrm>
            <a:off x="3862396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047739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423716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4432687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1865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81288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4998589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183932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537335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5568880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75484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94907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73" idx="2"/>
          </p:cNvCxnSpPr>
          <p:nvPr/>
        </p:nvCxnSpPr>
        <p:spPr>
          <a:xfrm>
            <a:off x="4249561" y="5034253"/>
            <a:ext cx="439560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74" idx="2"/>
          </p:cNvCxnSpPr>
          <p:nvPr/>
        </p:nvCxnSpPr>
        <p:spPr>
          <a:xfrm>
            <a:off x="4439658" y="5034253"/>
            <a:ext cx="279527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75" idx="2"/>
          </p:cNvCxnSpPr>
          <p:nvPr/>
        </p:nvCxnSpPr>
        <p:spPr>
          <a:xfrm>
            <a:off x="4629755" y="5034253"/>
            <a:ext cx="130730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76" idx="2"/>
            <a:endCxn id="92" idx="0"/>
          </p:cNvCxnSpPr>
          <p:nvPr/>
        </p:nvCxnSpPr>
        <p:spPr>
          <a:xfrm>
            <a:off x="4819852" y="5034253"/>
            <a:ext cx="97432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77" idx="2"/>
            <a:endCxn id="92" idx="0"/>
          </p:cNvCxnSpPr>
          <p:nvPr/>
        </p:nvCxnSpPr>
        <p:spPr>
          <a:xfrm flipH="1">
            <a:off x="4917284" y="5034253"/>
            <a:ext cx="92665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78" idx="2"/>
          </p:cNvCxnSpPr>
          <p:nvPr/>
        </p:nvCxnSpPr>
        <p:spPr>
          <a:xfrm flipH="1">
            <a:off x="5087893" y="5034253"/>
            <a:ext cx="112153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79" idx="2"/>
          </p:cNvCxnSpPr>
          <p:nvPr/>
        </p:nvCxnSpPr>
        <p:spPr>
          <a:xfrm flipH="1">
            <a:off x="5151542" y="5034253"/>
            <a:ext cx="238601" cy="1424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80" idx="2"/>
          </p:cNvCxnSpPr>
          <p:nvPr/>
        </p:nvCxnSpPr>
        <p:spPr>
          <a:xfrm flipH="1">
            <a:off x="5226243" y="5034253"/>
            <a:ext cx="353997" cy="1277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3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 animBg="1"/>
      <p:bldP spid="92" grpId="0" animBg="1"/>
      <p:bldP spid="95" grpId="0"/>
      <p:bldP spid="100" grpId="0" animBg="1"/>
      <p:bldP spid="101" grpId="0" animBg="1"/>
      <p:bldP spid="17" grpId="0"/>
      <p:bldP spid="103" grpId="0" animBg="1"/>
      <p:bldP spid="104" grpId="0" animBg="1"/>
      <p:bldP spid="106" grpId="0" animBg="1"/>
      <p:bldP spid="113" grpId="0"/>
      <p:bldP spid="115" grpId="0"/>
      <p:bldP spid="144" grpId="0" animBg="1"/>
      <p:bldP spid="157" grpId="0"/>
      <p:bldP spid="159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Executive Summary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20" y="762000"/>
            <a:ext cx="8776608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Design of a Programmable Accelerator/Engine for Neural Networks (NNs)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flexible programming software interface to map NNs like DNN, CNN or any ML network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2 level configurability: 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Synthesis 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Runtime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End-to-End implementation with RISCV Toolchain (Ongoing)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Comparison with a Domain Specific Accelerator (DSA)  -- </a:t>
            </a:r>
            <a:r>
              <a:rPr lang="en-US" sz="2400" dirty="0" err="1" smtClean="0">
                <a:latin typeface="+mj-lt"/>
                <a:cs typeface="Consolas" pitchFamily="49" charset="0"/>
              </a:rPr>
              <a:t>DianNao</a:t>
            </a:r>
            <a:r>
              <a:rPr lang="en-US" sz="2400" dirty="0" smtClean="0">
                <a:latin typeface="+mj-lt"/>
                <a:cs typeface="Consolas" pitchFamily="49" charset="0"/>
              </a:rPr>
              <a:t> with preliminary performance, area and power results</a:t>
            </a:r>
          </a:p>
          <a:p>
            <a:pPr lvl="1"/>
            <a:endParaRPr lang="en-US" sz="20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07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CGRA Fabric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67354"/>
            <a:ext cx="3138678" cy="25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3644961" cy="2735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648200"/>
            <a:ext cx="4986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Functional Unit can be: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ALU, Multiplier, Sigmoid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Courier New" panose="02070309020205020404" pitchFamily="49" charset="0"/>
              </a:rPr>
              <a:t>FU mix can be configured at Synthesis time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latin typeface="+mj-lt"/>
                <a:cs typeface="Courier New" panose="02070309020205020404" pitchFamily="49" charset="0"/>
              </a:rPr>
              <a:t>Datapath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schedule is configured at run-time</a:t>
            </a:r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165" y="1524000"/>
            <a:ext cx="24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6x5 CGRA Fabric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506" y="4030940"/>
            <a:ext cx="24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Courier New" panose="02070309020205020404" pitchFamily="49" charset="0"/>
              </a:rPr>
              <a:t>CGRA Tile</a:t>
            </a:r>
            <a:endParaRPr lang="en-US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6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119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CGRA Run-time Configuration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31" y="3962400"/>
            <a:ext cx="3170016" cy="255558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9832" y="1121350"/>
            <a:ext cx="8776608" cy="379792"/>
          </a:xfrm>
        </p:spPr>
        <p:txBody>
          <a:bodyPr>
            <a:normAutofit/>
          </a:bodyPr>
          <a:lstStyle/>
          <a:p>
            <a:r>
              <a:rPr lang="en-US" sz="1800" dirty="0" smtClean="0">
                <a:cs typeface="Consolas" pitchFamily="49" charset="0"/>
              </a:rPr>
              <a:t>Configuration streamed down from top rows of switches – 40bits for each CGRA tile</a:t>
            </a:r>
          </a:p>
          <a:p>
            <a:endParaRPr lang="en-US" sz="16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89833" y="2619222"/>
            <a:ext cx="8677968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cs typeface="Consolas" pitchFamily="49" charset="0"/>
              </a:rPr>
              <a:t>Command to DMA to stream the configuration (40b </a:t>
            </a:r>
            <a:r>
              <a:rPr lang="en-US" sz="1800" dirty="0">
                <a:cs typeface="Consolas" pitchFamily="49" charset="0"/>
              </a:rPr>
              <a:t>x </a:t>
            </a:r>
            <a:r>
              <a:rPr lang="en-US" sz="1800" dirty="0" smtClean="0">
                <a:cs typeface="Consolas" pitchFamily="49" charset="0"/>
              </a:rPr>
              <a:t>6 switches </a:t>
            </a:r>
            <a:r>
              <a:rPr lang="en-US" sz="1800" dirty="0">
                <a:cs typeface="Consolas" pitchFamily="49" charset="0"/>
              </a:rPr>
              <a:t>each </a:t>
            </a:r>
            <a:r>
              <a:rPr lang="en-US" sz="1800" dirty="0" smtClean="0">
                <a:cs typeface="Consolas" pitchFamily="49" charset="0"/>
              </a:rPr>
              <a:t>cycle):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IC_DMA_CFG_READ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mem_addr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access_size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num_strides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port_type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port_num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9677" y="5380439"/>
            <a:ext cx="150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cycle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(30B/cycle)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522604"/>
            <a:ext cx="7077075" cy="96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126" y="4417106"/>
            <a:ext cx="240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cfg_mode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133237"/>
            <a:ext cx="240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</a:rPr>
              <a:t>IC_DMA_CFG_READ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1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5" grpId="0"/>
      <p:bldP spid="23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Architecture  Details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Implementation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943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410200" y="914400"/>
            <a:ext cx="3657600" cy="15240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Hardware in Chisel (</a:t>
            </a:r>
            <a:r>
              <a:rPr lang="en-US" sz="1600" dirty="0" err="1" smtClean="0"/>
              <a:t>Scala</a:t>
            </a:r>
            <a:r>
              <a:rPr lang="en-US" sz="1600" dirty="0" smtClean="0"/>
              <a:t> based)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Interface/Parameters exposed for Synthesis level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Generates Verilog and C++ cycle </a:t>
            </a:r>
            <a:r>
              <a:rPr lang="en-US" sz="1600" dirty="0" err="1" smtClean="0"/>
              <a:t>acurate</a:t>
            </a:r>
            <a:r>
              <a:rPr lang="en-US" sz="1600" dirty="0" smtClean="0"/>
              <a:t> Simulator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600200" y="2057399"/>
            <a:ext cx="3657600" cy="12192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Extended the scheduler framework of Nowatzki. et.al [*]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Timing based scheduling for CGRA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35642"/>
            <a:ext cx="902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*Nowatzki et. Al,  </a:t>
            </a:r>
            <a:r>
              <a:rPr lang="en-US" sz="1200" dirty="0"/>
              <a:t>“A general constraint-centric scheduling </a:t>
            </a:r>
            <a:r>
              <a:rPr lang="en-US" sz="1200" dirty="0" smtClean="0"/>
              <a:t>framework for </a:t>
            </a:r>
            <a:r>
              <a:rPr lang="en-US" sz="1200" dirty="0"/>
              <a:t>spatial architectures,” in PLDI 2013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447800" y="3276599"/>
            <a:ext cx="3657600" cy="1219201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Modified the RISCV GNU Assembler to handle the intrinsic functions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Macros are pre-processed as inline assembly</a:t>
            </a:r>
          </a:p>
          <a:p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3380" y="3124200"/>
            <a:ext cx="3808619" cy="15240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RISCV ISA Simulator (Spike) was extended to include new PENN instructions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Functionality of scheduled dataflow graph is checked 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222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Evaluation &amp; DNN Workloads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761999"/>
            <a:ext cx="4724400" cy="3095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7576" y="1940470"/>
            <a:ext cx="195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kernels as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DianNao</a:t>
            </a:r>
            <a:r>
              <a:rPr lang="en-US" dirty="0" smtClean="0"/>
              <a:t>* paper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892989"/>
            <a:ext cx="916552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Performance results based on an Analytical Model (PENN </a:t>
            </a:r>
            <a:r>
              <a:rPr lang="en-US" dirty="0" smtClean="0"/>
              <a:t>Infrastructure </a:t>
            </a:r>
            <a:r>
              <a:rPr lang="en-US" dirty="0"/>
              <a:t>still ongoing work)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Area and Power from Chisel generated Synthesized Verilog @32nm node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Compared with the DNN accelerator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DianNao</a:t>
            </a:r>
            <a:endParaRPr lang="en-US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DianNao</a:t>
            </a:r>
            <a:r>
              <a:rPr lang="en-US" dirty="0" smtClean="0">
                <a:sym typeface="Wingdings" pitchFamily="2" charset="2"/>
              </a:rPr>
              <a:t> Perf. , area and power estimates from the paper [*] normalized to 32nm, 1GHz Freq.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endParaRPr lang="en-US" sz="1100" dirty="0" smtClean="0"/>
          </a:p>
          <a:p>
            <a:r>
              <a:rPr lang="en-US" sz="1100" dirty="0" smtClean="0"/>
              <a:t>*Chen et. al,  </a:t>
            </a:r>
            <a:r>
              <a:rPr lang="en-US" sz="1100" dirty="0" err="1"/>
              <a:t>DianNao</a:t>
            </a:r>
            <a:r>
              <a:rPr lang="en-US" sz="1100" dirty="0"/>
              <a:t>: A </a:t>
            </a:r>
            <a:r>
              <a:rPr lang="en-US" sz="1100" dirty="0" err="1" smtClean="0"/>
              <a:t>SmallFootprint</a:t>
            </a:r>
            <a:r>
              <a:rPr lang="en-US" sz="1100" dirty="0" smtClean="0"/>
              <a:t> High-Throughput </a:t>
            </a:r>
            <a:r>
              <a:rPr lang="en-US" sz="1100" dirty="0"/>
              <a:t>Accelerator </a:t>
            </a:r>
            <a:r>
              <a:rPr lang="en-US" sz="1100" dirty="0" smtClean="0"/>
              <a:t>for Ubiquitous </a:t>
            </a:r>
            <a:r>
              <a:rPr lang="en-US" sz="1100" dirty="0"/>
              <a:t>Machine-Learning. In </a:t>
            </a:r>
            <a:r>
              <a:rPr lang="en-US" sz="1100" dirty="0" smtClean="0"/>
              <a:t>International Conference </a:t>
            </a:r>
            <a:r>
              <a:rPr lang="en-US" sz="1100" dirty="0"/>
              <a:t>on </a:t>
            </a:r>
            <a:endParaRPr lang="en-US" sz="1100" dirty="0" smtClean="0"/>
          </a:p>
          <a:p>
            <a:r>
              <a:rPr lang="en-US" sz="1100" dirty="0" smtClean="0"/>
              <a:t>Architectural </a:t>
            </a:r>
            <a:r>
              <a:rPr lang="en-US" sz="1100" dirty="0"/>
              <a:t>Support </a:t>
            </a:r>
            <a:r>
              <a:rPr lang="en-US" sz="1100" dirty="0" smtClean="0"/>
              <a:t>for Programming </a:t>
            </a:r>
            <a:r>
              <a:rPr lang="en-US" sz="1100" dirty="0"/>
              <a:t>Languages and Operating </a:t>
            </a:r>
            <a:r>
              <a:rPr lang="en-US" sz="1100" dirty="0" smtClean="0"/>
              <a:t>Systems. ASPLOS’14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77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Performance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31" y="4495800"/>
            <a:ext cx="6826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Baseline </a:t>
            </a:r>
            <a:r>
              <a:rPr lang="en-US" dirty="0" smtClean="0">
                <a:sym typeface="Wingdings" pitchFamily="2" charset="2"/>
              </a:rPr>
              <a:t> 4-Wide OOO processor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Pooling Kernels max out on memory bandwidth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benefit from the Concurrency (SIMD + Multi-tile </a:t>
            </a:r>
            <a:r>
              <a:rPr lang="en-US" dirty="0" smtClean="0">
                <a:sym typeface="Wingdings" pitchFamily="2" charset="2"/>
              </a:rPr>
              <a:t> ~49x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199"/>
            <a:ext cx="73152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Area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87701"/>
              </p:ext>
            </p:extLst>
          </p:nvPr>
        </p:nvGraphicFramePr>
        <p:xfrm>
          <a:off x="26542" y="1055609"/>
          <a:ext cx="48577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57800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 </a:t>
            </a:r>
            <a:r>
              <a:rPr lang="en-US" b="1" dirty="0" smtClean="0"/>
              <a:t>PENN Tile </a:t>
            </a:r>
            <a:r>
              <a:rPr lang="en-US" b="1" dirty="0" smtClean="0"/>
              <a:t>Area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0.24 mm</a:t>
            </a:r>
            <a:r>
              <a:rPr lang="en-US" b="1" baseline="30000" dirty="0" smtClean="0"/>
              <a:t>2</a:t>
            </a:r>
          </a:p>
          <a:p>
            <a:r>
              <a:rPr lang="en-US" dirty="0" smtClean="0"/>
              <a:t>@32nm &amp; 1GHz Freq.</a:t>
            </a:r>
            <a:endParaRPr lang="en-US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64328"/>
              </p:ext>
            </p:extLst>
          </p:nvPr>
        </p:nvGraphicFramePr>
        <p:xfrm>
          <a:off x="5508711" y="4495800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Tile –PENN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DianNao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6311" y="4114800"/>
            <a:ext cx="325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Area Comparison (mm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311" y="5257800"/>
            <a:ext cx="219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~3.5x Area Overhead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96" y="6063734"/>
            <a:ext cx="524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DianNao</a:t>
            </a:r>
            <a:r>
              <a:rPr lang="en-US" dirty="0" smtClean="0"/>
              <a:t> area normalized to 32nm @ 1GHz Frequency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6469"/>
              </p:ext>
            </p:extLst>
          </p:nvPr>
        </p:nvGraphicFramePr>
        <p:xfrm>
          <a:off x="5486400" y="2057400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72750" y="1352032"/>
            <a:ext cx="313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CGRA Fabric Breakdown </a:t>
            </a:r>
            <a:r>
              <a:rPr lang="en-US" b="1" dirty="0"/>
              <a:t>(mm</a:t>
            </a:r>
            <a:r>
              <a:rPr lang="en-US" b="1" baseline="30000" dirty="0"/>
              <a:t>2</a:t>
            </a:r>
            <a:r>
              <a:rPr lang="en-US" b="1" dirty="0"/>
              <a:t>)</a:t>
            </a:r>
            <a:endParaRPr lang="en-US" b="1" baseline="30000" dirty="0"/>
          </a:p>
          <a:p>
            <a:pPr algn="ctr"/>
            <a:r>
              <a:rPr lang="en-US" dirty="0" smtClean="0"/>
              <a:t>36 Switches and 25 FUs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7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Power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261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 Tile Power </a:t>
            </a:r>
            <a:r>
              <a:rPr lang="en-US" b="1" dirty="0" smtClean="0">
                <a:sym typeface="Wingdings" pitchFamily="2" charset="2"/>
              </a:rPr>
              <a:t> 65.03mW</a:t>
            </a:r>
            <a:endParaRPr lang="en-US" b="1" baseline="30000" dirty="0" smtClean="0"/>
          </a:p>
          <a:p>
            <a:r>
              <a:rPr lang="en-US" dirty="0" smtClean="0"/>
              <a:t>@32nm &amp; 1GHz Freq.</a:t>
            </a:r>
            <a:endParaRPr lang="en-US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31150"/>
              </p:ext>
            </p:extLst>
          </p:nvPr>
        </p:nvGraphicFramePr>
        <p:xfrm>
          <a:off x="5508711" y="4561323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Tile –PENN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DianNao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526.64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6311" y="4114800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Power Comparison (</a:t>
            </a:r>
            <a:r>
              <a:rPr lang="en-US" b="1" dirty="0" err="1" smtClean="0"/>
              <a:t>mW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311" y="5374604"/>
            <a:ext cx="219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~2.5x Area Overhead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96" y="6063734"/>
            <a:ext cx="543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DianNao</a:t>
            </a:r>
            <a:r>
              <a:rPr lang="en-US" dirty="0" smtClean="0"/>
              <a:t> power normalized to 32nm @ 1GHz Frequency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70200"/>
              </p:ext>
            </p:extLst>
          </p:nvPr>
        </p:nvGraphicFramePr>
        <p:xfrm>
          <a:off x="5716834" y="2017787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0803" y="1352032"/>
            <a:ext cx="307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CGRA Fabric Breakdown </a:t>
            </a:r>
            <a:r>
              <a:rPr lang="en-US" b="1" dirty="0"/>
              <a:t>(</a:t>
            </a:r>
            <a:r>
              <a:rPr lang="en-US" b="1" dirty="0" err="1" smtClean="0"/>
              <a:t>mW</a:t>
            </a:r>
            <a:r>
              <a:rPr lang="en-US" b="1" dirty="0" smtClean="0"/>
              <a:t>)</a:t>
            </a:r>
            <a:endParaRPr lang="en-US" b="1" baseline="30000" dirty="0"/>
          </a:p>
          <a:p>
            <a:pPr algn="ctr"/>
            <a:r>
              <a:rPr lang="en-US" dirty="0" smtClean="0"/>
              <a:t>36 Switches and 25 FUs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78538"/>
              </p:ext>
            </p:extLst>
          </p:nvPr>
        </p:nvGraphicFramePr>
        <p:xfrm>
          <a:off x="0" y="1381142"/>
          <a:ext cx="4867275" cy="380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85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Graphic spid="1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Challenges &amp; Lessons Learned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620" y="914400"/>
            <a:ext cx="8776608" cy="5715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H/W-S/W Co-design is challenging but Fun !!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Future specialization engines will follow this technique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Experience gained with assembler, static scheduler and  simulator</a:t>
            </a:r>
          </a:p>
          <a:p>
            <a:pPr lvl="1"/>
            <a:endParaRPr lang="en-US" sz="20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CHISEL enables  a nice parameterizable interface for exploring different design points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Scope for different </a:t>
            </a:r>
            <a:r>
              <a:rPr lang="en-US" sz="2400" dirty="0" err="1" smtClean="0">
                <a:latin typeface="+mj-lt"/>
                <a:cs typeface="Consolas" pitchFamily="49" charset="0"/>
              </a:rPr>
              <a:t>acceleratable</a:t>
            </a:r>
            <a:r>
              <a:rPr lang="en-US" sz="2400" dirty="0" smtClean="0">
                <a:latin typeface="+mj-lt"/>
                <a:cs typeface="Consolas" pitchFamily="49" charset="0"/>
              </a:rPr>
              <a:t> domains using PENN like H/W-S/W interface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File compression, Regex matching, Database processing etc.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Combined Area and Power overhead is amortized when multiple domains are mapped to PENN</a:t>
            </a:r>
          </a:p>
          <a:p>
            <a:pPr lvl="1"/>
            <a:endParaRPr lang="en-US" sz="20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good study to push the limits of efficiency and still have programmability</a:t>
            </a:r>
            <a:endParaRPr lang="en-US" sz="2400" dirty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Conclusion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620" y="1059846"/>
            <a:ext cx="8776608" cy="518855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A flexible programmable engine for Neural Networks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Configurable at 2 levels </a:t>
            </a:r>
            <a:r>
              <a:rPr lang="en-US" sz="2000" dirty="0" smtClean="0">
                <a:latin typeface="+mj-lt"/>
                <a:cs typeface="Consolas" pitchFamily="49" charset="0"/>
                <a:sym typeface="Wingdings" pitchFamily="2" charset="2"/>
              </a:rPr>
              <a:t> Enabling wider design space exploration</a:t>
            </a:r>
            <a:r>
              <a:rPr lang="en-US" sz="2000" dirty="0" smtClean="0">
                <a:latin typeface="+mj-lt"/>
                <a:cs typeface="Consolas" pitchFamily="49" charset="0"/>
              </a:rPr>
              <a:t> 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Different types of NNs can be mapped with same H/W-S/W interface</a:t>
            </a: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DSA like performance with 2.5x Power and 3.5x Area overhead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Overhead becomes smaller when multiple domains are mapped to this engine</a:t>
            </a: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Scope for other domains </a:t>
            </a:r>
            <a:r>
              <a:rPr lang="en-US" sz="2400" dirty="0" smtClean="0">
                <a:latin typeface="+mj-lt"/>
                <a:cs typeface="Consolas" pitchFamily="49" charset="0"/>
                <a:sym typeface="Wingdings" pitchFamily="2" charset="2"/>
              </a:rPr>
              <a:t> Database processing, File compression, Regex all can have similar programming interface</a:t>
            </a:r>
            <a:endParaRPr lang="en-US" sz="2400" dirty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4" name="Picture 6" descr="http://bousfouad.webatu.com/images/ai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Introduction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907446"/>
            <a:ext cx="8915400" cy="5493354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onsolas" pitchFamily="49" charset="0"/>
              </a:rPr>
              <a:t>Neural networks – A new computing paradigm</a:t>
            </a:r>
          </a:p>
          <a:p>
            <a:endParaRPr lang="en-US" sz="24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Deep neural, Convolutional, Recurring and other Neural networks </a:t>
            </a:r>
          </a:p>
          <a:p>
            <a:endParaRPr lang="en-US" sz="2400" dirty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High computational throughput and energy efficiency requirements</a:t>
            </a:r>
          </a:p>
          <a:p>
            <a:endParaRPr lang="en-US" sz="24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Domain/Application Specific Accelerators and ASIC for the help</a:t>
            </a:r>
          </a:p>
          <a:p>
            <a:pPr lvl="1"/>
            <a:r>
              <a:rPr lang="en-US" sz="2400" dirty="0" smtClean="0">
                <a:cs typeface="Consolas" pitchFamily="49" charset="0"/>
                <a:sym typeface="Wingdings" pitchFamily="2" charset="2"/>
              </a:rPr>
              <a:t>Ex: </a:t>
            </a:r>
            <a:r>
              <a:rPr lang="en-US" sz="2400" dirty="0" err="1" smtClean="0">
                <a:cs typeface="Consolas" pitchFamily="49" charset="0"/>
                <a:sym typeface="Wingdings" pitchFamily="2" charset="2"/>
              </a:rPr>
              <a:t>DianNao</a:t>
            </a:r>
            <a:r>
              <a:rPr lang="en-US" sz="2400" dirty="0" smtClean="0">
                <a:cs typeface="Consolas" pitchFamily="49" charset="0"/>
                <a:sym typeface="Wingdings" pitchFamily="2" charset="2"/>
              </a:rPr>
              <a:t>  Bros., NPU, Custom ASICs, Microsoft Catapult for CNN etc. </a:t>
            </a:r>
          </a:p>
          <a:p>
            <a:pPr lvl="1"/>
            <a:endParaRPr lang="en-US" sz="2400" dirty="0">
              <a:cs typeface="Consolas" pitchFamily="49" charset="0"/>
              <a:sym typeface="Wingdings" pitchFamily="2" charset="2"/>
            </a:endParaRPr>
          </a:p>
          <a:p>
            <a:r>
              <a:rPr lang="en-US" sz="2400" dirty="0" smtClean="0">
                <a:cs typeface="Consolas" pitchFamily="49" charset="0"/>
                <a:sym typeface="Wingdings" pitchFamily="2" charset="2"/>
              </a:rPr>
              <a:t>DNN  Focus of the project </a:t>
            </a:r>
          </a:p>
          <a:p>
            <a:endParaRPr lang="en-US" sz="2400" dirty="0">
              <a:cs typeface="Consolas" pitchFamily="49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83177"/>
            <a:ext cx="3581400" cy="13220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5620" y="3152001"/>
            <a:ext cx="142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err="1" smtClean="0"/>
              <a:t>DaDianNao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Back Up Slides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Example Program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180056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7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" y="0"/>
            <a:ext cx="8949267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Diannao – Machine Learning Accelerator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51280"/>
            <a:ext cx="5190065" cy="51934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Diannao: accelerator for deep/convolutional neural networks.</a:t>
            </a:r>
          </a:p>
          <a:p>
            <a:endParaRPr lang="en-US" sz="1800" dirty="0" smtClean="0"/>
          </a:p>
          <a:p>
            <a:r>
              <a:rPr lang="en-US" sz="1800" dirty="0"/>
              <a:t>Mapping of </a:t>
            </a:r>
            <a:r>
              <a:rPr lang="en-US" sz="1800" dirty="0" smtClean="0"/>
              <a:t>DNN/CNN </a:t>
            </a:r>
            <a:r>
              <a:rPr lang="en-US" sz="1800" dirty="0"/>
              <a:t>to </a:t>
            </a:r>
            <a:r>
              <a:rPr lang="en-US" sz="1800" dirty="0" smtClean="0"/>
              <a:t>PENN:</a:t>
            </a:r>
            <a:endParaRPr lang="en-US" sz="1800" dirty="0"/>
          </a:p>
          <a:p>
            <a:pPr lvl="1"/>
            <a:r>
              <a:rPr lang="en-US" sz="1800" dirty="0" smtClean="0"/>
              <a:t>Two or four  16 16-bit elements reduction tree fed into CGRA.</a:t>
            </a:r>
          </a:p>
          <a:p>
            <a:pPr lvl="1"/>
            <a:r>
              <a:rPr lang="en-US" sz="1800" dirty="0" smtClean="0"/>
              <a:t>Scratchpad with input neurons can be re-used across multiple output neurons.</a:t>
            </a:r>
          </a:p>
          <a:p>
            <a:pPr lvl="1"/>
            <a:r>
              <a:rPr lang="en-US" sz="1800" dirty="0" smtClean="0"/>
              <a:t>Partial output sums buffered into scratchpad or output buffers</a:t>
            </a:r>
          </a:p>
          <a:p>
            <a:pPr lvl="1"/>
            <a:r>
              <a:rPr lang="en-US" sz="1800" dirty="0" smtClean="0"/>
              <a:t>CGRA is pipelined to compute 2 or 4 neuron-weight reduction tree per cycle.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Presumed Results: The design can match the performance of Diannao, though at somewhat larger area and power.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531" r="19041" b="59259"/>
          <a:stretch/>
        </p:blipFill>
        <p:spPr>
          <a:xfrm>
            <a:off x="5496560" y="2166265"/>
            <a:ext cx="3571240" cy="2710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9732" y="5994417"/>
            <a:ext cx="626534" cy="20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76065" y="6019817"/>
            <a:ext cx="626534" cy="20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4133" y="2218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Diannao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12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DianNao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8651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217" y="3053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053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51" y="1130957"/>
            <a:ext cx="4074606" cy="35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7" y="1257957"/>
            <a:ext cx="538828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4567" y="5570173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Tn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16, Ti = 16</a:t>
            </a:r>
          </a:p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Synapse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stride_size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16 x 16 x 2B</a:t>
            </a:r>
          </a:p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Neuron size: 16 X 2B</a:t>
            </a:r>
          </a:p>
        </p:txBody>
      </p:sp>
      <p:sp>
        <p:nvSpPr>
          <p:cNvPr id="8" name="Oval 7"/>
          <p:cNvSpPr/>
          <p:nvPr/>
        </p:nvSpPr>
        <p:spPr>
          <a:xfrm>
            <a:off x="441150" y="3053835"/>
            <a:ext cx="4740449" cy="2137948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3218" y="5431674"/>
            <a:ext cx="460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Scratchpad load: All neurons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DMA stream: All synapses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Partial Sums stored in Output buffers before being fed to sigmoid units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381500" y="5393574"/>
            <a:ext cx="12700" cy="1464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20" y="-176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RISCV Core (3 Stage SODOR)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0267"/>
            <a:ext cx="7886700" cy="4749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023"/>
            <a:ext cx="3821048" cy="31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48" y="1295400"/>
            <a:ext cx="4789552" cy="35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307" y="4874079"/>
            <a:ext cx="6087372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SODOR Core commands: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DMA (Stream Configuration bits directly)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Input Controller (For loading Scratchpad and Input FIFOs)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Output Controller (For handling Output values)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13618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Workload Sizes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84633"/>
              </p:ext>
            </p:extLst>
          </p:nvPr>
        </p:nvGraphicFramePr>
        <p:xfrm>
          <a:off x="1371600" y="1371600"/>
          <a:ext cx="7162800" cy="479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691640"/>
                <a:gridCol w="1173480"/>
                <a:gridCol w="1432560"/>
                <a:gridCol w="1432560"/>
              </a:tblGrid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Accel. Blocks </a:t>
                      </a:r>
                      <a:endParaRPr lang="sv-S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K Neurons)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Synapse Size (KB)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Neuron Size (KB)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 Neuron Size (KB)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4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92D050"/>
                </a:solidFill>
                <a:cs typeface="Consolas" pitchFamily="49" charset="0"/>
              </a:rPr>
              <a:t>Motivation/Problem </a:t>
            </a:r>
            <a:endParaRPr lang="en-US" sz="2800" b="1" dirty="0">
              <a:solidFill>
                <a:srgbClr val="92D050"/>
              </a:solidFill>
              <a:cs typeface="Consolas" pitchFamily="49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828" y="1905000"/>
            <a:ext cx="255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34397" y="2888397"/>
            <a:ext cx="334455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Language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4423605"/>
            <a:ext cx="33561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ISA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1609" y="3429000"/>
            <a:ext cx="275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Compiler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00651" y="4894824"/>
            <a:ext cx="301204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General Hardware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0616" y="2421287"/>
            <a:ext cx="4405168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Domain-Specific</a:t>
            </a:r>
          </a:p>
          <a:p>
            <a:pPr algn="ctr">
              <a:lnSpc>
                <a:spcPct val="80000"/>
              </a:lnSpc>
            </a:pPr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477000" y="4242730"/>
            <a:ext cx="141015" cy="16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894824"/>
            <a:ext cx="3505200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Specialized</a:t>
            </a:r>
          </a:p>
          <a:p>
            <a:pPr algn="ctr">
              <a:lnSpc>
                <a:spcPct val="85000"/>
              </a:lnSpc>
            </a:pPr>
            <a:r>
              <a:rPr lang="en-US" sz="4800" dirty="0" smtClean="0"/>
              <a:t>Hardware</a:t>
            </a:r>
            <a:endParaRPr lang="en-US" sz="4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76107" y="4325035"/>
            <a:ext cx="45720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1524000"/>
            <a:ext cx="811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345" y="457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Traditional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509843"/>
            <a:ext cx="3505200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Accelerator</a:t>
            </a:r>
          </a:p>
          <a:p>
            <a:pPr algn="ctr">
              <a:lnSpc>
                <a:spcPct val="85000"/>
              </a:lnSpc>
            </a:pPr>
            <a:r>
              <a:rPr lang="en-US" sz="2000" dirty="0" smtClean="0"/>
              <a:t>(DSA)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3307" y="4001869"/>
            <a:ext cx="140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(tiny HW/SW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Interface)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886200" y="1828800"/>
            <a:ext cx="457200" cy="4724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" y="5257800"/>
            <a:ext cx="9067800" cy="17948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10-1000X  Performance/Power or Performance/Area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(completely lose generality/programmability)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13" grpId="0"/>
      <p:bldP spid="16" grpId="0" animBg="1"/>
      <p:bldP spid="19" grpId="0"/>
      <p:bldP spid="26" grpId="0"/>
      <p:bldP spid="2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53000" y="2279091"/>
            <a:ext cx="3505200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5050856" y="3877439"/>
            <a:ext cx="267291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66491" y="4923926"/>
            <a:ext cx="35052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Configurable</a:t>
            </a:r>
          </a:p>
          <a:p>
            <a:pPr algn="ctr">
              <a:lnSpc>
                <a:spcPct val="85000"/>
              </a:lnSpc>
            </a:pPr>
            <a:r>
              <a:rPr lang="en-US" sz="4800" dirty="0" smtClean="0"/>
              <a:t>Hardware</a:t>
            </a:r>
            <a:endParaRPr lang="en-US" sz="4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524000"/>
            <a:ext cx="811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4345" y="457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Traditional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4843" y="512600"/>
            <a:ext cx="365122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Specialization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5481060" y="3877439"/>
            <a:ext cx="441456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6109133" y="3877439"/>
            <a:ext cx="698361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828" y="1905000"/>
            <a:ext cx="255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234397" y="2888397"/>
            <a:ext cx="334455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Language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28600" y="4423605"/>
            <a:ext cx="33561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ISA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1609" y="3429000"/>
            <a:ext cx="275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Compiler</a:t>
            </a:r>
            <a:endParaRPr lang="en-US" sz="4800" dirty="0"/>
          </a:p>
        </p:txBody>
      </p:sp>
      <p:sp>
        <p:nvSpPr>
          <p:cNvPr id="39" name="Down Arrow 38"/>
          <p:cNvSpPr/>
          <p:nvPr/>
        </p:nvSpPr>
        <p:spPr>
          <a:xfrm>
            <a:off x="3886200" y="1828800"/>
            <a:ext cx="457200" cy="4724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48200" y="425999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(customizable + flexible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HW/SW Interface)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5456" y="3737104"/>
            <a:ext cx="1197544" cy="7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 Interface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994111" y="4100394"/>
            <a:ext cx="457200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0651" y="4894824"/>
            <a:ext cx="301204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General Hardware</a:t>
            </a:r>
            <a:endParaRPr lang="en-US" sz="4800" dirty="0"/>
          </a:p>
        </p:txBody>
      </p:sp>
      <p:sp>
        <p:nvSpPr>
          <p:cNvPr id="45" name="Right Arrow 44"/>
          <p:cNvSpPr/>
          <p:nvPr/>
        </p:nvSpPr>
        <p:spPr>
          <a:xfrm>
            <a:off x="152400" y="5105400"/>
            <a:ext cx="8991600" cy="2057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Can we get 10-1000x?</a:t>
            </a:r>
          </a:p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Is it still general purpose enough?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24400" y="2989448"/>
            <a:ext cx="35052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/>
              <a:t>(“specialized”)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6340" y="2286000"/>
            <a:ext cx="13662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DNN</a:t>
            </a:r>
            <a:endParaRPr lang="en-US" sz="4800" dirty="0"/>
          </a:p>
        </p:txBody>
      </p:sp>
      <p:sp>
        <p:nvSpPr>
          <p:cNvPr id="26" name="Rounded Rectangle 25"/>
          <p:cNvSpPr/>
          <p:nvPr/>
        </p:nvSpPr>
        <p:spPr>
          <a:xfrm>
            <a:off x="686743" y="2279091"/>
            <a:ext cx="7696200" cy="224659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Goal: To achieve efficiency of DSA with Programmability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0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32" grpId="0" animBg="1"/>
      <p:bldP spid="33" grpId="0" animBg="1"/>
      <p:bldP spid="42" grpId="0"/>
      <p:bldP spid="43" grpId="0" animBg="1"/>
      <p:bldP spid="45" grpId="0" animBg="1"/>
      <p:bldP spid="47" grpId="0"/>
      <p:bldP spid="2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84400"/>
            <a:ext cx="2740068" cy="177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How to design a Specialized Architecture for DNNs?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1030"/>
            <a:ext cx="54864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DNN Programs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1447800"/>
            <a:ext cx="2971800" cy="341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Regular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 </a:t>
            </a:r>
            <a:r>
              <a:rPr lang="en-US" dirty="0" err="1"/>
              <a:t>Datapath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Ample Parallelism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4648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5105400"/>
            <a:ext cx="5867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Specialization Principles: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17452" y="5766881"/>
            <a:ext cx="1709098" cy="557719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66881"/>
            <a:ext cx="1709098" cy="557719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Concurrency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4926" y="5766881"/>
            <a:ext cx="1709098" cy="55771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99978" y="5766881"/>
            <a:ext cx="1709098" cy="557719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Reuse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2502" y="5766881"/>
            <a:ext cx="1709098" cy="557719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3600"/>
            <a:ext cx="3352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15" grpId="0"/>
      <p:bldP spid="18" grpId="0" animBg="1"/>
      <p:bldP spid="4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012942" y="1027888"/>
            <a:ext cx="6269560" cy="4839511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Overview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7452" y="6400800"/>
            <a:ext cx="1709098" cy="381000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400800"/>
            <a:ext cx="1709098" cy="381000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Concurrency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926" y="6400800"/>
            <a:ext cx="1709098" cy="3810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978" y="6400800"/>
            <a:ext cx="1709098" cy="381000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Reuse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2502" y="6400800"/>
            <a:ext cx="1709098" cy="381000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146897"/>
            <a:ext cx="2209800" cy="12954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(Timing based)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9084" y="1218389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399" y="1220009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3246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81398" y="5462082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19200" y="1219201"/>
            <a:ext cx="1709098" cy="4495800"/>
            <a:chOff x="1219200" y="1421859"/>
            <a:chExt cx="1709098" cy="4293141"/>
          </a:xfrm>
        </p:grpSpPr>
        <p:sp>
          <p:nvSpPr>
            <p:cNvPr id="10" name="Rectangle 9"/>
            <p:cNvSpPr/>
            <p:nvPr/>
          </p:nvSpPr>
          <p:spPr>
            <a:xfrm>
              <a:off x="1219200" y="1421859"/>
              <a:ext cx="1709098" cy="4293141"/>
            </a:xfrm>
            <a:prstGeom prst="rect">
              <a:avLst/>
            </a:prstGeom>
            <a:solidFill>
              <a:srgbClr val="C4D59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Tiny Core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(RISC V SODOR)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9200" y="1422631"/>
              <a:ext cx="914400" cy="609600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D$</a:t>
              </a:r>
            </a:p>
          </p:txBody>
        </p:sp>
      </p:grpSp>
      <p:cxnSp>
        <p:nvCxnSpPr>
          <p:cNvPr id="20" name="Straight Connector 19"/>
          <p:cNvCxnSpPr>
            <a:endCxn id="14" idx="1"/>
          </p:cNvCxnSpPr>
          <p:nvPr/>
        </p:nvCxnSpPr>
        <p:spPr>
          <a:xfrm>
            <a:off x="2928026" y="2293050"/>
            <a:ext cx="653372" cy="810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928028" y="5588541"/>
            <a:ext cx="653370" cy="81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</p:cNvCxnSpPr>
          <p:nvPr/>
        </p:nvCxnSpPr>
        <p:spPr>
          <a:xfrm>
            <a:off x="4089418" y="2006330"/>
            <a:ext cx="253982" cy="114056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2"/>
          </p:cNvCxnSpPr>
          <p:nvPr/>
        </p:nvCxnSpPr>
        <p:spPr>
          <a:xfrm flipH="1">
            <a:off x="5555338" y="2004710"/>
            <a:ext cx="233904" cy="1142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3"/>
            <a:endCxn id="12" idx="1"/>
          </p:cNvCxnSpPr>
          <p:nvPr/>
        </p:nvCxnSpPr>
        <p:spPr>
          <a:xfrm flipV="1">
            <a:off x="4597436" y="1611550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39354" y="4442297"/>
            <a:ext cx="0" cy="81550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39354" y="5257800"/>
            <a:ext cx="1537646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477000" y="2004710"/>
            <a:ext cx="0" cy="325309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717452" y="5257800"/>
            <a:ext cx="1273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17452" y="2004711"/>
            <a:ext cx="0" cy="325308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81398" y="2174697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5720" y="2989708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× N Tiles</a:t>
            </a:r>
            <a:endParaRPr lang="en-US" sz="32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133600" cy="365125"/>
          </a:xfrm>
        </p:spPr>
        <p:txBody>
          <a:bodyPr/>
          <a:lstStyle/>
          <a:p>
            <a:fld id="{C5A2C16D-70E5-436C-B78B-ECA8668C1814}" type="slidenum">
              <a:rPr lang="en-US" smtClean="0"/>
              <a:t>9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3124199"/>
            <a:ext cx="2209800" cy="133583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91000" y="3374446"/>
            <a:ext cx="1600200" cy="816554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370852" y="2958462"/>
            <a:ext cx="172948" cy="3170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007253" y="2967967"/>
            <a:ext cx="191039" cy="3170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55170" y="2612151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7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20998" y="3209547"/>
            <a:ext cx="999011" cy="6591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95820" y="4371615"/>
            <a:ext cx="1024189" cy="1768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76912" y="3780450"/>
            <a:ext cx="405088" cy="4507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098442" y="3872862"/>
            <a:ext cx="391762" cy="4001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08696" y="3739354"/>
            <a:ext cx="1" cy="49252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822076" y="3747915"/>
            <a:ext cx="1" cy="49252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837144" y="4548464"/>
            <a:ext cx="568503" cy="1266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902049" y="3421750"/>
            <a:ext cx="471219" cy="824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93806" y="3275466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93532" y="2590800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926760" y="48285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7529576" y="4516048"/>
            <a:ext cx="254" cy="3203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822076" y="4485082"/>
            <a:ext cx="8691" cy="3581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8762470" y="4516048"/>
            <a:ext cx="314947" cy="151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416760" y="4072917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229600" y="4072917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8791055" y="3421750"/>
            <a:ext cx="286362" cy="497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8229600" y="3275466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" grpId="0" animBg="1"/>
      <p:bldP spid="12" grpId="0" animBg="1"/>
      <p:bldP spid="13" grpId="0" animBg="1"/>
      <p:bldP spid="17" grpId="0" animBg="1"/>
      <p:bldP spid="14" grpId="0" animBg="1"/>
      <p:bldP spid="72" grpId="0"/>
      <p:bldP spid="33" grpId="0" animBg="1"/>
      <p:bldP spid="35" grpId="0" animBg="1"/>
      <p:bldP spid="64" grpId="0"/>
      <p:bldP spid="64" grpId="1"/>
      <p:bldP spid="76" grpId="0" animBg="1"/>
      <p:bldP spid="76" grpId="1" animBg="1"/>
      <p:bldP spid="77" grpId="0"/>
      <p:bldP spid="77" grpId="1"/>
      <p:bldP spid="78" grpId="0"/>
      <p:bldP spid="78" grpId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|10.5|8.6|7.2"/>
</p:tagLst>
</file>

<file path=ppt/theme/theme1.xml><?xml version="1.0" encoding="utf-8"?>
<a:theme xmlns:a="http://schemas.openxmlformats.org/drawingml/2006/main" name="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c" id="{DD98D6D6-C845-4C23-ABAD-7225D6832241}" vid="{1DDD2B67-9B18-4689-8243-217DF553E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9573</TotalTime>
  <Words>2143</Words>
  <Application>Microsoft Macintosh PowerPoint</Application>
  <PresentationFormat>On-screen Show (4:3)</PresentationFormat>
  <Paragraphs>568</Paragraphs>
  <Slides>35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wisc</vt:lpstr>
      <vt:lpstr>C:\Users\Windows Admin\Desktop\ece751\Project\overview.vsdx\Drawing\~intro2\Sheet.67</vt:lpstr>
      <vt:lpstr>C:\Users\Windows Admin\Desktop\ece751\Project\overview.vsdx\Drawing\~intro2\Sheet.67</vt:lpstr>
      <vt:lpstr>PENN: Programmable Engine for Neural Networks</vt:lpstr>
      <vt:lpstr>Executive Summary</vt:lpstr>
      <vt:lpstr>Introduction</vt:lpstr>
      <vt:lpstr>Outline</vt:lpstr>
      <vt:lpstr>PowerPoint Presentation</vt:lpstr>
      <vt:lpstr>PowerPoint Presentation</vt:lpstr>
      <vt:lpstr>Outline</vt:lpstr>
      <vt:lpstr>How to design a Specialized Architecture for DNNs?</vt:lpstr>
      <vt:lpstr>PENN Overview</vt:lpstr>
      <vt:lpstr>Configuring PENN</vt:lpstr>
      <vt:lpstr>PowerPoint Presentation</vt:lpstr>
      <vt:lpstr>Outline</vt:lpstr>
      <vt:lpstr>Programming Interface Definitions</vt:lpstr>
      <vt:lpstr>PENN Program Macros</vt:lpstr>
      <vt:lpstr>PENN Example Workload</vt:lpstr>
      <vt:lpstr>PENN Instructions</vt:lpstr>
      <vt:lpstr>Outline</vt:lpstr>
      <vt:lpstr>PENN Detailed Architecture</vt:lpstr>
      <vt:lpstr>PENN Architecture</vt:lpstr>
      <vt:lpstr>CGRA Fabric</vt:lpstr>
      <vt:lpstr>CGRA Run-time Configuration</vt:lpstr>
      <vt:lpstr>Outline</vt:lpstr>
      <vt:lpstr>PENN Implementation</vt:lpstr>
      <vt:lpstr>Evaluation &amp; DNN Workloads</vt:lpstr>
      <vt:lpstr>Performance Results</vt:lpstr>
      <vt:lpstr>Area Results</vt:lpstr>
      <vt:lpstr>Power Results</vt:lpstr>
      <vt:lpstr>Challenges &amp; Lessons Learned</vt:lpstr>
      <vt:lpstr>Conclusion</vt:lpstr>
      <vt:lpstr>Back Up Slides</vt:lpstr>
      <vt:lpstr>Example Program</vt:lpstr>
      <vt:lpstr>Diannao – Machine Learning Accelerator</vt:lpstr>
      <vt:lpstr>DianNao Example</vt:lpstr>
      <vt:lpstr>RISCV Core (3 Stage SODOR)</vt:lpstr>
      <vt:lpstr>Workload Sizes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MIAOW: An Open Source RTL Implementation of a GPGPU</dc:title>
  <dc:creator>karu</dc:creator>
  <cp:lastModifiedBy>Vinay Gangadhar</cp:lastModifiedBy>
  <cp:revision>605</cp:revision>
  <cp:lastPrinted>2015-08-17T14:04:24Z</cp:lastPrinted>
  <dcterms:created xsi:type="dcterms:W3CDTF">2015-03-27T17:43:01Z</dcterms:created>
  <dcterms:modified xsi:type="dcterms:W3CDTF">2015-12-01T18:34:00Z</dcterms:modified>
</cp:coreProperties>
</file>