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79" r:id="rId3"/>
    <p:sldId id="380" r:id="rId4"/>
    <p:sldId id="264" r:id="rId5"/>
    <p:sldId id="382" r:id="rId6"/>
    <p:sldId id="383" r:id="rId7"/>
    <p:sldId id="258" r:id="rId8"/>
    <p:sldId id="345" r:id="rId9"/>
    <p:sldId id="259" r:id="rId10"/>
    <p:sldId id="348" r:id="rId11"/>
    <p:sldId id="350" r:id="rId12"/>
    <p:sldId id="352" r:id="rId13"/>
    <p:sldId id="327" r:id="rId14"/>
    <p:sldId id="302" r:id="rId15"/>
    <p:sldId id="326" r:id="rId16"/>
    <p:sldId id="388" r:id="rId17"/>
    <p:sldId id="353" r:id="rId18"/>
    <p:sldId id="283" r:id="rId19"/>
    <p:sldId id="341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26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8DD"/>
    <a:srgbClr val="8BFCF6"/>
    <a:srgbClr val="E9CD25"/>
    <a:srgbClr val="FFCC66"/>
    <a:srgbClr val="C8C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2" autoAdjust="0"/>
    <p:restoredTop sz="94629" autoAdjust="0"/>
  </p:normalViewPr>
  <p:slideViewPr>
    <p:cSldViewPr>
      <p:cViewPr varScale="1">
        <p:scale>
          <a:sx n="122" d="100"/>
          <a:sy n="122" d="100"/>
        </p:scale>
        <p:origin x="13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9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049172822751931"/>
          <c:y val="0.24630809016519994"/>
          <c:w val="0.26671690713173157"/>
          <c:h val="0.643827003242241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pattFill prst="wdDnDiag">
                <a:fgClr>
                  <a:schemeClr val="accent6"/>
                </a:fgClr>
                <a:bgClr>
                  <a:schemeClr val="accent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11583623929997676"/>
                  <c:y val="0.105784071591029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/>
                      <a:t>Von Neumann</a:t>
                    </a:r>
                  </a:p>
                  <a:p>
                    <a:pPr>
                      <a:defRPr sz="2000"/>
                    </a:pPr>
                    <a:r>
                      <a:rPr lang="en-US" sz="2000" dirty="0" smtClean="0"/>
                      <a:t>OOO Only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229220161221312"/>
                      <c:h val="0.2651769981344103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9148499809761064E-2"/>
                  <c:y val="-4.7704820259112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11017973870658"/>
                      <c:h val="0.2464127506966851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58707151470504271"/>
                  <c:y val="4.11306223203173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61716433242467"/>
                      <c:h val="0.2204769155930685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Sheet1!$L$120:$L$122</c:f>
              <c:strCache>
                <c:ptCount val="3"/>
                <c:pt idx="0">
                  <c:v>Quad-Issue OOO Only</c:v>
                </c:pt>
                <c:pt idx="1">
                  <c:v>Ideal Dataflow Only</c:v>
                </c:pt>
                <c:pt idx="2">
                  <c:v>Heterogeneous Execution</c:v>
                </c:pt>
              </c:strCache>
            </c:strRef>
          </c:cat>
          <c:val>
            <c:numRef>
              <c:f>Sheet1!$M$120:$M$122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56578083989504"/>
          <c:y val="4.1413780865393636E-2"/>
          <c:w val="0.63924896106736662"/>
          <c:h val="0.7666898509812880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cat>
            <c:strRef>
              <c:f>Sheet2!$G$22:$G$65</c:f>
              <c:strCache>
                <c:ptCount val="40"/>
                <c:pt idx="9">
                  <c:v>gsmencode</c:v>
                </c:pt>
                <c:pt idx="23">
                  <c:v>jpg2000enc</c:v>
                </c:pt>
                <c:pt idx="31">
                  <c:v>vpr</c:v>
                </c:pt>
                <c:pt idx="39">
                  <c:v>mcf</c:v>
                </c:pt>
              </c:strCache>
            </c:strRef>
          </c:cat>
          <c:val>
            <c:numRef>
              <c:f>Sheet2!$H$22:$H$65</c:f>
              <c:numCache>
                <c:formatCode>General</c:formatCode>
                <c:ptCount val="44"/>
                <c:pt idx="2">
                  <c:v>7.0000000000000007E-2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0.18</c:v>
                </c:pt>
                <c:pt idx="10">
                  <c:v>0.2</c:v>
                </c:pt>
                <c:pt idx="11">
                  <c:v>0.75</c:v>
                </c:pt>
                <c:pt idx="12">
                  <c:v>0.88</c:v>
                </c:pt>
                <c:pt idx="13">
                  <c:v>1.1299999999999999</c:v>
                </c:pt>
                <c:pt idx="14">
                  <c:v>1.1599999999999999</c:v>
                </c:pt>
                <c:pt idx="15">
                  <c:v>1.17</c:v>
                </c:pt>
                <c:pt idx="18">
                  <c:v>0.08</c:v>
                </c:pt>
                <c:pt idx="19">
                  <c:v>0.13</c:v>
                </c:pt>
                <c:pt idx="20">
                  <c:v>0.31</c:v>
                </c:pt>
                <c:pt idx="21">
                  <c:v>0.42</c:v>
                </c:pt>
                <c:pt idx="22">
                  <c:v>0.79</c:v>
                </c:pt>
                <c:pt idx="23">
                  <c:v>0.82</c:v>
                </c:pt>
                <c:pt idx="24">
                  <c:v>0.88</c:v>
                </c:pt>
                <c:pt idx="25">
                  <c:v>1.32</c:v>
                </c:pt>
                <c:pt idx="26">
                  <c:v>1.37</c:v>
                </c:pt>
                <c:pt idx="29">
                  <c:v>0.45</c:v>
                </c:pt>
                <c:pt idx="30">
                  <c:v>0.51</c:v>
                </c:pt>
                <c:pt idx="31">
                  <c:v>0.54</c:v>
                </c:pt>
                <c:pt idx="32">
                  <c:v>0.65</c:v>
                </c:pt>
                <c:pt idx="33">
                  <c:v>0.84</c:v>
                </c:pt>
                <c:pt idx="34">
                  <c:v>1.93</c:v>
                </c:pt>
                <c:pt idx="37">
                  <c:v>0.51</c:v>
                </c:pt>
                <c:pt idx="38">
                  <c:v>0.83</c:v>
                </c:pt>
                <c:pt idx="39">
                  <c:v>1.01</c:v>
                </c:pt>
                <c:pt idx="40">
                  <c:v>2.12</c:v>
                </c:pt>
                <c:pt idx="41">
                  <c:v>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817487264"/>
        <c:axId val="-2017721968"/>
      </c:barChart>
      <c:catAx>
        <c:axId val="-1817487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2017721968"/>
        <c:crosses val="autoZero"/>
        <c:auto val="1"/>
        <c:lblAlgn val="ctr"/>
        <c:lblOffset val="100"/>
        <c:noMultiLvlLbl val="0"/>
      </c:catAx>
      <c:valAx>
        <c:axId val="-2017721968"/>
        <c:scaling>
          <c:orientation val="minMax"/>
          <c:max val="3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SEED</a:t>
                </a:r>
                <a:r>
                  <a:rPr lang="en-US" sz="2000" baseline="0" dirty="0" smtClean="0"/>
                  <a:t> Speedup over Quad-Issue OOO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0416666666666666E-2"/>
              <c:y val="6.357449883981893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1817487264"/>
        <c:crosses val="autoZero"/>
        <c:crossBetween val="between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56578083989504"/>
          <c:y val="4.1413780865393636E-2"/>
          <c:w val="0.63924896106736662"/>
          <c:h val="0.7666898509812880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cat>
            <c:strRef>
              <c:f>Sheet2!$G$22:$G$65</c:f>
              <c:strCache>
                <c:ptCount val="40"/>
                <c:pt idx="9">
                  <c:v>gsmencode</c:v>
                </c:pt>
                <c:pt idx="23">
                  <c:v>jpg2000enc</c:v>
                </c:pt>
                <c:pt idx="31">
                  <c:v>vpr</c:v>
                </c:pt>
                <c:pt idx="39">
                  <c:v>mcf</c:v>
                </c:pt>
              </c:strCache>
            </c:strRef>
          </c:cat>
          <c:val>
            <c:numRef>
              <c:f>Sheet2!$H$22:$H$65</c:f>
              <c:numCache>
                <c:formatCode>General</c:formatCode>
                <c:ptCount val="44"/>
                <c:pt idx="2">
                  <c:v>7.0000000000000007E-2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0.18</c:v>
                </c:pt>
                <c:pt idx="10">
                  <c:v>0.2</c:v>
                </c:pt>
                <c:pt idx="11">
                  <c:v>0.75</c:v>
                </c:pt>
                <c:pt idx="12">
                  <c:v>0.88</c:v>
                </c:pt>
                <c:pt idx="13">
                  <c:v>1.1299999999999999</c:v>
                </c:pt>
                <c:pt idx="14">
                  <c:v>1.1599999999999999</c:v>
                </c:pt>
                <c:pt idx="15">
                  <c:v>1.17</c:v>
                </c:pt>
                <c:pt idx="18">
                  <c:v>0.08</c:v>
                </c:pt>
                <c:pt idx="19">
                  <c:v>0.13</c:v>
                </c:pt>
                <c:pt idx="20">
                  <c:v>0.31</c:v>
                </c:pt>
                <c:pt idx="21">
                  <c:v>0.42</c:v>
                </c:pt>
                <c:pt idx="22">
                  <c:v>0.79</c:v>
                </c:pt>
                <c:pt idx="23">
                  <c:v>0.82</c:v>
                </c:pt>
                <c:pt idx="24">
                  <c:v>0.88</c:v>
                </c:pt>
                <c:pt idx="25">
                  <c:v>1.32</c:v>
                </c:pt>
                <c:pt idx="26">
                  <c:v>1.37</c:v>
                </c:pt>
                <c:pt idx="29">
                  <c:v>0.45</c:v>
                </c:pt>
                <c:pt idx="30">
                  <c:v>0.51</c:v>
                </c:pt>
                <c:pt idx="31">
                  <c:v>0.54</c:v>
                </c:pt>
                <c:pt idx="32">
                  <c:v>0.65</c:v>
                </c:pt>
                <c:pt idx="33">
                  <c:v>0.84</c:v>
                </c:pt>
                <c:pt idx="34">
                  <c:v>1.93</c:v>
                </c:pt>
                <c:pt idx="37">
                  <c:v>0.51</c:v>
                </c:pt>
                <c:pt idx="38">
                  <c:v>0.83</c:v>
                </c:pt>
                <c:pt idx="39">
                  <c:v>1.01</c:v>
                </c:pt>
                <c:pt idx="40">
                  <c:v>2.12</c:v>
                </c:pt>
                <c:pt idx="41">
                  <c:v>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017724688"/>
        <c:axId val="-2017723056"/>
      </c:barChart>
      <c:catAx>
        <c:axId val="-2017724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2017723056"/>
        <c:crosses val="autoZero"/>
        <c:auto val="1"/>
        <c:lblAlgn val="ctr"/>
        <c:lblOffset val="100"/>
        <c:noMultiLvlLbl val="0"/>
      </c:catAx>
      <c:valAx>
        <c:axId val="-2017723056"/>
        <c:scaling>
          <c:orientation val="minMax"/>
          <c:max val="3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SEED</a:t>
                </a:r>
                <a:r>
                  <a:rPr lang="en-US" sz="2000" baseline="0" dirty="0" smtClean="0"/>
                  <a:t> Speedup over Quad-Issue OOO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0416666666666666E-2"/>
              <c:y val="6.357449883981893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17724688"/>
        <c:crosses val="autoZero"/>
        <c:crossBetween val="between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56578083989504"/>
          <c:y val="4.1413780865393636E-2"/>
          <c:w val="0.63924896106736662"/>
          <c:h val="0.7666898509812880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2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cat>
            <c:strRef>
              <c:f>Sheet2!$G$22:$G$65</c:f>
              <c:strCache>
                <c:ptCount val="40"/>
                <c:pt idx="9">
                  <c:v>gsmencode</c:v>
                </c:pt>
                <c:pt idx="23">
                  <c:v>jpg2000enc</c:v>
                </c:pt>
                <c:pt idx="31">
                  <c:v>vpr</c:v>
                </c:pt>
                <c:pt idx="39">
                  <c:v>mcf</c:v>
                </c:pt>
              </c:strCache>
            </c:strRef>
          </c:cat>
          <c:val>
            <c:numRef>
              <c:f>Sheet2!$H$22:$H$65</c:f>
              <c:numCache>
                <c:formatCode>General</c:formatCode>
                <c:ptCount val="44"/>
                <c:pt idx="2">
                  <c:v>7.0000000000000007E-2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0.18</c:v>
                </c:pt>
                <c:pt idx="10">
                  <c:v>0.2</c:v>
                </c:pt>
                <c:pt idx="11">
                  <c:v>0.75</c:v>
                </c:pt>
                <c:pt idx="12">
                  <c:v>0.88</c:v>
                </c:pt>
                <c:pt idx="13">
                  <c:v>1.1299999999999999</c:v>
                </c:pt>
                <c:pt idx="14">
                  <c:v>1.1599999999999999</c:v>
                </c:pt>
                <c:pt idx="15">
                  <c:v>1.17</c:v>
                </c:pt>
                <c:pt idx="18">
                  <c:v>0.08</c:v>
                </c:pt>
                <c:pt idx="19">
                  <c:v>0.13</c:v>
                </c:pt>
                <c:pt idx="20">
                  <c:v>0.31</c:v>
                </c:pt>
                <c:pt idx="21">
                  <c:v>0.42</c:v>
                </c:pt>
                <c:pt idx="22">
                  <c:v>0.79</c:v>
                </c:pt>
                <c:pt idx="23">
                  <c:v>0.82</c:v>
                </c:pt>
                <c:pt idx="24">
                  <c:v>0.88</c:v>
                </c:pt>
                <c:pt idx="25">
                  <c:v>1.32</c:v>
                </c:pt>
                <c:pt idx="26">
                  <c:v>1.37</c:v>
                </c:pt>
                <c:pt idx="29">
                  <c:v>0.45</c:v>
                </c:pt>
                <c:pt idx="30">
                  <c:v>0.51</c:v>
                </c:pt>
                <c:pt idx="31">
                  <c:v>0.54</c:v>
                </c:pt>
                <c:pt idx="32">
                  <c:v>0.65</c:v>
                </c:pt>
                <c:pt idx="33">
                  <c:v>0.84</c:v>
                </c:pt>
                <c:pt idx="34">
                  <c:v>1.93</c:v>
                </c:pt>
                <c:pt idx="37">
                  <c:v>0.51</c:v>
                </c:pt>
                <c:pt idx="38">
                  <c:v>0.83</c:v>
                </c:pt>
                <c:pt idx="39">
                  <c:v>1.01</c:v>
                </c:pt>
                <c:pt idx="40">
                  <c:v>2.12</c:v>
                </c:pt>
                <c:pt idx="41">
                  <c:v>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017727952"/>
        <c:axId val="-2017726864"/>
      </c:barChart>
      <c:catAx>
        <c:axId val="-2017727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2017726864"/>
        <c:crosses val="autoZero"/>
        <c:auto val="1"/>
        <c:lblAlgn val="ctr"/>
        <c:lblOffset val="100"/>
        <c:noMultiLvlLbl val="0"/>
      </c:catAx>
      <c:valAx>
        <c:axId val="-2017726864"/>
        <c:scaling>
          <c:orientation val="minMax"/>
          <c:max val="3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SEED</a:t>
                </a:r>
                <a:r>
                  <a:rPr lang="en-US" sz="2000" baseline="0" dirty="0" smtClean="0"/>
                  <a:t> Speedup over Quad-Issue OOO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0416666666666666E-2"/>
              <c:y val="6.357449883981893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17727952"/>
        <c:crosses val="autoZero"/>
        <c:crossBetween val="between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56578083989504"/>
          <c:y val="4.1413780865393636E-2"/>
          <c:w val="0.63924896106736662"/>
          <c:h val="0.7666898509812880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21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2"/>
            <c:invertIfNegative val="0"/>
            <c:bubble3D val="0"/>
          </c:dPt>
          <c:dPt>
            <c:idx val="37"/>
            <c:invertIfNegative val="0"/>
            <c:bubble3D val="0"/>
          </c:dPt>
          <c:dPt>
            <c:idx val="38"/>
            <c:invertIfNegative val="0"/>
            <c:bubble3D val="0"/>
          </c:dPt>
          <c:cat>
            <c:strRef>
              <c:f>Sheet2!$G$22:$G$65</c:f>
              <c:strCache>
                <c:ptCount val="40"/>
                <c:pt idx="9">
                  <c:v>gsmencode</c:v>
                </c:pt>
                <c:pt idx="23">
                  <c:v>jpg2000enc</c:v>
                </c:pt>
                <c:pt idx="31">
                  <c:v>vpr</c:v>
                </c:pt>
                <c:pt idx="39">
                  <c:v>mcf</c:v>
                </c:pt>
              </c:strCache>
            </c:strRef>
          </c:cat>
          <c:val>
            <c:numRef>
              <c:f>Sheet2!$H$22:$H$65</c:f>
              <c:numCache>
                <c:formatCode>General</c:formatCode>
                <c:ptCount val="44"/>
                <c:pt idx="2">
                  <c:v>7.0000000000000007E-2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0.18</c:v>
                </c:pt>
                <c:pt idx="10">
                  <c:v>0.2</c:v>
                </c:pt>
                <c:pt idx="11">
                  <c:v>0.75</c:v>
                </c:pt>
                <c:pt idx="12">
                  <c:v>0.88</c:v>
                </c:pt>
                <c:pt idx="13">
                  <c:v>1.1299999999999999</c:v>
                </c:pt>
                <c:pt idx="14">
                  <c:v>1.1599999999999999</c:v>
                </c:pt>
                <c:pt idx="15">
                  <c:v>1.17</c:v>
                </c:pt>
                <c:pt idx="18">
                  <c:v>0.08</c:v>
                </c:pt>
                <c:pt idx="19">
                  <c:v>0.13</c:v>
                </c:pt>
                <c:pt idx="20">
                  <c:v>0.31</c:v>
                </c:pt>
                <c:pt idx="21">
                  <c:v>0.42</c:v>
                </c:pt>
                <c:pt idx="22">
                  <c:v>0.79</c:v>
                </c:pt>
                <c:pt idx="23">
                  <c:v>0.82</c:v>
                </c:pt>
                <c:pt idx="24">
                  <c:v>0.88</c:v>
                </c:pt>
                <c:pt idx="25">
                  <c:v>1.32</c:v>
                </c:pt>
                <c:pt idx="26">
                  <c:v>1.37</c:v>
                </c:pt>
                <c:pt idx="29">
                  <c:v>0.45</c:v>
                </c:pt>
                <c:pt idx="30">
                  <c:v>0.51</c:v>
                </c:pt>
                <c:pt idx="31">
                  <c:v>0.54</c:v>
                </c:pt>
                <c:pt idx="32">
                  <c:v>0.65</c:v>
                </c:pt>
                <c:pt idx="33">
                  <c:v>0.84</c:v>
                </c:pt>
                <c:pt idx="34">
                  <c:v>1.93</c:v>
                </c:pt>
                <c:pt idx="37">
                  <c:v>0.51</c:v>
                </c:pt>
                <c:pt idx="38">
                  <c:v>0.83</c:v>
                </c:pt>
                <c:pt idx="39">
                  <c:v>1.01</c:v>
                </c:pt>
                <c:pt idx="40">
                  <c:v>2.12</c:v>
                </c:pt>
                <c:pt idx="41">
                  <c:v>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017724144"/>
        <c:axId val="-2017722512"/>
      </c:barChart>
      <c:catAx>
        <c:axId val="-2017724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2017722512"/>
        <c:crosses val="autoZero"/>
        <c:auto val="1"/>
        <c:lblAlgn val="ctr"/>
        <c:lblOffset val="100"/>
        <c:noMultiLvlLbl val="0"/>
      </c:catAx>
      <c:valAx>
        <c:axId val="-2017722512"/>
        <c:scaling>
          <c:orientation val="minMax"/>
          <c:max val="3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SEED</a:t>
                </a:r>
                <a:r>
                  <a:rPr lang="en-US" sz="2000" baseline="0" dirty="0" smtClean="0"/>
                  <a:t> Speedup over Quad-Issue OOO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0416666666666666E-2"/>
              <c:y val="6.357449883981893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17724144"/>
        <c:crosses val="autoZero"/>
        <c:crossBetween val="between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56578083989504"/>
          <c:y val="4.1413780865393636E-2"/>
          <c:w val="0.63924896106736662"/>
          <c:h val="0.7666898509812880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2"/>
            <c:invertIfNegative val="0"/>
            <c:bubble3D val="0"/>
          </c:dPt>
          <c:dPt>
            <c:idx val="3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7"/>
            <c:invertIfNegative val="0"/>
            <c:bubble3D val="0"/>
          </c:dPt>
          <c:dPt>
            <c:idx val="3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cat>
            <c:strRef>
              <c:f>Sheet2!$G$22:$G$65</c:f>
              <c:strCache>
                <c:ptCount val="40"/>
                <c:pt idx="9">
                  <c:v>gsmencode</c:v>
                </c:pt>
                <c:pt idx="23">
                  <c:v>jpg2000enc</c:v>
                </c:pt>
                <c:pt idx="31">
                  <c:v>vpr</c:v>
                </c:pt>
                <c:pt idx="39">
                  <c:v>mcf</c:v>
                </c:pt>
              </c:strCache>
            </c:strRef>
          </c:cat>
          <c:val>
            <c:numRef>
              <c:f>Sheet2!$H$22:$H$65</c:f>
              <c:numCache>
                <c:formatCode>General</c:formatCode>
                <c:ptCount val="44"/>
                <c:pt idx="2">
                  <c:v>7.0000000000000007E-2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0.18</c:v>
                </c:pt>
                <c:pt idx="10">
                  <c:v>0.2</c:v>
                </c:pt>
                <c:pt idx="11">
                  <c:v>0.75</c:v>
                </c:pt>
                <c:pt idx="12">
                  <c:v>0.88</c:v>
                </c:pt>
                <c:pt idx="13">
                  <c:v>1.1299999999999999</c:v>
                </c:pt>
                <c:pt idx="14">
                  <c:v>1.1599999999999999</c:v>
                </c:pt>
                <c:pt idx="15">
                  <c:v>1.17</c:v>
                </c:pt>
                <c:pt idx="18">
                  <c:v>0.08</c:v>
                </c:pt>
                <c:pt idx="19">
                  <c:v>0.13</c:v>
                </c:pt>
                <c:pt idx="20">
                  <c:v>0.31</c:v>
                </c:pt>
                <c:pt idx="21">
                  <c:v>0.42</c:v>
                </c:pt>
                <c:pt idx="22">
                  <c:v>0.79</c:v>
                </c:pt>
                <c:pt idx="23">
                  <c:v>0.82</c:v>
                </c:pt>
                <c:pt idx="24">
                  <c:v>0.88</c:v>
                </c:pt>
                <c:pt idx="25">
                  <c:v>1.32</c:v>
                </c:pt>
                <c:pt idx="26">
                  <c:v>1.37</c:v>
                </c:pt>
                <c:pt idx="29">
                  <c:v>0.45</c:v>
                </c:pt>
                <c:pt idx="30">
                  <c:v>0.51</c:v>
                </c:pt>
                <c:pt idx="31">
                  <c:v>0.54</c:v>
                </c:pt>
                <c:pt idx="32">
                  <c:v>0.65</c:v>
                </c:pt>
                <c:pt idx="33">
                  <c:v>0.84</c:v>
                </c:pt>
                <c:pt idx="34">
                  <c:v>1.93</c:v>
                </c:pt>
                <c:pt idx="37">
                  <c:v>0.51</c:v>
                </c:pt>
                <c:pt idx="38">
                  <c:v>0.83</c:v>
                </c:pt>
                <c:pt idx="39">
                  <c:v>1.01</c:v>
                </c:pt>
                <c:pt idx="40">
                  <c:v>2.12</c:v>
                </c:pt>
                <c:pt idx="41">
                  <c:v>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959927728"/>
        <c:axId val="-1959929360"/>
      </c:barChart>
      <c:catAx>
        <c:axId val="-1959927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1959929360"/>
        <c:crosses val="autoZero"/>
        <c:auto val="1"/>
        <c:lblAlgn val="ctr"/>
        <c:lblOffset val="100"/>
        <c:noMultiLvlLbl val="0"/>
      </c:catAx>
      <c:valAx>
        <c:axId val="-1959929360"/>
        <c:scaling>
          <c:orientation val="minMax"/>
          <c:max val="3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SEED</a:t>
                </a:r>
                <a:r>
                  <a:rPr lang="en-US" sz="2000" baseline="0" dirty="0" smtClean="0"/>
                  <a:t> Speedup over Quad-Issue OOO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0416666666666666E-2"/>
              <c:y val="6.357449883981893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1959927728"/>
        <c:crosses val="autoZero"/>
        <c:crossBetween val="between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56578083989504"/>
          <c:y val="4.1413780865393636E-2"/>
          <c:w val="0.63924896106736662"/>
          <c:h val="0.7666898509812880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2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2"/>
            <c:invertIfNegative val="0"/>
            <c:bubble3D val="0"/>
          </c:dPt>
          <c:dPt>
            <c:idx val="3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37"/>
            <c:invertIfNegative val="0"/>
            <c:bubble3D val="0"/>
          </c:dPt>
          <c:dPt>
            <c:idx val="38"/>
            <c:invertIfNegative val="0"/>
            <c:bubble3D val="0"/>
          </c:dPt>
          <c:cat>
            <c:strRef>
              <c:f>Sheet2!$G$22:$G$65</c:f>
              <c:strCache>
                <c:ptCount val="40"/>
                <c:pt idx="9">
                  <c:v>gsmencode</c:v>
                </c:pt>
                <c:pt idx="23">
                  <c:v>jpg2000enc</c:v>
                </c:pt>
                <c:pt idx="31">
                  <c:v>vpr</c:v>
                </c:pt>
                <c:pt idx="39">
                  <c:v>mcf</c:v>
                </c:pt>
              </c:strCache>
            </c:strRef>
          </c:cat>
          <c:val>
            <c:numRef>
              <c:f>Sheet2!$H$22:$H$65</c:f>
              <c:numCache>
                <c:formatCode>General</c:formatCode>
                <c:ptCount val="44"/>
                <c:pt idx="2">
                  <c:v>7.0000000000000007E-2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0.18</c:v>
                </c:pt>
                <c:pt idx="10">
                  <c:v>0.2</c:v>
                </c:pt>
                <c:pt idx="11">
                  <c:v>0.75</c:v>
                </c:pt>
                <c:pt idx="12">
                  <c:v>0.88</c:v>
                </c:pt>
                <c:pt idx="13">
                  <c:v>1.1299999999999999</c:v>
                </c:pt>
                <c:pt idx="14">
                  <c:v>1.1599999999999999</c:v>
                </c:pt>
                <c:pt idx="15">
                  <c:v>1.17</c:v>
                </c:pt>
                <c:pt idx="18">
                  <c:v>0.08</c:v>
                </c:pt>
                <c:pt idx="19">
                  <c:v>0.13</c:v>
                </c:pt>
                <c:pt idx="20">
                  <c:v>0.31</c:v>
                </c:pt>
                <c:pt idx="21">
                  <c:v>0.42</c:v>
                </c:pt>
                <c:pt idx="22">
                  <c:v>0.79</c:v>
                </c:pt>
                <c:pt idx="23">
                  <c:v>0.82</c:v>
                </c:pt>
                <c:pt idx="24">
                  <c:v>0.88</c:v>
                </c:pt>
                <c:pt idx="25">
                  <c:v>1.32</c:v>
                </c:pt>
                <c:pt idx="26">
                  <c:v>1.37</c:v>
                </c:pt>
                <c:pt idx="29">
                  <c:v>0.45</c:v>
                </c:pt>
                <c:pt idx="30">
                  <c:v>0.51</c:v>
                </c:pt>
                <c:pt idx="31">
                  <c:v>0.54</c:v>
                </c:pt>
                <c:pt idx="32">
                  <c:v>0.65</c:v>
                </c:pt>
                <c:pt idx="33">
                  <c:v>0.84</c:v>
                </c:pt>
                <c:pt idx="34">
                  <c:v>1.93</c:v>
                </c:pt>
                <c:pt idx="37">
                  <c:v>0.51</c:v>
                </c:pt>
                <c:pt idx="38">
                  <c:v>0.83</c:v>
                </c:pt>
                <c:pt idx="39">
                  <c:v>1.01</c:v>
                </c:pt>
                <c:pt idx="40">
                  <c:v>2.12</c:v>
                </c:pt>
                <c:pt idx="41">
                  <c:v>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948691136"/>
        <c:axId val="-1948690592"/>
      </c:barChart>
      <c:catAx>
        <c:axId val="-194869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1948690592"/>
        <c:crosses val="autoZero"/>
        <c:auto val="1"/>
        <c:lblAlgn val="ctr"/>
        <c:lblOffset val="100"/>
        <c:noMultiLvlLbl val="0"/>
      </c:catAx>
      <c:valAx>
        <c:axId val="-1948690592"/>
        <c:scaling>
          <c:orientation val="minMax"/>
          <c:max val="3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SEED</a:t>
                </a:r>
                <a:r>
                  <a:rPr lang="en-US" sz="2000" baseline="0" dirty="0" smtClean="0"/>
                  <a:t> Speedup over Quad-Issue OOO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0416666666666666E-2"/>
              <c:y val="6.357449883981893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1948691136"/>
        <c:crosses val="autoZero"/>
        <c:crossBetween val="between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56578083989504"/>
          <c:y val="4.1413780865393636E-2"/>
          <c:w val="0.63924896106736662"/>
          <c:h val="0.7666898509812880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2"/>
            <c:invertIfNegative val="0"/>
            <c:bubble3D val="0"/>
          </c:dPt>
          <c:dPt>
            <c:idx val="34"/>
            <c:invertIfNegative val="0"/>
            <c:bubble3D val="0"/>
          </c:dPt>
          <c:dPt>
            <c:idx val="37"/>
            <c:invertIfNegative val="0"/>
            <c:bubble3D val="0"/>
          </c:dPt>
          <c:dPt>
            <c:idx val="38"/>
            <c:invertIfNegative val="0"/>
            <c:bubble3D val="0"/>
          </c:dPt>
          <c:dPt>
            <c:idx val="4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4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cat>
            <c:strRef>
              <c:f>Sheet2!$G$22:$G$65</c:f>
              <c:strCache>
                <c:ptCount val="40"/>
                <c:pt idx="9">
                  <c:v>gsmencode</c:v>
                </c:pt>
                <c:pt idx="23">
                  <c:v>jpg2000enc</c:v>
                </c:pt>
                <c:pt idx="31">
                  <c:v>vpr</c:v>
                </c:pt>
                <c:pt idx="39">
                  <c:v>mcf</c:v>
                </c:pt>
              </c:strCache>
            </c:strRef>
          </c:cat>
          <c:val>
            <c:numRef>
              <c:f>Sheet2!$H$22:$H$65</c:f>
              <c:numCache>
                <c:formatCode>General</c:formatCode>
                <c:ptCount val="44"/>
                <c:pt idx="2">
                  <c:v>7.0000000000000007E-2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0.18</c:v>
                </c:pt>
                <c:pt idx="10">
                  <c:v>0.2</c:v>
                </c:pt>
                <c:pt idx="11">
                  <c:v>0.75</c:v>
                </c:pt>
                <c:pt idx="12">
                  <c:v>0.88</c:v>
                </c:pt>
                <c:pt idx="13">
                  <c:v>1.1299999999999999</c:v>
                </c:pt>
                <c:pt idx="14">
                  <c:v>1.1599999999999999</c:v>
                </c:pt>
                <c:pt idx="15">
                  <c:v>1.17</c:v>
                </c:pt>
                <c:pt idx="18">
                  <c:v>0.08</c:v>
                </c:pt>
                <c:pt idx="19">
                  <c:v>0.13</c:v>
                </c:pt>
                <c:pt idx="20">
                  <c:v>0.31</c:v>
                </c:pt>
                <c:pt idx="21">
                  <c:v>0.42</c:v>
                </c:pt>
                <c:pt idx="22">
                  <c:v>0.79</c:v>
                </c:pt>
                <c:pt idx="23">
                  <c:v>0.82</c:v>
                </c:pt>
                <c:pt idx="24">
                  <c:v>0.88</c:v>
                </c:pt>
                <c:pt idx="25">
                  <c:v>1.32</c:v>
                </c:pt>
                <c:pt idx="26">
                  <c:v>1.37</c:v>
                </c:pt>
                <c:pt idx="29">
                  <c:v>0.45</c:v>
                </c:pt>
                <c:pt idx="30">
                  <c:v>0.51</c:v>
                </c:pt>
                <c:pt idx="31">
                  <c:v>0.54</c:v>
                </c:pt>
                <c:pt idx="32">
                  <c:v>0.65</c:v>
                </c:pt>
                <c:pt idx="33">
                  <c:v>0.84</c:v>
                </c:pt>
                <c:pt idx="34">
                  <c:v>1.93</c:v>
                </c:pt>
                <c:pt idx="37">
                  <c:v>0.51</c:v>
                </c:pt>
                <c:pt idx="38">
                  <c:v>0.83</c:v>
                </c:pt>
                <c:pt idx="39">
                  <c:v>1.01</c:v>
                </c:pt>
                <c:pt idx="40">
                  <c:v>2.12</c:v>
                </c:pt>
                <c:pt idx="41">
                  <c:v>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948694944"/>
        <c:axId val="-1948697120"/>
      </c:barChart>
      <c:catAx>
        <c:axId val="-1948694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1948697120"/>
        <c:crosses val="autoZero"/>
        <c:auto val="1"/>
        <c:lblAlgn val="ctr"/>
        <c:lblOffset val="100"/>
        <c:noMultiLvlLbl val="0"/>
      </c:catAx>
      <c:valAx>
        <c:axId val="-1948697120"/>
        <c:scaling>
          <c:orientation val="minMax"/>
          <c:max val="3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SEED</a:t>
                </a:r>
                <a:r>
                  <a:rPr lang="en-US" sz="2000" baseline="0" dirty="0" smtClean="0"/>
                  <a:t> Speedup over Quad-Issue OOO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0416666666666666E-2"/>
              <c:y val="6.357449883981893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1948694944"/>
        <c:crosses val="autoZero"/>
        <c:crossBetween val="between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56578083989504"/>
          <c:y val="4.1413780865393636E-2"/>
          <c:w val="0.63924896106736662"/>
          <c:h val="0.7666898509812880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2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2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2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3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3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4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4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cat>
            <c:strRef>
              <c:f>Sheet2!$G$22:$G$65</c:f>
              <c:strCache>
                <c:ptCount val="40"/>
                <c:pt idx="9">
                  <c:v>gsmencode</c:v>
                </c:pt>
                <c:pt idx="23">
                  <c:v>jpg2000enc</c:v>
                </c:pt>
                <c:pt idx="31">
                  <c:v>vpr</c:v>
                </c:pt>
                <c:pt idx="39">
                  <c:v>mcf</c:v>
                </c:pt>
              </c:strCache>
            </c:strRef>
          </c:cat>
          <c:val>
            <c:numRef>
              <c:f>Sheet2!$H$22:$H$65</c:f>
              <c:numCache>
                <c:formatCode>General</c:formatCode>
                <c:ptCount val="44"/>
                <c:pt idx="2">
                  <c:v>7.0000000000000007E-2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0.18</c:v>
                </c:pt>
                <c:pt idx="10">
                  <c:v>0.2</c:v>
                </c:pt>
                <c:pt idx="11">
                  <c:v>0.75</c:v>
                </c:pt>
                <c:pt idx="12">
                  <c:v>0.88</c:v>
                </c:pt>
                <c:pt idx="13">
                  <c:v>1.1299999999999999</c:v>
                </c:pt>
                <c:pt idx="14">
                  <c:v>1.1599999999999999</c:v>
                </c:pt>
                <c:pt idx="15">
                  <c:v>1.17</c:v>
                </c:pt>
                <c:pt idx="18">
                  <c:v>0.08</c:v>
                </c:pt>
                <c:pt idx="19">
                  <c:v>0.13</c:v>
                </c:pt>
                <c:pt idx="20">
                  <c:v>0.31</c:v>
                </c:pt>
                <c:pt idx="21">
                  <c:v>0.42</c:v>
                </c:pt>
                <c:pt idx="22">
                  <c:v>0.79</c:v>
                </c:pt>
                <c:pt idx="23">
                  <c:v>0.82</c:v>
                </c:pt>
                <c:pt idx="24">
                  <c:v>0.88</c:v>
                </c:pt>
                <c:pt idx="25">
                  <c:v>1.32</c:v>
                </c:pt>
                <c:pt idx="26">
                  <c:v>1.37</c:v>
                </c:pt>
                <c:pt idx="29">
                  <c:v>0.45</c:v>
                </c:pt>
                <c:pt idx="30">
                  <c:v>0.51</c:v>
                </c:pt>
                <c:pt idx="31">
                  <c:v>0.54</c:v>
                </c:pt>
                <c:pt idx="32">
                  <c:v>0.65</c:v>
                </c:pt>
                <c:pt idx="33">
                  <c:v>0.84</c:v>
                </c:pt>
                <c:pt idx="34">
                  <c:v>1.93</c:v>
                </c:pt>
                <c:pt idx="37">
                  <c:v>0.51</c:v>
                </c:pt>
                <c:pt idx="38">
                  <c:v>0.83</c:v>
                </c:pt>
                <c:pt idx="39">
                  <c:v>1.01</c:v>
                </c:pt>
                <c:pt idx="40">
                  <c:v>2.12</c:v>
                </c:pt>
                <c:pt idx="41">
                  <c:v>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948692768"/>
        <c:axId val="-1948692224"/>
      </c:barChart>
      <c:catAx>
        <c:axId val="-1948692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1948692224"/>
        <c:crosses val="autoZero"/>
        <c:auto val="1"/>
        <c:lblAlgn val="ctr"/>
        <c:lblOffset val="100"/>
        <c:noMultiLvlLbl val="0"/>
      </c:catAx>
      <c:valAx>
        <c:axId val="-1948692224"/>
        <c:scaling>
          <c:orientation val="minMax"/>
          <c:max val="3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SEED</a:t>
                </a:r>
                <a:r>
                  <a:rPr lang="en-US" sz="2000" baseline="0" dirty="0" smtClean="0"/>
                  <a:t> Speedup over Quad-Issue OOO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0416666666666666E-2"/>
              <c:y val="6.357449883981893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1948692768"/>
        <c:crosses val="autoZero"/>
        <c:crossBetween val="between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0.0625</cdr:x>
      <cdr:y>0.46627</cdr:y>
    </cdr:from>
    <cdr:to>
      <cdr:x>0.3125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0.0625</cdr:x>
      <cdr:y>0.46627</cdr:y>
    </cdr:from>
    <cdr:to>
      <cdr:x>0.3125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0.0625</cdr:x>
      <cdr:y>0.46627</cdr:y>
    </cdr:from>
    <cdr:to>
      <cdr:x>0.3125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0.0625</cdr:x>
      <cdr:y>0.46627</cdr:y>
    </cdr:from>
    <cdr:to>
      <cdr:x>0.3125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0.0625</cdr:x>
      <cdr:y>0.46627</cdr:y>
    </cdr:from>
    <cdr:to>
      <cdr:x>0.3125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0.0625</cdr:x>
      <cdr:y>0.46627</cdr:y>
    </cdr:from>
    <cdr:to>
      <cdr:x>0.3125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0.0625</cdr:x>
      <cdr:y>0.46627</cdr:y>
    </cdr:from>
    <cdr:to>
      <cdr:x>0.3125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0.0625</cdr:x>
      <cdr:y>0.46627</cdr:y>
    </cdr:from>
    <cdr:to>
      <cdr:x>0.3125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B426D-8B18-49D9-9DF8-49DCC34FAFDB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B4AE9-6B23-4B36-BEE9-67502942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2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B4AE9-6B23-4B36-BEE9-6750294223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F5B7-3661-48E5-9320-7A79FED502AF}" type="datetime1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927F-9427-488A-94CF-2E75A9138692}" type="datetime1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2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832D-ED38-449D-A067-262EF574AA5F}" type="datetime1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79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05F-9CA0-4A54-8A8B-8569E1C22FC2}" type="datetime1">
              <a:rPr lang="en-US" smtClean="0"/>
              <a:t>6/27/2015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2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8E19-6A82-4117-8581-FC89358155D0}" type="datetime1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2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9C2C-2006-46C5-A070-F669DF4D1669}" type="datetime1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FAD7-0707-433C-A583-0FAB0F4FF714}" type="datetime1">
              <a:rPr lang="en-US" smtClean="0"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7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457A-1512-4EF5-AD9A-9B690A7A0AF2}" type="datetime1">
              <a:rPr lang="en-US" smtClean="0"/>
              <a:t>6/27/2015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5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C9CA-7230-449C-B561-E105401B8952}" type="datetime1">
              <a:rPr lang="en-US" smtClean="0"/>
              <a:t>6/27/2015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F5C-93D0-4CF5-9324-6F7CEB578112}" type="datetime1">
              <a:rPr lang="en-US" smtClean="0"/>
              <a:t>6/27/2015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8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6871-1570-4A44-B76C-376FA0556317}" type="datetime1">
              <a:rPr lang="en-US" smtClean="0"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0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7A8-0297-45FC-B382-ADAE1546D86B}" type="datetime1">
              <a:rPr lang="en-US" smtClean="0"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2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44332-72CA-4336-BCA4-AF14046DCA7D}" type="datetime1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005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7C494C5-0B8F-4F87-8DD0-709F09308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8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1825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Exploring the Potential of Heterogeneous </a:t>
            </a:r>
            <a:br>
              <a:rPr lang="en-US" sz="4000" dirty="0" smtClean="0"/>
            </a:br>
            <a:r>
              <a:rPr lang="en-US" sz="4000" dirty="0" smtClean="0"/>
              <a:t>Von Neumann / Dataflow </a:t>
            </a:r>
            <a:br>
              <a:rPr lang="en-US" sz="4000" dirty="0" smtClean="0"/>
            </a:br>
            <a:r>
              <a:rPr lang="en-US" sz="4000" dirty="0" smtClean="0"/>
              <a:t>Execution</a:t>
            </a:r>
            <a:r>
              <a:rPr lang="en-US" sz="4000" dirty="0"/>
              <a:t> </a:t>
            </a:r>
            <a:r>
              <a:rPr lang="en-US" sz="4000" dirty="0" smtClean="0"/>
              <a:t>Models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Tony Nowatzki</a:t>
            </a:r>
          </a:p>
          <a:p>
            <a:r>
              <a:rPr lang="en-US" dirty="0" smtClean="0"/>
              <a:t>Vinay Gangadhar </a:t>
            </a:r>
          </a:p>
          <a:p>
            <a:r>
              <a:rPr lang="en-US" dirty="0" smtClean="0"/>
              <a:t>Karthikeyan Sankaralingam</a:t>
            </a:r>
          </a:p>
          <a:p>
            <a:r>
              <a:rPr lang="en-US" dirty="0" smtClean="0"/>
              <a:t>University of Wisconsin - Madison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 descr="I:\Documents\UW\research\sosp09\poster\UW_logo_4color_p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-96914" y="5779030"/>
            <a:ext cx="1143000" cy="1119252"/>
          </a:xfrm>
          <a:prstGeom prst="rect">
            <a:avLst/>
          </a:prstGeom>
          <a:noFill/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5933424"/>
            <a:ext cx="533400" cy="92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7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76200"/>
            <a:ext cx="882498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Property 2: Benefits of Restricted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00565"/>
            <a:ext cx="457200" cy="365125"/>
          </a:xfrm>
        </p:spPr>
        <p:txBody>
          <a:bodyPr/>
          <a:lstStyle/>
          <a:p>
            <a:fld id="{67C494C5-0B8F-4F87-8DD0-709F09308CCA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2452" y="137208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Scope: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98508" y="3265378"/>
            <a:ext cx="2011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(must support arbitrary procedure calls, recursion, instruction misses)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0" y="1371600"/>
            <a:ext cx="2392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Arbitrary Code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1371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Inner Loops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0" y="137208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Traces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2452" y="3488541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Area/Power: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720141" y="351367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High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48198" y="349190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Low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65294" y="3488541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Low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2452" y="4321314"/>
            <a:ext cx="1712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Coverage:</a:t>
            </a:r>
          </a:p>
          <a:p>
            <a:r>
              <a:rPr lang="en-US" sz="2000" dirty="0" smtClean="0"/>
              <a:t>(any duration)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192452" y="5311914"/>
            <a:ext cx="1788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Coverage:</a:t>
            </a:r>
          </a:p>
          <a:p>
            <a:r>
              <a:rPr lang="en-US" sz="2000" dirty="0" smtClean="0"/>
              <a:t>(long duration)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742988" y="4490591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100%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4413" y="5481191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100%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513850"/>
            <a:ext cx="8184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Fine Print: Static Region Size 1024 Instructions; Long Duration (lasting Longer than 1000 Cycles)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899620" y="4427607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61%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248" y="5413908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46%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78616" y="4427607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41%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46244" y="5413908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27%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426772" y="1981200"/>
            <a:ext cx="182728" cy="693420"/>
          </a:xfrm>
          <a:custGeom>
            <a:avLst/>
            <a:gdLst>
              <a:gd name="connsiteX0" fmla="*/ 126864 w 126864"/>
              <a:gd name="connsiteY0" fmla="*/ 269405 h 322010"/>
              <a:gd name="connsiteX1" fmla="*/ 76064 w 126864"/>
              <a:gd name="connsiteY1" fmla="*/ 320205 h 322010"/>
              <a:gd name="connsiteX2" fmla="*/ 9389 w 126864"/>
              <a:gd name="connsiteY2" fmla="*/ 282105 h 322010"/>
              <a:gd name="connsiteX3" fmla="*/ 6214 w 126864"/>
              <a:gd name="connsiteY3" fmla="*/ 31280 h 322010"/>
              <a:gd name="connsiteX4" fmla="*/ 63364 w 126864"/>
              <a:gd name="connsiteY4" fmla="*/ 5880 h 322010"/>
              <a:gd name="connsiteX5" fmla="*/ 107814 w 126864"/>
              <a:gd name="connsiteY5" fmla="*/ 50330 h 32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864" h="322010">
                <a:moveTo>
                  <a:pt x="126864" y="269405"/>
                </a:moveTo>
                <a:cubicBezTo>
                  <a:pt x="111253" y="293746"/>
                  <a:pt x="95643" y="318088"/>
                  <a:pt x="76064" y="320205"/>
                </a:cubicBezTo>
                <a:cubicBezTo>
                  <a:pt x="56485" y="322322"/>
                  <a:pt x="21031" y="330259"/>
                  <a:pt x="9389" y="282105"/>
                </a:cubicBezTo>
                <a:cubicBezTo>
                  <a:pt x="-2253" y="233951"/>
                  <a:pt x="-2782" y="77317"/>
                  <a:pt x="6214" y="31280"/>
                </a:cubicBezTo>
                <a:cubicBezTo>
                  <a:pt x="15210" y="-14757"/>
                  <a:pt x="46431" y="2705"/>
                  <a:pt x="63364" y="5880"/>
                </a:cubicBezTo>
                <a:cubicBezTo>
                  <a:pt x="80297" y="9055"/>
                  <a:pt x="94055" y="29692"/>
                  <a:pt x="107814" y="50330"/>
                </a:cubicBezTo>
              </a:path>
            </a:pathLst>
          </a:custGeom>
          <a:noFill/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2286000" y="1840468"/>
            <a:ext cx="518977" cy="1024263"/>
          </a:xfrm>
          <a:custGeom>
            <a:avLst/>
            <a:gdLst>
              <a:gd name="connsiteX0" fmla="*/ 204603 w 210953"/>
              <a:gd name="connsiteY0" fmla="*/ 791126 h 832456"/>
              <a:gd name="connsiteX1" fmla="*/ 150628 w 210953"/>
              <a:gd name="connsiteY1" fmla="*/ 826051 h 832456"/>
              <a:gd name="connsiteX2" fmla="*/ 68078 w 210953"/>
              <a:gd name="connsiteY2" fmla="*/ 829226 h 832456"/>
              <a:gd name="connsiteX3" fmla="*/ 36328 w 210953"/>
              <a:gd name="connsiteY3" fmla="*/ 791126 h 832456"/>
              <a:gd name="connsiteX4" fmla="*/ 17278 w 210953"/>
              <a:gd name="connsiteY4" fmla="*/ 714926 h 832456"/>
              <a:gd name="connsiteX5" fmla="*/ 4578 w 210953"/>
              <a:gd name="connsiteY5" fmla="*/ 533951 h 832456"/>
              <a:gd name="connsiteX6" fmla="*/ 7753 w 210953"/>
              <a:gd name="connsiteY6" fmla="*/ 89451 h 832456"/>
              <a:gd name="connsiteX7" fmla="*/ 90303 w 210953"/>
              <a:gd name="connsiteY7" fmla="*/ 551 h 832456"/>
              <a:gd name="connsiteX8" fmla="*/ 172853 w 210953"/>
              <a:gd name="connsiteY8" fmla="*/ 54526 h 832456"/>
              <a:gd name="connsiteX9" fmla="*/ 210953 w 210953"/>
              <a:gd name="connsiteY9" fmla="*/ 108501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72853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487 h 832817"/>
              <a:gd name="connsiteX1" fmla="*/ 150628 w 207953"/>
              <a:gd name="connsiteY1" fmla="*/ 826412 h 832817"/>
              <a:gd name="connsiteX2" fmla="*/ 68078 w 207953"/>
              <a:gd name="connsiteY2" fmla="*/ 829587 h 832817"/>
              <a:gd name="connsiteX3" fmla="*/ 36328 w 207953"/>
              <a:gd name="connsiteY3" fmla="*/ 791487 h 832817"/>
              <a:gd name="connsiteX4" fmla="*/ 17278 w 207953"/>
              <a:gd name="connsiteY4" fmla="*/ 715287 h 832817"/>
              <a:gd name="connsiteX5" fmla="*/ 4578 w 207953"/>
              <a:gd name="connsiteY5" fmla="*/ 534312 h 832817"/>
              <a:gd name="connsiteX6" fmla="*/ 7753 w 207953"/>
              <a:gd name="connsiteY6" fmla="*/ 89812 h 832817"/>
              <a:gd name="connsiteX7" fmla="*/ 90303 w 207953"/>
              <a:gd name="connsiteY7" fmla="*/ 912 h 832817"/>
              <a:gd name="connsiteX8" fmla="*/ 169852 w 207953"/>
              <a:gd name="connsiteY8" fmla="*/ 47477 h 832817"/>
              <a:gd name="connsiteX9" fmla="*/ 207953 w 207953"/>
              <a:gd name="connsiteY9" fmla="*/ 173080 h 83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953" h="832817">
                <a:moveTo>
                  <a:pt x="204603" y="791487"/>
                </a:moveTo>
                <a:cubicBezTo>
                  <a:pt x="188992" y="805774"/>
                  <a:pt x="173382" y="820062"/>
                  <a:pt x="150628" y="826412"/>
                </a:cubicBezTo>
                <a:cubicBezTo>
                  <a:pt x="127874" y="832762"/>
                  <a:pt x="87128" y="835408"/>
                  <a:pt x="68078" y="829587"/>
                </a:cubicBezTo>
                <a:cubicBezTo>
                  <a:pt x="49028" y="823766"/>
                  <a:pt x="44795" y="810537"/>
                  <a:pt x="36328" y="791487"/>
                </a:cubicBezTo>
                <a:cubicBezTo>
                  <a:pt x="27861" y="772437"/>
                  <a:pt x="22570" y="758149"/>
                  <a:pt x="17278" y="715287"/>
                </a:cubicBezTo>
                <a:cubicBezTo>
                  <a:pt x="11986" y="672425"/>
                  <a:pt x="6165" y="638558"/>
                  <a:pt x="4578" y="534312"/>
                </a:cubicBezTo>
                <a:cubicBezTo>
                  <a:pt x="2991" y="430066"/>
                  <a:pt x="-6535" y="178712"/>
                  <a:pt x="7753" y="89812"/>
                </a:cubicBezTo>
                <a:cubicBezTo>
                  <a:pt x="22041" y="912"/>
                  <a:pt x="63287" y="7968"/>
                  <a:pt x="90303" y="912"/>
                </a:cubicBezTo>
                <a:cubicBezTo>
                  <a:pt x="117320" y="-6144"/>
                  <a:pt x="149744" y="29485"/>
                  <a:pt x="169852" y="47477"/>
                </a:cubicBezTo>
                <a:cubicBezTo>
                  <a:pt x="189960" y="90167"/>
                  <a:pt x="198957" y="100751"/>
                  <a:pt x="207953" y="173080"/>
                </a:cubicBezTo>
              </a:path>
            </a:pathLst>
          </a:custGeom>
          <a:noFill/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165559" y="2765692"/>
            <a:ext cx="365760" cy="190455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76" idx="3"/>
            <a:endCxn id="49" idx="1"/>
          </p:cNvCxnSpPr>
          <p:nvPr/>
        </p:nvCxnSpPr>
        <p:spPr>
          <a:xfrm>
            <a:off x="2933741" y="2860920"/>
            <a:ext cx="231818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2567981" y="2078829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567981" y="2420797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61" idx="0"/>
          </p:cNvCxnSpPr>
          <p:nvPr/>
        </p:nvCxnSpPr>
        <p:spPr>
          <a:xfrm>
            <a:off x="2750861" y="2265105"/>
            <a:ext cx="0" cy="15569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2567981" y="2765692"/>
            <a:ext cx="365760" cy="190455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61" idx="2"/>
            <a:endCxn id="76" idx="0"/>
          </p:cNvCxnSpPr>
          <p:nvPr/>
        </p:nvCxnSpPr>
        <p:spPr>
          <a:xfrm>
            <a:off x="2750861" y="2607073"/>
            <a:ext cx="0" cy="158619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709174" y="2921846"/>
            <a:ext cx="63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(call)</a:t>
            </a:r>
            <a:endParaRPr lang="en-US" dirty="0"/>
          </a:p>
        </p:txBody>
      </p:sp>
      <p:sp>
        <p:nvSpPr>
          <p:cNvPr id="147" name="Freeform 146"/>
          <p:cNvSpPr/>
          <p:nvPr/>
        </p:nvSpPr>
        <p:spPr>
          <a:xfrm>
            <a:off x="5893831" y="1972433"/>
            <a:ext cx="182728" cy="693420"/>
          </a:xfrm>
          <a:custGeom>
            <a:avLst/>
            <a:gdLst>
              <a:gd name="connsiteX0" fmla="*/ 126864 w 126864"/>
              <a:gd name="connsiteY0" fmla="*/ 269405 h 322010"/>
              <a:gd name="connsiteX1" fmla="*/ 76064 w 126864"/>
              <a:gd name="connsiteY1" fmla="*/ 320205 h 322010"/>
              <a:gd name="connsiteX2" fmla="*/ 9389 w 126864"/>
              <a:gd name="connsiteY2" fmla="*/ 282105 h 322010"/>
              <a:gd name="connsiteX3" fmla="*/ 6214 w 126864"/>
              <a:gd name="connsiteY3" fmla="*/ 31280 h 322010"/>
              <a:gd name="connsiteX4" fmla="*/ 63364 w 126864"/>
              <a:gd name="connsiteY4" fmla="*/ 5880 h 322010"/>
              <a:gd name="connsiteX5" fmla="*/ 107814 w 126864"/>
              <a:gd name="connsiteY5" fmla="*/ 50330 h 32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864" h="322010">
                <a:moveTo>
                  <a:pt x="126864" y="269405"/>
                </a:moveTo>
                <a:cubicBezTo>
                  <a:pt x="111253" y="293746"/>
                  <a:pt x="95643" y="318088"/>
                  <a:pt x="76064" y="320205"/>
                </a:cubicBezTo>
                <a:cubicBezTo>
                  <a:pt x="56485" y="322322"/>
                  <a:pt x="21031" y="330259"/>
                  <a:pt x="9389" y="282105"/>
                </a:cubicBezTo>
                <a:cubicBezTo>
                  <a:pt x="-2253" y="233951"/>
                  <a:pt x="-2782" y="77317"/>
                  <a:pt x="6214" y="31280"/>
                </a:cubicBezTo>
                <a:cubicBezTo>
                  <a:pt x="15210" y="-14757"/>
                  <a:pt x="46431" y="2705"/>
                  <a:pt x="63364" y="5880"/>
                </a:cubicBezTo>
                <a:cubicBezTo>
                  <a:pt x="80297" y="9055"/>
                  <a:pt x="94055" y="29692"/>
                  <a:pt x="107814" y="50330"/>
                </a:cubicBezTo>
              </a:path>
            </a:pathLst>
          </a:custGeom>
          <a:noFill/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8" name="Rounded Rectangle 147"/>
          <p:cNvSpPr/>
          <p:nvPr/>
        </p:nvSpPr>
        <p:spPr>
          <a:xfrm>
            <a:off x="6035040" y="2070062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6035040" y="2412030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Arrow Connector 149"/>
          <p:cNvCxnSpPr>
            <a:stCxn id="148" idx="2"/>
            <a:endCxn id="149" idx="0"/>
          </p:cNvCxnSpPr>
          <p:nvPr/>
        </p:nvCxnSpPr>
        <p:spPr>
          <a:xfrm>
            <a:off x="6217920" y="2256338"/>
            <a:ext cx="0" cy="15569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49" idx="2"/>
          </p:cNvCxnSpPr>
          <p:nvPr/>
        </p:nvCxnSpPr>
        <p:spPr>
          <a:xfrm>
            <a:off x="6217920" y="2598306"/>
            <a:ext cx="0" cy="158619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7902918" y="2084644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7902918" y="2426612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Arrow Connector 154"/>
          <p:cNvCxnSpPr>
            <a:stCxn id="153" idx="2"/>
            <a:endCxn id="154" idx="0"/>
          </p:cNvCxnSpPr>
          <p:nvPr/>
        </p:nvCxnSpPr>
        <p:spPr>
          <a:xfrm>
            <a:off x="8085798" y="2270920"/>
            <a:ext cx="0" cy="15569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4" idx="2"/>
          </p:cNvCxnSpPr>
          <p:nvPr/>
        </p:nvCxnSpPr>
        <p:spPr>
          <a:xfrm>
            <a:off x="8085798" y="2612888"/>
            <a:ext cx="0" cy="158619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1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5" grpId="0"/>
      <p:bldP spid="36" grpId="0"/>
      <p:bldP spid="37" grpId="0"/>
      <p:bldP spid="38" grpId="0"/>
      <p:bldP spid="39" grpId="0"/>
      <p:bldP spid="40" grpId="0"/>
      <p:bldP spid="5" grpId="0"/>
      <p:bldP spid="30" grpId="0"/>
      <p:bldP spid="6" grpId="0"/>
      <p:bldP spid="41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00565"/>
            <a:ext cx="457200" cy="365125"/>
          </a:xfrm>
        </p:spPr>
        <p:txBody>
          <a:bodyPr/>
          <a:lstStyle/>
          <a:p>
            <a:fld id="{67C494C5-0B8F-4F87-8DD0-709F09308CCA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137208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Scope: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47800" y="1371601"/>
            <a:ext cx="2160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Arbitrary Code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43600" y="13716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Inner Loops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872933" y="137208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Traces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" y="351367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Area/Power: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030461" y="351367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High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00800" y="351367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Low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25333" y="351367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Low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" y="4321314"/>
            <a:ext cx="1712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Coverage:</a:t>
            </a:r>
          </a:p>
          <a:p>
            <a:r>
              <a:rPr lang="en-US" sz="2000" dirty="0" smtClean="0"/>
              <a:t>(any duration)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" y="5311914"/>
            <a:ext cx="1788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Coverage:</a:t>
            </a:r>
          </a:p>
          <a:p>
            <a:r>
              <a:rPr lang="en-US" sz="2000" dirty="0" smtClean="0"/>
              <a:t>(long duration)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053308" y="4490591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100%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24733" y="5481191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100%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762" y="6513850"/>
            <a:ext cx="8594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Fine Print: Static Region Size 1024 Instructions; Long Duration (lasting Longer than 1000 Instructions)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6426511" y="4427607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61%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26511" y="5413908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46%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51044" y="4427607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41%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51044" y="5413908"/>
            <a:ext cx="7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27%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05200" y="1313231"/>
            <a:ext cx="2261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Nested Loops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269141" y="3405101"/>
            <a:ext cx="1168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Low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00762" y="4350663"/>
            <a:ext cx="808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74%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88191" y="540424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67%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76199" y="76200"/>
            <a:ext cx="882498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Property 2: Benefits of Restricted Scope</a:t>
            </a:r>
            <a:endParaRPr lang="en-US" dirty="0"/>
          </a:p>
        </p:txBody>
      </p:sp>
      <p:sp>
        <p:nvSpPr>
          <p:cNvPr id="101" name="Freeform 100"/>
          <p:cNvSpPr/>
          <p:nvPr/>
        </p:nvSpPr>
        <p:spPr>
          <a:xfrm>
            <a:off x="1893372" y="2087934"/>
            <a:ext cx="182728" cy="693420"/>
          </a:xfrm>
          <a:custGeom>
            <a:avLst/>
            <a:gdLst>
              <a:gd name="connsiteX0" fmla="*/ 126864 w 126864"/>
              <a:gd name="connsiteY0" fmla="*/ 269405 h 322010"/>
              <a:gd name="connsiteX1" fmla="*/ 76064 w 126864"/>
              <a:gd name="connsiteY1" fmla="*/ 320205 h 322010"/>
              <a:gd name="connsiteX2" fmla="*/ 9389 w 126864"/>
              <a:gd name="connsiteY2" fmla="*/ 282105 h 322010"/>
              <a:gd name="connsiteX3" fmla="*/ 6214 w 126864"/>
              <a:gd name="connsiteY3" fmla="*/ 31280 h 322010"/>
              <a:gd name="connsiteX4" fmla="*/ 63364 w 126864"/>
              <a:gd name="connsiteY4" fmla="*/ 5880 h 322010"/>
              <a:gd name="connsiteX5" fmla="*/ 107814 w 126864"/>
              <a:gd name="connsiteY5" fmla="*/ 50330 h 32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864" h="322010">
                <a:moveTo>
                  <a:pt x="126864" y="269405"/>
                </a:moveTo>
                <a:cubicBezTo>
                  <a:pt x="111253" y="293746"/>
                  <a:pt x="95643" y="318088"/>
                  <a:pt x="76064" y="320205"/>
                </a:cubicBezTo>
                <a:cubicBezTo>
                  <a:pt x="56485" y="322322"/>
                  <a:pt x="21031" y="330259"/>
                  <a:pt x="9389" y="282105"/>
                </a:cubicBezTo>
                <a:cubicBezTo>
                  <a:pt x="-2253" y="233951"/>
                  <a:pt x="-2782" y="77317"/>
                  <a:pt x="6214" y="31280"/>
                </a:cubicBezTo>
                <a:cubicBezTo>
                  <a:pt x="15210" y="-14757"/>
                  <a:pt x="46431" y="2705"/>
                  <a:pt x="63364" y="5880"/>
                </a:cubicBezTo>
                <a:cubicBezTo>
                  <a:pt x="80297" y="9055"/>
                  <a:pt x="94055" y="29692"/>
                  <a:pt x="107814" y="50330"/>
                </a:cubicBezTo>
              </a:path>
            </a:pathLst>
          </a:custGeom>
          <a:noFill/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" name="Freeform 101"/>
          <p:cNvSpPr/>
          <p:nvPr/>
        </p:nvSpPr>
        <p:spPr>
          <a:xfrm>
            <a:off x="1752600" y="1947202"/>
            <a:ext cx="518977" cy="1024263"/>
          </a:xfrm>
          <a:custGeom>
            <a:avLst/>
            <a:gdLst>
              <a:gd name="connsiteX0" fmla="*/ 204603 w 210953"/>
              <a:gd name="connsiteY0" fmla="*/ 791126 h 832456"/>
              <a:gd name="connsiteX1" fmla="*/ 150628 w 210953"/>
              <a:gd name="connsiteY1" fmla="*/ 826051 h 832456"/>
              <a:gd name="connsiteX2" fmla="*/ 68078 w 210953"/>
              <a:gd name="connsiteY2" fmla="*/ 829226 h 832456"/>
              <a:gd name="connsiteX3" fmla="*/ 36328 w 210953"/>
              <a:gd name="connsiteY3" fmla="*/ 791126 h 832456"/>
              <a:gd name="connsiteX4" fmla="*/ 17278 w 210953"/>
              <a:gd name="connsiteY4" fmla="*/ 714926 h 832456"/>
              <a:gd name="connsiteX5" fmla="*/ 4578 w 210953"/>
              <a:gd name="connsiteY5" fmla="*/ 533951 h 832456"/>
              <a:gd name="connsiteX6" fmla="*/ 7753 w 210953"/>
              <a:gd name="connsiteY6" fmla="*/ 89451 h 832456"/>
              <a:gd name="connsiteX7" fmla="*/ 90303 w 210953"/>
              <a:gd name="connsiteY7" fmla="*/ 551 h 832456"/>
              <a:gd name="connsiteX8" fmla="*/ 172853 w 210953"/>
              <a:gd name="connsiteY8" fmla="*/ 54526 h 832456"/>
              <a:gd name="connsiteX9" fmla="*/ 210953 w 210953"/>
              <a:gd name="connsiteY9" fmla="*/ 108501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72853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487 h 832817"/>
              <a:gd name="connsiteX1" fmla="*/ 150628 w 207953"/>
              <a:gd name="connsiteY1" fmla="*/ 826412 h 832817"/>
              <a:gd name="connsiteX2" fmla="*/ 68078 w 207953"/>
              <a:gd name="connsiteY2" fmla="*/ 829587 h 832817"/>
              <a:gd name="connsiteX3" fmla="*/ 36328 w 207953"/>
              <a:gd name="connsiteY3" fmla="*/ 791487 h 832817"/>
              <a:gd name="connsiteX4" fmla="*/ 17278 w 207953"/>
              <a:gd name="connsiteY4" fmla="*/ 715287 h 832817"/>
              <a:gd name="connsiteX5" fmla="*/ 4578 w 207953"/>
              <a:gd name="connsiteY5" fmla="*/ 534312 h 832817"/>
              <a:gd name="connsiteX6" fmla="*/ 7753 w 207953"/>
              <a:gd name="connsiteY6" fmla="*/ 89812 h 832817"/>
              <a:gd name="connsiteX7" fmla="*/ 90303 w 207953"/>
              <a:gd name="connsiteY7" fmla="*/ 912 h 832817"/>
              <a:gd name="connsiteX8" fmla="*/ 169852 w 207953"/>
              <a:gd name="connsiteY8" fmla="*/ 47477 h 832817"/>
              <a:gd name="connsiteX9" fmla="*/ 207953 w 207953"/>
              <a:gd name="connsiteY9" fmla="*/ 173080 h 83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953" h="832817">
                <a:moveTo>
                  <a:pt x="204603" y="791487"/>
                </a:moveTo>
                <a:cubicBezTo>
                  <a:pt x="188992" y="805774"/>
                  <a:pt x="173382" y="820062"/>
                  <a:pt x="150628" y="826412"/>
                </a:cubicBezTo>
                <a:cubicBezTo>
                  <a:pt x="127874" y="832762"/>
                  <a:pt x="87128" y="835408"/>
                  <a:pt x="68078" y="829587"/>
                </a:cubicBezTo>
                <a:cubicBezTo>
                  <a:pt x="49028" y="823766"/>
                  <a:pt x="44795" y="810537"/>
                  <a:pt x="36328" y="791487"/>
                </a:cubicBezTo>
                <a:cubicBezTo>
                  <a:pt x="27861" y="772437"/>
                  <a:pt x="22570" y="758149"/>
                  <a:pt x="17278" y="715287"/>
                </a:cubicBezTo>
                <a:cubicBezTo>
                  <a:pt x="11986" y="672425"/>
                  <a:pt x="6165" y="638558"/>
                  <a:pt x="4578" y="534312"/>
                </a:cubicBezTo>
                <a:cubicBezTo>
                  <a:pt x="2991" y="430066"/>
                  <a:pt x="-6535" y="178712"/>
                  <a:pt x="7753" y="89812"/>
                </a:cubicBezTo>
                <a:cubicBezTo>
                  <a:pt x="22041" y="912"/>
                  <a:pt x="63287" y="7968"/>
                  <a:pt x="90303" y="912"/>
                </a:cubicBezTo>
                <a:cubicBezTo>
                  <a:pt x="117320" y="-6144"/>
                  <a:pt x="149744" y="29485"/>
                  <a:pt x="169852" y="47477"/>
                </a:cubicBezTo>
                <a:cubicBezTo>
                  <a:pt x="189960" y="90167"/>
                  <a:pt x="198957" y="100751"/>
                  <a:pt x="207953" y="173080"/>
                </a:cubicBezTo>
              </a:path>
            </a:pathLst>
          </a:custGeom>
          <a:noFill/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2632159" y="2872426"/>
            <a:ext cx="365760" cy="190455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>
            <a:stCxn id="108" idx="3"/>
            <a:endCxn id="103" idx="1"/>
          </p:cNvCxnSpPr>
          <p:nvPr/>
        </p:nvCxnSpPr>
        <p:spPr>
          <a:xfrm>
            <a:off x="2400341" y="2967654"/>
            <a:ext cx="231818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2034581" y="2185563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2034581" y="2527531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>
            <a:stCxn id="105" idx="2"/>
            <a:endCxn id="106" idx="0"/>
          </p:cNvCxnSpPr>
          <p:nvPr/>
        </p:nvCxnSpPr>
        <p:spPr>
          <a:xfrm>
            <a:off x="2217461" y="2371839"/>
            <a:ext cx="0" cy="15569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2034581" y="2872426"/>
            <a:ext cx="365760" cy="190455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>
            <a:stCxn id="106" idx="2"/>
            <a:endCxn id="108" idx="0"/>
          </p:cNvCxnSpPr>
          <p:nvPr/>
        </p:nvCxnSpPr>
        <p:spPr>
          <a:xfrm>
            <a:off x="2217461" y="2713807"/>
            <a:ext cx="0" cy="158619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175774" y="3028580"/>
            <a:ext cx="63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(call)</a:t>
            </a:r>
            <a:endParaRPr lang="en-US" dirty="0"/>
          </a:p>
        </p:txBody>
      </p:sp>
      <p:sp>
        <p:nvSpPr>
          <p:cNvPr id="111" name="Freeform 110"/>
          <p:cNvSpPr/>
          <p:nvPr/>
        </p:nvSpPr>
        <p:spPr>
          <a:xfrm>
            <a:off x="6477000" y="2106488"/>
            <a:ext cx="182728" cy="693420"/>
          </a:xfrm>
          <a:custGeom>
            <a:avLst/>
            <a:gdLst>
              <a:gd name="connsiteX0" fmla="*/ 126864 w 126864"/>
              <a:gd name="connsiteY0" fmla="*/ 269405 h 322010"/>
              <a:gd name="connsiteX1" fmla="*/ 76064 w 126864"/>
              <a:gd name="connsiteY1" fmla="*/ 320205 h 322010"/>
              <a:gd name="connsiteX2" fmla="*/ 9389 w 126864"/>
              <a:gd name="connsiteY2" fmla="*/ 282105 h 322010"/>
              <a:gd name="connsiteX3" fmla="*/ 6214 w 126864"/>
              <a:gd name="connsiteY3" fmla="*/ 31280 h 322010"/>
              <a:gd name="connsiteX4" fmla="*/ 63364 w 126864"/>
              <a:gd name="connsiteY4" fmla="*/ 5880 h 322010"/>
              <a:gd name="connsiteX5" fmla="*/ 107814 w 126864"/>
              <a:gd name="connsiteY5" fmla="*/ 50330 h 32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864" h="322010">
                <a:moveTo>
                  <a:pt x="126864" y="269405"/>
                </a:moveTo>
                <a:cubicBezTo>
                  <a:pt x="111253" y="293746"/>
                  <a:pt x="95643" y="318088"/>
                  <a:pt x="76064" y="320205"/>
                </a:cubicBezTo>
                <a:cubicBezTo>
                  <a:pt x="56485" y="322322"/>
                  <a:pt x="21031" y="330259"/>
                  <a:pt x="9389" y="282105"/>
                </a:cubicBezTo>
                <a:cubicBezTo>
                  <a:pt x="-2253" y="233951"/>
                  <a:pt x="-2782" y="77317"/>
                  <a:pt x="6214" y="31280"/>
                </a:cubicBezTo>
                <a:cubicBezTo>
                  <a:pt x="15210" y="-14757"/>
                  <a:pt x="46431" y="2705"/>
                  <a:pt x="63364" y="5880"/>
                </a:cubicBezTo>
                <a:cubicBezTo>
                  <a:pt x="80297" y="9055"/>
                  <a:pt x="94055" y="29692"/>
                  <a:pt x="107814" y="50330"/>
                </a:cubicBezTo>
              </a:path>
            </a:pathLst>
          </a:custGeom>
          <a:noFill/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6618209" y="2204117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6618209" y="2546085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>
            <a:stCxn id="112" idx="2"/>
            <a:endCxn id="113" idx="0"/>
          </p:cNvCxnSpPr>
          <p:nvPr/>
        </p:nvCxnSpPr>
        <p:spPr>
          <a:xfrm>
            <a:off x="6801089" y="2390393"/>
            <a:ext cx="0" cy="15569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3" idx="2"/>
          </p:cNvCxnSpPr>
          <p:nvPr/>
        </p:nvCxnSpPr>
        <p:spPr>
          <a:xfrm>
            <a:off x="6801089" y="2732361"/>
            <a:ext cx="0" cy="158619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8168640" y="2218699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8168640" y="2560667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>
            <a:stCxn id="116" idx="2"/>
            <a:endCxn id="117" idx="0"/>
          </p:cNvCxnSpPr>
          <p:nvPr/>
        </p:nvCxnSpPr>
        <p:spPr>
          <a:xfrm>
            <a:off x="8351520" y="2404975"/>
            <a:ext cx="0" cy="15569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7" idx="2"/>
          </p:cNvCxnSpPr>
          <p:nvPr/>
        </p:nvCxnSpPr>
        <p:spPr>
          <a:xfrm>
            <a:off x="8351520" y="2746943"/>
            <a:ext cx="0" cy="158619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4407972" y="2073053"/>
            <a:ext cx="182728" cy="693420"/>
          </a:xfrm>
          <a:custGeom>
            <a:avLst/>
            <a:gdLst>
              <a:gd name="connsiteX0" fmla="*/ 126864 w 126864"/>
              <a:gd name="connsiteY0" fmla="*/ 269405 h 322010"/>
              <a:gd name="connsiteX1" fmla="*/ 76064 w 126864"/>
              <a:gd name="connsiteY1" fmla="*/ 320205 h 322010"/>
              <a:gd name="connsiteX2" fmla="*/ 9389 w 126864"/>
              <a:gd name="connsiteY2" fmla="*/ 282105 h 322010"/>
              <a:gd name="connsiteX3" fmla="*/ 6214 w 126864"/>
              <a:gd name="connsiteY3" fmla="*/ 31280 h 322010"/>
              <a:gd name="connsiteX4" fmla="*/ 63364 w 126864"/>
              <a:gd name="connsiteY4" fmla="*/ 5880 h 322010"/>
              <a:gd name="connsiteX5" fmla="*/ 107814 w 126864"/>
              <a:gd name="connsiteY5" fmla="*/ 50330 h 32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864" h="322010">
                <a:moveTo>
                  <a:pt x="126864" y="269405"/>
                </a:moveTo>
                <a:cubicBezTo>
                  <a:pt x="111253" y="293746"/>
                  <a:pt x="95643" y="318088"/>
                  <a:pt x="76064" y="320205"/>
                </a:cubicBezTo>
                <a:cubicBezTo>
                  <a:pt x="56485" y="322322"/>
                  <a:pt x="21031" y="330259"/>
                  <a:pt x="9389" y="282105"/>
                </a:cubicBezTo>
                <a:cubicBezTo>
                  <a:pt x="-2253" y="233951"/>
                  <a:pt x="-2782" y="77317"/>
                  <a:pt x="6214" y="31280"/>
                </a:cubicBezTo>
                <a:cubicBezTo>
                  <a:pt x="15210" y="-14757"/>
                  <a:pt x="46431" y="2705"/>
                  <a:pt x="63364" y="5880"/>
                </a:cubicBezTo>
                <a:cubicBezTo>
                  <a:pt x="80297" y="9055"/>
                  <a:pt x="94055" y="29692"/>
                  <a:pt x="107814" y="50330"/>
                </a:cubicBezTo>
              </a:path>
            </a:pathLst>
          </a:custGeom>
          <a:noFill/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1" name="Freeform 120"/>
          <p:cNvSpPr/>
          <p:nvPr/>
        </p:nvSpPr>
        <p:spPr>
          <a:xfrm>
            <a:off x="4267200" y="1932321"/>
            <a:ext cx="518977" cy="1024263"/>
          </a:xfrm>
          <a:custGeom>
            <a:avLst/>
            <a:gdLst>
              <a:gd name="connsiteX0" fmla="*/ 204603 w 210953"/>
              <a:gd name="connsiteY0" fmla="*/ 791126 h 832456"/>
              <a:gd name="connsiteX1" fmla="*/ 150628 w 210953"/>
              <a:gd name="connsiteY1" fmla="*/ 826051 h 832456"/>
              <a:gd name="connsiteX2" fmla="*/ 68078 w 210953"/>
              <a:gd name="connsiteY2" fmla="*/ 829226 h 832456"/>
              <a:gd name="connsiteX3" fmla="*/ 36328 w 210953"/>
              <a:gd name="connsiteY3" fmla="*/ 791126 h 832456"/>
              <a:gd name="connsiteX4" fmla="*/ 17278 w 210953"/>
              <a:gd name="connsiteY4" fmla="*/ 714926 h 832456"/>
              <a:gd name="connsiteX5" fmla="*/ 4578 w 210953"/>
              <a:gd name="connsiteY5" fmla="*/ 533951 h 832456"/>
              <a:gd name="connsiteX6" fmla="*/ 7753 w 210953"/>
              <a:gd name="connsiteY6" fmla="*/ 89451 h 832456"/>
              <a:gd name="connsiteX7" fmla="*/ 90303 w 210953"/>
              <a:gd name="connsiteY7" fmla="*/ 551 h 832456"/>
              <a:gd name="connsiteX8" fmla="*/ 172853 w 210953"/>
              <a:gd name="connsiteY8" fmla="*/ 54526 h 832456"/>
              <a:gd name="connsiteX9" fmla="*/ 210953 w 210953"/>
              <a:gd name="connsiteY9" fmla="*/ 108501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72853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126 h 832456"/>
              <a:gd name="connsiteX1" fmla="*/ 150628 w 207953"/>
              <a:gd name="connsiteY1" fmla="*/ 826051 h 832456"/>
              <a:gd name="connsiteX2" fmla="*/ 68078 w 207953"/>
              <a:gd name="connsiteY2" fmla="*/ 829226 h 832456"/>
              <a:gd name="connsiteX3" fmla="*/ 36328 w 207953"/>
              <a:gd name="connsiteY3" fmla="*/ 791126 h 832456"/>
              <a:gd name="connsiteX4" fmla="*/ 17278 w 207953"/>
              <a:gd name="connsiteY4" fmla="*/ 714926 h 832456"/>
              <a:gd name="connsiteX5" fmla="*/ 4578 w 207953"/>
              <a:gd name="connsiteY5" fmla="*/ 533951 h 832456"/>
              <a:gd name="connsiteX6" fmla="*/ 7753 w 207953"/>
              <a:gd name="connsiteY6" fmla="*/ 89451 h 832456"/>
              <a:gd name="connsiteX7" fmla="*/ 90303 w 207953"/>
              <a:gd name="connsiteY7" fmla="*/ 551 h 832456"/>
              <a:gd name="connsiteX8" fmla="*/ 163851 w 207953"/>
              <a:gd name="connsiteY8" fmla="*/ 54526 h 832456"/>
              <a:gd name="connsiteX9" fmla="*/ 207953 w 207953"/>
              <a:gd name="connsiteY9" fmla="*/ 172719 h 832456"/>
              <a:gd name="connsiteX0" fmla="*/ 204603 w 207953"/>
              <a:gd name="connsiteY0" fmla="*/ 791487 h 832817"/>
              <a:gd name="connsiteX1" fmla="*/ 150628 w 207953"/>
              <a:gd name="connsiteY1" fmla="*/ 826412 h 832817"/>
              <a:gd name="connsiteX2" fmla="*/ 68078 w 207953"/>
              <a:gd name="connsiteY2" fmla="*/ 829587 h 832817"/>
              <a:gd name="connsiteX3" fmla="*/ 36328 w 207953"/>
              <a:gd name="connsiteY3" fmla="*/ 791487 h 832817"/>
              <a:gd name="connsiteX4" fmla="*/ 17278 w 207953"/>
              <a:gd name="connsiteY4" fmla="*/ 715287 h 832817"/>
              <a:gd name="connsiteX5" fmla="*/ 4578 w 207953"/>
              <a:gd name="connsiteY5" fmla="*/ 534312 h 832817"/>
              <a:gd name="connsiteX6" fmla="*/ 7753 w 207953"/>
              <a:gd name="connsiteY6" fmla="*/ 89812 h 832817"/>
              <a:gd name="connsiteX7" fmla="*/ 90303 w 207953"/>
              <a:gd name="connsiteY7" fmla="*/ 912 h 832817"/>
              <a:gd name="connsiteX8" fmla="*/ 169852 w 207953"/>
              <a:gd name="connsiteY8" fmla="*/ 47477 h 832817"/>
              <a:gd name="connsiteX9" fmla="*/ 207953 w 207953"/>
              <a:gd name="connsiteY9" fmla="*/ 173080 h 83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953" h="832817">
                <a:moveTo>
                  <a:pt x="204603" y="791487"/>
                </a:moveTo>
                <a:cubicBezTo>
                  <a:pt x="188992" y="805774"/>
                  <a:pt x="173382" y="820062"/>
                  <a:pt x="150628" y="826412"/>
                </a:cubicBezTo>
                <a:cubicBezTo>
                  <a:pt x="127874" y="832762"/>
                  <a:pt x="87128" y="835408"/>
                  <a:pt x="68078" y="829587"/>
                </a:cubicBezTo>
                <a:cubicBezTo>
                  <a:pt x="49028" y="823766"/>
                  <a:pt x="44795" y="810537"/>
                  <a:pt x="36328" y="791487"/>
                </a:cubicBezTo>
                <a:cubicBezTo>
                  <a:pt x="27861" y="772437"/>
                  <a:pt x="22570" y="758149"/>
                  <a:pt x="17278" y="715287"/>
                </a:cubicBezTo>
                <a:cubicBezTo>
                  <a:pt x="11986" y="672425"/>
                  <a:pt x="6165" y="638558"/>
                  <a:pt x="4578" y="534312"/>
                </a:cubicBezTo>
                <a:cubicBezTo>
                  <a:pt x="2991" y="430066"/>
                  <a:pt x="-6535" y="178712"/>
                  <a:pt x="7753" y="89812"/>
                </a:cubicBezTo>
                <a:cubicBezTo>
                  <a:pt x="22041" y="912"/>
                  <a:pt x="63287" y="7968"/>
                  <a:pt x="90303" y="912"/>
                </a:cubicBezTo>
                <a:cubicBezTo>
                  <a:pt x="117320" y="-6144"/>
                  <a:pt x="149744" y="29485"/>
                  <a:pt x="169852" y="47477"/>
                </a:cubicBezTo>
                <a:cubicBezTo>
                  <a:pt x="189960" y="90167"/>
                  <a:pt x="198957" y="100751"/>
                  <a:pt x="207953" y="173080"/>
                </a:cubicBezTo>
              </a:path>
            </a:pathLst>
          </a:custGeom>
          <a:noFill/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4549181" y="2170682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4549181" y="2512650"/>
            <a:ext cx="365760" cy="186276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Straight Arrow Connector 125"/>
          <p:cNvCxnSpPr>
            <a:stCxn id="124" idx="2"/>
            <a:endCxn id="125" idx="0"/>
          </p:cNvCxnSpPr>
          <p:nvPr/>
        </p:nvCxnSpPr>
        <p:spPr>
          <a:xfrm>
            <a:off x="4732061" y="2356958"/>
            <a:ext cx="0" cy="15569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4549181" y="2857545"/>
            <a:ext cx="365760" cy="190455"/>
          </a:xfrm>
          <a:prstGeom prst="roundRect">
            <a:avLst/>
          </a:prstGeom>
          <a:solidFill>
            <a:schemeClr val="accent6"/>
          </a:solidFill>
          <a:ln w="34925">
            <a:solidFill>
              <a:schemeClr val="tx1"/>
            </a:solidFill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Arrow Connector 127"/>
          <p:cNvCxnSpPr>
            <a:stCxn id="125" idx="2"/>
            <a:endCxn id="127" idx="0"/>
          </p:cNvCxnSpPr>
          <p:nvPr/>
        </p:nvCxnSpPr>
        <p:spPr>
          <a:xfrm>
            <a:off x="4732061" y="2698926"/>
            <a:ext cx="0" cy="158619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72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184" y="233768"/>
            <a:ext cx="8229600" cy="720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12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21500" y="1184411"/>
            <a:ext cx="1494682" cy="1330189"/>
            <a:chOff x="-1521730" y="-286658"/>
            <a:chExt cx="10437133" cy="8348576"/>
          </a:xfrm>
        </p:grpSpPr>
        <p:sp>
          <p:nvSpPr>
            <p:cNvPr id="43" name="Rectangle 42"/>
            <p:cNvSpPr/>
            <p:nvPr/>
          </p:nvSpPr>
          <p:spPr>
            <a:xfrm>
              <a:off x="990600" y="874450"/>
              <a:ext cx="7239000" cy="518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7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9078" y="5937074"/>
              <a:ext cx="7622593" cy="2124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Control</a:t>
              </a:r>
              <a:endParaRPr lang="en-US" sz="12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-4091609" y="2283221"/>
              <a:ext cx="7503830" cy="236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Memory</a:t>
              </a:r>
              <a:endParaRPr lang="en-US" sz="1600" b="1" dirty="0"/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-822668" y="2682536"/>
              <a:ext cx="4383356" cy="767179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>
                <a:solidFill>
                  <a:srgbClr val="FFCC66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3482435">
              <a:off x="2995458" y="2463946"/>
              <a:ext cx="6675642" cy="149495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48" name="Right Triangle 47"/>
            <p:cNvSpPr/>
            <p:nvPr/>
          </p:nvSpPr>
          <p:spPr>
            <a:xfrm rot="16200000" flipH="1">
              <a:off x="4717342" y="1592395"/>
              <a:ext cx="4230950" cy="2795052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04066" y="5257800"/>
              <a:ext cx="7225533" cy="79825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229601" y="3620176"/>
              <a:ext cx="685802" cy="24021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80434" y="6056053"/>
              <a:ext cx="1806364" cy="616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85421" y="6056050"/>
              <a:ext cx="770137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 rot="5400000">
              <a:off x="4353389" y="-868163"/>
              <a:ext cx="874446" cy="2610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990600" y="417250"/>
              <a:ext cx="0" cy="5638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250014" y="2961403"/>
              <a:ext cx="2743199" cy="117943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endParaRPr lang="en-US" sz="11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 rot="5400000">
              <a:off x="-719859" y="2485594"/>
              <a:ext cx="4177725" cy="106188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endParaRPr lang="en-US" sz="1100" b="1" dirty="0" smtClean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828800" y="1287004"/>
            <a:ext cx="5857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Describing why VonNeumann can complement Dataflow architectures.</a:t>
            </a:r>
            <a:endParaRPr lang="en-US" sz="2800" dirty="0"/>
          </a:p>
        </p:txBody>
      </p:sp>
      <p:sp>
        <p:nvSpPr>
          <p:cNvPr id="100" name="TextBox 99"/>
          <p:cNvSpPr txBox="1"/>
          <p:nvPr/>
        </p:nvSpPr>
        <p:spPr>
          <a:xfrm>
            <a:off x="1828800" y="273858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Leveraging program properties for efficient heterogeneous design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828800" y="5446594"/>
            <a:ext cx="5831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Performing a Design-Space Exploration</a:t>
            </a:r>
          </a:p>
          <a:p>
            <a:r>
              <a:rPr lang="en-US" sz="2800" dirty="0" smtClean="0"/>
              <a:t>Across (Small, Medium, Big) VN Cores</a:t>
            </a:r>
            <a:endParaRPr lang="en-US" sz="2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828800" y="4075093"/>
            <a:ext cx="5857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Designing SEED: Specialization </a:t>
            </a:r>
          </a:p>
          <a:p>
            <a:r>
              <a:rPr lang="en-US" sz="2800" dirty="0" smtClean="0"/>
              <a:t>Engine for Explicit-Dataflow</a:t>
            </a:r>
            <a:endParaRPr lang="en-US" sz="28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76200" y="5384107"/>
            <a:ext cx="1494681" cy="1330190"/>
            <a:chOff x="43247" y="5384107"/>
            <a:chExt cx="1494681" cy="1330190"/>
          </a:xfrm>
        </p:grpSpPr>
        <p:grpSp>
          <p:nvGrpSpPr>
            <p:cNvPr id="64" name="Group 63"/>
            <p:cNvGrpSpPr/>
            <p:nvPr/>
          </p:nvGrpSpPr>
          <p:grpSpPr>
            <a:xfrm>
              <a:off x="43247" y="5384107"/>
              <a:ext cx="1494681" cy="1330190"/>
              <a:chOff x="-1521726" y="-286662"/>
              <a:chExt cx="10437129" cy="834858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739078" y="5937074"/>
                <a:ext cx="7622593" cy="2124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Speedup</a:t>
                </a:r>
                <a:endParaRPr lang="en-US" sz="12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rot="16200000">
                <a:off x="-4091608" y="2283220"/>
                <a:ext cx="7503833" cy="2364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Energy</a:t>
                </a:r>
                <a:endParaRPr lang="en-US" sz="16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229601" y="3620176"/>
                <a:ext cx="685802" cy="24021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553199" y="6056051"/>
                <a:ext cx="2133602" cy="6163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900"/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>
                <a:off x="985421" y="6056050"/>
                <a:ext cx="770137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V="1">
                <a:off x="990600" y="417250"/>
                <a:ext cx="0" cy="5638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Connector 118"/>
            <p:cNvCxnSpPr/>
            <p:nvPr/>
          </p:nvCxnSpPr>
          <p:spPr>
            <a:xfrm flipV="1">
              <a:off x="514059" y="6071494"/>
              <a:ext cx="338731" cy="9462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852790" y="5852320"/>
              <a:ext cx="269299" cy="21917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1119199" y="5670074"/>
              <a:ext cx="80442" cy="187022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834902" y="6226250"/>
              <a:ext cx="193446" cy="51285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1021844" y="6075102"/>
              <a:ext cx="218837" cy="151148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1240681" y="5923648"/>
              <a:ext cx="80443" cy="147846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/>
          <p:cNvGrpSpPr/>
          <p:nvPr/>
        </p:nvGrpSpPr>
        <p:grpSpPr>
          <a:xfrm>
            <a:off x="275481" y="4200045"/>
            <a:ext cx="1333902" cy="820786"/>
            <a:chOff x="274514" y="4131768"/>
            <a:chExt cx="1333902" cy="820786"/>
          </a:xfrm>
        </p:grpSpPr>
        <p:sp>
          <p:nvSpPr>
            <p:cNvPr id="171" name="Rectangle 170"/>
            <p:cNvSpPr/>
            <p:nvPr/>
          </p:nvSpPr>
          <p:spPr>
            <a:xfrm>
              <a:off x="460723" y="4241519"/>
              <a:ext cx="1147693" cy="71103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5400000" scaled="1"/>
              <a:tileRect/>
            </a:gra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19417" y="4131768"/>
              <a:ext cx="1188999" cy="83324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74514" y="4274610"/>
              <a:ext cx="138948" cy="677944"/>
            </a:xfrm>
            <a:prstGeom prst="rect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74" name="Elbow Connector 173"/>
            <p:cNvCxnSpPr>
              <a:stCxn id="172" idx="1"/>
              <a:endCxn id="173" idx="0"/>
            </p:cNvCxnSpPr>
            <p:nvPr/>
          </p:nvCxnSpPr>
          <p:spPr>
            <a:xfrm rot="10800000" flipV="1">
              <a:off x="343989" y="4173429"/>
              <a:ext cx="75429" cy="101180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528383" y="4336561"/>
              <a:ext cx="109455" cy="104902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28382" y="4729137"/>
              <a:ext cx="102136" cy="135168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410940" y="4770851"/>
              <a:ext cx="158714" cy="11452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997190" y="4343756"/>
              <a:ext cx="232832" cy="506020"/>
              <a:chOff x="3877467" y="2295570"/>
              <a:chExt cx="1236664" cy="258123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3877468" y="2295570"/>
                <a:ext cx="1236663" cy="151443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/>
              <a:lstStyle/>
              <a:p>
                <a:pPr algn="ctr"/>
                <a:endParaRPr lang="en-US" sz="8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Flowchart: Manual Operation 179"/>
              <p:cNvSpPr/>
              <p:nvPr/>
            </p:nvSpPr>
            <p:spPr>
              <a:xfrm>
                <a:off x="3877467" y="3810000"/>
                <a:ext cx="1236663" cy="533400"/>
              </a:xfrm>
              <a:prstGeom prst="flowChartManualOperation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114800" y="4343400"/>
                <a:ext cx="755293" cy="533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3" name="Rectangle 182"/>
            <p:cNvSpPr/>
            <p:nvPr/>
          </p:nvSpPr>
          <p:spPr>
            <a:xfrm>
              <a:off x="1274604" y="4390368"/>
              <a:ext cx="177996" cy="14134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184" name="Elbow Connector 183"/>
            <p:cNvCxnSpPr>
              <a:stCxn id="183" idx="0"/>
              <a:endCxn id="197" idx="0"/>
            </p:cNvCxnSpPr>
            <p:nvPr/>
          </p:nvCxnSpPr>
          <p:spPr>
            <a:xfrm rot="16200000" flipV="1">
              <a:off x="1072971" y="4099736"/>
              <a:ext cx="45864" cy="535399"/>
            </a:xfrm>
            <a:prstGeom prst="bentConnector3">
              <a:avLst>
                <a:gd name="adj1" fmla="val 253765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Elbow Connector 184"/>
            <p:cNvCxnSpPr>
              <a:stCxn id="183" idx="0"/>
              <a:endCxn id="179" idx="0"/>
            </p:cNvCxnSpPr>
            <p:nvPr/>
          </p:nvCxnSpPr>
          <p:spPr>
            <a:xfrm rot="16200000" flipV="1">
              <a:off x="1215298" y="4242064"/>
              <a:ext cx="46612" cy="249996"/>
            </a:xfrm>
            <a:prstGeom prst="bentConnector3">
              <a:avLst>
                <a:gd name="adj1" fmla="val 244994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Elbow Connector 185"/>
            <p:cNvCxnSpPr>
              <a:stCxn id="183" idx="2"/>
              <a:endCxn id="181" idx="2"/>
            </p:cNvCxnSpPr>
            <p:nvPr/>
          </p:nvCxnSpPr>
          <p:spPr>
            <a:xfrm rot="5400000">
              <a:off x="1079258" y="4565432"/>
              <a:ext cx="318061" cy="250628"/>
            </a:xfrm>
            <a:prstGeom prst="bentConnector3">
              <a:avLst>
                <a:gd name="adj1" fmla="val 120325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Elbow Connector 186"/>
            <p:cNvCxnSpPr>
              <a:stCxn id="183" idx="2"/>
              <a:endCxn id="199" idx="2"/>
            </p:cNvCxnSpPr>
            <p:nvPr/>
          </p:nvCxnSpPr>
          <p:spPr>
            <a:xfrm rot="5400000">
              <a:off x="936183" y="4423105"/>
              <a:ext cx="318809" cy="536031"/>
            </a:xfrm>
            <a:prstGeom prst="bentConnector3">
              <a:avLst>
                <a:gd name="adj1" fmla="val 121200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Elbow Connector 187"/>
            <p:cNvCxnSpPr>
              <a:stCxn id="177" idx="0"/>
              <a:endCxn id="180" idx="3"/>
            </p:cNvCxnSpPr>
            <p:nvPr/>
          </p:nvCxnSpPr>
          <p:spPr>
            <a:xfrm rot="16200000" flipV="1">
              <a:off x="1309555" y="4590109"/>
              <a:ext cx="77925" cy="283559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Elbow Connector 191"/>
            <p:cNvCxnSpPr>
              <a:endCxn id="175" idx="1"/>
            </p:cNvCxnSpPr>
            <p:nvPr/>
          </p:nvCxnSpPr>
          <p:spPr>
            <a:xfrm flipV="1">
              <a:off x="413462" y="4389012"/>
              <a:ext cx="114920" cy="135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Elbow Connector 194"/>
            <p:cNvCxnSpPr>
              <a:stCxn id="179" idx="1"/>
              <a:endCxn id="175" idx="3"/>
            </p:cNvCxnSpPr>
            <p:nvPr/>
          </p:nvCxnSpPr>
          <p:spPr>
            <a:xfrm rot="10800000">
              <a:off x="637837" y="4389012"/>
              <a:ext cx="359353" cy="10318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6" name="Group 195"/>
            <p:cNvGrpSpPr/>
            <p:nvPr/>
          </p:nvGrpSpPr>
          <p:grpSpPr>
            <a:xfrm>
              <a:off x="711787" y="4344504"/>
              <a:ext cx="232832" cy="506020"/>
              <a:chOff x="3877467" y="2295570"/>
              <a:chExt cx="1236664" cy="2581230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3877468" y="2295570"/>
                <a:ext cx="1236663" cy="151443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/>
              <a:lstStyle/>
              <a:p>
                <a:pPr algn="ctr"/>
                <a:endParaRPr lang="en-US" sz="6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Flowchart: Manual Operation 197"/>
              <p:cNvSpPr/>
              <p:nvPr/>
            </p:nvSpPr>
            <p:spPr>
              <a:xfrm>
                <a:off x="3877467" y="3810000"/>
                <a:ext cx="1236663" cy="533400"/>
              </a:xfrm>
              <a:prstGeom prst="flowChartManualOperation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114800" y="4343400"/>
                <a:ext cx="755293" cy="533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7" name="Straight Arrow Connector 236"/>
            <p:cNvCxnSpPr>
              <a:stCxn id="176" idx="1"/>
            </p:cNvCxnSpPr>
            <p:nvPr/>
          </p:nvCxnSpPr>
          <p:spPr>
            <a:xfrm flipH="1">
              <a:off x="413462" y="4796721"/>
              <a:ext cx="11492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>
              <a:off x="1547818" y="4209195"/>
              <a:ext cx="0" cy="5671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stCxn id="199" idx="1"/>
              <a:endCxn id="176" idx="3"/>
            </p:cNvCxnSpPr>
            <p:nvPr/>
          </p:nvCxnSpPr>
          <p:spPr>
            <a:xfrm flipH="1" flipV="1">
              <a:off x="630518" y="4796721"/>
              <a:ext cx="125953" cy="15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75481" y="2817688"/>
            <a:ext cx="1210661" cy="852562"/>
            <a:chOff x="310953" y="2817688"/>
            <a:chExt cx="1210661" cy="852562"/>
          </a:xfrm>
        </p:grpSpPr>
        <p:sp>
          <p:nvSpPr>
            <p:cNvPr id="8" name="TextBox 7"/>
            <p:cNvSpPr txBox="1"/>
            <p:nvPr/>
          </p:nvSpPr>
          <p:spPr>
            <a:xfrm>
              <a:off x="310953" y="2982359"/>
              <a:ext cx="7325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Nested Loops</a:t>
              </a:r>
              <a:endParaRPr lang="en-US" sz="1400" b="1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70287" y="3115040"/>
              <a:ext cx="152160" cy="322010"/>
            </a:xfrm>
            <a:custGeom>
              <a:avLst/>
              <a:gdLst>
                <a:gd name="connsiteX0" fmla="*/ 126864 w 126864"/>
                <a:gd name="connsiteY0" fmla="*/ 269405 h 322010"/>
                <a:gd name="connsiteX1" fmla="*/ 76064 w 126864"/>
                <a:gd name="connsiteY1" fmla="*/ 320205 h 322010"/>
                <a:gd name="connsiteX2" fmla="*/ 9389 w 126864"/>
                <a:gd name="connsiteY2" fmla="*/ 282105 h 322010"/>
                <a:gd name="connsiteX3" fmla="*/ 6214 w 126864"/>
                <a:gd name="connsiteY3" fmla="*/ 31280 h 322010"/>
                <a:gd name="connsiteX4" fmla="*/ 63364 w 126864"/>
                <a:gd name="connsiteY4" fmla="*/ 5880 h 322010"/>
                <a:gd name="connsiteX5" fmla="*/ 107814 w 126864"/>
                <a:gd name="connsiteY5" fmla="*/ 50330 h 32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864" h="322010">
                  <a:moveTo>
                    <a:pt x="126864" y="269405"/>
                  </a:moveTo>
                  <a:cubicBezTo>
                    <a:pt x="111253" y="293746"/>
                    <a:pt x="95643" y="318088"/>
                    <a:pt x="76064" y="320205"/>
                  </a:cubicBezTo>
                  <a:cubicBezTo>
                    <a:pt x="56485" y="322322"/>
                    <a:pt x="21031" y="330259"/>
                    <a:pt x="9389" y="282105"/>
                  </a:cubicBezTo>
                  <a:cubicBezTo>
                    <a:pt x="-2253" y="233951"/>
                    <a:pt x="-2782" y="77317"/>
                    <a:pt x="6214" y="31280"/>
                  </a:cubicBezTo>
                  <a:cubicBezTo>
                    <a:pt x="15210" y="-14757"/>
                    <a:pt x="46431" y="2705"/>
                    <a:pt x="63364" y="5880"/>
                  </a:cubicBezTo>
                  <a:cubicBezTo>
                    <a:pt x="80297" y="9055"/>
                    <a:pt x="94055" y="29692"/>
                    <a:pt x="107814" y="5033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05144" y="2817688"/>
              <a:ext cx="210953" cy="852562"/>
            </a:xfrm>
            <a:custGeom>
              <a:avLst/>
              <a:gdLst>
                <a:gd name="connsiteX0" fmla="*/ 204603 w 210953"/>
                <a:gd name="connsiteY0" fmla="*/ 791126 h 832456"/>
                <a:gd name="connsiteX1" fmla="*/ 150628 w 210953"/>
                <a:gd name="connsiteY1" fmla="*/ 826051 h 832456"/>
                <a:gd name="connsiteX2" fmla="*/ 68078 w 210953"/>
                <a:gd name="connsiteY2" fmla="*/ 829226 h 832456"/>
                <a:gd name="connsiteX3" fmla="*/ 36328 w 210953"/>
                <a:gd name="connsiteY3" fmla="*/ 791126 h 832456"/>
                <a:gd name="connsiteX4" fmla="*/ 17278 w 210953"/>
                <a:gd name="connsiteY4" fmla="*/ 714926 h 832456"/>
                <a:gd name="connsiteX5" fmla="*/ 4578 w 210953"/>
                <a:gd name="connsiteY5" fmla="*/ 533951 h 832456"/>
                <a:gd name="connsiteX6" fmla="*/ 7753 w 210953"/>
                <a:gd name="connsiteY6" fmla="*/ 89451 h 832456"/>
                <a:gd name="connsiteX7" fmla="*/ 90303 w 210953"/>
                <a:gd name="connsiteY7" fmla="*/ 551 h 832456"/>
                <a:gd name="connsiteX8" fmla="*/ 172853 w 210953"/>
                <a:gd name="connsiteY8" fmla="*/ 54526 h 832456"/>
                <a:gd name="connsiteX9" fmla="*/ 210953 w 210953"/>
                <a:gd name="connsiteY9" fmla="*/ 108501 h 83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953" h="832456">
                  <a:moveTo>
                    <a:pt x="204603" y="791126"/>
                  </a:moveTo>
                  <a:cubicBezTo>
                    <a:pt x="188992" y="805413"/>
                    <a:pt x="173382" y="819701"/>
                    <a:pt x="150628" y="826051"/>
                  </a:cubicBezTo>
                  <a:cubicBezTo>
                    <a:pt x="127874" y="832401"/>
                    <a:pt x="87128" y="835047"/>
                    <a:pt x="68078" y="829226"/>
                  </a:cubicBezTo>
                  <a:cubicBezTo>
                    <a:pt x="49028" y="823405"/>
                    <a:pt x="44795" y="810176"/>
                    <a:pt x="36328" y="791126"/>
                  </a:cubicBezTo>
                  <a:cubicBezTo>
                    <a:pt x="27861" y="772076"/>
                    <a:pt x="22570" y="757788"/>
                    <a:pt x="17278" y="714926"/>
                  </a:cubicBezTo>
                  <a:cubicBezTo>
                    <a:pt x="11986" y="672064"/>
                    <a:pt x="6165" y="638197"/>
                    <a:pt x="4578" y="533951"/>
                  </a:cubicBezTo>
                  <a:cubicBezTo>
                    <a:pt x="2991" y="429705"/>
                    <a:pt x="-6535" y="178351"/>
                    <a:pt x="7753" y="89451"/>
                  </a:cubicBezTo>
                  <a:cubicBezTo>
                    <a:pt x="22041" y="551"/>
                    <a:pt x="62786" y="6372"/>
                    <a:pt x="90303" y="551"/>
                  </a:cubicBezTo>
                  <a:cubicBezTo>
                    <a:pt x="117820" y="-5270"/>
                    <a:pt x="152745" y="36534"/>
                    <a:pt x="172853" y="54526"/>
                  </a:cubicBezTo>
                  <a:cubicBezTo>
                    <a:pt x="192961" y="72518"/>
                    <a:pt x="201957" y="90509"/>
                    <a:pt x="210953" y="108501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0266" y="3152267"/>
              <a:ext cx="221348" cy="238527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1300266" y="3473379"/>
              <a:ext cx="221348" cy="158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300266" y="2936720"/>
              <a:ext cx="221348" cy="158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58704" y="1640145"/>
            <a:ext cx="1371600" cy="3577711"/>
            <a:chOff x="7558704" y="1791893"/>
            <a:chExt cx="1371600" cy="3577711"/>
          </a:xfrm>
        </p:grpSpPr>
        <p:sp>
          <p:nvSpPr>
            <p:cNvPr id="80" name="Rounded Rectangle 79"/>
            <p:cNvSpPr/>
            <p:nvPr/>
          </p:nvSpPr>
          <p:spPr>
            <a:xfrm>
              <a:off x="7562514" y="1791893"/>
              <a:ext cx="1363980" cy="139514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 smtClean="0"/>
                <a:t>Von-</a:t>
              </a:r>
            </a:p>
            <a:p>
              <a:pPr algn="ctr"/>
              <a:r>
                <a:rPr lang="en-US" sz="2600" dirty="0" smtClean="0"/>
                <a:t>Neumann</a:t>
              </a: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7558704" y="3972852"/>
              <a:ext cx="1371600" cy="1396752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 smtClean="0"/>
                <a:t>Explicit</a:t>
              </a:r>
            </a:p>
            <a:p>
              <a:pPr algn="ctr"/>
              <a:r>
                <a:rPr lang="en-US" sz="2600" dirty="0" smtClean="0"/>
                <a:t>Dataflow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 rot="5400000">
              <a:off x="7953083" y="3421466"/>
              <a:ext cx="582842" cy="326736"/>
              <a:chOff x="7364641" y="3243827"/>
              <a:chExt cx="909637" cy="443208"/>
            </a:xfrm>
          </p:grpSpPr>
          <p:sp>
            <p:nvSpPr>
              <p:cNvPr id="83" name="Freeform 82"/>
              <p:cNvSpPr/>
              <p:nvPr/>
            </p:nvSpPr>
            <p:spPr>
              <a:xfrm flipV="1">
                <a:off x="7364641" y="3505863"/>
                <a:ext cx="885825" cy="181172"/>
              </a:xfrm>
              <a:custGeom>
                <a:avLst/>
                <a:gdLst>
                  <a:gd name="connsiteX0" fmla="*/ 0 w 885825"/>
                  <a:gd name="connsiteY0" fmla="*/ 181172 h 181172"/>
                  <a:gd name="connsiteX1" fmla="*/ 438150 w 885825"/>
                  <a:gd name="connsiteY1" fmla="*/ 197 h 181172"/>
                  <a:gd name="connsiteX2" fmla="*/ 885825 w 885825"/>
                  <a:gd name="connsiteY2" fmla="*/ 143072 h 1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5825" h="181172">
                    <a:moveTo>
                      <a:pt x="0" y="181172"/>
                    </a:moveTo>
                    <a:cubicBezTo>
                      <a:pt x="145256" y="93859"/>
                      <a:pt x="290513" y="6547"/>
                      <a:pt x="438150" y="197"/>
                    </a:cubicBezTo>
                    <a:cubicBezTo>
                      <a:pt x="585787" y="-6153"/>
                      <a:pt x="885825" y="143072"/>
                      <a:pt x="885825" y="14307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 rot="10800000" flipV="1">
                <a:off x="7388453" y="3243827"/>
                <a:ext cx="885825" cy="181172"/>
              </a:xfrm>
              <a:custGeom>
                <a:avLst/>
                <a:gdLst>
                  <a:gd name="connsiteX0" fmla="*/ 0 w 885825"/>
                  <a:gd name="connsiteY0" fmla="*/ 181172 h 181172"/>
                  <a:gd name="connsiteX1" fmla="*/ 438150 w 885825"/>
                  <a:gd name="connsiteY1" fmla="*/ 197 h 181172"/>
                  <a:gd name="connsiteX2" fmla="*/ 885825 w 885825"/>
                  <a:gd name="connsiteY2" fmla="*/ 143072 h 1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5825" h="181172">
                    <a:moveTo>
                      <a:pt x="0" y="181172"/>
                    </a:moveTo>
                    <a:cubicBezTo>
                      <a:pt x="145256" y="93859"/>
                      <a:pt x="290513" y="6547"/>
                      <a:pt x="438150" y="197"/>
                    </a:cubicBezTo>
                    <a:cubicBezTo>
                      <a:pt x="585787" y="-6153"/>
                      <a:pt x="885825" y="143072"/>
                      <a:pt x="885825" y="14307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7" name="Rounded Rectangle 76"/>
          <p:cNvSpPr/>
          <p:nvPr/>
        </p:nvSpPr>
        <p:spPr>
          <a:xfrm>
            <a:off x="3982788" y="4932582"/>
            <a:ext cx="3703369" cy="13254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indent="-457200">
              <a:buAutoNum type="arabicPeriod"/>
            </a:pPr>
            <a:r>
              <a:rPr lang="en-US" sz="2400" dirty="0" smtClean="0"/>
              <a:t>System Overview</a:t>
            </a:r>
          </a:p>
          <a:p>
            <a:pPr lvl="1" indent="-457200">
              <a:buAutoNum type="arabicPeriod"/>
            </a:pPr>
            <a:r>
              <a:rPr lang="en-US" sz="2400" dirty="0" smtClean="0"/>
              <a:t>Architecture Inspiration</a:t>
            </a:r>
          </a:p>
          <a:p>
            <a:pPr lvl="1" indent="-457200">
              <a:buAutoNum type="arabicPeriod"/>
            </a:pPr>
            <a:r>
              <a:rPr lang="en-US" sz="2400" dirty="0" smtClean="0"/>
              <a:t>Architecture Overview</a:t>
            </a:r>
            <a:endParaRPr lang="en-US" sz="2400" dirty="0"/>
          </a:p>
        </p:txBody>
      </p:sp>
      <p:sp>
        <p:nvSpPr>
          <p:cNvPr id="78" name="Rounded Rectangle 77"/>
          <p:cNvSpPr/>
          <p:nvPr/>
        </p:nvSpPr>
        <p:spPr>
          <a:xfrm>
            <a:off x="1733001" y="3631663"/>
            <a:ext cx="6481695" cy="91851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400" dirty="0" smtClean="0"/>
              <a:t>Fine-Grain Switching =&gt; Phased Dataflow Affinity</a:t>
            </a:r>
          </a:p>
          <a:p>
            <a:pPr marL="0" lvl="1" algn="ctr"/>
            <a:r>
              <a:rPr lang="en-US" sz="2400" dirty="0" smtClean="0"/>
              <a:t>Simplify Dataflow Arch. =&gt; Nested-Loop Scope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069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60134" y="5663529"/>
            <a:ext cx="989559" cy="1870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151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Compiler finds and </a:t>
            </a:r>
            <a:r>
              <a:rPr lang="en-US" dirty="0" err="1" smtClean="0"/>
              <a:t>inlines</a:t>
            </a:r>
            <a:r>
              <a:rPr lang="en-US" dirty="0" smtClean="0"/>
              <a:t> profitable nested loop regions, and generates the dataflow representation for SEED.</a:t>
            </a:r>
            <a:endParaRPr lang="en-US" sz="2800" dirty="0" smtClean="0"/>
          </a:p>
          <a:p>
            <a:r>
              <a:rPr lang="en-US" dirty="0" smtClean="0"/>
              <a:t>Invoking SEED:</a:t>
            </a:r>
          </a:p>
          <a:p>
            <a:pPr lvl="1"/>
            <a:r>
              <a:rPr lang="en-US" dirty="0" smtClean="0"/>
              <a:t>SEED_CONFIG: Begins streaming configuration (20-250 cycles)</a:t>
            </a:r>
          </a:p>
          <a:p>
            <a:pPr lvl="1"/>
            <a:r>
              <a:rPr lang="en-US" dirty="0" smtClean="0"/>
              <a:t>SEED_BEGIN: Transfers execution, powers down non-</a:t>
            </a:r>
            <a:r>
              <a:rPr lang="en-US" dirty="0" err="1" smtClean="0"/>
              <a:t>stateful</a:t>
            </a:r>
            <a:r>
              <a:rPr lang="en-US" dirty="0" smtClean="0"/>
              <a:t> host core components</a:t>
            </a:r>
          </a:p>
          <a:p>
            <a:r>
              <a:rPr lang="en-US" dirty="0" smtClean="0"/>
              <a:t>Resuming OOO:</a:t>
            </a:r>
          </a:p>
          <a:p>
            <a:pPr lvl="1"/>
            <a:r>
              <a:rPr lang="en-US" dirty="0" smtClean="0"/>
              <a:t>Core is powered on </a:t>
            </a:r>
          </a:p>
          <a:p>
            <a:pPr lvl="1"/>
            <a:r>
              <a:rPr lang="en-US" dirty="0" smtClean="0"/>
              <a:t>Live values transferred to OOO core registers.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500565"/>
            <a:ext cx="381000" cy="365125"/>
          </a:xfrm>
        </p:spPr>
        <p:txBody>
          <a:bodyPr/>
          <a:lstStyle/>
          <a:p>
            <a:fld id="{67C494C5-0B8F-4F87-8DD0-709F09308CCA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076700" y="5667722"/>
            <a:ext cx="4876800" cy="656878"/>
            <a:chOff x="762185" y="6457909"/>
            <a:chExt cx="4282667" cy="872039"/>
          </a:xfrm>
        </p:grpSpPr>
        <p:sp>
          <p:nvSpPr>
            <p:cNvPr id="13" name="Rectangle 12"/>
            <p:cNvSpPr/>
            <p:nvPr/>
          </p:nvSpPr>
          <p:spPr>
            <a:xfrm>
              <a:off x="762185" y="6457909"/>
              <a:ext cx="1782765" cy="2372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44951" y="6457910"/>
              <a:ext cx="1364103" cy="2372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62185" y="6858951"/>
              <a:ext cx="4282667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95349" y="6880500"/>
              <a:ext cx="764016" cy="449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Time</a:t>
              </a:r>
              <a:endParaRPr lang="en-US" sz="1600" dirty="0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5181600" y="5572167"/>
            <a:ext cx="0" cy="2742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0" y="5572167"/>
            <a:ext cx="0" cy="2742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86750" y="5207412"/>
            <a:ext cx="14803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SEED_CONFIG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72777" y="5207412"/>
            <a:ext cx="13614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SEED_BEGIN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660134" y="5572167"/>
            <a:ext cx="0" cy="2742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70900" y="5207412"/>
            <a:ext cx="1363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Resume OOO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8649695" y="5663530"/>
            <a:ext cx="341906" cy="18288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Rectangle 41"/>
          <p:cNvSpPr/>
          <p:nvPr/>
        </p:nvSpPr>
        <p:spPr>
          <a:xfrm>
            <a:off x="5458590" y="6283017"/>
            <a:ext cx="21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Program Execution</a:t>
            </a:r>
            <a:endParaRPr lang="en-US" sz="2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4076700" y="4778033"/>
            <a:ext cx="4876800" cy="659679"/>
            <a:chOff x="4076700" y="4752221"/>
            <a:chExt cx="4876800" cy="659679"/>
          </a:xfrm>
        </p:grpSpPr>
        <p:sp>
          <p:nvSpPr>
            <p:cNvPr id="108" name="Rectangle 107"/>
            <p:cNvSpPr/>
            <p:nvPr/>
          </p:nvSpPr>
          <p:spPr>
            <a:xfrm>
              <a:off x="5933071" y="5233210"/>
              <a:ext cx="342899" cy="178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4076700" y="5090775"/>
              <a:ext cx="4876800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6141853" y="4752221"/>
              <a:ext cx="870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Time</a:t>
              </a:r>
              <a:endParaRPr lang="en-US" sz="1600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076700" y="5233209"/>
              <a:ext cx="998603" cy="178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066050" y="5233209"/>
              <a:ext cx="95249" cy="178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66717" y="5233210"/>
              <a:ext cx="190499" cy="178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47963" y="5233210"/>
              <a:ext cx="342899" cy="178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781609" y="5233210"/>
              <a:ext cx="190499" cy="178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962855" y="5233210"/>
              <a:ext cx="342899" cy="178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152046" y="5233209"/>
              <a:ext cx="352141" cy="178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494934" y="5233209"/>
              <a:ext cx="95249" cy="178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580930" y="5233209"/>
              <a:ext cx="352141" cy="178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290916" y="5233213"/>
              <a:ext cx="125468" cy="1786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407131" y="5233210"/>
              <a:ext cx="230015" cy="1786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627893" y="5233213"/>
              <a:ext cx="453192" cy="1786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081085" y="5233210"/>
              <a:ext cx="230015" cy="1786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8301847" y="5233212"/>
              <a:ext cx="190499" cy="178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8483091" y="5233212"/>
              <a:ext cx="342899" cy="178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76701" y="5432314"/>
            <a:ext cx="4914901" cy="231215"/>
            <a:chOff x="4076629" y="5406502"/>
            <a:chExt cx="4925328" cy="213063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4076629" y="5415379"/>
              <a:ext cx="1525181" cy="204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6507333" y="5406502"/>
              <a:ext cx="2494624" cy="2130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866161" y="2904559"/>
            <a:ext cx="1648439" cy="1961554"/>
            <a:chOff x="3735985" y="2980952"/>
            <a:chExt cx="1648439" cy="1961554"/>
          </a:xfrm>
        </p:grpSpPr>
        <p:sp>
          <p:nvSpPr>
            <p:cNvPr id="128" name="Freeform 127"/>
            <p:cNvSpPr/>
            <p:nvPr/>
          </p:nvSpPr>
          <p:spPr>
            <a:xfrm>
              <a:off x="3894558" y="3688037"/>
              <a:ext cx="370392" cy="521484"/>
            </a:xfrm>
            <a:custGeom>
              <a:avLst/>
              <a:gdLst>
                <a:gd name="connsiteX0" fmla="*/ 126864 w 126864"/>
                <a:gd name="connsiteY0" fmla="*/ 269405 h 322010"/>
                <a:gd name="connsiteX1" fmla="*/ 76064 w 126864"/>
                <a:gd name="connsiteY1" fmla="*/ 320205 h 322010"/>
                <a:gd name="connsiteX2" fmla="*/ 9389 w 126864"/>
                <a:gd name="connsiteY2" fmla="*/ 282105 h 322010"/>
                <a:gd name="connsiteX3" fmla="*/ 6214 w 126864"/>
                <a:gd name="connsiteY3" fmla="*/ 31280 h 322010"/>
                <a:gd name="connsiteX4" fmla="*/ 63364 w 126864"/>
                <a:gd name="connsiteY4" fmla="*/ 5880 h 322010"/>
                <a:gd name="connsiteX5" fmla="*/ 107814 w 126864"/>
                <a:gd name="connsiteY5" fmla="*/ 50330 h 32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864" h="322010">
                  <a:moveTo>
                    <a:pt x="126864" y="269405"/>
                  </a:moveTo>
                  <a:cubicBezTo>
                    <a:pt x="111253" y="293746"/>
                    <a:pt x="95643" y="318088"/>
                    <a:pt x="76064" y="320205"/>
                  </a:cubicBezTo>
                  <a:cubicBezTo>
                    <a:pt x="56485" y="322322"/>
                    <a:pt x="21031" y="330259"/>
                    <a:pt x="9389" y="282105"/>
                  </a:cubicBezTo>
                  <a:cubicBezTo>
                    <a:pt x="-2253" y="233951"/>
                    <a:pt x="-2782" y="77317"/>
                    <a:pt x="6214" y="31280"/>
                  </a:cubicBezTo>
                  <a:cubicBezTo>
                    <a:pt x="15210" y="-14757"/>
                    <a:pt x="46431" y="2705"/>
                    <a:pt x="63364" y="5880"/>
                  </a:cubicBezTo>
                  <a:cubicBezTo>
                    <a:pt x="80297" y="9055"/>
                    <a:pt x="94055" y="29692"/>
                    <a:pt x="107814" y="50330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735985" y="3206486"/>
              <a:ext cx="513508" cy="1380695"/>
            </a:xfrm>
            <a:custGeom>
              <a:avLst/>
              <a:gdLst>
                <a:gd name="connsiteX0" fmla="*/ 204603 w 210953"/>
                <a:gd name="connsiteY0" fmla="*/ 791126 h 832456"/>
                <a:gd name="connsiteX1" fmla="*/ 150628 w 210953"/>
                <a:gd name="connsiteY1" fmla="*/ 826051 h 832456"/>
                <a:gd name="connsiteX2" fmla="*/ 68078 w 210953"/>
                <a:gd name="connsiteY2" fmla="*/ 829226 h 832456"/>
                <a:gd name="connsiteX3" fmla="*/ 36328 w 210953"/>
                <a:gd name="connsiteY3" fmla="*/ 791126 h 832456"/>
                <a:gd name="connsiteX4" fmla="*/ 17278 w 210953"/>
                <a:gd name="connsiteY4" fmla="*/ 714926 h 832456"/>
                <a:gd name="connsiteX5" fmla="*/ 4578 w 210953"/>
                <a:gd name="connsiteY5" fmla="*/ 533951 h 832456"/>
                <a:gd name="connsiteX6" fmla="*/ 7753 w 210953"/>
                <a:gd name="connsiteY6" fmla="*/ 89451 h 832456"/>
                <a:gd name="connsiteX7" fmla="*/ 90303 w 210953"/>
                <a:gd name="connsiteY7" fmla="*/ 551 h 832456"/>
                <a:gd name="connsiteX8" fmla="*/ 172853 w 210953"/>
                <a:gd name="connsiteY8" fmla="*/ 54526 h 832456"/>
                <a:gd name="connsiteX9" fmla="*/ 210953 w 210953"/>
                <a:gd name="connsiteY9" fmla="*/ 108501 h 83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953" h="832456">
                  <a:moveTo>
                    <a:pt x="204603" y="791126"/>
                  </a:moveTo>
                  <a:cubicBezTo>
                    <a:pt x="188992" y="805413"/>
                    <a:pt x="173382" y="819701"/>
                    <a:pt x="150628" y="826051"/>
                  </a:cubicBezTo>
                  <a:cubicBezTo>
                    <a:pt x="127874" y="832401"/>
                    <a:pt x="87128" y="835047"/>
                    <a:pt x="68078" y="829226"/>
                  </a:cubicBezTo>
                  <a:cubicBezTo>
                    <a:pt x="49028" y="823405"/>
                    <a:pt x="44795" y="810176"/>
                    <a:pt x="36328" y="791126"/>
                  </a:cubicBezTo>
                  <a:cubicBezTo>
                    <a:pt x="27861" y="772076"/>
                    <a:pt x="22570" y="757788"/>
                    <a:pt x="17278" y="714926"/>
                  </a:cubicBezTo>
                  <a:cubicBezTo>
                    <a:pt x="11986" y="672064"/>
                    <a:pt x="6165" y="638197"/>
                    <a:pt x="4578" y="533951"/>
                  </a:cubicBezTo>
                  <a:cubicBezTo>
                    <a:pt x="2991" y="429705"/>
                    <a:pt x="-6535" y="178351"/>
                    <a:pt x="7753" y="89451"/>
                  </a:cubicBezTo>
                  <a:cubicBezTo>
                    <a:pt x="22041" y="551"/>
                    <a:pt x="62786" y="6372"/>
                    <a:pt x="90303" y="551"/>
                  </a:cubicBezTo>
                  <a:cubicBezTo>
                    <a:pt x="117820" y="-5270"/>
                    <a:pt x="152745" y="36534"/>
                    <a:pt x="172853" y="54526"/>
                  </a:cubicBezTo>
                  <a:cubicBezTo>
                    <a:pt x="192961" y="72518"/>
                    <a:pt x="201957" y="90509"/>
                    <a:pt x="210953" y="108501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4210956" y="3771770"/>
              <a:ext cx="538812" cy="386286"/>
            </a:xfrm>
            <a:prstGeom prst="roundRect">
              <a:avLst/>
            </a:prstGeom>
            <a:solidFill>
              <a:schemeClr val="accent6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4210956" y="4305170"/>
              <a:ext cx="538812" cy="256336"/>
            </a:xfrm>
            <a:prstGeom prst="roundRect">
              <a:avLst/>
            </a:prstGeom>
            <a:solidFill>
              <a:schemeClr val="accent6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210956" y="3399254"/>
              <a:ext cx="538812" cy="256336"/>
            </a:xfrm>
            <a:prstGeom prst="roundRect">
              <a:avLst/>
            </a:prstGeom>
            <a:solidFill>
              <a:schemeClr val="accent6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4212090" y="4686170"/>
              <a:ext cx="538812" cy="25633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Arrow Connector 133"/>
            <p:cNvCxnSpPr>
              <a:stCxn id="132" idx="2"/>
              <a:endCxn id="130" idx="0"/>
            </p:cNvCxnSpPr>
            <p:nvPr/>
          </p:nvCxnSpPr>
          <p:spPr>
            <a:xfrm>
              <a:off x="4480362" y="3655590"/>
              <a:ext cx="0" cy="11618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0" idx="2"/>
              <a:endCxn id="131" idx="0"/>
            </p:cNvCxnSpPr>
            <p:nvPr/>
          </p:nvCxnSpPr>
          <p:spPr>
            <a:xfrm>
              <a:off x="4480362" y="4158056"/>
              <a:ext cx="0" cy="14711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131" idx="2"/>
              <a:endCxn id="133" idx="0"/>
            </p:cNvCxnSpPr>
            <p:nvPr/>
          </p:nvCxnSpPr>
          <p:spPr>
            <a:xfrm>
              <a:off x="4480362" y="4561506"/>
              <a:ext cx="1134" cy="1246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4210957" y="2982034"/>
              <a:ext cx="538812" cy="25633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Arrow Connector 137"/>
            <p:cNvCxnSpPr>
              <a:stCxn id="137" idx="2"/>
              <a:endCxn id="132" idx="0"/>
            </p:cNvCxnSpPr>
            <p:nvPr/>
          </p:nvCxnSpPr>
          <p:spPr>
            <a:xfrm flipH="1">
              <a:off x="4480362" y="3238370"/>
              <a:ext cx="1" cy="16088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ounded Rectangle 138"/>
            <p:cNvSpPr/>
            <p:nvPr/>
          </p:nvSpPr>
          <p:spPr>
            <a:xfrm>
              <a:off x="4845612" y="2980952"/>
              <a:ext cx="538812" cy="25633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Arrow Connector 139"/>
            <p:cNvCxnSpPr>
              <a:stCxn id="139" idx="2"/>
              <a:endCxn id="132" idx="3"/>
            </p:cNvCxnSpPr>
            <p:nvPr/>
          </p:nvCxnSpPr>
          <p:spPr>
            <a:xfrm flipH="1">
              <a:off x="4749768" y="3237288"/>
              <a:ext cx="365250" cy="29013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866161" y="2904559"/>
            <a:ext cx="1648439" cy="1961554"/>
            <a:chOff x="3735985" y="2980952"/>
            <a:chExt cx="1648439" cy="1961554"/>
          </a:xfrm>
        </p:grpSpPr>
        <p:sp>
          <p:nvSpPr>
            <p:cNvPr id="142" name="Freeform 141"/>
            <p:cNvSpPr/>
            <p:nvPr/>
          </p:nvSpPr>
          <p:spPr>
            <a:xfrm>
              <a:off x="3894558" y="3688037"/>
              <a:ext cx="370392" cy="521484"/>
            </a:xfrm>
            <a:custGeom>
              <a:avLst/>
              <a:gdLst>
                <a:gd name="connsiteX0" fmla="*/ 126864 w 126864"/>
                <a:gd name="connsiteY0" fmla="*/ 269405 h 322010"/>
                <a:gd name="connsiteX1" fmla="*/ 76064 w 126864"/>
                <a:gd name="connsiteY1" fmla="*/ 320205 h 322010"/>
                <a:gd name="connsiteX2" fmla="*/ 9389 w 126864"/>
                <a:gd name="connsiteY2" fmla="*/ 282105 h 322010"/>
                <a:gd name="connsiteX3" fmla="*/ 6214 w 126864"/>
                <a:gd name="connsiteY3" fmla="*/ 31280 h 322010"/>
                <a:gd name="connsiteX4" fmla="*/ 63364 w 126864"/>
                <a:gd name="connsiteY4" fmla="*/ 5880 h 322010"/>
                <a:gd name="connsiteX5" fmla="*/ 107814 w 126864"/>
                <a:gd name="connsiteY5" fmla="*/ 50330 h 32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864" h="322010">
                  <a:moveTo>
                    <a:pt x="126864" y="269405"/>
                  </a:moveTo>
                  <a:cubicBezTo>
                    <a:pt x="111253" y="293746"/>
                    <a:pt x="95643" y="318088"/>
                    <a:pt x="76064" y="320205"/>
                  </a:cubicBezTo>
                  <a:cubicBezTo>
                    <a:pt x="56485" y="322322"/>
                    <a:pt x="21031" y="330259"/>
                    <a:pt x="9389" y="282105"/>
                  </a:cubicBezTo>
                  <a:cubicBezTo>
                    <a:pt x="-2253" y="233951"/>
                    <a:pt x="-2782" y="77317"/>
                    <a:pt x="6214" y="31280"/>
                  </a:cubicBezTo>
                  <a:cubicBezTo>
                    <a:pt x="15210" y="-14757"/>
                    <a:pt x="46431" y="2705"/>
                    <a:pt x="63364" y="5880"/>
                  </a:cubicBezTo>
                  <a:cubicBezTo>
                    <a:pt x="80297" y="9055"/>
                    <a:pt x="94055" y="29692"/>
                    <a:pt x="107814" y="50330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735985" y="3206486"/>
              <a:ext cx="513508" cy="1380695"/>
            </a:xfrm>
            <a:custGeom>
              <a:avLst/>
              <a:gdLst>
                <a:gd name="connsiteX0" fmla="*/ 204603 w 210953"/>
                <a:gd name="connsiteY0" fmla="*/ 791126 h 832456"/>
                <a:gd name="connsiteX1" fmla="*/ 150628 w 210953"/>
                <a:gd name="connsiteY1" fmla="*/ 826051 h 832456"/>
                <a:gd name="connsiteX2" fmla="*/ 68078 w 210953"/>
                <a:gd name="connsiteY2" fmla="*/ 829226 h 832456"/>
                <a:gd name="connsiteX3" fmla="*/ 36328 w 210953"/>
                <a:gd name="connsiteY3" fmla="*/ 791126 h 832456"/>
                <a:gd name="connsiteX4" fmla="*/ 17278 w 210953"/>
                <a:gd name="connsiteY4" fmla="*/ 714926 h 832456"/>
                <a:gd name="connsiteX5" fmla="*/ 4578 w 210953"/>
                <a:gd name="connsiteY5" fmla="*/ 533951 h 832456"/>
                <a:gd name="connsiteX6" fmla="*/ 7753 w 210953"/>
                <a:gd name="connsiteY6" fmla="*/ 89451 h 832456"/>
                <a:gd name="connsiteX7" fmla="*/ 90303 w 210953"/>
                <a:gd name="connsiteY7" fmla="*/ 551 h 832456"/>
                <a:gd name="connsiteX8" fmla="*/ 172853 w 210953"/>
                <a:gd name="connsiteY8" fmla="*/ 54526 h 832456"/>
                <a:gd name="connsiteX9" fmla="*/ 210953 w 210953"/>
                <a:gd name="connsiteY9" fmla="*/ 108501 h 83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953" h="832456">
                  <a:moveTo>
                    <a:pt x="204603" y="791126"/>
                  </a:moveTo>
                  <a:cubicBezTo>
                    <a:pt x="188992" y="805413"/>
                    <a:pt x="173382" y="819701"/>
                    <a:pt x="150628" y="826051"/>
                  </a:cubicBezTo>
                  <a:cubicBezTo>
                    <a:pt x="127874" y="832401"/>
                    <a:pt x="87128" y="835047"/>
                    <a:pt x="68078" y="829226"/>
                  </a:cubicBezTo>
                  <a:cubicBezTo>
                    <a:pt x="49028" y="823405"/>
                    <a:pt x="44795" y="810176"/>
                    <a:pt x="36328" y="791126"/>
                  </a:cubicBezTo>
                  <a:cubicBezTo>
                    <a:pt x="27861" y="772076"/>
                    <a:pt x="22570" y="757788"/>
                    <a:pt x="17278" y="714926"/>
                  </a:cubicBezTo>
                  <a:cubicBezTo>
                    <a:pt x="11986" y="672064"/>
                    <a:pt x="6165" y="638197"/>
                    <a:pt x="4578" y="533951"/>
                  </a:cubicBezTo>
                  <a:cubicBezTo>
                    <a:pt x="2991" y="429705"/>
                    <a:pt x="-6535" y="178351"/>
                    <a:pt x="7753" y="89451"/>
                  </a:cubicBezTo>
                  <a:cubicBezTo>
                    <a:pt x="22041" y="551"/>
                    <a:pt x="62786" y="6372"/>
                    <a:pt x="90303" y="551"/>
                  </a:cubicBezTo>
                  <a:cubicBezTo>
                    <a:pt x="117820" y="-5270"/>
                    <a:pt x="152745" y="36534"/>
                    <a:pt x="172853" y="54526"/>
                  </a:cubicBezTo>
                  <a:cubicBezTo>
                    <a:pt x="192961" y="72518"/>
                    <a:pt x="201957" y="90509"/>
                    <a:pt x="210953" y="108501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10956" y="3771770"/>
              <a:ext cx="538812" cy="38628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10956" y="4305170"/>
              <a:ext cx="538812" cy="25633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10956" y="3399254"/>
              <a:ext cx="538812" cy="25633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4212090" y="4686170"/>
              <a:ext cx="538812" cy="25633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Arrow Connector 147"/>
            <p:cNvCxnSpPr>
              <a:stCxn id="146" idx="2"/>
              <a:endCxn id="144" idx="0"/>
            </p:cNvCxnSpPr>
            <p:nvPr/>
          </p:nvCxnSpPr>
          <p:spPr>
            <a:xfrm>
              <a:off x="4480362" y="3655590"/>
              <a:ext cx="0" cy="11618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44" idx="2"/>
              <a:endCxn id="145" idx="0"/>
            </p:cNvCxnSpPr>
            <p:nvPr/>
          </p:nvCxnSpPr>
          <p:spPr>
            <a:xfrm>
              <a:off x="4480362" y="4158056"/>
              <a:ext cx="0" cy="14711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stCxn id="145" idx="2"/>
              <a:endCxn id="147" idx="0"/>
            </p:cNvCxnSpPr>
            <p:nvPr/>
          </p:nvCxnSpPr>
          <p:spPr>
            <a:xfrm>
              <a:off x="4480362" y="4561506"/>
              <a:ext cx="1134" cy="1246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ed Rectangle 150"/>
            <p:cNvSpPr/>
            <p:nvPr/>
          </p:nvSpPr>
          <p:spPr>
            <a:xfrm>
              <a:off x="4210957" y="2982034"/>
              <a:ext cx="538812" cy="25633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Arrow Connector 151"/>
            <p:cNvCxnSpPr>
              <a:stCxn id="151" idx="2"/>
              <a:endCxn id="146" idx="0"/>
            </p:cNvCxnSpPr>
            <p:nvPr/>
          </p:nvCxnSpPr>
          <p:spPr>
            <a:xfrm flipH="1">
              <a:off x="4480362" y="3238370"/>
              <a:ext cx="1" cy="16088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Rounded Rectangle 152"/>
            <p:cNvSpPr/>
            <p:nvPr/>
          </p:nvSpPr>
          <p:spPr>
            <a:xfrm>
              <a:off x="4845612" y="2980952"/>
              <a:ext cx="538812" cy="256336"/>
            </a:xfrm>
            <a:prstGeom prst="round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Arrow Connector 153"/>
            <p:cNvCxnSpPr>
              <a:stCxn id="153" idx="2"/>
              <a:endCxn id="146" idx="3"/>
            </p:cNvCxnSpPr>
            <p:nvPr/>
          </p:nvCxnSpPr>
          <p:spPr>
            <a:xfrm flipH="1">
              <a:off x="4749768" y="3237288"/>
              <a:ext cx="365250" cy="29013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TextBox 154"/>
          <p:cNvSpPr txBox="1"/>
          <p:nvPr/>
        </p:nvSpPr>
        <p:spPr>
          <a:xfrm>
            <a:off x="16395" y="3453664"/>
            <a:ext cx="1012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Nested Loop</a:t>
            </a:r>
            <a:endParaRPr lang="en-US" b="1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6589198" y="2901375"/>
            <a:ext cx="2286000" cy="1933646"/>
            <a:chOff x="6533198" y="2625073"/>
            <a:chExt cx="1870377" cy="1436064"/>
          </a:xfrm>
        </p:grpSpPr>
        <p:sp>
          <p:nvSpPr>
            <p:cNvPr id="157" name="Rounded Rectangle 156"/>
            <p:cNvSpPr/>
            <p:nvPr/>
          </p:nvSpPr>
          <p:spPr>
            <a:xfrm>
              <a:off x="6533198" y="3025123"/>
              <a:ext cx="871317" cy="1036013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OOO </a:t>
              </a:r>
            </a:p>
            <a:p>
              <a:pPr algn="ctr"/>
              <a:r>
                <a:rPr lang="en-US" sz="2400" dirty="0" smtClean="0"/>
                <a:t>Core</a:t>
              </a:r>
              <a:endParaRPr lang="en-US" sz="2400" dirty="0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7601543" y="3025124"/>
              <a:ext cx="802030" cy="1036013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SEED</a:t>
              </a:r>
              <a:endParaRPr lang="en-US" sz="2400" dirty="0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6533198" y="2625073"/>
              <a:ext cx="1870377" cy="304800"/>
            </a:xfrm>
            <a:prstGeom prst="roundRect">
              <a:avLst>
                <a:gd name="adj" fmla="val 0"/>
              </a:avLst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L1 Cache</a:t>
              </a:r>
              <a:endParaRPr lang="en-US" sz="2400" dirty="0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94059" y="4876008"/>
            <a:ext cx="2321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System Architecture</a:t>
            </a:r>
            <a:endParaRPr lang="en-US" sz="2000" b="1" dirty="0"/>
          </a:p>
        </p:txBody>
      </p:sp>
      <p:sp>
        <p:nvSpPr>
          <p:cNvPr id="161" name="Right Arrow 160"/>
          <p:cNvSpPr/>
          <p:nvPr/>
        </p:nvSpPr>
        <p:spPr>
          <a:xfrm>
            <a:off x="2245195" y="3696593"/>
            <a:ext cx="1260006" cy="533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162" name="Right Arrow 161"/>
          <p:cNvSpPr/>
          <p:nvPr/>
        </p:nvSpPr>
        <p:spPr>
          <a:xfrm>
            <a:off x="5181600" y="3696593"/>
            <a:ext cx="1260006" cy="533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Runs on</a:t>
            </a:r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1065741" y="4876008"/>
            <a:ext cx="1089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Program</a:t>
            </a:r>
            <a:endParaRPr lang="en-US" sz="2000" b="1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3872854" y="2901375"/>
            <a:ext cx="1003946" cy="2374743"/>
            <a:chOff x="3872854" y="2901375"/>
            <a:chExt cx="1003946" cy="2374743"/>
          </a:xfrm>
        </p:grpSpPr>
        <p:sp>
          <p:nvSpPr>
            <p:cNvPr id="165" name="Rectangle 164"/>
            <p:cNvSpPr/>
            <p:nvPr/>
          </p:nvSpPr>
          <p:spPr>
            <a:xfrm>
              <a:off x="3963574" y="4876008"/>
              <a:ext cx="8703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/>
                <a:t>Binary</a:t>
              </a:r>
              <a:endParaRPr lang="en-US" sz="2000" b="1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893569" y="3537953"/>
              <a:ext cx="983231" cy="50064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878903" y="4356944"/>
              <a:ext cx="997897" cy="3087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4038600" y="3575552"/>
              <a:ext cx="152400" cy="1395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4180563" y="3822858"/>
              <a:ext cx="152400" cy="1395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4322526" y="3575552"/>
              <a:ext cx="152400" cy="1395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4464489" y="3822858"/>
              <a:ext cx="152400" cy="1395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4606451" y="3575552"/>
              <a:ext cx="152400" cy="1395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3" name="Straight Arrow Connector 172"/>
            <p:cNvCxnSpPr>
              <a:stCxn id="168" idx="5"/>
              <a:endCxn id="169" idx="1"/>
            </p:cNvCxnSpPr>
            <p:nvPr/>
          </p:nvCxnSpPr>
          <p:spPr>
            <a:xfrm>
              <a:off x="4168682" y="3694659"/>
              <a:ext cx="34199" cy="1486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>
              <a:stCxn id="170" idx="3"/>
              <a:endCxn id="169" idx="7"/>
            </p:cNvCxnSpPr>
            <p:nvPr/>
          </p:nvCxnSpPr>
          <p:spPr>
            <a:xfrm flipH="1">
              <a:off x="4310645" y="3694659"/>
              <a:ext cx="34199" cy="1486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170" idx="5"/>
              <a:endCxn id="171" idx="1"/>
            </p:cNvCxnSpPr>
            <p:nvPr/>
          </p:nvCxnSpPr>
          <p:spPr>
            <a:xfrm>
              <a:off x="4452608" y="3694659"/>
              <a:ext cx="34199" cy="1486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72" idx="4"/>
              <a:endCxn id="171" idx="7"/>
            </p:cNvCxnSpPr>
            <p:nvPr/>
          </p:nvCxnSpPr>
          <p:spPr>
            <a:xfrm flipH="1">
              <a:off x="4594571" y="3715094"/>
              <a:ext cx="88080" cy="1281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Oval 176"/>
            <p:cNvSpPr/>
            <p:nvPr/>
          </p:nvSpPr>
          <p:spPr>
            <a:xfrm>
              <a:off x="4160627" y="4432458"/>
              <a:ext cx="152400" cy="1395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4444552" y="4508658"/>
              <a:ext cx="152400" cy="1395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878903" y="4665684"/>
              <a:ext cx="997897" cy="2020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872854" y="4038600"/>
              <a:ext cx="997897" cy="3187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901852" y="2905641"/>
              <a:ext cx="968899" cy="6323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3886200" y="2901375"/>
              <a:ext cx="990600" cy="1966387"/>
            </a:xfrm>
            <a:prstGeom prst="roundRect">
              <a:avLst>
                <a:gd name="adj" fmla="val 0"/>
              </a:avLst>
            </a:prstGeom>
            <a:noFill/>
            <a:ln w="34925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3" name="Straight Connector 182"/>
            <p:cNvCxnSpPr/>
            <p:nvPr/>
          </p:nvCxnSpPr>
          <p:spPr>
            <a:xfrm>
              <a:off x="4034023" y="3032727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4034023" y="3131795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4034023" y="3230863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4034023" y="3329931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4034023" y="3429000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4034023" y="4094247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4034023" y="4193315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4034023" y="4292383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>
              <a:stCxn id="177" idx="6"/>
              <a:endCxn id="178" idx="2"/>
            </p:cNvCxnSpPr>
            <p:nvPr/>
          </p:nvCxnSpPr>
          <p:spPr>
            <a:xfrm>
              <a:off x="4313027" y="4502229"/>
              <a:ext cx="131525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595813" y="3681413"/>
              <a:ext cx="229067" cy="280918"/>
            </a:xfrm>
            <a:custGeom>
              <a:avLst/>
              <a:gdLst>
                <a:gd name="connsiteX0" fmla="*/ 0 w 229067"/>
                <a:gd name="connsiteY0" fmla="*/ 252412 h 280918"/>
                <a:gd name="connsiteX1" fmla="*/ 180975 w 229067"/>
                <a:gd name="connsiteY1" fmla="*/ 266700 h 280918"/>
                <a:gd name="connsiteX2" fmla="*/ 228600 w 229067"/>
                <a:gd name="connsiteY2" fmla="*/ 76200 h 280918"/>
                <a:gd name="connsiteX3" fmla="*/ 161925 w 229067"/>
                <a:gd name="connsiteY3" fmla="*/ 0 h 28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067" h="280918">
                  <a:moveTo>
                    <a:pt x="0" y="252412"/>
                  </a:moveTo>
                  <a:cubicBezTo>
                    <a:pt x="71437" y="274240"/>
                    <a:pt x="142875" y="296069"/>
                    <a:pt x="180975" y="266700"/>
                  </a:cubicBezTo>
                  <a:cubicBezTo>
                    <a:pt x="219075" y="237331"/>
                    <a:pt x="231775" y="120650"/>
                    <a:pt x="228600" y="76200"/>
                  </a:cubicBezTo>
                  <a:cubicBezTo>
                    <a:pt x="225425" y="31750"/>
                    <a:pt x="193675" y="15875"/>
                    <a:pt x="16192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3" name="Straight Connector 192"/>
            <p:cNvCxnSpPr/>
            <p:nvPr/>
          </p:nvCxnSpPr>
          <p:spPr>
            <a:xfrm>
              <a:off x="4034023" y="4766724"/>
              <a:ext cx="704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652683" y="5132348"/>
            <a:ext cx="915420" cy="115066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0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10039E-6 L -0.09584 0.235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1175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700" fill="hold"/>
                                        <p:tgtEl>
                                          <p:spTgt spid="12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0803E-6 L -0.55642 0.2398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30" y="1198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700" fill="hold"/>
                                        <p:tgtEl>
                                          <p:spTgt spid="15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5274E-6 L -0.55746 0.197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82" y="987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5274E-6 L -0.09653 0.1968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6" y="983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/>
      <p:bldP spid="11" grpId="0"/>
      <p:bldP spid="24" grpId="0"/>
      <p:bldP spid="41" grpId="0" animBg="1"/>
      <p:bldP spid="42" grpId="0"/>
      <p:bldP spid="155" grpId="0"/>
      <p:bldP spid="160" grpId="0"/>
      <p:bldP spid="160" grpId="1"/>
      <p:bldP spid="160" grpId="2"/>
      <p:bldP spid="161" grpId="1" animBg="1"/>
      <p:bldP spid="162" grpId="0" animBg="1"/>
      <p:bldP spid="162" grpId="1" animBg="1"/>
      <p:bldP spid="163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5562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0150" algn="l"/>
              </a:tabLst>
            </a:pPr>
            <a:r>
              <a:rPr lang="en-US" sz="2400" dirty="0" smtClean="0"/>
              <a:t>Criteria:	1. Low Area/Power</a:t>
            </a:r>
          </a:p>
          <a:p>
            <a:pPr marL="0" lvl="2">
              <a:tabLst>
                <a:tab pos="1200150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2. </a:t>
            </a:r>
            <a:r>
              <a:rPr lang="en-US" sz="2400" dirty="0"/>
              <a:t>High </a:t>
            </a:r>
            <a:r>
              <a:rPr lang="en-US" sz="2400" dirty="0" smtClean="0"/>
              <a:t>Performance</a:t>
            </a:r>
          </a:p>
          <a:p>
            <a:pPr>
              <a:tabLst>
                <a:tab pos="1200150" algn="l"/>
              </a:tabLst>
            </a:pPr>
            <a:r>
              <a:rPr lang="en-US" sz="2400" dirty="0" smtClean="0"/>
              <a:t>	3. Complement Capabilities of VonNeumann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20305"/>
              </p:ext>
            </p:extLst>
          </p:nvPr>
        </p:nvGraphicFramePr>
        <p:xfrm>
          <a:off x="685800" y="1142999"/>
          <a:ext cx="7543800" cy="435721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56733"/>
                <a:gridCol w="1393147"/>
                <a:gridCol w="1676400"/>
                <a:gridCol w="1508760"/>
                <a:gridCol w="1508760"/>
              </a:tblGrid>
              <a:tr h="6114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Design Decisions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TRIPS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WaveScalar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DySER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BERET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Whole Program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Whole</a:t>
                      </a:r>
                      <a:r>
                        <a:rPr lang="en-US" sz="1800" baseline="0" dirty="0" smtClean="0"/>
                        <a:t> Program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Inner Loop Compute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Hot Loop</a:t>
                      </a:r>
                      <a:r>
                        <a:rPr lang="en-US" sz="1800" baseline="0" dirty="0" smtClean="0"/>
                        <a:t> Trace</a:t>
                      </a:r>
                      <a:endParaRPr lang="en-US" sz="1800" dirty="0" smtClean="0"/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Integration  to 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Behind L1 Cache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Behind L1 Cache</a:t>
                      </a:r>
                      <a:endParaRPr lang="en-US" sz="1800" dirty="0"/>
                    </a:p>
                  </a:txBody>
                  <a:tcPr/>
                </a:tc>
              </a:tr>
              <a:tr h="3857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Control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VN/</a:t>
                      </a:r>
                      <a:r>
                        <a:rPr lang="en-US" sz="1800" dirty="0" err="1" smtClean="0"/>
                        <a:t>Predicat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Switch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Insts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Predication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Trace-only</a:t>
                      </a:r>
                      <a:endParaRPr lang="en-US" sz="1800" dirty="0"/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Control</a:t>
                      </a:r>
                    </a:p>
                    <a:p>
                      <a:r>
                        <a:rPr lang="en-US" sz="1800" dirty="0" smtClean="0"/>
                        <a:t>Speculation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Block-based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Block-based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Trace-only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Dataflow</a:t>
                      </a:r>
                      <a:r>
                        <a:rPr lang="en-US" sz="1800" baseline="0" dirty="0" smtClean="0"/>
                        <a:t> Firing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Position-based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Tag-based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applicable</a:t>
                      </a:r>
                      <a:endParaRPr lang="en-US" sz="1800" dirty="0"/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Execution</a:t>
                      </a:r>
                    </a:p>
                    <a:p>
                      <a:r>
                        <a:rPr lang="en-US" sz="1800" dirty="0" smtClean="0"/>
                        <a:t>Units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Homog</a:t>
                      </a:r>
                      <a:r>
                        <a:rPr lang="en-US" sz="1800" dirty="0" smtClean="0"/>
                        <a:t>. FU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Heterog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baseline="0" dirty="0" smtClean="0"/>
                        <a:t>FU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Heterog</a:t>
                      </a:r>
                      <a:r>
                        <a:rPr lang="en-US" sz="1800" dirty="0" smtClean="0"/>
                        <a:t>. FU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Compound FU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9050"/>
            <a:ext cx="8839200" cy="1123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Leveraging Decades of Dataflow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72220" y="3139266"/>
            <a:ext cx="1295400" cy="881891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629401" y="2492202"/>
            <a:ext cx="1380780" cy="58743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629401" y="4903944"/>
            <a:ext cx="1455372" cy="527371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160224" y="4208443"/>
            <a:ext cx="1325926" cy="60168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80533"/>
              </p:ext>
            </p:extLst>
          </p:nvPr>
        </p:nvGraphicFramePr>
        <p:xfrm>
          <a:off x="685800" y="1142999"/>
          <a:ext cx="1447800" cy="435721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47800"/>
              </a:tblGrid>
              <a:tr h="6114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Design Decisions</a:t>
                      </a:r>
                      <a:endParaRPr lang="en-US" sz="1800" dirty="0"/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Scope</a:t>
                      </a:r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Integration to Host</a:t>
                      </a:r>
                    </a:p>
                  </a:txBody>
                  <a:tcPr/>
                </a:tc>
              </a:tr>
              <a:tr h="3857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Control Flow</a:t>
                      </a:r>
                      <a:endParaRPr lang="en-US" sz="1800" dirty="0"/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Control Speculation</a:t>
                      </a:r>
                      <a:endParaRPr lang="en-US" sz="1800" dirty="0"/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Dataflow</a:t>
                      </a:r>
                      <a:r>
                        <a:rPr lang="en-US" sz="1800" baseline="0" dirty="0" smtClean="0"/>
                        <a:t> Firing</a:t>
                      </a:r>
                      <a:endParaRPr lang="en-US" sz="1800" dirty="0"/>
                    </a:p>
                  </a:txBody>
                  <a:tcPr/>
                </a:tc>
              </a:tr>
              <a:tr h="6662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Execution</a:t>
                      </a:r>
                    </a:p>
                    <a:p>
                      <a:r>
                        <a:rPr lang="en-US" sz="1800" dirty="0" smtClean="0"/>
                        <a:t>Units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130188" y="2474821"/>
            <a:ext cx="1304581" cy="60481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8182778" y="2131492"/>
            <a:ext cx="808822" cy="642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29600" cy="677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SEED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500565"/>
            <a:ext cx="533400" cy="365125"/>
          </a:xfrm>
        </p:spPr>
        <p:txBody>
          <a:bodyPr/>
          <a:lstStyle/>
          <a:p>
            <a:fld id="{67C494C5-0B8F-4F87-8DD0-709F09308CCA}" type="slidenum">
              <a:rPr lang="en-US" smtClean="0"/>
              <a:t>15</a:t>
            </a:fld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628775" y="1266825"/>
            <a:ext cx="6549656" cy="36099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2044" y="762000"/>
            <a:ext cx="6656388" cy="423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L1 Cache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7225" y="1488141"/>
            <a:ext cx="831481" cy="338865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OOO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CPU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7" name="Elbow Connector 16"/>
          <p:cNvCxnSpPr>
            <a:stCxn id="7" idx="1"/>
            <a:endCxn id="8" idx="0"/>
          </p:cNvCxnSpPr>
          <p:nvPr/>
        </p:nvCxnSpPr>
        <p:spPr>
          <a:xfrm rot="10800000" flipV="1">
            <a:off x="1072966" y="973790"/>
            <a:ext cx="449078" cy="514350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60400" y="1981200"/>
            <a:ext cx="984427" cy="712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Config</a:t>
            </a:r>
            <a:r>
              <a:rPr lang="en-US" sz="2400" dirty="0" smtClean="0">
                <a:solidFill>
                  <a:schemeClr val="tx1"/>
                </a:solidFill>
              </a:rPr>
              <a:t> &amp; </a:t>
            </a:r>
            <a:r>
              <a:rPr lang="en-US" sz="2400" dirty="0" err="1" smtClean="0">
                <a:solidFill>
                  <a:schemeClr val="tx1"/>
                </a:solidFill>
              </a:rPr>
              <a:t>Init.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10405" y="3878356"/>
            <a:ext cx="893442" cy="712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CPU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XFER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72897" y="3874467"/>
            <a:ext cx="1024326" cy="7185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Store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Buffer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6600" y="1793841"/>
            <a:ext cx="1303466" cy="15957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IMU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3692" y="3951677"/>
            <a:ext cx="779153" cy="562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9645" y="2150627"/>
            <a:ext cx="996475" cy="7185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Bus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Arbiter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Elbow Connector 35"/>
          <p:cNvCxnSpPr>
            <a:stCxn id="33" idx="0"/>
            <a:endCxn id="22" idx="0"/>
          </p:cNvCxnSpPr>
          <p:nvPr/>
        </p:nvCxnSpPr>
        <p:spPr>
          <a:xfrm rot="16200000" flipV="1">
            <a:off x="5132726" y="475470"/>
            <a:ext cx="352987" cy="2997328"/>
          </a:xfrm>
          <a:prstGeom prst="bentConnector3">
            <a:avLst>
              <a:gd name="adj1" fmla="val 151428"/>
            </a:avLst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3" idx="0"/>
            <a:endCxn id="29" idx="0"/>
          </p:cNvCxnSpPr>
          <p:nvPr/>
        </p:nvCxnSpPr>
        <p:spPr>
          <a:xfrm rot="16200000" flipV="1">
            <a:off x="5929715" y="1272459"/>
            <a:ext cx="356787" cy="1399550"/>
          </a:xfrm>
          <a:prstGeom prst="bentConnector3">
            <a:avLst>
              <a:gd name="adj1" fmla="val 137959"/>
            </a:avLst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3" idx="2"/>
            <a:endCxn id="31" idx="2"/>
          </p:cNvCxnSpPr>
          <p:nvPr/>
        </p:nvCxnSpPr>
        <p:spPr>
          <a:xfrm rot="5400000">
            <a:off x="5288295" y="2994142"/>
            <a:ext cx="1644562" cy="1394614"/>
          </a:xfrm>
          <a:prstGeom prst="bentConnector3">
            <a:avLst>
              <a:gd name="adj1" fmla="val 113900"/>
            </a:avLst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33" idx="2"/>
            <a:endCxn id="25" idx="2"/>
          </p:cNvCxnSpPr>
          <p:nvPr/>
        </p:nvCxnSpPr>
        <p:spPr>
          <a:xfrm rot="5400000">
            <a:off x="4487978" y="2197625"/>
            <a:ext cx="1648362" cy="2991449"/>
          </a:xfrm>
          <a:prstGeom prst="bentConnector3">
            <a:avLst>
              <a:gd name="adj1" fmla="val 113868"/>
            </a:avLst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26" idx="0"/>
            <a:endCxn id="30" idx="3"/>
          </p:cNvCxnSpPr>
          <p:nvPr/>
        </p:nvCxnSpPr>
        <p:spPr>
          <a:xfrm rot="16200000" flipV="1">
            <a:off x="6655482" y="2944888"/>
            <a:ext cx="203817" cy="1655342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rot="5400000" flipH="1" flipV="1">
            <a:off x="6489198" y="2531024"/>
            <a:ext cx="2690884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21384" y="1260406"/>
            <a:ext cx="1450616" cy="366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Seed Unit 1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24400" y="1260406"/>
            <a:ext cx="1450616" cy="366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Seed Unit 8</a:t>
            </a:r>
            <a:endParaRPr lang="en-US" sz="2000" dirty="0"/>
          </a:p>
        </p:txBody>
      </p:sp>
      <p:cxnSp>
        <p:nvCxnSpPr>
          <p:cNvPr id="64" name="Elbow Connector 63"/>
          <p:cNvCxnSpPr>
            <a:endCxn id="20" idx="1"/>
          </p:cNvCxnSpPr>
          <p:nvPr/>
        </p:nvCxnSpPr>
        <p:spPr>
          <a:xfrm>
            <a:off x="1488706" y="2337327"/>
            <a:ext cx="271694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1" idx="1"/>
          </p:cNvCxnSpPr>
          <p:nvPr/>
        </p:nvCxnSpPr>
        <p:spPr>
          <a:xfrm rot="10800000">
            <a:off x="1488706" y="4234484"/>
            <a:ext cx="321699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endCxn id="20" idx="3"/>
          </p:cNvCxnSpPr>
          <p:nvPr/>
        </p:nvCxnSpPr>
        <p:spPr>
          <a:xfrm rot="10800000">
            <a:off x="2744826" y="2337329"/>
            <a:ext cx="413996" cy="444904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endCxn id="20" idx="3"/>
          </p:cNvCxnSpPr>
          <p:nvPr/>
        </p:nvCxnSpPr>
        <p:spPr>
          <a:xfrm rot="10800000">
            <a:off x="2744828" y="2337329"/>
            <a:ext cx="2011775" cy="40587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58822" y="1797641"/>
            <a:ext cx="1303466" cy="15957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IMU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(Instruction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Mgmt. Unit)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58821" y="3339435"/>
            <a:ext cx="2901244" cy="616041"/>
            <a:chOff x="3158821" y="3491835"/>
            <a:chExt cx="2901244" cy="616041"/>
          </a:xfrm>
        </p:grpSpPr>
        <p:sp>
          <p:nvSpPr>
            <p:cNvPr id="30" name="Flowchart: Manual Operation 29"/>
            <p:cNvSpPr/>
            <p:nvPr/>
          </p:nvSpPr>
          <p:spPr>
            <a:xfrm>
              <a:off x="4756599" y="3542023"/>
              <a:ext cx="1303466" cy="56205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CFU</a:t>
              </a:r>
              <a:r>
                <a:rPr lang="en-US" sz="2800" baseline="-25000" dirty="0" smtClean="0">
                  <a:solidFill>
                    <a:schemeClr val="tx1"/>
                  </a:solidFill>
                </a:rPr>
                <a:t>8</a:t>
              </a:r>
              <a:endParaRPr lang="en-US" sz="2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73962" y="3491835"/>
              <a:ext cx="522288" cy="562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24" name="Flowchart: Manual Operation 23"/>
            <p:cNvSpPr/>
            <p:nvPr/>
          </p:nvSpPr>
          <p:spPr>
            <a:xfrm>
              <a:off x="3158821" y="3545823"/>
              <a:ext cx="1303466" cy="56205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CFU</a:t>
              </a:r>
              <a:r>
                <a:rPr lang="en-US" sz="2800" baseline="-25000" dirty="0" smtClean="0">
                  <a:solidFill>
                    <a:schemeClr val="tx1"/>
                  </a:solidFill>
                </a:rPr>
                <a:t>1</a:t>
              </a:r>
              <a:endParaRPr lang="en-US" sz="280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3427801" y="3955477"/>
            <a:ext cx="777266" cy="562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ODU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3" name="Elbow Connector 82"/>
          <p:cNvCxnSpPr>
            <a:stCxn id="25" idx="1"/>
            <a:endCxn id="21" idx="3"/>
          </p:cNvCxnSpPr>
          <p:nvPr/>
        </p:nvCxnSpPr>
        <p:spPr>
          <a:xfrm rot="10800000">
            <a:off x="2703847" y="4234484"/>
            <a:ext cx="723954" cy="202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20" idx="0"/>
          </p:cNvCxnSpPr>
          <p:nvPr/>
        </p:nvCxnSpPr>
        <p:spPr>
          <a:xfrm>
            <a:off x="2252613" y="1185582"/>
            <a:ext cx="1" cy="7956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542925" y="2980921"/>
            <a:ext cx="8430387" cy="3116063"/>
            <a:chOff x="533399" y="3196617"/>
            <a:chExt cx="8430387" cy="3116063"/>
          </a:xfrm>
        </p:grpSpPr>
        <p:sp>
          <p:nvSpPr>
            <p:cNvPr id="121" name="TextBox 120"/>
            <p:cNvSpPr txBox="1"/>
            <p:nvPr/>
          </p:nvSpPr>
          <p:spPr>
            <a:xfrm>
              <a:off x="533399" y="5481683"/>
              <a:ext cx="84303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IMU: Keeps instruction definitions and unrolled operand storage (32 comp. </a:t>
              </a:r>
              <a:r>
                <a:rPr lang="en-US" sz="2400" b="1" dirty="0" err="1" smtClean="0">
                  <a:solidFill>
                    <a:schemeClr val="accent1"/>
                  </a:solidFill>
                </a:rPr>
                <a:t>insts</a:t>
              </a:r>
              <a:r>
                <a:rPr lang="en-US" sz="2400" b="1" dirty="0" smtClean="0">
                  <a:solidFill>
                    <a:schemeClr val="accent1"/>
                  </a:solidFill>
                </a:rPr>
                <a:t>).  Issues one instruction per cycle to CFU.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880125" y="3196617"/>
              <a:ext cx="221769" cy="2289784"/>
            </a:xfrm>
            <a:custGeom>
              <a:avLst/>
              <a:gdLst>
                <a:gd name="connsiteX0" fmla="*/ 25000 w 205975"/>
                <a:gd name="connsiteY0" fmla="*/ 2143125 h 2143125"/>
                <a:gd name="connsiteX1" fmla="*/ 15475 w 205975"/>
                <a:gd name="connsiteY1" fmla="*/ 657225 h 2143125"/>
                <a:gd name="connsiteX2" fmla="*/ 205975 w 205975"/>
                <a:gd name="connsiteY2" fmla="*/ 0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975" h="2143125">
                  <a:moveTo>
                    <a:pt x="25000" y="2143125"/>
                  </a:moveTo>
                  <a:cubicBezTo>
                    <a:pt x="5156" y="1578768"/>
                    <a:pt x="-14687" y="1014412"/>
                    <a:pt x="15475" y="657225"/>
                  </a:cubicBezTo>
                  <a:cubicBezTo>
                    <a:pt x="45637" y="300038"/>
                    <a:pt x="125806" y="150019"/>
                    <a:pt x="205975" y="0"/>
                  </a:cubicBezTo>
                </a:path>
              </a:pathLst>
            </a:custGeom>
            <a:noFill/>
            <a:ln w="50800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14375" y="3697882"/>
            <a:ext cx="7542723" cy="2415636"/>
            <a:chOff x="897817" y="3116793"/>
            <a:chExt cx="7542723" cy="2415636"/>
          </a:xfrm>
        </p:grpSpPr>
        <p:sp>
          <p:nvSpPr>
            <p:cNvPr id="126" name="TextBox 125"/>
            <p:cNvSpPr txBox="1"/>
            <p:nvPr/>
          </p:nvSpPr>
          <p:spPr>
            <a:xfrm>
              <a:off x="897817" y="4701432"/>
              <a:ext cx="75427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CFU: SEED Units are organized around a set of compound functional units (CFUs).  2-5 Instructions each.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162597" y="3116793"/>
              <a:ext cx="284272" cy="1679109"/>
            </a:xfrm>
            <a:custGeom>
              <a:avLst/>
              <a:gdLst>
                <a:gd name="connsiteX0" fmla="*/ 25000 w 205975"/>
                <a:gd name="connsiteY0" fmla="*/ 2143125 h 2143125"/>
                <a:gd name="connsiteX1" fmla="*/ 15475 w 205975"/>
                <a:gd name="connsiteY1" fmla="*/ 657225 h 2143125"/>
                <a:gd name="connsiteX2" fmla="*/ 205975 w 205975"/>
                <a:gd name="connsiteY2" fmla="*/ 0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975" h="2143125">
                  <a:moveTo>
                    <a:pt x="25000" y="2143125"/>
                  </a:moveTo>
                  <a:cubicBezTo>
                    <a:pt x="5156" y="1578768"/>
                    <a:pt x="-14687" y="1014412"/>
                    <a:pt x="15475" y="657225"/>
                  </a:cubicBezTo>
                  <a:cubicBezTo>
                    <a:pt x="45637" y="300038"/>
                    <a:pt x="125806" y="150019"/>
                    <a:pt x="205975" y="0"/>
                  </a:cubicBezTo>
                </a:path>
              </a:pathLst>
            </a:custGeom>
            <a:noFill/>
            <a:ln w="50800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568761" y="3015835"/>
            <a:ext cx="7339234" cy="3081149"/>
            <a:chOff x="1511879" y="4636432"/>
            <a:chExt cx="7339234" cy="3081149"/>
          </a:xfrm>
        </p:grpSpPr>
        <p:sp>
          <p:nvSpPr>
            <p:cNvPr id="129" name="TextBox 128"/>
            <p:cNvSpPr txBox="1"/>
            <p:nvPr/>
          </p:nvSpPr>
          <p:spPr>
            <a:xfrm>
              <a:off x="1511879" y="6886584"/>
              <a:ext cx="73392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1"/>
                  </a:solidFill>
                </a:rPr>
                <a:t>ODU+Bus</a:t>
              </a:r>
              <a:r>
                <a:rPr lang="en-US" sz="2400" b="1" dirty="0" smtClean="0">
                  <a:solidFill>
                    <a:schemeClr val="accent1"/>
                  </a:solidFill>
                </a:rPr>
                <a:t>: Multi-bus distribution network for communicating between SEED Units.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130" name="Freeform 129"/>
            <p:cNvSpPr/>
            <p:nvPr/>
          </p:nvSpPr>
          <p:spPr>
            <a:xfrm flipH="1">
              <a:off x="5900997" y="5837045"/>
              <a:ext cx="214117" cy="981032"/>
            </a:xfrm>
            <a:custGeom>
              <a:avLst/>
              <a:gdLst>
                <a:gd name="connsiteX0" fmla="*/ 25000 w 205975"/>
                <a:gd name="connsiteY0" fmla="*/ 2143125 h 2143125"/>
                <a:gd name="connsiteX1" fmla="*/ 15475 w 205975"/>
                <a:gd name="connsiteY1" fmla="*/ 657225 h 2143125"/>
                <a:gd name="connsiteX2" fmla="*/ 205975 w 205975"/>
                <a:gd name="connsiteY2" fmla="*/ 0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975" h="2143125">
                  <a:moveTo>
                    <a:pt x="25000" y="2143125"/>
                  </a:moveTo>
                  <a:cubicBezTo>
                    <a:pt x="5156" y="1578768"/>
                    <a:pt x="-14687" y="1014412"/>
                    <a:pt x="15475" y="657225"/>
                  </a:cubicBezTo>
                  <a:cubicBezTo>
                    <a:pt x="45637" y="300038"/>
                    <a:pt x="125806" y="150019"/>
                    <a:pt x="205975" y="0"/>
                  </a:cubicBezTo>
                </a:path>
              </a:pathLst>
            </a:custGeom>
            <a:noFill/>
            <a:ln w="50800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469917" y="4636432"/>
              <a:ext cx="193282" cy="2181645"/>
            </a:xfrm>
            <a:custGeom>
              <a:avLst/>
              <a:gdLst>
                <a:gd name="connsiteX0" fmla="*/ 25000 w 205975"/>
                <a:gd name="connsiteY0" fmla="*/ 2143125 h 2143125"/>
                <a:gd name="connsiteX1" fmla="*/ 15475 w 205975"/>
                <a:gd name="connsiteY1" fmla="*/ 657225 h 2143125"/>
                <a:gd name="connsiteX2" fmla="*/ 205975 w 205975"/>
                <a:gd name="connsiteY2" fmla="*/ 0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975" h="2143125">
                  <a:moveTo>
                    <a:pt x="25000" y="2143125"/>
                  </a:moveTo>
                  <a:cubicBezTo>
                    <a:pt x="5156" y="1578768"/>
                    <a:pt x="-14687" y="1014412"/>
                    <a:pt x="15475" y="657225"/>
                  </a:cubicBezTo>
                  <a:cubicBezTo>
                    <a:pt x="45637" y="300038"/>
                    <a:pt x="125806" y="150019"/>
                    <a:pt x="205975" y="0"/>
                  </a:cubicBezTo>
                </a:path>
              </a:pathLst>
            </a:custGeom>
            <a:noFill/>
            <a:ln w="50800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632855" y="4216448"/>
            <a:ext cx="5673265" cy="1708244"/>
            <a:chOff x="1663450" y="5599265"/>
            <a:chExt cx="5673265" cy="1708244"/>
          </a:xfrm>
        </p:grpSpPr>
        <p:sp>
          <p:nvSpPr>
            <p:cNvPr id="135" name="TextBox 134"/>
            <p:cNvSpPr txBox="1"/>
            <p:nvPr/>
          </p:nvSpPr>
          <p:spPr>
            <a:xfrm>
              <a:off x="1663450" y="6845844"/>
              <a:ext cx="56732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Store Buffer: Interface to memory system.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765653" y="5599265"/>
              <a:ext cx="275041" cy="1076624"/>
            </a:xfrm>
            <a:custGeom>
              <a:avLst/>
              <a:gdLst>
                <a:gd name="connsiteX0" fmla="*/ 25000 w 205975"/>
                <a:gd name="connsiteY0" fmla="*/ 2143125 h 2143125"/>
                <a:gd name="connsiteX1" fmla="*/ 15475 w 205975"/>
                <a:gd name="connsiteY1" fmla="*/ 657225 h 2143125"/>
                <a:gd name="connsiteX2" fmla="*/ 205975 w 205975"/>
                <a:gd name="connsiteY2" fmla="*/ 0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975" h="2143125">
                  <a:moveTo>
                    <a:pt x="25000" y="2143125"/>
                  </a:moveTo>
                  <a:cubicBezTo>
                    <a:pt x="5156" y="1578768"/>
                    <a:pt x="-14687" y="1014412"/>
                    <a:pt x="15475" y="657225"/>
                  </a:cubicBezTo>
                  <a:cubicBezTo>
                    <a:pt x="45637" y="300038"/>
                    <a:pt x="125806" y="150019"/>
                    <a:pt x="205975" y="0"/>
                  </a:cubicBezTo>
                </a:path>
              </a:pathLst>
            </a:custGeom>
            <a:noFill/>
            <a:ln w="50800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TextBox 151"/>
          <p:cNvSpPr txBox="1"/>
          <p:nvPr/>
        </p:nvSpPr>
        <p:spPr>
          <a:xfrm rot="16200000">
            <a:off x="1685860" y="1372435"/>
            <a:ext cx="831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ICache</a:t>
            </a:r>
            <a:endParaRPr lang="en-US" sz="1600" dirty="0"/>
          </a:p>
        </p:txBody>
      </p:sp>
      <p:sp>
        <p:nvSpPr>
          <p:cNvPr id="156" name="TextBox 155"/>
          <p:cNvSpPr txBox="1"/>
          <p:nvPr/>
        </p:nvSpPr>
        <p:spPr>
          <a:xfrm rot="16200000">
            <a:off x="7266971" y="1513269"/>
            <a:ext cx="831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D</a:t>
            </a:r>
            <a:r>
              <a:rPr lang="en-US" sz="1600" dirty="0" err="1" smtClean="0"/>
              <a:t>Cache</a:t>
            </a: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1734181" y="2514600"/>
            <a:ext cx="5673265" cy="3393702"/>
            <a:chOff x="1798473" y="3488509"/>
            <a:chExt cx="5673265" cy="3393702"/>
          </a:xfrm>
        </p:grpSpPr>
        <p:grpSp>
          <p:nvGrpSpPr>
            <p:cNvPr id="5" name="Group 4"/>
            <p:cNvGrpSpPr/>
            <p:nvPr/>
          </p:nvGrpSpPr>
          <p:grpSpPr>
            <a:xfrm>
              <a:off x="1798473" y="5297170"/>
              <a:ext cx="5673265" cy="1585041"/>
              <a:chOff x="1798473" y="5297170"/>
              <a:chExt cx="5673265" cy="158504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1798473" y="6420546"/>
                <a:ext cx="5673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1"/>
                    </a:solidFill>
                  </a:rPr>
                  <a:t>Entering &amp; Exiting SEED Regions</a:t>
                </a:r>
                <a:endParaRPr lang="en-US" sz="2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 flipH="1">
                <a:off x="2841230" y="5297170"/>
                <a:ext cx="285239" cy="1071515"/>
              </a:xfrm>
              <a:custGeom>
                <a:avLst/>
                <a:gdLst>
                  <a:gd name="connsiteX0" fmla="*/ 25000 w 205975"/>
                  <a:gd name="connsiteY0" fmla="*/ 2143125 h 2143125"/>
                  <a:gd name="connsiteX1" fmla="*/ 15475 w 205975"/>
                  <a:gd name="connsiteY1" fmla="*/ 657225 h 2143125"/>
                  <a:gd name="connsiteX2" fmla="*/ 205975 w 205975"/>
                  <a:gd name="connsiteY2" fmla="*/ 0 h 2143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5975" h="2143125">
                    <a:moveTo>
                      <a:pt x="25000" y="2143125"/>
                    </a:moveTo>
                    <a:cubicBezTo>
                      <a:pt x="5156" y="1578768"/>
                      <a:pt x="-14687" y="1014412"/>
                      <a:pt x="15475" y="657225"/>
                    </a:cubicBezTo>
                    <a:cubicBezTo>
                      <a:pt x="45637" y="300038"/>
                      <a:pt x="125806" y="150019"/>
                      <a:pt x="205975" y="0"/>
                    </a:cubicBezTo>
                  </a:path>
                </a:pathLst>
              </a:custGeom>
              <a:noFill/>
              <a:ln w="5080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Freeform 53"/>
            <p:cNvSpPr/>
            <p:nvPr/>
          </p:nvSpPr>
          <p:spPr>
            <a:xfrm flipH="1">
              <a:off x="2841232" y="3488509"/>
              <a:ext cx="396450" cy="2914173"/>
            </a:xfrm>
            <a:custGeom>
              <a:avLst/>
              <a:gdLst>
                <a:gd name="connsiteX0" fmla="*/ 25000 w 205975"/>
                <a:gd name="connsiteY0" fmla="*/ 2143125 h 2143125"/>
                <a:gd name="connsiteX1" fmla="*/ 15475 w 205975"/>
                <a:gd name="connsiteY1" fmla="*/ 657225 h 2143125"/>
                <a:gd name="connsiteX2" fmla="*/ 205975 w 205975"/>
                <a:gd name="connsiteY2" fmla="*/ 0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975" h="2143125">
                  <a:moveTo>
                    <a:pt x="25000" y="2143125"/>
                  </a:moveTo>
                  <a:cubicBezTo>
                    <a:pt x="5156" y="1578768"/>
                    <a:pt x="-14687" y="1014412"/>
                    <a:pt x="15475" y="657225"/>
                  </a:cubicBezTo>
                  <a:cubicBezTo>
                    <a:pt x="45637" y="300038"/>
                    <a:pt x="125806" y="150019"/>
                    <a:pt x="205975" y="0"/>
                  </a:cubicBezTo>
                </a:path>
              </a:pathLst>
            </a:custGeom>
            <a:noFill/>
            <a:ln w="50800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455209" y="2677643"/>
            <a:ext cx="1044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SEED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628650" y="3857849"/>
            <a:ext cx="8061156" cy="2284994"/>
            <a:chOff x="195942" y="5152544"/>
            <a:chExt cx="8061156" cy="2284994"/>
          </a:xfrm>
        </p:grpSpPr>
        <p:grpSp>
          <p:nvGrpSpPr>
            <p:cNvPr id="55" name="Group 54"/>
            <p:cNvGrpSpPr/>
            <p:nvPr/>
          </p:nvGrpSpPr>
          <p:grpSpPr>
            <a:xfrm>
              <a:off x="195942" y="5169162"/>
              <a:ext cx="8061156" cy="2268376"/>
              <a:chOff x="379385" y="3264053"/>
              <a:chExt cx="8061156" cy="2268376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379385" y="4701432"/>
                <a:ext cx="80611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1"/>
                    </a:solidFill>
                  </a:rPr>
                  <a:t>Compile-time scheduler assigns instructions to compound FUs and SEED units, using an integer linear program [see Paper]</a:t>
                </a:r>
                <a:endParaRPr lang="en-US" sz="2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4466160" y="3264053"/>
                <a:ext cx="180825" cy="1472599"/>
              </a:xfrm>
              <a:custGeom>
                <a:avLst/>
                <a:gdLst>
                  <a:gd name="connsiteX0" fmla="*/ 25000 w 205975"/>
                  <a:gd name="connsiteY0" fmla="*/ 2143125 h 2143125"/>
                  <a:gd name="connsiteX1" fmla="*/ 15475 w 205975"/>
                  <a:gd name="connsiteY1" fmla="*/ 657225 h 2143125"/>
                  <a:gd name="connsiteX2" fmla="*/ 205975 w 205975"/>
                  <a:gd name="connsiteY2" fmla="*/ 0 h 2143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5975" h="2143125">
                    <a:moveTo>
                      <a:pt x="25000" y="2143125"/>
                    </a:moveTo>
                    <a:cubicBezTo>
                      <a:pt x="5156" y="1578768"/>
                      <a:pt x="-14687" y="1014412"/>
                      <a:pt x="15475" y="657225"/>
                    </a:cubicBezTo>
                    <a:cubicBezTo>
                      <a:pt x="45637" y="300038"/>
                      <a:pt x="125806" y="150019"/>
                      <a:pt x="205975" y="0"/>
                    </a:cubicBezTo>
                  </a:path>
                </a:pathLst>
              </a:custGeom>
              <a:noFill/>
              <a:ln w="5080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Freeform 58"/>
            <p:cNvSpPr/>
            <p:nvPr/>
          </p:nvSpPr>
          <p:spPr>
            <a:xfrm flipH="1">
              <a:off x="3865411" y="5152544"/>
              <a:ext cx="181939" cy="1470828"/>
            </a:xfrm>
            <a:custGeom>
              <a:avLst/>
              <a:gdLst>
                <a:gd name="connsiteX0" fmla="*/ 25000 w 205975"/>
                <a:gd name="connsiteY0" fmla="*/ 2143125 h 2143125"/>
                <a:gd name="connsiteX1" fmla="*/ 15475 w 205975"/>
                <a:gd name="connsiteY1" fmla="*/ 657225 h 2143125"/>
                <a:gd name="connsiteX2" fmla="*/ 205975 w 205975"/>
                <a:gd name="connsiteY2" fmla="*/ 0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975" h="2143125">
                  <a:moveTo>
                    <a:pt x="25000" y="2143125"/>
                  </a:moveTo>
                  <a:cubicBezTo>
                    <a:pt x="5156" y="1578768"/>
                    <a:pt x="-14687" y="1014412"/>
                    <a:pt x="15475" y="657225"/>
                  </a:cubicBezTo>
                  <a:cubicBezTo>
                    <a:pt x="45637" y="300038"/>
                    <a:pt x="125806" y="150019"/>
                    <a:pt x="205975" y="0"/>
                  </a:cubicBezTo>
                </a:path>
              </a:pathLst>
            </a:custGeom>
            <a:noFill/>
            <a:ln w="50800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707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6" grpId="0" animBg="1"/>
      <p:bldP spid="29" grpId="0" animBg="1"/>
      <p:bldP spid="31" grpId="0" animBg="1"/>
      <p:bldP spid="33" grpId="0" animBg="1"/>
      <p:bldP spid="62" grpId="0"/>
      <p:bldP spid="63" grpId="0"/>
      <p:bldP spid="22" grpId="0" animBg="1"/>
      <p:bldP spid="25" grpId="0" animBg="1"/>
      <p:bldP spid="152" grpId="0"/>
      <p:bldP spid="156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16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57225" y="762000"/>
            <a:ext cx="7521207" cy="4114800"/>
            <a:chOff x="657225" y="762000"/>
            <a:chExt cx="7521207" cy="4114800"/>
          </a:xfrm>
        </p:grpSpPr>
        <p:sp>
          <p:nvSpPr>
            <p:cNvPr id="5" name="Rectangle 4"/>
            <p:cNvSpPr/>
            <p:nvPr/>
          </p:nvSpPr>
          <p:spPr>
            <a:xfrm>
              <a:off x="1628775" y="1266825"/>
              <a:ext cx="6549656" cy="360997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2044" y="762000"/>
              <a:ext cx="6656388" cy="4235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L1 Cache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7225" y="1488141"/>
              <a:ext cx="831481" cy="338865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OOO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CPU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Elbow Connector 7"/>
            <p:cNvCxnSpPr>
              <a:stCxn id="6" idx="1"/>
              <a:endCxn id="7" idx="0"/>
            </p:cNvCxnSpPr>
            <p:nvPr/>
          </p:nvCxnSpPr>
          <p:spPr>
            <a:xfrm rot="10800000" flipV="1">
              <a:off x="1072966" y="973790"/>
              <a:ext cx="449078" cy="514350"/>
            </a:xfrm>
            <a:prstGeom prst="bentConnector2">
              <a:avLst/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760400" y="1981200"/>
              <a:ext cx="984427" cy="712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Config</a:t>
              </a:r>
              <a:r>
                <a:rPr lang="en-US" sz="2400" dirty="0" smtClean="0">
                  <a:solidFill>
                    <a:schemeClr val="tx1"/>
                  </a:solidFill>
                </a:rPr>
                <a:t> &amp;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Init.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10405" y="3878356"/>
              <a:ext cx="893442" cy="712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CPU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XFER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897" y="3874467"/>
              <a:ext cx="1024326" cy="7185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Store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Buffer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56600" y="1793841"/>
              <a:ext cx="1303466" cy="15957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IMU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23692" y="3951677"/>
              <a:ext cx="779153" cy="5620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ODU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09645" y="2150627"/>
              <a:ext cx="996475" cy="7185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Bus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Arbiter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Elbow Connector 14"/>
            <p:cNvCxnSpPr>
              <a:stCxn id="14" idx="0"/>
              <a:endCxn id="27" idx="0"/>
            </p:cNvCxnSpPr>
            <p:nvPr/>
          </p:nvCxnSpPr>
          <p:spPr>
            <a:xfrm rot="16200000" flipV="1">
              <a:off x="5132726" y="475470"/>
              <a:ext cx="352987" cy="2997328"/>
            </a:xfrm>
            <a:prstGeom prst="bentConnector3">
              <a:avLst>
                <a:gd name="adj1" fmla="val 151428"/>
              </a:avLst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4" idx="0"/>
              <a:endCxn id="12" idx="0"/>
            </p:cNvCxnSpPr>
            <p:nvPr/>
          </p:nvCxnSpPr>
          <p:spPr>
            <a:xfrm rot="16200000" flipV="1">
              <a:off x="5929715" y="1272459"/>
              <a:ext cx="356787" cy="1399550"/>
            </a:xfrm>
            <a:prstGeom prst="bentConnector3">
              <a:avLst>
                <a:gd name="adj1" fmla="val 137959"/>
              </a:avLst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14" idx="2"/>
              <a:endCxn id="13" idx="2"/>
            </p:cNvCxnSpPr>
            <p:nvPr/>
          </p:nvCxnSpPr>
          <p:spPr>
            <a:xfrm rot="5400000">
              <a:off x="5288295" y="2994142"/>
              <a:ext cx="1644562" cy="1394614"/>
            </a:xfrm>
            <a:prstGeom prst="bentConnector3">
              <a:avLst>
                <a:gd name="adj1" fmla="val 113900"/>
              </a:avLst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14" idx="2"/>
              <a:endCxn id="32" idx="2"/>
            </p:cNvCxnSpPr>
            <p:nvPr/>
          </p:nvCxnSpPr>
          <p:spPr>
            <a:xfrm rot="5400000">
              <a:off x="4484835" y="2194482"/>
              <a:ext cx="1648362" cy="2997735"/>
            </a:xfrm>
            <a:prstGeom prst="bentConnector3">
              <a:avLst>
                <a:gd name="adj1" fmla="val 113868"/>
              </a:avLst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1" idx="0"/>
              <a:endCxn id="29" idx="3"/>
            </p:cNvCxnSpPr>
            <p:nvPr/>
          </p:nvCxnSpPr>
          <p:spPr>
            <a:xfrm rot="16200000" flipV="1">
              <a:off x="6655482" y="2944888"/>
              <a:ext cx="203817" cy="1655342"/>
            </a:xfrm>
            <a:prstGeom prst="bentConnector2">
              <a:avLst/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/>
            <p:nvPr/>
          </p:nvCxnSpPr>
          <p:spPr>
            <a:xfrm rot="5400000" flipH="1" flipV="1">
              <a:off x="6489198" y="2531024"/>
              <a:ext cx="2690884" cy="1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21384" y="1260406"/>
              <a:ext cx="1450616" cy="366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Seed Unit 1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24400" y="1260406"/>
              <a:ext cx="1450616" cy="366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Seed Unit 8</a:t>
              </a:r>
              <a:endParaRPr lang="en-US" sz="2000" dirty="0"/>
            </a:p>
          </p:txBody>
        </p:sp>
        <p:cxnSp>
          <p:nvCxnSpPr>
            <p:cNvPr id="23" name="Elbow Connector 22"/>
            <p:cNvCxnSpPr>
              <a:endCxn id="9" idx="1"/>
            </p:cNvCxnSpPr>
            <p:nvPr/>
          </p:nvCxnSpPr>
          <p:spPr>
            <a:xfrm>
              <a:off x="1488706" y="2337327"/>
              <a:ext cx="271694" cy="1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0" idx="1"/>
            </p:cNvCxnSpPr>
            <p:nvPr/>
          </p:nvCxnSpPr>
          <p:spPr>
            <a:xfrm rot="10800000">
              <a:off x="1488706" y="4234484"/>
              <a:ext cx="321699" cy="1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endCxn id="9" idx="3"/>
            </p:cNvCxnSpPr>
            <p:nvPr/>
          </p:nvCxnSpPr>
          <p:spPr>
            <a:xfrm rot="10800000">
              <a:off x="2744826" y="2337329"/>
              <a:ext cx="413996" cy="444904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endCxn id="9" idx="3"/>
            </p:cNvCxnSpPr>
            <p:nvPr/>
          </p:nvCxnSpPr>
          <p:spPr>
            <a:xfrm rot="10800000">
              <a:off x="2744828" y="2337329"/>
              <a:ext cx="2011775" cy="405871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158822" y="1797641"/>
              <a:ext cx="1303466" cy="15957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IMU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(Instruction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Mgmt. Unit)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158821" y="3339435"/>
              <a:ext cx="2901244" cy="616041"/>
              <a:chOff x="3158821" y="3491835"/>
              <a:chExt cx="2901244" cy="616041"/>
            </a:xfrm>
          </p:grpSpPr>
          <p:sp>
            <p:nvSpPr>
              <p:cNvPr id="29" name="Flowchart: Manual Operation 28"/>
              <p:cNvSpPr/>
              <p:nvPr/>
            </p:nvSpPr>
            <p:spPr>
              <a:xfrm>
                <a:off x="4756599" y="3542023"/>
                <a:ext cx="1303466" cy="56205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CFU</a:t>
                </a:r>
                <a:r>
                  <a:rPr lang="en-US" sz="2800" baseline="-25000" dirty="0" smtClean="0">
                    <a:solidFill>
                      <a:schemeClr val="tx1"/>
                    </a:solidFill>
                  </a:rPr>
                  <a:t>8</a:t>
                </a:r>
                <a:endParaRPr lang="en-US" sz="2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373962" y="3491835"/>
                <a:ext cx="522288" cy="562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…</a:t>
                </a:r>
                <a:endParaRPr lang="en-US" sz="4000" dirty="0"/>
              </a:p>
            </p:txBody>
          </p:sp>
          <p:sp>
            <p:nvSpPr>
              <p:cNvPr id="31" name="Flowchart: Manual Operation 30"/>
              <p:cNvSpPr/>
              <p:nvPr/>
            </p:nvSpPr>
            <p:spPr>
              <a:xfrm>
                <a:off x="3158821" y="3545823"/>
                <a:ext cx="1303466" cy="56205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CFU</a:t>
                </a:r>
                <a:r>
                  <a:rPr lang="en-US" sz="2800" baseline="-25000" dirty="0" smtClean="0">
                    <a:solidFill>
                      <a:schemeClr val="tx1"/>
                    </a:solidFill>
                  </a:rPr>
                  <a:t>1</a:t>
                </a:r>
                <a:endParaRPr lang="en-US" sz="2800" baseline="-25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3415229" y="3955477"/>
              <a:ext cx="789838" cy="5620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ODU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Elbow Connector 32"/>
            <p:cNvCxnSpPr>
              <a:stCxn id="32" idx="1"/>
              <a:endCxn id="10" idx="3"/>
            </p:cNvCxnSpPr>
            <p:nvPr/>
          </p:nvCxnSpPr>
          <p:spPr>
            <a:xfrm rot="10800000">
              <a:off x="2703847" y="4234484"/>
              <a:ext cx="711382" cy="2020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9" idx="0"/>
            </p:cNvCxnSpPr>
            <p:nvPr/>
          </p:nvCxnSpPr>
          <p:spPr>
            <a:xfrm>
              <a:off x="2252613" y="1185582"/>
              <a:ext cx="1" cy="79561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 rot="16200000">
              <a:off x="1685860" y="1372435"/>
              <a:ext cx="831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ICache</a:t>
              </a:r>
              <a:endParaRPr lang="en-US" sz="1600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7266971" y="1513269"/>
              <a:ext cx="831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D</a:t>
              </a:r>
              <a:r>
                <a:rPr lang="en-US" sz="1600" dirty="0" err="1" smtClean="0"/>
                <a:t>Cache</a:t>
              </a:r>
              <a:endParaRPr lang="en-US" sz="1600" dirty="0"/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29600" cy="677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Capability Comparison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52400" y="4334205"/>
            <a:ext cx="8915400" cy="1981200"/>
            <a:chOff x="174455" y="5029200"/>
            <a:chExt cx="9205909" cy="1981200"/>
          </a:xfrm>
        </p:grpSpPr>
        <p:graphicFrame>
          <p:nvGraphicFramePr>
            <p:cNvPr id="41" name="Content Placeholder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141529"/>
                </p:ext>
              </p:extLst>
            </p:nvPr>
          </p:nvGraphicFramePr>
          <p:xfrm>
            <a:off x="174455" y="5029200"/>
            <a:ext cx="7710933" cy="1981200"/>
          </p:xfrm>
          <a:graphic>
            <a:graphicData uri="http://schemas.openxmlformats.org/drawingml/2006/table">
              <a:tbl>
                <a:tblPr firstRow="1" bandRow="1">
                  <a:tableStyleId>{8EC20E35-A176-4012-BC5E-935CFFF8708E}</a:tableStyleId>
                </a:tblPr>
                <a:tblGrid>
                  <a:gridCol w="3352800"/>
                  <a:gridCol w="2133600"/>
                  <a:gridCol w="1981201"/>
                </a:tblGrid>
                <a:tr h="330200">
                  <a:tc>
                    <a:txBody>
                      <a:bodyPr/>
                      <a:lstStyle/>
                      <a:p>
                        <a:endParaRPr lang="en-US" sz="2000" dirty="0"/>
                      </a:p>
                    </a:txBody>
                    <a:tcPr>
                      <a:lnT w="25400" cmpd="sng">
                        <a:noFill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>
                            <a:solidFill>
                              <a:sysClr val="windowText" lastClr="000000"/>
                            </a:solidFill>
                          </a:rPr>
                          <a:t>Quad-Issue</a:t>
                        </a:r>
                        <a:r>
                          <a:rPr lang="en-US" sz="2000" baseline="0" dirty="0" smtClean="0">
                            <a:solidFill>
                              <a:sysClr val="windowText" lastClr="000000"/>
                            </a:solidFill>
                          </a:rPr>
                          <a:t> OOO</a:t>
                        </a:r>
                        <a:endParaRPr lang="en-US" sz="2000" dirty="0">
                          <a:solidFill>
                            <a:sysClr val="windowText" lastClr="000000"/>
                          </a:solidFill>
                        </a:endParaRPr>
                      </a:p>
                    </a:txBody>
                    <a:tcPr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>
                            <a:solidFill>
                              <a:sysClr val="windowText" lastClr="000000"/>
                            </a:solidFill>
                          </a:rPr>
                          <a:t>SEED</a:t>
                        </a:r>
                        <a:endParaRPr lang="en-US" sz="2000" dirty="0">
                          <a:solidFill>
                            <a:sysClr val="windowText" lastClr="000000"/>
                          </a:solidFill>
                        </a:endParaRPr>
                      </a:p>
                    </a:txBody>
                    <a:tcPr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tcPr>
                  </a:tc>
                </a:tr>
                <a:tr h="330200"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Max.</a:t>
                        </a:r>
                        <a:r>
                          <a:rPr lang="en-US" sz="2000" baseline="0" dirty="0" smtClean="0"/>
                          <a:t> </a:t>
                        </a:r>
                        <a:r>
                          <a:rPr lang="en-US" sz="2000" dirty="0" smtClean="0"/>
                          <a:t>Effective</a:t>
                        </a:r>
                        <a:r>
                          <a:rPr lang="en-US" sz="2000" baseline="0" dirty="0" smtClean="0"/>
                          <a:t> IPC</a:t>
                        </a:r>
                        <a:endParaRPr lang="en-US" sz="20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3-3.5 (4)</a:t>
                        </a:r>
                        <a:endParaRPr lang="en-US" sz="20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000" dirty="0" smtClean="0"/>
                          <a:t>6-7 (16</a:t>
                        </a:r>
                        <a:r>
                          <a:rPr lang="en-US" sz="2000" baseline="0" dirty="0" smtClean="0"/>
                          <a:t>)</a:t>
                        </a:r>
                        <a:endParaRPr lang="en-US" sz="2000" dirty="0" smtClean="0"/>
                      </a:p>
                    </a:txBody>
                    <a:tcPr/>
                  </a:tc>
                </a:tr>
                <a:tr h="330200"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Max. Instruction Window</a:t>
                        </a:r>
                        <a:endParaRPr lang="en-US" sz="20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48 (48)</a:t>
                        </a:r>
                        <a:endParaRPr lang="en-US" sz="20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200-300 (1024</a:t>
                        </a:r>
                        <a:r>
                          <a:rPr lang="en-US" sz="2000" baseline="0" dirty="0" smtClean="0"/>
                          <a:t>)</a:t>
                        </a:r>
                        <a:endParaRPr lang="en-US" sz="2000" dirty="0"/>
                      </a:p>
                    </a:txBody>
                    <a:tcPr/>
                  </a:tc>
                </a:tr>
                <a:tr h="330200"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Speculative Control</a:t>
                        </a:r>
                        <a:endParaRPr lang="en-US" sz="20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Yes</a:t>
                        </a:r>
                        <a:endParaRPr lang="en-US" sz="20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No</a:t>
                        </a:r>
                        <a:endParaRPr lang="en-US" sz="2000" dirty="0"/>
                      </a:p>
                    </a:txBody>
                    <a:tcPr/>
                  </a:tc>
                </a:tr>
                <a:tr h="330200"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Speculative Scheduling</a:t>
                        </a:r>
                        <a:endParaRPr lang="en-US" sz="20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Yes</a:t>
                        </a:r>
                        <a:endParaRPr lang="en-US" sz="20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000" dirty="0" smtClean="0"/>
                          <a:t>No</a:t>
                        </a:r>
                        <a:endParaRPr lang="en-US" sz="2000" dirty="0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7964070" y="5687395"/>
              <a:ext cx="1416294" cy="101566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dirty="0" err="1" smtClean="0"/>
                <a:t>parens</a:t>
              </a:r>
              <a:r>
                <a:rPr lang="en-US" sz="2000" dirty="0" smtClean="0"/>
                <a:t>: </a:t>
              </a:r>
            </a:p>
            <a:p>
              <a:r>
                <a:rPr lang="en-US" sz="2000" dirty="0"/>
                <a:t> </a:t>
              </a:r>
              <a:r>
                <a:rPr lang="en-US" sz="2000" dirty="0" smtClean="0"/>
                <a:t>theoretical max)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2620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2.77778E-7 -0.0555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184" y="233768"/>
            <a:ext cx="8229600" cy="720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17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21500" y="1184411"/>
            <a:ext cx="1494682" cy="1330189"/>
            <a:chOff x="-1521730" y="-286658"/>
            <a:chExt cx="10437133" cy="8348576"/>
          </a:xfrm>
        </p:grpSpPr>
        <p:sp>
          <p:nvSpPr>
            <p:cNvPr id="43" name="Rectangle 42"/>
            <p:cNvSpPr/>
            <p:nvPr/>
          </p:nvSpPr>
          <p:spPr>
            <a:xfrm>
              <a:off x="990600" y="874450"/>
              <a:ext cx="7239000" cy="518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7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9078" y="5937074"/>
              <a:ext cx="7622593" cy="2124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Control</a:t>
              </a:r>
              <a:endParaRPr lang="en-US" sz="12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-4091609" y="2283221"/>
              <a:ext cx="7503830" cy="236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Memory</a:t>
              </a:r>
              <a:endParaRPr lang="en-US" sz="1600" b="1" dirty="0"/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-822668" y="2682536"/>
              <a:ext cx="4383356" cy="767179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>
                <a:solidFill>
                  <a:srgbClr val="FFCC66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3482435">
              <a:off x="2995458" y="2463946"/>
              <a:ext cx="6675642" cy="149495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48" name="Right Triangle 47"/>
            <p:cNvSpPr/>
            <p:nvPr/>
          </p:nvSpPr>
          <p:spPr>
            <a:xfrm rot="16200000" flipH="1">
              <a:off x="4717342" y="1592395"/>
              <a:ext cx="4230950" cy="2795052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04066" y="5257800"/>
              <a:ext cx="7225533" cy="79825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229601" y="3620176"/>
              <a:ext cx="685802" cy="24021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80434" y="6056053"/>
              <a:ext cx="1806364" cy="616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85421" y="6056050"/>
              <a:ext cx="770137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 rot="5400000">
              <a:off x="4353389" y="-868163"/>
              <a:ext cx="874446" cy="2610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990600" y="417250"/>
              <a:ext cx="0" cy="5638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250014" y="2961403"/>
              <a:ext cx="2743199" cy="117943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endParaRPr lang="en-US" sz="11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 rot="5400000">
              <a:off x="-719859" y="2485594"/>
              <a:ext cx="4177725" cy="106188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endParaRPr lang="en-US" sz="1100" b="1" dirty="0" smtClean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828800" y="1287004"/>
            <a:ext cx="5857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Describing why VonNeumann can complement Dataflow architectures.</a:t>
            </a:r>
            <a:endParaRPr lang="en-US" sz="2800" dirty="0"/>
          </a:p>
        </p:txBody>
      </p:sp>
      <p:sp>
        <p:nvSpPr>
          <p:cNvPr id="100" name="TextBox 99"/>
          <p:cNvSpPr txBox="1"/>
          <p:nvPr/>
        </p:nvSpPr>
        <p:spPr>
          <a:xfrm>
            <a:off x="1828800" y="273858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Leveraging program properties for efficient heterogeneous design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828800" y="5446594"/>
            <a:ext cx="6579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Performing a Design-Space Exploration</a:t>
            </a:r>
          </a:p>
          <a:p>
            <a:r>
              <a:rPr lang="en-US" sz="2800" dirty="0" smtClean="0"/>
              <a:t>Across (Small, Medium, Big) VN Cores</a:t>
            </a:r>
            <a:endParaRPr lang="en-US" sz="2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828800" y="4075093"/>
            <a:ext cx="5857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Designing SEED: Specialization </a:t>
            </a:r>
          </a:p>
          <a:p>
            <a:r>
              <a:rPr lang="en-US" sz="2800" dirty="0" smtClean="0"/>
              <a:t>Engine for Explicit-Dataflow</a:t>
            </a:r>
            <a:endParaRPr lang="en-US" sz="28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76200" y="5384107"/>
            <a:ext cx="1494681" cy="1330190"/>
            <a:chOff x="43247" y="5384107"/>
            <a:chExt cx="1494681" cy="1330190"/>
          </a:xfrm>
        </p:grpSpPr>
        <p:grpSp>
          <p:nvGrpSpPr>
            <p:cNvPr id="64" name="Group 63"/>
            <p:cNvGrpSpPr/>
            <p:nvPr/>
          </p:nvGrpSpPr>
          <p:grpSpPr>
            <a:xfrm>
              <a:off x="43247" y="5384107"/>
              <a:ext cx="1494681" cy="1330190"/>
              <a:chOff x="-1521726" y="-286662"/>
              <a:chExt cx="10437129" cy="834858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739078" y="5937074"/>
                <a:ext cx="7622593" cy="2124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Speedup</a:t>
                </a:r>
                <a:endParaRPr lang="en-US" sz="12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rot="16200000">
                <a:off x="-4091608" y="2283220"/>
                <a:ext cx="7503833" cy="2364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Energy</a:t>
                </a:r>
                <a:endParaRPr lang="en-US" sz="16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229601" y="3620176"/>
                <a:ext cx="685802" cy="24021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553199" y="6056051"/>
                <a:ext cx="2133602" cy="6163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900"/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>
                <a:off x="985421" y="6056050"/>
                <a:ext cx="770137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V="1">
                <a:off x="990600" y="417250"/>
                <a:ext cx="0" cy="5638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Connector 118"/>
            <p:cNvCxnSpPr/>
            <p:nvPr/>
          </p:nvCxnSpPr>
          <p:spPr>
            <a:xfrm flipV="1">
              <a:off x="514059" y="6071494"/>
              <a:ext cx="338731" cy="9462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852790" y="5852320"/>
              <a:ext cx="269299" cy="21917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1119199" y="5670074"/>
              <a:ext cx="80442" cy="187022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834902" y="6226250"/>
              <a:ext cx="193446" cy="51285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1021844" y="6075102"/>
              <a:ext cx="218837" cy="151148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1240681" y="5923648"/>
              <a:ext cx="80443" cy="147846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/>
          <p:cNvGrpSpPr/>
          <p:nvPr/>
        </p:nvGrpSpPr>
        <p:grpSpPr>
          <a:xfrm>
            <a:off x="275481" y="4200045"/>
            <a:ext cx="1333902" cy="820786"/>
            <a:chOff x="274514" y="4131768"/>
            <a:chExt cx="1333902" cy="820786"/>
          </a:xfrm>
        </p:grpSpPr>
        <p:sp>
          <p:nvSpPr>
            <p:cNvPr id="171" name="Rectangle 170"/>
            <p:cNvSpPr/>
            <p:nvPr/>
          </p:nvSpPr>
          <p:spPr>
            <a:xfrm>
              <a:off x="460723" y="4241519"/>
              <a:ext cx="1147693" cy="71103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5400000" scaled="1"/>
              <a:tileRect/>
            </a:gra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19417" y="4131768"/>
              <a:ext cx="1188999" cy="83324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74514" y="4274610"/>
              <a:ext cx="138948" cy="677944"/>
            </a:xfrm>
            <a:prstGeom prst="rect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74" name="Elbow Connector 173"/>
            <p:cNvCxnSpPr>
              <a:stCxn id="172" idx="1"/>
              <a:endCxn id="173" idx="0"/>
            </p:cNvCxnSpPr>
            <p:nvPr/>
          </p:nvCxnSpPr>
          <p:spPr>
            <a:xfrm rot="10800000" flipV="1">
              <a:off x="343989" y="4173429"/>
              <a:ext cx="75429" cy="101180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528383" y="4336561"/>
              <a:ext cx="109455" cy="104902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28382" y="4729137"/>
              <a:ext cx="102136" cy="135168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410940" y="4770851"/>
              <a:ext cx="158714" cy="11452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997190" y="4343756"/>
              <a:ext cx="232832" cy="506020"/>
              <a:chOff x="3877467" y="2295570"/>
              <a:chExt cx="1236664" cy="258123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3877468" y="2295570"/>
                <a:ext cx="1236663" cy="151443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/>
              <a:lstStyle/>
              <a:p>
                <a:pPr algn="ctr"/>
                <a:endParaRPr lang="en-US" sz="8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Flowchart: Manual Operation 179"/>
              <p:cNvSpPr/>
              <p:nvPr/>
            </p:nvSpPr>
            <p:spPr>
              <a:xfrm>
                <a:off x="3877467" y="3810000"/>
                <a:ext cx="1236663" cy="533400"/>
              </a:xfrm>
              <a:prstGeom prst="flowChartManualOperation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114800" y="4343400"/>
                <a:ext cx="755293" cy="533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3" name="Rectangle 182"/>
            <p:cNvSpPr/>
            <p:nvPr/>
          </p:nvSpPr>
          <p:spPr>
            <a:xfrm>
              <a:off x="1274604" y="4390368"/>
              <a:ext cx="177996" cy="14134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184" name="Elbow Connector 183"/>
            <p:cNvCxnSpPr>
              <a:stCxn id="183" idx="0"/>
              <a:endCxn id="197" idx="0"/>
            </p:cNvCxnSpPr>
            <p:nvPr/>
          </p:nvCxnSpPr>
          <p:spPr>
            <a:xfrm rot="16200000" flipV="1">
              <a:off x="1072971" y="4099736"/>
              <a:ext cx="45864" cy="535399"/>
            </a:xfrm>
            <a:prstGeom prst="bentConnector3">
              <a:avLst>
                <a:gd name="adj1" fmla="val 253765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Elbow Connector 184"/>
            <p:cNvCxnSpPr>
              <a:stCxn id="183" idx="0"/>
              <a:endCxn id="179" idx="0"/>
            </p:cNvCxnSpPr>
            <p:nvPr/>
          </p:nvCxnSpPr>
          <p:spPr>
            <a:xfrm rot="16200000" flipV="1">
              <a:off x="1215298" y="4242064"/>
              <a:ext cx="46612" cy="249996"/>
            </a:xfrm>
            <a:prstGeom prst="bentConnector3">
              <a:avLst>
                <a:gd name="adj1" fmla="val 244994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Elbow Connector 185"/>
            <p:cNvCxnSpPr>
              <a:stCxn id="183" idx="2"/>
              <a:endCxn id="181" idx="2"/>
            </p:cNvCxnSpPr>
            <p:nvPr/>
          </p:nvCxnSpPr>
          <p:spPr>
            <a:xfrm rot="5400000">
              <a:off x="1079258" y="4565432"/>
              <a:ext cx="318061" cy="250628"/>
            </a:xfrm>
            <a:prstGeom prst="bentConnector3">
              <a:avLst>
                <a:gd name="adj1" fmla="val 120325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Elbow Connector 186"/>
            <p:cNvCxnSpPr>
              <a:stCxn id="183" idx="2"/>
              <a:endCxn id="199" idx="2"/>
            </p:cNvCxnSpPr>
            <p:nvPr/>
          </p:nvCxnSpPr>
          <p:spPr>
            <a:xfrm rot="5400000">
              <a:off x="936183" y="4423105"/>
              <a:ext cx="318809" cy="536031"/>
            </a:xfrm>
            <a:prstGeom prst="bentConnector3">
              <a:avLst>
                <a:gd name="adj1" fmla="val 121200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Elbow Connector 187"/>
            <p:cNvCxnSpPr>
              <a:stCxn id="177" idx="0"/>
              <a:endCxn id="180" idx="3"/>
            </p:cNvCxnSpPr>
            <p:nvPr/>
          </p:nvCxnSpPr>
          <p:spPr>
            <a:xfrm rot="16200000" flipV="1">
              <a:off x="1309555" y="4590109"/>
              <a:ext cx="77925" cy="283559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Elbow Connector 191"/>
            <p:cNvCxnSpPr>
              <a:endCxn id="175" idx="1"/>
            </p:cNvCxnSpPr>
            <p:nvPr/>
          </p:nvCxnSpPr>
          <p:spPr>
            <a:xfrm flipV="1">
              <a:off x="413462" y="4389012"/>
              <a:ext cx="114920" cy="135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Elbow Connector 194"/>
            <p:cNvCxnSpPr>
              <a:stCxn id="179" idx="1"/>
              <a:endCxn id="175" idx="3"/>
            </p:cNvCxnSpPr>
            <p:nvPr/>
          </p:nvCxnSpPr>
          <p:spPr>
            <a:xfrm rot="10800000">
              <a:off x="637837" y="4389012"/>
              <a:ext cx="359353" cy="10318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6" name="Group 195"/>
            <p:cNvGrpSpPr/>
            <p:nvPr/>
          </p:nvGrpSpPr>
          <p:grpSpPr>
            <a:xfrm>
              <a:off x="711787" y="4344504"/>
              <a:ext cx="232832" cy="506020"/>
              <a:chOff x="3877467" y="2295570"/>
              <a:chExt cx="1236664" cy="2581230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3877468" y="2295570"/>
                <a:ext cx="1236663" cy="151443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/>
              <a:lstStyle/>
              <a:p>
                <a:pPr algn="ctr"/>
                <a:endParaRPr lang="en-US" sz="6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Flowchart: Manual Operation 197"/>
              <p:cNvSpPr/>
              <p:nvPr/>
            </p:nvSpPr>
            <p:spPr>
              <a:xfrm>
                <a:off x="3877467" y="3810000"/>
                <a:ext cx="1236663" cy="533400"/>
              </a:xfrm>
              <a:prstGeom prst="flowChartManualOperation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114800" y="4343400"/>
                <a:ext cx="755293" cy="533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7" name="Straight Arrow Connector 236"/>
            <p:cNvCxnSpPr>
              <a:stCxn id="176" idx="1"/>
            </p:cNvCxnSpPr>
            <p:nvPr/>
          </p:nvCxnSpPr>
          <p:spPr>
            <a:xfrm flipH="1">
              <a:off x="413462" y="4796721"/>
              <a:ext cx="11492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>
              <a:off x="1547818" y="4209195"/>
              <a:ext cx="0" cy="5671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stCxn id="199" idx="1"/>
              <a:endCxn id="176" idx="3"/>
            </p:cNvCxnSpPr>
            <p:nvPr/>
          </p:nvCxnSpPr>
          <p:spPr>
            <a:xfrm flipH="1" flipV="1">
              <a:off x="630518" y="4796721"/>
              <a:ext cx="125953" cy="15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75481" y="2817688"/>
            <a:ext cx="1210661" cy="852562"/>
            <a:chOff x="310953" y="2817688"/>
            <a:chExt cx="1210661" cy="852562"/>
          </a:xfrm>
        </p:grpSpPr>
        <p:sp>
          <p:nvSpPr>
            <p:cNvPr id="8" name="TextBox 7"/>
            <p:cNvSpPr txBox="1"/>
            <p:nvPr/>
          </p:nvSpPr>
          <p:spPr>
            <a:xfrm>
              <a:off x="310953" y="2982359"/>
              <a:ext cx="7325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Nested Loops</a:t>
              </a:r>
              <a:endParaRPr lang="en-US" sz="1400" b="1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70287" y="3115040"/>
              <a:ext cx="152160" cy="322010"/>
            </a:xfrm>
            <a:custGeom>
              <a:avLst/>
              <a:gdLst>
                <a:gd name="connsiteX0" fmla="*/ 126864 w 126864"/>
                <a:gd name="connsiteY0" fmla="*/ 269405 h 322010"/>
                <a:gd name="connsiteX1" fmla="*/ 76064 w 126864"/>
                <a:gd name="connsiteY1" fmla="*/ 320205 h 322010"/>
                <a:gd name="connsiteX2" fmla="*/ 9389 w 126864"/>
                <a:gd name="connsiteY2" fmla="*/ 282105 h 322010"/>
                <a:gd name="connsiteX3" fmla="*/ 6214 w 126864"/>
                <a:gd name="connsiteY3" fmla="*/ 31280 h 322010"/>
                <a:gd name="connsiteX4" fmla="*/ 63364 w 126864"/>
                <a:gd name="connsiteY4" fmla="*/ 5880 h 322010"/>
                <a:gd name="connsiteX5" fmla="*/ 107814 w 126864"/>
                <a:gd name="connsiteY5" fmla="*/ 50330 h 32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864" h="322010">
                  <a:moveTo>
                    <a:pt x="126864" y="269405"/>
                  </a:moveTo>
                  <a:cubicBezTo>
                    <a:pt x="111253" y="293746"/>
                    <a:pt x="95643" y="318088"/>
                    <a:pt x="76064" y="320205"/>
                  </a:cubicBezTo>
                  <a:cubicBezTo>
                    <a:pt x="56485" y="322322"/>
                    <a:pt x="21031" y="330259"/>
                    <a:pt x="9389" y="282105"/>
                  </a:cubicBezTo>
                  <a:cubicBezTo>
                    <a:pt x="-2253" y="233951"/>
                    <a:pt x="-2782" y="77317"/>
                    <a:pt x="6214" y="31280"/>
                  </a:cubicBezTo>
                  <a:cubicBezTo>
                    <a:pt x="15210" y="-14757"/>
                    <a:pt x="46431" y="2705"/>
                    <a:pt x="63364" y="5880"/>
                  </a:cubicBezTo>
                  <a:cubicBezTo>
                    <a:pt x="80297" y="9055"/>
                    <a:pt x="94055" y="29692"/>
                    <a:pt x="107814" y="5033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05144" y="2817688"/>
              <a:ext cx="210953" cy="852562"/>
            </a:xfrm>
            <a:custGeom>
              <a:avLst/>
              <a:gdLst>
                <a:gd name="connsiteX0" fmla="*/ 204603 w 210953"/>
                <a:gd name="connsiteY0" fmla="*/ 791126 h 832456"/>
                <a:gd name="connsiteX1" fmla="*/ 150628 w 210953"/>
                <a:gd name="connsiteY1" fmla="*/ 826051 h 832456"/>
                <a:gd name="connsiteX2" fmla="*/ 68078 w 210953"/>
                <a:gd name="connsiteY2" fmla="*/ 829226 h 832456"/>
                <a:gd name="connsiteX3" fmla="*/ 36328 w 210953"/>
                <a:gd name="connsiteY3" fmla="*/ 791126 h 832456"/>
                <a:gd name="connsiteX4" fmla="*/ 17278 w 210953"/>
                <a:gd name="connsiteY4" fmla="*/ 714926 h 832456"/>
                <a:gd name="connsiteX5" fmla="*/ 4578 w 210953"/>
                <a:gd name="connsiteY5" fmla="*/ 533951 h 832456"/>
                <a:gd name="connsiteX6" fmla="*/ 7753 w 210953"/>
                <a:gd name="connsiteY6" fmla="*/ 89451 h 832456"/>
                <a:gd name="connsiteX7" fmla="*/ 90303 w 210953"/>
                <a:gd name="connsiteY7" fmla="*/ 551 h 832456"/>
                <a:gd name="connsiteX8" fmla="*/ 172853 w 210953"/>
                <a:gd name="connsiteY8" fmla="*/ 54526 h 832456"/>
                <a:gd name="connsiteX9" fmla="*/ 210953 w 210953"/>
                <a:gd name="connsiteY9" fmla="*/ 108501 h 83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953" h="832456">
                  <a:moveTo>
                    <a:pt x="204603" y="791126"/>
                  </a:moveTo>
                  <a:cubicBezTo>
                    <a:pt x="188992" y="805413"/>
                    <a:pt x="173382" y="819701"/>
                    <a:pt x="150628" y="826051"/>
                  </a:cubicBezTo>
                  <a:cubicBezTo>
                    <a:pt x="127874" y="832401"/>
                    <a:pt x="87128" y="835047"/>
                    <a:pt x="68078" y="829226"/>
                  </a:cubicBezTo>
                  <a:cubicBezTo>
                    <a:pt x="49028" y="823405"/>
                    <a:pt x="44795" y="810176"/>
                    <a:pt x="36328" y="791126"/>
                  </a:cubicBezTo>
                  <a:cubicBezTo>
                    <a:pt x="27861" y="772076"/>
                    <a:pt x="22570" y="757788"/>
                    <a:pt x="17278" y="714926"/>
                  </a:cubicBezTo>
                  <a:cubicBezTo>
                    <a:pt x="11986" y="672064"/>
                    <a:pt x="6165" y="638197"/>
                    <a:pt x="4578" y="533951"/>
                  </a:cubicBezTo>
                  <a:cubicBezTo>
                    <a:pt x="2991" y="429705"/>
                    <a:pt x="-6535" y="178351"/>
                    <a:pt x="7753" y="89451"/>
                  </a:cubicBezTo>
                  <a:cubicBezTo>
                    <a:pt x="22041" y="551"/>
                    <a:pt x="62786" y="6372"/>
                    <a:pt x="90303" y="551"/>
                  </a:cubicBezTo>
                  <a:cubicBezTo>
                    <a:pt x="117820" y="-5270"/>
                    <a:pt x="152745" y="36534"/>
                    <a:pt x="172853" y="54526"/>
                  </a:cubicBezTo>
                  <a:cubicBezTo>
                    <a:pt x="192961" y="72518"/>
                    <a:pt x="201957" y="90509"/>
                    <a:pt x="210953" y="108501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0266" y="3152267"/>
              <a:ext cx="221348" cy="238527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1300266" y="3473379"/>
              <a:ext cx="221348" cy="158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300266" y="2936720"/>
              <a:ext cx="221348" cy="158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58704" y="1640145"/>
            <a:ext cx="1371600" cy="3577711"/>
            <a:chOff x="7558704" y="1791893"/>
            <a:chExt cx="1371600" cy="3577711"/>
          </a:xfrm>
        </p:grpSpPr>
        <p:sp>
          <p:nvSpPr>
            <p:cNvPr id="80" name="Rounded Rectangle 79"/>
            <p:cNvSpPr/>
            <p:nvPr/>
          </p:nvSpPr>
          <p:spPr>
            <a:xfrm>
              <a:off x="7562514" y="1791893"/>
              <a:ext cx="1363980" cy="139514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 smtClean="0"/>
                <a:t>Von-</a:t>
              </a:r>
            </a:p>
            <a:p>
              <a:pPr algn="ctr"/>
              <a:r>
                <a:rPr lang="en-US" sz="2600" dirty="0" smtClean="0"/>
                <a:t>Neumann</a:t>
              </a: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7558704" y="3972852"/>
              <a:ext cx="1371600" cy="1396752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/>
                <a:t>Explicit</a:t>
              </a:r>
            </a:p>
            <a:p>
              <a:pPr algn="ctr"/>
              <a:r>
                <a:rPr lang="en-US" sz="2600" dirty="0" smtClean="0"/>
                <a:t>Dataflow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 rot="5400000">
              <a:off x="7953083" y="3421466"/>
              <a:ext cx="582842" cy="326736"/>
              <a:chOff x="7364641" y="3243827"/>
              <a:chExt cx="909637" cy="443208"/>
            </a:xfrm>
          </p:grpSpPr>
          <p:sp>
            <p:nvSpPr>
              <p:cNvPr id="83" name="Freeform 82"/>
              <p:cNvSpPr/>
              <p:nvPr/>
            </p:nvSpPr>
            <p:spPr>
              <a:xfrm flipV="1">
                <a:off x="7364641" y="3505863"/>
                <a:ext cx="885825" cy="181172"/>
              </a:xfrm>
              <a:custGeom>
                <a:avLst/>
                <a:gdLst>
                  <a:gd name="connsiteX0" fmla="*/ 0 w 885825"/>
                  <a:gd name="connsiteY0" fmla="*/ 181172 h 181172"/>
                  <a:gd name="connsiteX1" fmla="*/ 438150 w 885825"/>
                  <a:gd name="connsiteY1" fmla="*/ 197 h 181172"/>
                  <a:gd name="connsiteX2" fmla="*/ 885825 w 885825"/>
                  <a:gd name="connsiteY2" fmla="*/ 143072 h 1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5825" h="181172">
                    <a:moveTo>
                      <a:pt x="0" y="181172"/>
                    </a:moveTo>
                    <a:cubicBezTo>
                      <a:pt x="145256" y="93859"/>
                      <a:pt x="290513" y="6547"/>
                      <a:pt x="438150" y="197"/>
                    </a:cubicBezTo>
                    <a:cubicBezTo>
                      <a:pt x="585787" y="-6153"/>
                      <a:pt x="885825" y="143072"/>
                      <a:pt x="885825" y="14307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 rot="10800000" flipV="1">
                <a:off x="7388453" y="3243827"/>
                <a:ext cx="885825" cy="181172"/>
              </a:xfrm>
              <a:custGeom>
                <a:avLst/>
                <a:gdLst>
                  <a:gd name="connsiteX0" fmla="*/ 0 w 885825"/>
                  <a:gd name="connsiteY0" fmla="*/ 181172 h 181172"/>
                  <a:gd name="connsiteX1" fmla="*/ 438150 w 885825"/>
                  <a:gd name="connsiteY1" fmla="*/ 197 h 181172"/>
                  <a:gd name="connsiteX2" fmla="*/ 885825 w 885825"/>
                  <a:gd name="connsiteY2" fmla="*/ 143072 h 1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5825" h="181172">
                    <a:moveTo>
                      <a:pt x="0" y="181172"/>
                    </a:moveTo>
                    <a:cubicBezTo>
                      <a:pt x="145256" y="93859"/>
                      <a:pt x="290513" y="6547"/>
                      <a:pt x="438150" y="197"/>
                    </a:cubicBezTo>
                    <a:cubicBezTo>
                      <a:pt x="585787" y="-6153"/>
                      <a:pt x="885825" y="143072"/>
                      <a:pt x="885825" y="14307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526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Simulator: Modified Gem5 + </a:t>
            </a:r>
            <a:r>
              <a:rPr lang="en-US" dirty="0" err="1" smtClean="0"/>
              <a:t>McPAT</a:t>
            </a:r>
            <a:r>
              <a:rPr lang="en-US" dirty="0" smtClean="0"/>
              <a:t>/Cacti</a:t>
            </a:r>
          </a:p>
          <a:p>
            <a:pPr lvl="1"/>
            <a:r>
              <a:rPr lang="en-US" dirty="0" smtClean="0"/>
              <a:t>Power: Core + L1 + L2 + Static  (@2Ghz and 22nm)</a:t>
            </a:r>
          </a:p>
          <a:p>
            <a:r>
              <a:rPr lang="en-US" dirty="0" smtClean="0"/>
              <a:t>Comparison to State-of-the-art </a:t>
            </a:r>
            <a:r>
              <a:rPr lang="en-US" dirty="0" err="1" smtClean="0"/>
              <a:t>VonNeuman</a:t>
            </a:r>
            <a:r>
              <a:rPr lang="en-US" dirty="0" smtClean="0"/>
              <a:t>-Based Heterogeneous Execution Models:</a:t>
            </a:r>
          </a:p>
          <a:p>
            <a:pPr lvl="1"/>
            <a:r>
              <a:rPr lang="en-US" dirty="0" smtClean="0"/>
              <a:t>“Accelerators”: BERET, Conservation-Cores</a:t>
            </a:r>
          </a:p>
          <a:p>
            <a:pPr lvl="1"/>
            <a:r>
              <a:rPr lang="en-US" dirty="0"/>
              <a:t>Micro-arch: </a:t>
            </a:r>
            <a:r>
              <a:rPr lang="en-US" dirty="0" err="1" smtClean="0"/>
              <a:t>bigLITTLE</a:t>
            </a:r>
            <a:r>
              <a:rPr lang="en-US" dirty="0" smtClean="0"/>
              <a:t>, In-place Loop Execution</a:t>
            </a:r>
          </a:p>
          <a:p>
            <a:pPr lvl="1"/>
            <a:r>
              <a:rPr lang="en-US" dirty="0"/>
              <a:t>Oracle scheduler: choose best arch. per-region (others have demonstrated solutions [</a:t>
            </a:r>
            <a:r>
              <a:rPr lang="en-US" dirty="0" err="1"/>
              <a:t>Padmanabha</a:t>
            </a:r>
            <a:r>
              <a:rPr lang="en-US" dirty="0"/>
              <a:t> et al., MICRO 2013</a:t>
            </a:r>
            <a:r>
              <a:rPr lang="en-US" dirty="0" smtClean="0"/>
              <a:t>])</a:t>
            </a:r>
          </a:p>
          <a:p>
            <a:r>
              <a:rPr lang="en-US" dirty="0" smtClean="0"/>
              <a:t>Design Space Exploration:</a:t>
            </a:r>
          </a:p>
          <a:p>
            <a:pPr lvl="1"/>
            <a:r>
              <a:rPr lang="en-US" dirty="0" smtClean="0"/>
              <a:t>IO2: Dual-Issue </a:t>
            </a:r>
            <a:r>
              <a:rPr lang="en-US" dirty="0" err="1" smtClean="0"/>
              <a:t>Inorder</a:t>
            </a:r>
            <a:endParaRPr lang="en-US" dirty="0" smtClean="0"/>
          </a:p>
          <a:p>
            <a:pPr lvl="1"/>
            <a:r>
              <a:rPr lang="en-US" dirty="0" smtClean="0"/>
              <a:t>OOO2: Dual-Issue, 32-entry IW</a:t>
            </a:r>
          </a:p>
          <a:p>
            <a:pPr lvl="1"/>
            <a:r>
              <a:rPr lang="en-US" dirty="0" smtClean="0"/>
              <a:t>OOO4: Quad-Issue, 48-entry IW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8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Architecture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13988"/>
            <a:ext cx="8385037" cy="4763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13988"/>
            <a:ext cx="8385037" cy="47634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13988"/>
            <a:ext cx="8385037" cy="47634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13988"/>
            <a:ext cx="8385037" cy="4763423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2638231" y="3354488"/>
            <a:ext cx="838201" cy="1371600"/>
          </a:xfrm>
          <a:custGeom>
            <a:avLst/>
            <a:gdLst>
              <a:gd name="connsiteX0" fmla="*/ 0 w 1790700"/>
              <a:gd name="connsiteY0" fmla="*/ 0 h 1819275"/>
              <a:gd name="connsiteX1" fmla="*/ 819150 w 1790700"/>
              <a:gd name="connsiteY1" fmla="*/ 1085850 h 1819275"/>
              <a:gd name="connsiteX2" fmla="*/ 1790700 w 1790700"/>
              <a:gd name="connsiteY2" fmla="*/ 1819275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0700" h="1819275">
                <a:moveTo>
                  <a:pt x="0" y="0"/>
                </a:moveTo>
                <a:cubicBezTo>
                  <a:pt x="260350" y="391319"/>
                  <a:pt x="520700" y="782638"/>
                  <a:pt x="819150" y="1085850"/>
                </a:cubicBezTo>
                <a:cubicBezTo>
                  <a:pt x="1117600" y="1389062"/>
                  <a:pt x="1454150" y="1604168"/>
                  <a:pt x="1790700" y="1819275"/>
                </a:cubicBezTo>
              </a:path>
            </a:pathLst>
          </a:custGeom>
          <a:ln w="50800"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52899" y="1828800"/>
            <a:ext cx="647701" cy="1447800"/>
          </a:xfrm>
          <a:custGeom>
            <a:avLst/>
            <a:gdLst>
              <a:gd name="connsiteX0" fmla="*/ 0 w 1790700"/>
              <a:gd name="connsiteY0" fmla="*/ 0 h 1819275"/>
              <a:gd name="connsiteX1" fmla="*/ 819150 w 1790700"/>
              <a:gd name="connsiteY1" fmla="*/ 1085850 h 1819275"/>
              <a:gd name="connsiteX2" fmla="*/ 1790700 w 1790700"/>
              <a:gd name="connsiteY2" fmla="*/ 1819275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0700" h="1819275">
                <a:moveTo>
                  <a:pt x="0" y="0"/>
                </a:moveTo>
                <a:cubicBezTo>
                  <a:pt x="260350" y="391319"/>
                  <a:pt x="520700" y="782638"/>
                  <a:pt x="819150" y="1085850"/>
                </a:cubicBezTo>
                <a:cubicBezTo>
                  <a:pt x="1117600" y="1389062"/>
                  <a:pt x="1454150" y="1604168"/>
                  <a:pt x="1790700" y="1819275"/>
                </a:cubicBezTo>
              </a:path>
            </a:pathLst>
          </a:custGeom>
          <a:ln w="50800"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33600" y="4040288"/>
            <a:ext cx="1219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1.3× </a:t>
            </a:r>
            <a:r>
              <a:rPr lang="en-US" dirty="0" err="1" smtClean="0"/>
              <a:t>Perf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1.7× </a:t>
            </a:r>
            <a:r>
              <a:rPr lang="en-US" dirty="0" err="1" smtClean="0"/>
              <a:t>En</a:t>
            </a:r>
            <a:r>
              <a:rPr lang="en-US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0428" y="2756963"/>
            <a:ext cx="124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1.14× </a:t>
            </a:r>
            <a:r>
              <a:rPr lang="en-US" dirty="0" err="1" smtClean="0"/>
              <a:t>Perf</a:t>
            </a:r>
            <a:r>
              <a:rPr lang="en-US" dirty="0" smtClean="0"/>
              <a:t>.</a:t>
            </a:r>
          </a:p>
          <a:p>
            <a:r>
              <a:rPr lang="en-US" dirty="0" smtClean="0"/>
              <a:t>1.54× </a:t>
            </a:r>
            <a:r>
              <a:rPr lang="en-US" dirty="0" err="1" smtClean="0"/>
              <a:t>En</a:t>
            </a:r>
            <a:r>
              <a:rPr lang="en-US" dirty="0" smtClean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398" y="1654314"/>
            <a:ext cx="1143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State-of-the-art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58685" y="4419600"/>
            <a:ext cx="75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ThisWork</a:t>
            </a:r>
            <a:endParaRPr lang="en-US" sz="2000" b="1" dirty="0" smtClean="0"/>
          </a:p>
        </p:txBody>
      </p:sp>
      <p:sp>
        <p:nvSpPr>
          <p:cNvPr id="10" name="Oval 9"/>
          <p:cNvSpPr/>
          <p:nvPr/>
        </p:nvSpPr>
        <p:spPr>
          <a:xfrm rot="19415778">
            <a:off x="2774991" y="3703257"/>
            <a:ext cx="2514600" cy="75137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24882" y="1565726"/>
            <a:ext cx="3247799" cy="3125821"/>
          </a:xfrm>
          <a:custGeom>
            <a:avLst/>
            <a:gdLst>
              <a:gd name="connsiteX0" fmla="*/ 1135564 w 3244969"/>
              <a:gd name="connsiteY0" fmla="*/ 1072493 h 3261607"/>
              <a:gd name="connsiteX1" fmla="*/ 1029032 w 3244969"/>
              <a:gd name="connsiteY1" fmla="*/ 1125759 h 3261607"/>
              <a:gd name="connsiteX2" fmla="*/ 34733 w 3244969"/>
              <a:gd name="connsiteY2" fmla="*/ 1640664 h 3261607"/>
              <a:gd name="connsiteX3" fmla="*/ 292185 w 3244969"/>
              <a:gd name="connsiteY3" fmla="*/ 3087724 h 3261607"/>
              <a:gd name="connsiteX4" fmla="*/ 931378 w 3244969"/>
              <a:gd name="connsiteY4" fmla="*/ 2927926 h 3261607"/>
              <a:gd name="connsiteX5" fmla="*/ 3221816 w 3244969"/>
              <a:gd name="connsiteY5" fmla="*/ 326769 h 3261607"/>
              <a:gd name="connsiteX6" fmla="*/ 2005576 w 3244969"/>
              <a:gd name="connsiteY6" fmla="*/ 158093 h 3261607"/>
              <a:gd name="connsiteX7" fmla="*/ 265552 w 3244969"/>
              <a:gd name="connsiteY7" fmla="*/ 1427600 h 3261607"/>
              <a:gd name="connsiteX0" fmla="*/ 1029032 w 3244969"/>
              <a:gd name="connsiteY0" fmla="*/ 1125759 h 3261607"/>
              <a:gd name="connsiteX1" fmla="*/ 34733 w 3244969"/>
              <a:gd name="connsiteY1" fmla="*/ 1640664 h 3261607"/>
              <a:gd name="connsiteX2" fmla="*/ 292185 w 3244969"/>
              <a:gd name="connsiteY2" fmla="*/ 3087724 h 3261607"/>
              <a:gd name="connsiteX3" fmla="*/ 931378 w 3244969"/>
              <a:gd name="connsiteY3" fmla="*/ 2927926 h 3261607"/>
              <a:gd name="connsiteX4" fmla="*/ 3221816 w 3244969"/>
              <a:gd name="connsiteY4" fmla="*/ 326769 h 3261607"/>
              <a:gd name="connsiteX5" fmla="*/ 2005576 w 3244969"/>
              <a:gd name="connsiteY5" fmla="*/ 158093 h 3261607"/>
              <a:gd name="connsiteX6" fmla="*/ 265552 w 3244969"/>
              <a:gd name="connsiteY6" fmla="*/ 1427600 h 3261607"/>
              <a:gd name="connsiteX0" fmla="*/ 34733 w 3244969"/>
              <a:gd name="connsiteY0" fmla="*/ 1640664 h 3261607"/>
              <a:gd name="connsiteX1" fmla="*/ 292185 w 3244969"/>
              <a:gd name="connsiteY1" fmla="*/ 3087724 h 3261607"/>
              <a:gd name="connsiteX2" fmla="*/ 931378 w 3244969"/>
              <a:gd name="connsiteY2" fmla="*/ 2927926 h 3261607"/>
              <a:gd name="connsiteX3" fmla="*/ 3221816 w 3244969"/>
              <a:gd name="connsiteY3" fmla="*/ 326769 h 3261607"/>
              <a:gd name="connsiteX4" fmla="*/ 2005576 w 3244969"/>
              <a:gd name="connsiteY4" fmla="*/ 158093 h 3261607"/>
              <a:gd name="connsiteX5" fmla="*/ 265552 w 3244969"/>
              <a:gd name="connsiteY5" fmla="*/ 1427600 h 3261607"/>
              <a:gd name="connsiteX0" fmla="*/ 76022 w 3055439"/>
              <a:gd name="connsiteY0" fmla="*/ 1454233 h 3273973"/>
              <a:gd name="connsiteX1" fmla="*/ 102655 w 3055439"/>
              <a:gd name="connsiteY1" fmla="*/ 3087724 h 3273973"/>
              <a:gd name="connsiteX2" fmla="*/ 741848 w 3055439"/>
              <a:gd name="connsiteY2" fmla="*/ 2927926 h 3273973"/>
              <a:gd name="connsiteX3" fmla="*/ 3032286 w 3055439"/>
              <a:gd name="connsiteY3" fmla="*/ 326769 h 3273973"/>
              <a:gd name="connsiteX4" fmla="*/ 1816046 w 3055439"/>
              <a:gd name="connsiteY4" fmla="*/ 158093 h 3273973"/>
              <a:gd name="connsiteX5" fmla="*/ 76022 w 3055439"/>
              <a:gd name="connsiteY5" fmla="*/ 1427600 h 3273973"/>
              <a:gd name="connsiteX0" fmla="*/ 79187 w 3049726"/>
              <a:gd name="connsiteY0" fmla="*/ 1400967 h 3277541"/>
              <a:gd name="connsiteX1" fmla="*/ 96942 w 3049726"/>
              <a:gd name="connsiteY1" fmla="*/ 3087724 h 3277541"/>
              <a:gd name="connsiteX2" fmla="*/ 736135 w 3049726"/>
              <a:gd name="connsiteY2" fmla="*/ 2927926 h 3277541"/>
              <a:gd name="connsiteX3" fmla="*/ 3026573 w 3049726"/>
              <a:gd name="connsiteY3" fmla="*/ 326769 h 3277541"/>
              <a:gd name="connsiteX4" fmla="*/ 1810333 w 3049726"/>
              <a:gd name="connsiteY4" fmla="*/ 158093 h 3277541"/>
              <a:gd name="connsiteX5" fmla="*/ 70309 w 3049726"/>
              <a:gd name="connsiteY5" fmla="*/ 1427600 h 3277541"/>
              <a:gd name="connsiteX0" fmla="*/ 237355 w 3207894"/>
              <a:gd name="connsiteY0" fmla="*/ 1400967 h 3277541"/>
              <a:gd name="connsiteX1" fmla="*/ 255110 w 3207894"/>
              <a:gd name="connsiteY1" fmla="*/ 3087724 h 3277541"/>
              <a:gd name="connsiteX2" fmla="*/ 894303 w 3207894"/>
              <a:gd name="connsiteY2" fmla="*/ 2927926 h 3277541"/>
              <a:gd name="connsiteX3" fmla="*/ 3184741 w 3207894"/>
              <a:gd name="connsiteY3" fmla="*/ 326769 h 3277541"/>
              <a:gd name="connsiteX4" fmla="*/ 1968501 w 3207894"/>
              <a:gd name="connsiteY4" fmla="*/ 158093 h 3277541"/>
              <a:gd name="connsiteX5" fmla="*/ 228477 w 3207894"/>
              <a:gd name="connsiteY5" fmla="*/ 1427600 h 3277541"/>
              <a:gd name="connsiteX0" fmla="*/ 277285 w 3247824"/>
              <a:gd name="connsiteY0" fmla="*/ 1400967 h 3127372"/>
              <a:gd name="connsiteX1" fmla="*/ 179630 w 3247824"/>
              <a:gd name="connsiteY1" fmla="*/ 2777006 h 3127372"/>
              <a:gd name="connsiteX2" fmla="*/ 934233 w 3247824"/>
              <a:gd name="connsiteY2" fmla="*/ 2927926 h 3127372"/>
              <a:gd name="connsiteX3" fmla="*/ 3224671 w 3247824"/>
              <a:gd name="connsiteY3" fmla="*/ 326769 h 3127372"/>
              <a:gd name="connsiteX4" fmla="*/ 2008431 w 3247824"/>
              <a:gd name="connsiteY4" fmla="*/ 158093 h 3127372"/>
              <a:gd name="connsiteX5" fmla="*/ 268407 w 3247824"/>
              <a:gd name="connsiteY5" fmla="*/ 1427600 h 3127372"/>
              <a:gd name="connsiteX0" fmla="*/ 277285 w 3247799"/>
              <a:gd name="connsiteY0" fmla="*/ 1399416 h 3125821"/>
              <a:gd name="connsiteX1" fmla="*/ 179630 w 3247799"/>
              <a:gd name="connsiteY1" fmla="*/ 2775455 h 3125821"/>
              <a:gd name="connsiteX2" fmla="*/ 934233 w 3247799"/>
              <a:gd name="connsiteY2" fmla="*/ 2926375 h 3125821"/>
              <a:gd name="connsiteX3" fmla="*/ 3224671 w 3247799"/>
              <a:gd name="connsiteY3" fmla="*/ 325218 h 3125821"/>
              <a:gd name="connsiteX4" fmla="*/ 2008431 w 3247799"/>
              <a:gd name="connsiteY4" fmla="*/ 156542 h 3125821"/>
              <a:gd name="connsiteX5" fmla="*/ 275551 w 3247799"/>
              <a:gd name="connsiteY5" fmla="*/ 1402237 h 3125821"/>
              <a:gd name="connsiteX0" fmla="*/ 277285 w 3247799"/>
              <a:gd name="connsiteY0" fmla="*/ 1399416 h 3125821"/>
              <a:gd name="connsiteX1" fmla="*/ 179630 w 3247799"/>
              <a:gd name="connsiteY1" fmla="*/ 2775455 h 3125821"/>
              <a:gd name="connsiteX2" fmla="*/ 934233 w 3247799"/>
              <a:gd name="connsiteY2" fmla="*/ 2926375 h 3125821"/>
              <a:gd name="connsiteX3" fmla="*/ 3224671 w 3247799"/>
              <a:gd name="connsiteY3" fmla="*/ 325218 h 3125821"/>
              <a:gd name="connsiteX4" fmla="*/ 2008431 w 3247799"/>
              <a:gd name="connsiteY4" fmla="*/ 156542 h 3125821"/>
              <a:gd name="connsiteX5" fmla="*/ 275551 w 3247799"/>
              <a:gd name="connsiteY5" fmla="*/ 1402237 h 312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7799" h="3125821">
                <a:moveTo>
                  <a:pt x="277285" y="1399416"/>
                </a:moveTo>
                <a:cubicBezTo>
                  <a:pt x="-209507" y="1966107"/>
                  <a:pt x="70139" y="2520962"/>
                  <a:pt x="179630" y="2775455"/>
                </a:cubicBezTo>
                <a:cubicBezTo>
                  <a:pt x="289121" y="3029948"/>
                  <a:pt x="426726" y="3334748"/>
                  <a:pt x="934233" y="2926375"/>
                </a:cubicBezTo>
                <a:cubicBezTo>
                  <a:pt x="1441740" y="2518002"/>
                  <a:pt x="3045638" y="786857"/>
                  <a:pt x="3224671" y="325218"/>
                </a:cubicBezTo>
                <a:cubicBezTo>
                  <a:pt x="3403704" y="-136421"/>
                  <a:pt x="2499951" y="-22961"/>
                  <a:pt x="2008431" y="156542"/>
                </a:cubicBezTo>
                <a:cubicBezTo>
                  <a:pt x="1516911" y="336045"/>
                  <a:pt x="863488" y="818738"/>
                  <a:pt x="275551" y="140223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72784" y="2926495"/>
            <a:ext cx="838201" cy="1371600"/>
          </a:xfrm>
          <a:custGeom>
            <a:avLst/>
            <a:gdLst>
              <a:gd name="connsiteX0" fmla="*/ 0 w 1790700"/>
              <a:gd name="connsiteY0" fmla="*/ 0 h 1819275"/>
              <a:gd name="connsiteX1" fmla="*/ 819150 w 1790700"/>
              <a:gd name="connsiteY1" fmla="*/ 1085850 h 1819275"/>
              <a:gd name="connsiteX2" fmla="*/ 1790700 w 1790700"/>
              <a:gd name="connsiteY2" fmla="*/ 1819275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0700" h="1819275">
                <a:moveTo>
                  <a:pt x="0" y="0"/>
                </a:moveTo>
                <a:cubicBezTo>
                  <a:pt x="260350" y="391319"/>
                  <a:pt x="520700" y="782638"/>
                  <a:pt x="819150" y="1085850"/>
                </a:cubicBezTo>
                <a:cubicBezTo>
                  <a:pt x="1117600" y="1389062"/>
                  <a:pt x="1454150" y="1604168"/>
                  <a:pt x="1790700" y="1819275"/>
                </a:cubicBezTo>
              </a:path>
            </a:pathLst>
          </a:custGeom>
          <a:ln w="50800"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118030" y="3300563"/>
            <a:ext cx="1378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This Way Better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2103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2" grpId="0"/>
      <p:bldP spid="16" grpId="0"/>
      <p:bldP spid="10" grpId="0" animBg="1"/>
      <p:bldP spid="10" grpId="1" animBg="1"/>
      <p:bldP spid="17" grpId="0" animBg="1"/>
      <p:bldP spid="17" grpId="1" animBg="1"/>
      <p:bldP spid="18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58283" y="838200"/>
            <a:ext cx="7412856" cy="29666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379427" y="1863224"/>
            <a:ext cx="3076316" cy="21359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791200" y="1863225"/>
            <a:ext cx="3076316" cy="21359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C494C5-0B8F-4F87-8DD0-709F09308CCA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38279" y="838200"/>
            <a:ext cx="1524487" cy="296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 ILP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62766" y="838200"/>
            <a:ext cx="2056288" cy="296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 ILP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19054" y="838200"/>
            <a:ext cx="372262" cy="296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339413" y="609600"/>
            <a:ext cx="757598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339412" y="838200"/>
            <a:ext cx="1052592" cy="296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 ILP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2004" y="838200"/>
            <a:ext cx="460893" cy="296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52898" y="838200"/>
            <a:ext cx="1985380" cy="296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 ILP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3006" y="152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Time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-6338" y="533400"/>
            <a:ext cx="1281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Program Execution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927437" y="1938515"/>
            <a:ext cx="1994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Due to Speculation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750367" y="1938516"/>
            <a:ext cx="3165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Very high/non-local parallelism</a:t>
            </a:r>
            <a:endParaRPr lang="en-US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5304654" y="5020786"/>
            <a:ext cx="705000" cy="364594"/>
            <a:chOff x="7364641" y="3243827"/>
            <a:chExt cx="909637" cy="443208"/>
          </a:xfrm>
        </p:grpSpPr>
        <p:sp>
          <p:nvSpPr>
            <p:cNvPr id="48" name="Freeform 47"/>
            <p:cNvSpPr/>
            <p:nvPr/>
          </p:nvSpPr>
          <p:spPr>
            <a:xfrm flipV="1">
              <a:off x="7364641" y="3505863"/>
              <a:ext cx="885825" cy="181172"/>
            </a:xfrm>
            <a:custGeom>
              <a:avLst/>
              <a:gdLst>
                <a:gd name="connsiteX0" fmla="*/ 0 w 885825"/>
                <a:gd name="connsiteY0" fmla="*/ 181172 h 181172"/>
                <a:gd name="connsiteX1" fmla="*/ 438150 w 885825"/>
                <a:gd name="connsiteY1" fmla="*/ 197 h 181172"/>
                <a:gd name="connsiteX2" fmla="*/ 885825 w 885825"/>
                <a:gd name="connsiteY2" fmla="*/ 143072 h 18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181172">
                  <a:moveTo>
                    <a:pt x="0" y="181172"/>
                  </a:moveTo>
                  <a:cubicBezTo>
                    <a:pt x="145256" y="93859"/>
                    <a:pt x="290513" y="6547"/>
                    <a:pt x="438150" y="197"/>
                  </a:cubicBezTo>
                  <a:cubicBezTo>
                    <a:pt x="585787" y="-6153"/>
                    <a:pt x="885825" y="143072"/>
                    <a:pt x="885825" y="143072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 rot="10800000" flipV="1">
              <a:off x="7388453" y="3243827"/>
              <a:ext cx="885825" cy="181172"/>
            </a:xfrm>
            <a:custGeom>
              <a:avLst/>
              <a:gdLst>
                <a:gd name="connsiteX0" fmla="*/ 0 w 885825"/>
                <a:gd name="connsiteY0" fmla="*/ 181172 h 181172"/>
                <a:gd name="connsiteX1" fmla="*/ 438150 w 885825"/>
                <a:gd name="connsiteY1" fmla="*/ 197 h 181172"/>
                <a:gd name="connsiteX2" fmla="*/ 885825 w 885825"/>
                <a:gd name="connsiteY2" fmla="*/ 143072 h 18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181172">
                  <a:moveTo>
                    <a:pt x="0" y="181172"/>
                  </a:moveTo>
                  <a:cubicBezTo>
                    <a:pt x="145256" y="93859"/>
                    <a:pt x="290513" y="6547"/>
                    <a:pt x="438150" y="197"/>
                  </a:cubicBezTo>
                  <a:cubicBezTo>
                    <a:pt x="585787" y="-6153"/>
                    <a:pt x="885825" y="143072"/>
                    <a:pt x="885825" y="143072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3360032" y="4380927"/>
            <a:ext cx="1649858" cy="1645920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600" b="1" dirty="0" smtClean="0"/>
              <a:t>Von</a:t>
            </a:r>
          </a:p>
          <a:p>
            <a:pPr algn="ctr"/>
            <a:r>
              <a:rPr lang="en-US" sz="2600" b="1" dirty="0" smtClean="0"/>
              <a:t>Neumann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6323611" y="4380123"/>
            <a:ext cx="1659075" cy="1645920"/>
          </a:xfrm>
          <a:prstGeom prst="roundRect">
            <a:avLst>
              <a:gd name="adj" fmla="val 0"/>
            </a:avLst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600" b="1" dirty="0" smtClean="0"/>
              <a:t>Explicit-</a:t>
            </a:r>
          </a:p>
          <a:p>
            <a:pPr algn="ctr"/>
            <a:r>
              <a:rPr lang="en-US" sz="2600" b="1" dirty="0" smtClean="0"/>
              <a:t>Dataflow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6926" y="3414355"/>
            <a:ext cx="307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Explicit-Dataflow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3414355"/>
            <a:ext cx="3093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Von Neumann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8600" y="3352800"/>
            <a:ext cx="209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Best Suited Architecture: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6200" y="1941712"/>
            <a:ext cx="213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Reason for high ILP:</a:t>
            </a:r>
            <a:endParaRPr lang="en-US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08089" y="2571959"/>
            <a:ext cx="181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Helpful Arch. Features: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392003" y="2571959"/>
            <a:ext cx="3063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Branch Prediction, speculative scheduling, fast recovery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91200" y="2575806"/>
            <a:ext cx="3052042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Very-high issue </a:t>
            </a:r>
            <a:r>
              <a:rPr lang="en-US" dirty="0" smtClean="0"/>
              <a:t>width,</a:t>
            </a:r>
          </a:p>
          <a:p>
            <a:pPr algn="ctr"/>
            <a:r>
              <a:rPr lang="en-US" sz="1750" dirty="0" smtClean="0"/>
              <a:t>Very-large instruction window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4783" y="4876285"/>
            <a:ext cx="2907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Our Proposal: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886200" y="1253383"/>
            <a:ext cx="3504710" cy="510464"/>
            <a:chOff x="3886200" y="1207361"/>
            <a:chExt cx="3504710" cy="621439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3886200" y="1207361"/>
              <a:ext cx="0" cy="61330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390910" y="1215499"/>
              <a:ext cx="0" cy="613301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2901290" y="6027003"/>
            <a:ext cx="2567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Highly Speculative,</a:t>
            </a:r>
          </a:p>
          <a:p>
            <a:pPr algn="ctr"/>
            <a:r>
              <a:rPr lang="en-US" sz="2400" dirty="0" smtClean="0"/>
              <a:t>Modest ILP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5695696" y="6026043"/>
            <a:ext cx="2914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High </a:t>
            </a:r>
            <a:r>
              <a:rPr lang="en-US" sz="2400" dirty="0" smtClean="0"/>
              <a:t>ILP,</a:t>
            </a:r>
          </a:p>
          <a:p>
            <a:pPr algn="ctr"/>
            <a:r>
              <a:rPr lang="en-US" sz="2400" dirty="0" smtClean="0"/>
              <a:t>Little Speculation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31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6" grpId="0" animBg="1"/>
      <p:bldP spid="45" grpId="0"/>
      <p:bldP spid="46" grpId="0"/>
      <p:bldP spid="50" grpId="0" animBg="1"/>
      <p:bldP spid="51" grpId="0" animBg="1"/>
      <p:bldP spid="5" grpId="0"/>
      <p:bldP spid="6" grpId="0"/>
      <p:bldP spid="77" grpId="0"/>
      <p:bldP spid="78" grpId="0"/>
      <p:bldP spid="79" grpId="0"/>
      <p:bldP spid="80" grpId="0"/>
      <p:bldP spid="81" grpId="0"/>
      <p:bldP spid="33" grpId="0"/>
      <p:bldP spid="18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447800" y="4114800"/>
            <a:ext cx="23340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Dataflow Heterogeneity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57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Slowdown Regions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Vectorizable</a:t>
            </a:r>
            <a:r>
              <a:rPr lang="en-US" dirty="0" smtClean="0">
                <a:solidFill>
                  <a:schemeClr val="bg1"/>
                </a:solidFill>
              </a:rPr>
              <a:t> on OOO Core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 on Critical Path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Short Regions</a:t>
            </a:r>
          </a:p>
          <a:p>
            <a:r>
              <a:rPr lang="en-US" dirty="0" smtClean="0"/>
              <a:t>Similar Regions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speculative scheduling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Fewer Branch-</a:t>
            </a:r>
            <a:r>
              <a:rPr lang="en-US" dirty="0" err="1" smtClean="0">
                <a:solidFill>
                  <a:schemeClr val="bg1"/>
                </a:solidFill>
              </a:rPr>
              <a:t>Mispredicts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Less Stack Spilling</a:t>
            </a:r>
          </a:p>
          <a:p>
            <a:r>
              <a:rPr lang="en-US" dirty="0" smtClean="0"/>
              <a:t>Speedup Regions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Instruction Parallelism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Memory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027872"/>
              </p:ext>
            </p:extLst>
          </p:nvPr>
        </p:nvGraphicFramePr>
        <p:xfrm>
          <a:off x="381000" y="1143000"/>
          <a:ext cx="365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22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447800" y="4114800"/>
            <a:ext cx="23340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Dataflow Heterogeneity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57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Slowdown Regions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Vectorizable</a:t>
            </a:r>
            <a:r>
              <a:rPr lang="en-US" dirty="0" smtClean="0">
                <a:solidFill>
                  <a:schemeClr val="accent2"/>
                </a:solidFill>
              </a:rPr>
              <a:t> on OOO Core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 on Critical Path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Short Regions</a:t>
            </a:r>
          </a:p>
          <a:p>
            <a:r>
              <a:rPr lang="en-US" dirty="0" smtClean="0"/>
              <a:t>Similar Regions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speculative scheduling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Fewer Branch-</a:t>
            </a:r>
            <a:r>
              <a:rPr lang="en-US" dirty="0" err="1" smtClean="0">
                <a:solidFill>
                  <a:schemeClr val="bg1"/>
                </a:solidFill>
              </a:rPr>
              <a:t>Mispredicts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Less Stack Spilling</a:t>
            </a:r>
          </a:p>
          <a:p>
            <a:r>
              <a:rPr lang="en-US" dirty="0" smtClean="0"/>
              <a:t>Speedup Regions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Instruction Parallelism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Memory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564418"/>
              </p:ext>
            </p:extLst>
          </p:nvPr>
        </p:nvGraphicFramePr>
        <p:xfrm>
          <a:off x="381000" y="1143000"/>
          <a:ext cx="365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6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447800" y="4114800"/>
            <a:ext cx="23340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Dataflow Heterogeneity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57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Slowdown Regions</a:t>
            </a:r>
          </a:p>
          <a:p>
            <a:pPr lvl="1"/>
            <a:r>
              <a:rPr lang="en-US" dirty="0" err="1" smtClean="0"/>
              <a:t>Vectorizable</a:t>
            </a:r>
            <a:r>
              <a:rPr lang="en-US" dirty="0" smtClean="0"/>
              <a:t> on OOO Core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Control on Critical Path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Short Regions</a:t>
            </a:r>
          </a:p>
          <a:p>
            <a:r>
              <a:rPr lang="en-US" dirty="0" smtClean="0"/>
              <a:t>Similar Regions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speculative scheduling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Fewer Branch-</a:t>
            </a:r>
            <a:r>
              <a:rPr lang="en-US" dirty="0" err="1" smtClean="0">
                <a:solidFill>
                  <a:schemeClr val="bg1"/>
                </a:solidFill>
              </a:rPr>
              <a:t>Mispredicts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Less Stack Spilling</a:t>
            </a:r>
          </a:p>
          <a:p>
            <a:r>
              <a:rPr lang="en-US" dirty="0" smtClean="0"/>
              <a:t>Speedup Regions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Instruction Parallelism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Memory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138806"/>
              </p:ext>
            </p:extLst>
          </p:nvPr>
        </p:nvGraphicFramePr>
        <p:xfrm>
          <a:off x="381000" y="1143000"/>
          <a:ext cx="365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447800" y="4114800"/>
            <a:ext cx="23340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Dataflow Heterogeneity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57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Slowdown Regions</a:t>
            </a:r>
          </a:p>
          <a:p>
            <a:pPr lvl="1"/>
            <a:r>
              <a:rPr lang="en-US" dirty="0" err="1" smtClean="0"/>
              <a:t>Vectorizable</a:t>
            </a:r>
            <a:r>
              <a:rPr lang="en-US" dirty="0" smtClean="0"/>
              <a:t> on OOO Core</a:t>
            </a:r>
          </a:p>
          <a:p>
            <a:pPr lvl="1"/>
            <a:r>
              <a:rPr lang="en-US" dirty="0" smtClean="0"/>
              <a:t>Control on Critical Path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Short Regions</a:t>
            </a:r>
          </a:p>
          <a:p>
            <a:r>
              <a:rPr lang="en-US" dirty="0" smtClean="0"/>
              <a:t>Similar Regions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speculative scheduling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Fewer Branch-</a:t>
            </a:r>
            <a:r>
              <a:rPr lang="en-US" dirty="0" err="1" smtClean="0">
                <a:solidFill>
                  <a:schemeClr val="bg1"/>
                </a:solidFill>
              </a:rPr>
              <a:t>Mispredicts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Less Stack Spilling</a:t>
            </a:r>
          </a:p>
          <a:p>
            <a:r>
              <a:rPr lang="en-US" dirty="0" smtClean="0"/>
              <a:t>Speedup Regions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Instruction Parallelism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Memory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001965"/>
              </p:ext>
            </p:extLst>
          </p:nvPr>
        </p:nvGraphicFramePr>
        <p:xfrm>
          <a:off x="381000" y="1143000"/>
          <a:ext cx="365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69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447800" y="4114800"/>
            <a:ext cx="23340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Dataflow Heterogeneity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57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Slowdown Regions</a:t>
            </a:r>
          </a:p>
          <a:p>
            <a:pPr lvl="1"/>
            <a:r>
              <a:rPr lang="en-US" dirty="0" err="1" smtClean="0"/>
              <a:t>Vectorizable</a:t>
            </a:r>
            <a:r>
              <a:rPr lang="en-US" dirty="0" smtClean="0"/>
              <a:t> on OOO Core</a:t>
            </a:r>
          </a:p>
          <a:p>
            <a:pPr lvl="1"/>
            <a:r>
              <a:rPr lang="en-US" dirty="0" smtClean="0"/>
              <a:t>Control on Critical Path</a:t>
            </a:r>
          </a:p>
          <a:p>
            <a:pPr lvl="1"/>
            <a:r>
              <a:rPr lang="en-US" dirty="0" smtClean="0"/>
              <a:t>Short Regions</a:t>
            </a:r>
          </a:p>
          <a:p>
            <a:r>
              <a:rPr lang="en-US" dirty="0" smtClean="0"/>
              <a:t>Similar Regions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 speculative scheduling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Fewer Branch-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Mispredicts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Less Stack Spilling</a:t>
            </a:r>
          </a:p>
          <a:p>
            <a:r>
              <a:rPr lang="en-US" dirty="0" smtClean="0"/>
              <a:t>Speedup Regions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Instruction Parallelism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Memory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193050"/>
              </p:ext>
            </p:extLst>
          </p:nvPr>
        </p:nvGraphicFramePr>
        <p:xfrm>
          <a:off x="381000" y="1143000"/>
          <a:ext cx="365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5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447800" y="4114800"/>
            <a:ext cx="23340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Dataflow Heterogeneity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57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Slowdown Regions</a:t>
            </a:r>
          </a:p>
          <a:p>
            <a:pPr lvl="1"/>
            <a:r>
              <a:rPr lang="en-US" dirty="0" err="1" smtClean="0"/>
              <a:t>Vectorizable</a:t>
            </a:r>
            <a:r>
              <a:rPr lang="en-US" dirty="0" smtClean="0"/>
              <a:t> on OOO Core</a:t>
            </a:r>
          </a:p>
          <a:p>
            <a:pPr lvl="1"/>
            <a:r>
              <a:rPr lang="en-US" dirty="0" smtClean="0"/>
              <a:t>Control on Critical Path</a:t>
            </a:r>
          </a:p>
          <a:p>
            <a:pPr lvl="1"/>
            <a:r>
              <a:rPr lang="en-US" dirty="0" smtClean="0"/>
              <a:t>Short Regions</a:t>
            </a:r>
          </a:p>
          <a:p>
            <a:r>
              <a:rPr lang="en-US" dirty="0" smtClean="0"/>
              <a:t>Similar Regions</a:t>
            </a:r>
          </a:p>
          <a:p>
            <a:pPr lvl="1"/>
            <a:r>
              <a:rPr lang="en-US" dirty="0" smtClean="0"/>
              <a:t>No speculative scheduling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/>
              <a:t>Fewer Branch-</a:t>
            </a:r>
            <a:r>
              <a:rPr lang="en-US" dirty="0" err="1" smtClean="0"/>
              <a:t>Mispredicts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/>
              <a:t>Less Stack Spilling</a:t>
            </a:r>
          </a:p>
          <a:p>
            <a:r>
              <a:rPr lang="en-US" dirty="0" smtClean="0"/>
              <a:t>Speedup Regions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accent3"/>
                </a:solidFill>
              </a:rPr>
              <a:t>High Instruction Parallelism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bg1"/>
                </a:solidFill>
              </a:rPr>
              <a:t>High Memory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186000"/>
              </p:ext>
            </p:extLst>
          </p:nvPr>
        </p:nvGraphicFramePr>
        <p:xfrm>
          <a:off x="381000" y="1143000"/>
          <a:ext cx="365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5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447800" y="4114800"/>
            <a:ext cx="23340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Dataflow Heterogeneity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57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Slowdown Regions</a:t>
            </a:r>
          </a:p>
          <a:p>
            <a:pPr lvl="1"/>
            <a:r>
              <a:rPr lang="en-US" dirty="0" err="1" smtClean="0"/>
              <a:t>Vectorizable</a:t>
            </a:r>
            <a:r>
              <a:rPr lang="en-US" dirty="0" smtClean="0"/>
              <a:t> on OOO Core</a:t>
            </a:r>
          </a:p>
          <a:p>
            <a:pPr lvl="1"/>
            <a:r>
              <a:rPr lang="en-US" dirty="0" smtClean="0"/>
              <a:t>Control on Critical Path</a:t>
            </a:r>
          </a:p>
          <a:p>
            <a:pPr lvl="1"/>
            <a:r>
              <a:rPr lang="en-US" dirty="0" smtClean="0"/>
              <a:t>Short Regions</a:t>
            </a:r>
          </a:p>
          <a:p>
            <a:r>
              <a:rPr lang="en-US" dirty="0" smtClean="0"/>
              <a:t>Similar Regions</a:t>
            </a:r>
          </a:p>
          <a:p>
            <a:pPr lvl="1"/>
            <a:r>
              <a:rPr lang="en-US" dirty="0" smtClean="0"/>
              <a:t>No speculative scheduling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/>
              <a:t>Fewer Branch-</a:t>
            </a:r>
            <a:r>
              <a:rPr lang="en-US" dirty="0" err="1" smtClean="0"/>
              <a:t>Mispredicts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/>
              <a:t>Less Stack Spilling</a:t>
            </a:r>
          </a:p>
          <a:p>
            <a:r>
              <a:rPr lang="en-US" dirty="0" smtClean="0"/>
              <a:t>Speedup Regions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/>
              <a:t>High Instruction Parallelism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High Memory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555577"/>
              </p:ext>
            </p:extLst>
          </p:nvPr>
        </p:nvGraphicFramePr>
        <p:xfrm>
          <a:off x="381000" y="1143000"/>
          <a:ext cx="365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0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447800" y="4114800"/>
            <a:ext cx="23340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Heterogeneity Analysis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57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Slowdown Regions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Vectorizable</a:t>
            </a:r>
            <a:r>
              <a:rPr lang="en-US" dirty="0" smtClean="0">
                <a:solidFill>
                  <a:schemeClr val="accent2"/>
                </a:solidFill>
              </a:rPr>
              <a:t> on OOO Core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Control on Critical Path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Short Regions</a:t>
            </a:r>
          </a:p>
          <a:p>
            <a:r>
              <a:rPr lang="en-US" dirty="0" smtClean="0"/>
              <a:t>Similar Regions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No speculative scheduling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accent6"/>
                </a:solidFill>
              </a:rPr>
              <a:t>Fewer Branch-</a:t>
            </a:r>
            <a:r>
              <a:rPr lang="en-US" dirty="0" err="1" smtClean="0">
                <a:solidFill>
                  <a:schemeClr val="accent6"/>
                </a:solidFill>
              </a:rPr>
              <a:t>Mispredicts</a:t>
            </a:r>
            <a:endParaRPr lang="en-US" dirty="0" smtClean="0">
              <a:solidFill>
                <a:schemeClr val="accent6"/>
              </a:solidFill>
            </a:endParaRP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accent6"/>
                </a:solidFill>
              </a:rPr>
              <a:t>Less Stack Spilling</a:t>
            </a:r>
          </a:p>
          <a:p>
            <a:r>
              <a:rPr lang="en-US" dirty="0" smtClean="0"/>
              <a:t>Speedup Regions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High Instruction Parallelism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High Memory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73651"/>
              </p:ext>
            </p:extLst>
          </p:nvPr>
        </p:nvGraphicFramePr>
        <p:xfrm>
          <a:off x="381000" y="1143000"/>
          <a:ext cx="365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62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6477000" cy="49765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Heterogeneous Von Neumann + Dataflow has a high potential</a:t>
            </a:r>
          </a:p>
          <a:p>
            <a:pPr lvl="1"/>
            <a:r>
              <a:rPr lang="en-US" dirty="0" smtClean="0"/>
              <a:t>Especially for modest sized OOO Cores</a:t>
            </a:r>
          </a:p>
          <a:p>
            <a:pPr lvl="1"/>
            <a:r>
              <a:rPr lang="en-US" dirty="0" smtClean="0"/>
              <a:t>Delay need for application-specific accelerators?</a:t>
            </a:r>
          </a:p>
          <a:p>
            <a:r>
              <a:rPr lang="en-US" dirty="0" smtClean="0"/>
              <a:t>Looking Forward</a:t>
            </a:r>
          </a:p>
          <a:p>
            <a:pPr lvl="1"/>
            <a:r>
              <a:rPr lang="en-US" dirty="0" smtClean="0"/>
              <a:t>Augment dataflow-architecture with data-parallel capabilities?</a:t>
            </a:r>
          </a:p>
          <a:p>
            <a:pPr lvl="1"/>
            <a:r>
              <a:rPr lang="en-US" dirty="0" smtClean="0"/>
              <a:t>Alternative heterogeneous models (what other program properties to leverage?)</a:t>
            </a:r>
          </a:p>
          <a:p>
            <a:pPr lvl="1"/>
            <a:r>
              <a:rPr lang="en-US" dirty="0" smtClean="0"/>
              <a:t>Can micro-architecture modifications achieve the same benefits?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0" y="2031056"/>
            <a:ext cx="1093143" cy="1093143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600" dirty="0" smtClean="0"/>
              <a:t>VN</a:t>
            </a: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7620000" y="4469827"/>
            <a:ext cx="1092774" cy="1092774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600" dirty="0" smtClean="0"/>
              <a:t>?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695700" y="626973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Thank you!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7620000" y="3250626"/>
            <a:ext cx="1093143" cy="1092774"/>
            <a:chOff x="7620000" y="3250626"/>
            <a:chExt cx="1093143" cy="1092774"/>
          </a:xfrm>
        </p:grpSpPr>
        <p:sp>
          <p:nvSpPr>
            <p:cNvPr id="6" name="Rounded Rectangle 5"/>
            <p:cNvSpPr/>
            <p:nvPr/>
          </p:nvSpPr>
          <p:spPr>
            <a:xfrm>
              <a:off x="7620369" y="3250626"/>
              <a:ext cx="1092774" cy="1092774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 smtClean="0"/>
                <a:t>DF</a:t>
              </a:r>
              <a:endParaRPr lang="en-US" sz="26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620000" y="4114800"/>
              <a:ext cx="228600" cy="2286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endParaRPr lang="en-US" sz="26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96362" y="4114800"/>
              <a:ext cx="228600" cy="2286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endParaRPr lang="en-US" sz="26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908181" y="4114800"/>
              <a:ext cx="228600" cy="2286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endParaRPr lang="en-US" sz="26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484543" y="4114800"/>
              <a:ext cx="228600" cy="2286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endParaRPr lang="en-US" sz="2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620000" y="3250626"/>
              <a:ext cx="228600" cy="2286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endParaRPr lang="en-US" sz="2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196362" y="3250626"/>
              <a:ext cx="228600" cy="2286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endParaRPr lang="en-US" sz="26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908181" y="3250626"/>
              <a:ext cx="228600" cy="2286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endParaRPr lang="en-US" sz="26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484543" y="3250626"/>
              <a:ext cx="228600" cy="2286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endParaRPr lang="en-US" sz="2600" dirty="0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7620000" y="3250626"/>
            <a:ext cx="1092774" cy="1092774"/>
          </a:xfrm>
          <a:prstGeom prst="roundRect">
            <a:avLst>
              <a:gd name="adj" fmla="val 0"/>
            </a:avLst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600" dirty="0" smtClean="0"/>
              <a:t>DF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1202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04861 -0.2870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-1435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-0.01806 -0.1092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33400" y="1905804"/>
            <a:ext cx="1363980" cy="1395144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600" b="1" dirty="0" smtClean="0"/>
              <a:t>Von</a:t>
            </a:r>
          </a:p>
          <a:p>
            <a:pPr algn="ctr"/>
            <a:r>
              <a:rPr lang="en-US" sz="2600" b="1" dirty="0" smtClean="0"/>
              <a:t>Neumann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682240" y="1905000"/>
            <a:ext cx="1371600" cy="1396752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600" b="1" dirty="0" smtClean="0"/>
              <a:t>Von</a:t>
            </a:r>
          </a:p>
          <a:p>
            <a:pPr algn="ctr"/>
            <a:r>
              <a:rPr lang="en-US" sz="2600" b="1" dirty="0" smtClean="0"/>
              <a:t>Neumann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009819" y="2440008"/>
            <a:ext cx="582842" cy="326736"/>
            <a:chOff x="7364641" y="3243827"/>
            <a:chExt cx="909637" cy="443208"/>
          </a:xfrm>
        </p:grpSpPr>
        <p:sp>
          <p:nvSpPr>
            <p:cNvPr id="19" name="Freeform 18"/>
            <p:cNvSpPr/>
            <p:nvPr/>
          </p:nvSpPr>
          <p:spPr>
            <a:xfrm flipV="1">
              <a:off x="7364641" y="3505863"/>
              <a:ext cx="885825" cy="181172"/>
            </a:xfrm>
            <a:custGeom>
              <a:avLst/>
              <a:gdLst>
                <a:gd name="connsiteX0" fmla="*/ 0 w 885825"/>
                <a:gd name="connsiteY0" fmla="*/ 181172 h 181172"/>
                <a:gd name="connsiteX1" fmla="*/ 438150 w 885825"/>
                <a:gd name="connsiteY1" fmla="*/ 197 h 181172"/>
                <a:gd name="connsiteX2" fmla="*/ 885825 w 885825"/>
                <a:gd name="connsiteY2" fmla="*/ 143072 h 18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181172">
                  <a:moveTo>
                    <a:pt x="0" y="181172"/>
                  </a:moveTo>
                  <a:cubicBezTo>
                    <a:pt x="145256" y="93859"/>
                    <a:pt x="290513" y="6547"/>
                    <a:pt x="438150" y="197"/>
                  </a:cubicBezTo>
                  <a:cubicBezTo>
                    <a:pt x="585787" y="-6153"/>
                    <a:pt x="885825" y="143072"/>
                    <a:pt x="885825" y="143072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V="1">
              <a:off x="7388453" y="3243827"/>
              <a:ext cx="885825" cy="181172"/>
            </a:xfrm>
            <a:custGeom>
              <a:avLst/>
              <a:gdLst>
                <a:gd name="connsiteX0" fmla="*/ 0 w 885825"/>
                <a:gd name="connsiteY0" fmla="*/ 181172 h 181172"/>
                <a:gd name="connsiteX1" fmla="*/ 438150 w 885825"/>
                <a:gd name="connsiteY1" fmla="*/ 197 h 181172"/>
                <a:gd name="connsiteX2" fmla="*/ 885825 w 885825"/>
                <a:gd name="connsiteY2" fmla="*/ 143072 h 18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181172">
                  <a:moveTo>
                    <a:pt x="0" y="181172"/>
                  </a:moveTo>
                  <a:cubicBezTo>
                    <a:pt x="145256" y="93859"/>
                    <a:pt x="290513" y="6547"/>
                    <a:pt x="438150" y="197"/>
                  </a:cubicBezTo>
                  <a:cubicBezTo>
                    <a:pt x="585787" y="-6153"/>
                    <a:pt x="885825" y="143072"/>
                    <a:pt x="885825" y="143072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-152400" y="3381945"/>
            <a:ext cx="468263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Dual Issue OOO + 4 Others:</a:t>
            </a:r>
          </a:p>
          <a:p>
            <a:pPr algn="ctr"/>
            <a:r>
              <a:rPr lang="en-US" dirty="0" smtClean="0"/>
              <a:t>(Beret, </a:t>
            </a:r>
            <a:r>
              <a:rPr lang="en-US" dirty="0" err="1" smtClean="0"/>
              <a:t>CCores</a:t>
            </a:r>
            <a:r>
              <a:rPr lang="en-US" dirty="0" smtClean="0"/>
              <a:t>, </a:t>
            </a:r>
            <a:r>
              <a:rPr lang="en-US" dirty="0" err="1" smtClean="0"/>
              <a:t>bigLITTLE</a:t>
            </a:r>
            <a:r>
              <a:rPr lang="en-US" dirty="0" smtClean="0"/>
              <a:t>, In-place Loop)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800" b="1" dirty="0" smtClean="0"/>
              <a:t>5% Speedup,  </a:t>
            </a:r>
          </a:p>
          <a:p>
            <a:pPr algn="ctr"/>
            <a:r>
              <a:rPr lang="en-US" sz="2800" b="1" dirty="0" smtClean="0"/>
              <a:t>20% Energy Efficiency</a:t>
            </a:r>
            <a:endParaRPr lang="en-US" sz="28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6602384" y="2440008"/>
            <a:ext cx="582842" cy="326736"/>
            <a:chOff x="7364641" y="3243827"/>
            <a:chExt cx="909637" cy="443208"/>
          </a:xfrm>
        </p:grpSpPr>
        <p:sp>
          <p:nvSpPr>
            <p:cNvPr id="23" name="Freeform 22"/>
            <p:cNvSpPr/>
            <p:nvPr/>
          </p:nvSpPr>
          <p:spPr>
            <a:xfrm flipV="1">
              <a:off x="7364641" y="3505863"/>
              <a:ext cx="885825" cy="181172"/>
            </a:xfrm>
            <a:custGeom>
              <a:avLst/>
              <a:gdLst>
                <a:gd name="connsiteX0" fmla="*/ 0 w 885825"/>
                <a:gd name="connsiteY0" fmla="*/ 181172 h 181172"/>
                <a:gd name="connsiteX1" fmla="*/ 438150 w 885825"/>
                <a:gd name="connsiteY1" fmla="*/ 197 h 181172"/>
                <a:gd name="connsiteX2" fmla="*/ 885825 w 885825"/>
                <a:gd name="connsiteY2" fmla="*/ 143072 h 18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181172">
                  <a:moveTo>
                    <a:pt x="0" y="181172"/>
                  </a:moveTo>
                  <a:cubicBezTo>
                    <a:pt x="145256" y="93859"/>
                    <a:pt x="290513" y="6547"/>
                    <a:pt x="438150" y="197"/>
                  </a:cubicBezTo>
                  <a:cubicBezTo>
                    <a:pt x="585787" y="-6153"/>
                    <a:pt x="885825" y="143072"/>
                    <a:pt x="885825" y="143072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10800000" flipV="1">
              <a:off x="7388453" y="3243827"/>
              <a:ext cx="885825" cy="181172"/>
            </a:xfrm>
            <a:custGeom>
              <a:avLst/>
              <a:gdLst>
                <a:gd name="connsiteX0" fmla="*/ 0 w 885825"/>
                <a:gd name="connsiteY0" fmla="*/ 181172 h 181172"/>
                <a:gd name="connsiteX1" fmla="*/ 438150 w 885825"/>
                <a:gd name="connsiteY1" fmla="*/ 197 h 181172"/>
                <a:gd name="connsiteX2" fmla="*/ 885825 w 885825"/>
                <a:gd name="connsiteY2" fmla="*/ 143072 h 18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181172">
                  <a:moveTo>
                    <a:pt x="0" y="181172"/>
                  </a:moveTo>
                  <a:cubicBezTo>
                    <a:pt x="145256" y="93859"/>
                    <a:pt x="290513" y="6547"/>
                    <a:pt x="438150" y="197"/>
                  </a:cubicBezTo>
                  <a:cubicBezTo>
                    <a:pt x="585787" y="-6153"/>
                    <a:pt x="885825" y="143072"/>
                    <a:pt x="885825" y="143072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5125965" y="1905804"/>
            <a:ext cx="1363980" cy="1395144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600" b="1" dirty="0" smtClean="0"/>
              <a:t>Von</a:t>
            </a:r>
          </a:p>
          <a:p>
            <a:pPr algn="ctr"/>
            <a:r>
              <a:rPr lang="en-US" sz="2600" b="1" dirty="0" smtClean="0"/>
              <a:t>Neumann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274805" y="1905000"/>
            <a:ext cx="1371600" cy="1396752"/>
          </a:xfrm>
          <a:prstGeom prst="roundRect">
            <a:avLst>
              <a:gd name="adj" fmla="val 0"/>
            </a:avLst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91440" rIns="91440" bIns="91440" rtlCol="0" anchor="ctr"/>
          <a:lstStyle/>
          <a:p>
            <a:pPr algn="ctr"/>
            <a:r>
              <a:rPr lang="en-US" sz="2400" b="1" dirty="0" smtClean="0"/>
              <a:t>Explicit</a:t>
            </a:r>
          </a:p>
          <a:p>
            <a:pPr algn="ctr"/>
            <a:r>
              <a:rPr lang="en-US" sz="2600" b="1" dirty="0" smtClean="0"/>
              <a:t>Dataflow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95800" y="3381141"/>
            <a:ext cx="4572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Dual Issue OOO + SEED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 -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30% Speedup,  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70% </a:t>
            </a:r>
            <a:r>
              <a:rPr lang="en-US" sz="2800" b="1" dirty="0">
                <a:solidFill>
                  <a:schemeClr val="accent2"/>
                </a:solidFill>
              </a:rPr>
              <a:t>Energy Efficiency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62062" y="990600"/>
            <a:ext cx="2293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Related Work</a:t>
            </a:r>
            <a:endParaRPr lang="en-US" sz="2800" b="1" dirty="0"/>
          </a:p>
        </p:txBody>
      </p:sp>
      <p:sp>
        <p:nvSpPr>
          <p:cNvPr id="30" name="Rectangle 29"/>
          <p:cNvSpPr/>
          <p:nvPr/>
        </p:nvSpPr>
        <p:spPr>
          <a:xfrm>
            <a:off x="5783589" y="990600"/>
            <a:ext cx="2293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Our Proposal</a:t>
            </a:r>
            <a:endParaRPr lang="en-US" sz="2800" b="1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C494C5-0B8F-4F87-8DD0-709F09308CC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1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184" y="233768"/>
            <a:ext cx="8229600" cy="720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4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21500" y="1184411"/>
            <a:ext cx="1494682" cy="1330189"/>
            <a:chOff x="-1521730" y="-286658"/>
            <a:chExt cx="10437133" cy="8348576"/>
          </a:xfrm>
        </p:grpSpPr>
        <p:sp>
          <p:nvSpPr>
            <p:cNvPr id="43" name="Rectangle 42"/>
            <p:cNvSpPr/>
            <p:nvPr/>
          </p:nvSpPr>
          <p:spPr>
            <a:xfrm>
              <a:off x="990600" y="874450"/>
              <a:ext cx="7239000" cy="518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7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9078" y="5937074"/>
              <a:ext cx="7622593" cy="2124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Control</a:t>
              </a:r>
              <a:endParaRPr lang="en-US" sz="12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-4091609" y="2283221"/>
              <a:ext cx="7503830" cy="236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Memory</a:t>
              </a:r>
              <a:endParaRPr lang="en-US" sz="1600" b="1" dirty="0"/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-822668" y="2682536"/>
              <a:ext cx="4383356" cy="767179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>
                <a:solidFill>
                  <a:srgbClr val="FFCC66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3482435">
              <a:off x="2995458" y="2463946"/>
              <a:ext cx="6675642" cy="149495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48" name="Right Triangle 47"/>
            <p:cNvSpPr/>
            <p:nvPr/>
          </p:nvSpPr>
          <p:spPr>
            <a:xfrm rot="16200000" flipH="1">
              <a:off x="4717342" y="1592395"/>
              <a:ext cx="4230950" cy="2795052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04066" y="5257800"/>
              <a:ext cx="7225533" cy="79825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229601" y="3620176"/>
              <a:ext cx="685802" cy="24021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80434" y="6056053"/>
              <a:ext cx="1806364" cy="616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85421" y="6056050"/>
              <a:ext cx="770137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 rot="5400000">
              <a:off x="4353389" y="-868163"/>
              <a:ext cx="874446" cy="2610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990600" y="417250"/>
              <a:ext cx="0" cy="5638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250014" y="2961403"/>
              <a:ext cx="2743199" cy="117943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endParaRPr lang="en-US" sz="11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 rot="5400000">
              <a:off x="-719859" y="2485594"/>
              <a:ext cx="4177725" cy="106188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endParaRPr lang="en-US" sz="1100" b="1" dirty="0" smtClean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828800" y="1287004"/>
            <a:ext cx="5857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Describing why VonNeumann can complement Dataflow architectures</a:t>
            </a:r>
            <a:endParaRPr lang="en-US" sz="2800" dirty="0"/>
          </a:p>
        </p:txBody>
      </p:sp>
      <p:sp>
        <p:nvSpPr>
          <p:cNvPr id="100" name="TextBox 99"/>
          <p:cNvSpPr txBox="1"/>
          <p:nvPr/>
        </p:nvSpPr>
        <p:spPr>
          <a:xfrm>
            <a:off x="1828800" y="273858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Leveraging program properties for efficient heterogeneous design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828800" y="5446594"/>
            <a:ext cx="5831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Performing a Design-Space Exploration</a:t>
            </a:r>
          </a:p>
          <a:p>
            <a:r>
              <a:rPr lang="en-US" sz="2800" dirty="0" smtClean="0"/>
              <a:t>Across (Small, Medium, Big) VN Cores</a:t>
            </a:r>
            <a:endParaRPr lang="en-US" sz="2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828800" y="4075093"/>
            <a:ext cx="5506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Designing SEED: Specialization </a:t>
            </a:r>
          </a:p>
          <a:p>
            <a:r>
              <a:rPr lang="en-US" sz="2800" dirty="0" smtClean="0"/>
              <a:t>Engine for Explicit-Dataflow</a:t>
            </a:r>
            <a:endParaRPr lang="en-US" sz="28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76200" y="5384107"/>
            <a:ext cx="1494681" cy="1330190"/>
            <a:chOff x="43247" y="5384107"/>
            <a:chExt cx="1494681" cy="1330190"/>
          </a:xfrm>
        </p:grpSpPr>
        <p:grpSp>
          <p:nvGrpSpPr>
            <p:cNvPr id="64" name="Group 63"/>
            <p:cNvGrpSpPr/>
            <p:nvPr/>
          </p:nvGrpSpPr>
          <p:grpSpPr>
            <a:xfrm>
              <a:off x="43247" y="5384107"/>
              <a:ext cx="1494681" cy="1330190"/>
              <a:chOff x="-1521726" y="-286662"/>
              <a:chExt cx="10437129" cy="834858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739078" y="5937074"/>
                <a:ext cx="7622593" cy="2124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Speedup</a:t>
                </a:r>
                <a:endParaRPr lang="en-US" sz="12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rot="16200000">
                <a:off x="-4091608" y="2283220"/>
                <a:ext cx="7503833" cy="2364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Energy</a:t>
                </a:r>
                <a:endParaRPr lang="en-US" sz="16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229601" y="3620176"/>
                <a:ext cx="685802" cy="24021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553199" y="6056051"/>
                <a:ext cx="2133602" cy="6163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900"/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>
                <a:off x="985421" y="6056050"/>
                <a:ext cx="770137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V="1">
                <a:off x="990600" y="417250"/>
                <a:ext cx="0" cy="5638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Connector 118"/>
            <p:cNvCxnSpPr/>
            <p:nvPr/>
          </p:nvCxnSpPr>
          <p:spPr>
            <a:xfrm flipV="1">
              <a:off x="514059" y="6071494"/>
              <a:ext cx="338731" cy="9462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852790" y="5852320"/>
              <a:ext cx="269299" cy="21917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1119199" y="5670074"/>
              <a:ext cx="80442" cy="187022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834902" y="6226250"/>
              <a:ext cx="193446" cy="51285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1021844" y="6075102"/>
              <a:ext cx="218837" cy="151148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1240681" y="5923648"/>
              <a:ext cx="80443" cy="147846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/>
          <p:cNvGrpSpPr/>
          <p:nvPr/>
        </p:nvGrpSpPr>
        <p:grpSpPr>
          <a:xfrm>
            <a:off x="275481" y="4200045"/>
            <a:ext cx="1333902" cy="820786"/>
            <a:chOff x="274514" y="4131768"/>
            <a:chExt cx="1333902" cy="820786"/>
          </a:xfrm>
        </p:grpSpPr>
        <p:sp>
          <p:nvSpPr>
            <p:cNvPr id="171" name="Rectangle 170"/>
            <p:cNvSpPr/>
            <p:nvPr/>
          </p:nvSpPr>
          <p:spPr>
            <a:xfrm>
              <a:off x="460723" y="4241519"/>
              <a:ext cx="1147693" cy="71103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5400000" scaled="1"/>
              <a:tileRect/>
            </a:gra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19417" y="4131768"/>
              <a:ext cx="1188999" cy="83324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74514" y="4274610"/>
              <a:ext cx="138948" cy="677944"/>
            </a:xfrm>
            <a:prstGeom prst="rect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74" name="Elbow Connector 173"/>
            <p:cNvCxnSpPr>
              <a:stCxn id="172" idx="1"/>
              <a:endCxn id="173" idx="0"/>
            </p:cNvCxnSpPr>
            <p:nvPr/>
          </p:nvCxnSpPr>
          <p:spPr>
            <a:xfrm rot="10800000" flipV="1">
              <a:off x="343989" y="4173429"/>
              <a:ext cx="75429" cy="101180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528383" y="4336561"/>
              <a:ext cx="109455" cy="104902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28382" y="4729137"/>
              <a:ext cx="102136" cy="135168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410940" y="4770851"/>
              <a:ext cx="158714" cy="11452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997190" y="4343756"/>
              <a:ext cx="232832" cy="506020"/>
              <a:chOff x="3877467" y="2295570"/>
              <a:chExt cx="1236664" cy="258123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3877468" y="2295570"/>
                <a:ext cx="1236663" cy="151443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/>
              <a:lstStyle/>
              <a:p>
                <a:pPr algn="ctr"/>
                <a:endParaRPr lang="en-US" sz="8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Flowchart: Manual Operation 179"/>
              <p:cNvSpPr/>
              <p:nvPr/>
            </p:nvSpPr>
            <p:spPr>
              <a:xfrm>
                <a:off x="3877467" y="3810000"/>
                <a:ext cx="1236663" cy="533400"/>
              </a:xfrm>
              <a:prstGeom prst="flowChartManualOperation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114800" y="4343400"/>
                <a:ext cx="755293" cy="533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3" name="Rectangle 182"/>
            <p:cNvSpPr/>
            <p:nvPr/>
          </p:nvSpPr>
          <p:spPr>
            <a:xfrm>
              <a:off x="1274604" y="4390368"/>
              <a:ext cx="177996" cy="14134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184" name="Elbow Connector 183"/>
            <p:cNvCxnSpPr>
              <a:stCxn id="183" idx="0"/>
              <a:endCxn id="197" idx="0"/>
            </p:cNvCxnSpPr>
            <p:nvPr/>
          </p:nvCxnSpPr>
          <p:spPr>
            <a:xfrm rot="16200000" flipV="1">
              <a:off x="1072971" y="4099736"/>
              <a:ext cx="45864" cy="535399"/>
            </a:xfrm>
            <a:prstGeom prst="bentConnector3">
              <a:avLst>
                <a:gd name="adj1" fmla="val 253765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Elbow Connector 184"/>
            <p:cNvCxnSpPr>
              <a:stCxn id="183" idx="0"/>
              <a:endCxn id="179" idx="0"/>
            </p:cNvCxnSpPr>
            <p:nvPr/>
          </p:nvCxnSpPr>
          <p:spPr>
            <a:xfrm rot="16200000" flipV="1">
              <a:off x="1215298" y="4242064"/>
              <a:ext cx="46612" cy="249996"/>
            </a:xfrm>
            <a:prstGeom prst="bentConnector3">
              <a:avLst>
                <a:gd name="adj1" fmla="val 244994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Elbow Connector 185"/>
            <p:cNvCxnSpPr>
              <a:stCxn id="183" idx="2"/>
              <a:endCxn id="181" idx="2"/>
            </p:cNvCxnSpPr>
            <p:nvPr/>
          </p:nvCxnSpPr>
          <p:spPr>
            <a:xfrm rot="5400000">
              <a:off x="1079258" y="4565432"/>
              <a:ext cx="318061" cy="250628"/>
            </a:xfrm>
            <a:prstGeom prst="bentConnector3">
              <a:avLst>
                <a:gd name="adj1" fmla="val 120325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Elbow Connector 186"/>
            <p:cNvCxnSpPr>
              <a:stCxn id="183" idx="2"/>
              <a:endCxn id="199" idx="2"/>
            </p:cNvCxnSpPr>
            <p:nvPr/>
          </p:nvCxnSpPr>
          <p:spPr>
            <a:xfrm rot="5400000">
              <a:off x="936183" y="4423105"/>
              <a:ext cx="318809" cy="536031"/>
            </a:xfrm>
            <a:prstGeom prst="bentConnector3">
              <a:avLst>
                <a:gd name="adj1" fmla="val 121200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Elbow Connector 187"/>
            <p:cNvCxnSpPr>
              <a:stCxn id="177" idx="0"/>
              <a:endCxn id="180" idx="3"/>
            </p:cNvCxnSpPr>
            <p:nvPr/>
          </p:nvCxnSpPr>
          <p:spPr>
            <a:xfrm rot="16200000" flipV="1">
              <a:off x="1309555" y="4590109"/>
              <a:ext cx="77925" cy="283559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Elbow Connector 191"/>
            <p:cNvCxnSpPr>
              <a:endCxn id="175" idx="1"/>
            </p:cNvCxnSpPr>
            <p:nvPr/>
          </p:nvCxnSpPr>
          <p:spPr>
            <a:xfrm flipV="1">
              <a:off x="413462" y="4389012"/>
              <a:ext cx="114920" cy="135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Elbow Connector 194"/>
            <p:cNvCxnSpPr>
              <a:stCxn id="179" idx="1"/>
              <a:endCxn id="175" idx="3"/>
            </p:cNvCxnSpPr>
            <p:nvPr/>
          </p:nvCxnSpPr>
          <p:spPr>
            <a:xfrm rot="10800000">
              <a:off x="637837" y="4389012"/>
              <a:ext cx="359353" cy="10318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6" name="Group 195"/>
            <p:cNvGrpSpPr/>
            <p:nvPr/>
          </p:nvGrpSpPr>
          <p:grpSpPr>
            <a:xfrm>
              <a:off x="711787" y="4344504"/>
              <a:ext cx="232832" cy="506020"/>
              <a:chOff x="3877467" y="2295570"/>
              <a:chExt cx="1236664" cy="2581230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3877468" y="2295570"/>
                <a:ext cx="1236663" cy="151443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/>
              <a:lstStyle/>
              <a:p>
                <a:pPr algn="ctr"/>
                <a:endParaRPr lang="en-US" sz="6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Flowchart: Manual Operation 197"/>
              <p:cNvSpPr/>
              <p:nvPr/>
            </p:nvSpPr>
            <p:spPr>
              <a:xfrm>
                <a:off x="3877467" y="3810000"/>
                <a:ext cx="1236663" cy="533400"/>
              </a:xfrm>
              <a:prstGeom prst="flowChartManualOperation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114800" y="4343400"/>
                <a:ext cx="755293" cy="533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7" name="Straight Arrow Connector 236"/>
            <p:cNvCxnSpPr>
              <a:stCxn id="176" idx="1"/>
            </p:cNvCxnSpPr>
            <p:nvPr/>
          </p:nvCxnSpPr>
          <p:spPr>
            <a:xfrm flipH="1">
              <a:off x="413462" y="4796721"/>
              <a:ext cx="11492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>
              <a:off x="1547818" y="4209195"/>
              <a:ext cx="0" cy="5671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stCxn id="199" idx="1"/>
              <a:endCxn id="176" idx="3"/>
            </p:cNvCxnSpPr>
            <p:nvPr/>
          </p:nvCxnSpPr>
          <p:spPr>
            <a:xfrm flipH="1" flipV="1">
              <a:off x="630518" y="4796721"/>
              <a:ext cx="125953" cy="15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75481" y="2817688"/>
            <a:ext cx="1210661" cy="852562"/>
            <a:chOff x="310953" y="2817688"/>
            <a:chExt cx="1210661" cy="852562"/>
          </a:xfrm>
        </p:grpSpPr>
        <p:sp>
          <p:nvSpPr>
            <p:cNvPr id="8" name="TextBox 7"/>
            <p:cNvSpPr txBox="1"/>
            <p:nvPr/>
          </p:nvSpPr>
          <p:spPr>
            <a:xfrm>
              <a:off x="310953" y="2982359"/>
              <a:ext cx="7325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Nested Loops</a:t>
              </a:r>
              <a:endParaRPr lang="en-US" sz="1400" b="1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70287" y="3115040"/>
              <a:ext cx="152160" cy="322010"/>
            </a:xfrm>
            <a:custGeom>
              <a:avLst/>
              <a:gdLst>
                <a:gd name="connsiteX0" fmla="*/ 126864 w 126864"/>
                <a:gd name="connsiteY0" fmla="*/ 269405 h 322010"/>
                <a:gd name="connsiteX1" fmla="*/ 76064 w 126864"/>
                <a:gd name="connsiteY1" fmla="*/ 320205 h 322010"/>
                <a:gd name="connsiteX2" fmla="*/ 9389 w 126864"/>
                <a:gd name="connsiteY2" fmla="*/ 282105 h 322010"/>
                <a:gd name="connsiteX3" fmla="*/ 6214 w 126864"/>
                <a:gd name="connsiteY3" fmla="*/ 31280 h 322010"/>
                <a:gd name="connsiteX4" fmla="*/ 63364 w 126864"/>
                <a:gd name="connsiteY4" fmla="*/ 5880 h 322010"/>
                <a:gd name="connsiteX5" fmla="*/ 107814 w 126864"/>
                <a:gd name="connsiteY5" fmla="*/ 50330 h 32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864" h="322010">
                  <a:moveTo>
                    <a:pt x="126864" y="269405"/>
                  </a:moveTo>
                  <a:cubicBezTo>
                    <a:pt x="111253" y="293746"/>
                    <a:pt x="95643" y="318088"/>
                    <a:pt x="76064" y="320205"/>
                  </a:cubicBezTo>
                  <a:cubicBezTo>
                    <a:pt x="56485" y="322322"/>
                    <a:pt x="21031" y="330259"/>
                    <a:pt x="9389" y="282105"/>
                  </a:cubicBezTo>
                  <a:cubicBezTo>
                    <a:pt x="-2253" y="233951"/>
                    <a:pt x="-2782" y="77317"/>
                    <a:pt x="6214" y="31280"/>
                  </a:cubicBezTo>
                  <a:cubicBezTo>
                    <a:pt x="15210" y="-14757"/>
                    <a:pt x="46431" y="2705"/>
                    <a:pt x="63364" y="5880"/>
                  </a:cubicBezTo>
                  <a:cubicBezTo>
                    <a:pt x="80297" y="9055"/>
                    <a:pt x="94055" y="29692"/>
                    <a:pt x="107814" y="5033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05144" y="2817688"/>
              <a:ext cx="210953" cy="852562"/>
            </a:xfrm>
            <a:custGeom>
              <a:avLst/>
              <a:gdLst>
                <a:gd name="connsiteX0" fmla="*/ 204603 w 210953"/>
                <a:gd name="connsiteY0" fmla="*/ 791126 h 832456"/>
                <a:gd name="connsiteX1" fmla="*/ 150628 w 210953"/>
                <a:gd name="connsiteY1" fmla="*/ 826051 h 832456"/>
                <a:gd name="connsiteX2" fmla="*/ 68078 w 210953"/>
                <a:gd name="connsiteY2" fmla="*/ 829226 h 832456"/>
                <a:gd name="connsiteX3" fmla="*/ 36328 w 210953"/>
                <a:gd name="connsiteY3" fmla="*/ 791126 h 832456"/>
                <a:gd name="connsiteX4" fmla="*/ 17278 w 210953"/>
                <a:gd name="connsiteY4" fmla="*/ 714926 h 832456"/>
                <a:gd name="connsiteX5" fmla="*/ 4578 w 210953"/>
                <a:gd name="connsiteY5" fmla="*/ 533951 h 832456"/>
                <a:gd name="connsiteX6" fmla="*/ 7753 w 210953"/>
                <a:gd name="connsiteY6" fmla="*/ 89451 h 832456"/>
                <a:gd name="connsiteX7" fmla="*/ 90303 w 210953"/>
                <a:gd name="connsiteY7" fmla="*/ 551 h 832456"/>
                <a:gd name="connsiteX8" fmla="*/ 172853 w 210953"/>
                <a:gd name="connsiteY8" fmla="*/ 54526 h 832456"/>
                <a:gd name="connsiteX9" fmla="*/ 210953 w 210953"/>
                <a:gd name="connsiteY9" fmla="*/ 108501 h 83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953" h="832456">
                  <a:moveTo>
                    <a:pt x="204603" y="791126"/>
                  </a:moveTo>
                  <a:cubicBezTo>
                    <a:pt x="188992" y="805413"/>
                    <a:pt x="173382" y="819701"/>
                    <a:pt x="150628" y="826051"/>
                  </a:cubicBezTo>
                  <a:cubicBezTo>
                    <a:pt x="127874" y="832401"/>
                    <a:pt x="87128" y="835047"/>
                    <a:pt x="68078" y="829226"/>
                  </a:cubicBezTo>
                  <a:cubicBezTo>
                    <a:pt x="49028" y="823405"/>
                    <a:pt x="44795" y="810176"/>
                    <a:pt x="36328" y="791126"/>
                  </a:cubicBezTo>
                  <a:cubicBezTo>
                    <a:pt x="27861" y="772076"/>
                    <a:pt x="22570" y="757788"/>
                    <a:pt x="17278" y="714926"/>
                  </a:cubicBezTo>
                  <a:cubicBezTo>
                    <a:pt x="11986" y="672064"/>
                    <a:pt x="6165" y="638197"/>
                    <a:pt x="4578" y="533951"/>
                  </a:cubicBezTo>
                  <a:cubicBezTo>
                    <a:pt x="2991" y="429705"/>
                    <a:pt x="-6535" y="178351"/>
                    <a:pt x="7753" y="89451"/>
                  </a:cubicBezTo>
                  <a:cubicBezTo>
                    <a:pt x="22041" y="551"/>
                    <a:pt x="62786" y="6372"/>
                    <a:pt x="90303" y="551"/>
                  </a:cubicBezTo>
                  <a:cubicBezTo>
                    <a:pt x="117820" y="-5270"/>
                    <a:pt x="152745" y="36534"/>
                    <a:pt x="172853" y="54526"/>
                  </a:cubicBezTo>
                  <a:cubicBezTo>
                    <a:pt x="192961" y="72518"/>
                    <a:pt x="201957" y="90509"/>
                    <a:pt x="210953" y="108501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0266" y="3152267"/>
              <a:ext cx="221348" cy="238527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1300266" y="3473379"/>
              <a:ext cx="221348" cy="158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300266" y="2936720"/>
              <a:ext cx="221348" cy="158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58704" y="1524000"/>
            <a:ext cx="1371600" cy="3577711"/>
            <a:chOff x="7558704" y="1791893"/>
            <a:chExt cx="1371600" cy="3577711"/>
          </a:xfrm>
        </p:grpSpPr>
        <p:sp>
          <p:nvSpPr>
            <p:cNvPr id="80" name="Rounded Rectangle 79"/>
            <p:cNvSpPr/>
            <p:nvPr/>
          </p:nvSpPr>
          <p:spPr>
            <a:xfrm>
              <a:off x="7562514" y="1791893"/>
              <a:ext cx="1363980" cy="139514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 smtClean="0"/>
                <a:t>Von-</a:t>
              </a:r>
            </a:p>
            <a:p>
              <a:pPr algn="ctr"/>
              <a:r>
                <a:rPr lang="en-US" sz="2600" dirty="0" smtClean="0"/>
                <a:t>Neumann</a:t>
              </a: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7558704" y="3972852"/>
              <a:ext cx="1371600" cy="1396752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 smtClean="0"/>
                <a:t>Explicit</a:t>
              </a:r>
            </a:p>
            <a:p>
              <a:pPr algn="ctr"/>
              <a:r>
                <a:rPr lang="en-US" sz="2600" dirty="0" smtClean="0"/>
                <a:t>Dataflow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 rot="5400000">
              <a:off x="7953083" y="3421466"/>
              <a:ext cx="582842" cy="326736"/>
              <a:chOff x="7364641" y="3243827"/>
              <a:chExt cx="909637" cy="443208"/>
            </a:xfrm>
          </p:grpSpPr>
          <p:sp>
            <p:nvSpPr>
              <p:cNvPr id="83" name="Freeform 82"/>
              <p:cNvSpPr/>
              <p:nvPr/>
            </p:nvSpPr>
            <p:spPr>
              <a:xfrm flipV="1">
                <a:off x="7364641" y="3505863"/>
                <a:ext cx="885825" cy="181172"/>
              </a:xfrm>
              <a:custGeom>
                <a:avLst/>
                <a:gdLst>
                  <a:gd name="connsiteX0" fmla="*/ 0 w 885825"/>
                  <a:gd name="connsiteY0" fmla="*/ 181172 h 181172"/>
                  <a:gd name="connsiteX1" fmla="*/ 438150 w 885825"/>
                  <a:gd name="connsiteY1" fmla="*/ 197 h 181172"/>
                  <a:gd name="connsiteX2" fmla="*/ 885825 w 885825"/>
                  <a:gd name="connsiteY2" fmla="*/ 143072 h 1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5825" h="181172">
                    <a:moveTo>
                      <a:pt x="0" y="181172"/>
                    </a:moveTo>
                    <a:cubicBezTo>
                      <a:pt x="145256" y="93859"/>
                      <a:pt x="290513" y="6547"/>
                      <a:pt x="438150" y="197"/>
                    </a:cubicBezTo>
                    <a:cubicBezTo>
                      <a:pt x="585787" y="-6153"/>
                      <a:pt x="885825" y="143072"/>
                      <a:pt x="885825" y="14307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 rot="10800000" flipV="1">
                <a:off x="7388453" y="3243827"/>
                <a:ext cx="885825" cy="181172"/>
              </a:xfrm>
              <a:custGeom>
                <a:avLst/>
                <a:gdLst>
                  <a:gd name="connsiteX0" fmla="*/ 0 w 885825"/>
                  <a:gd name="connsiteY0" fmla="*/ 181172 h 181172"/>
                  <a:gd name="connsiteX1" fmla="*/ 438150 w 885825"/>
                  <a:gd name="connsiteY1" fmla="*/ 197 h 181172"/>
                  <a:gd name="connsiteX2" fmla="*/ 885825 w 885825"/>
                  <a:gd name="connsiteY2" fmla="*/ 143072 h 1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5825" h="181172">
                    <a:moveTo>
                      <a:pt x="0" y="181172"/>
                    </a:moveTo>
                    <a:cubicBezTo>
                      <a:pt x="145256" y="93859"/>
                      <a:pt x="290513" y="6547"/>
                      <a:pt x="438150" y="197"/>
                    </a:cubicBezTo>
                    <a:cubicBezTo>
                      <a:pt x="585787" y="-6153"/>
                      <a:pt x="885825" y="143072"/>
                      <a:pt x="885825" y="14307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7110035" y="1136720"/>
            <a:ext cx="2075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(General Purpose)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7275625" y="5073111"/>
            <a:ext cx="1878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(Offload Engine)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549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1" grpId="1" build="allAtOnce"/>
      <p:bldP spid="100" grpId="0"/>
      <p:bldP spid="102" grpId="0"/>
      <p:bldP spid="103" grpId="0"/>
      <p:bldP spid="5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265093"/>
            <a:ext cx="426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Explicit-Dataflow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90998" y="252509"/>
            <a:ext cx="45720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Von Neumann (Out-of-Order)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136032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51084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66136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81188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96240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11292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26344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41396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56448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1500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86552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01604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16656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31708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46760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61812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76864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919168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57200" y="2379702"/>
            <a:ext cx="3461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195004" y="2862300"/>
            <a:ext cx="1981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Instruction Stream</a:t>
            </a:r>
            <a:endParaRPr lang="en-US" dirty="0"/>
          </a:p>
        </p:txBody>
      </p:sp>
      <p:sp>
        <p:nvSpPr>
          <p:cNvPr id="86" name="Right Brace 85"/>
          <p:cNvSpPr/>
          <p:nvPr/>
        </p:nvSpPr>
        <p:spPr>
          <a:xfrm rot="5400000">
            <a:off x="1194786" y="2383335"/>
            <a:ext cx="152400" cy="1112667"/>
          </a:xfrm>
          <a:prstGeom prst="rightBrace">
            <a:avLst>
              <a:gd name="adj1" fmla="val 31634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184647" y="3420538"/>
            <a:ext cx="1244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Instruction </a:t>
            </a:r>
          </a:p>
          <a:p>
            <a:r>
              <a:rPr lang="en-US" sz="1400" dirty="0" smtClean="0"/>
              <a:t>Window</a:t>
            </a:r>
            <a:endParaRPr lang="en-US" sz="1400" dirty="0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5466426" y="2379702"/>
            <a:ext cx="29917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013141" y="3593068"/>
            <a:ext cx="2180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Dependence Graph</a:t>
            </a:r>
            <a:endParaRPr lang="en-US" dirty="0"/>
          </a:p>
        </p:txBody>
      </p:sp>
      <p:cxnSp>
        <p:nvCxnSpPr>
          <p:cNvPr id="107" name="Straight Arrow Connector 106"/>
          <p:cNvCxnSpPr>
            <a:stCxn id="89" idx="6"/>
            <a:endCxn id="91" idx="2"/>
          </p:cNvCxnSpPr>
          <p:nvPr/>
        </p:nvCxnSpPr>
        <p:spPr>
          <a:xfrm>
            <a:off x="975804" y="3331193"/>
            <a:ext cx="213064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0" idx="6"/>
            <a:endCxn id="92" idx="2"/>
          </p:cNvCxnSpPr>
          <p:nvPr/>
        </p:nvCxnSpPr>
        <p:spPr>
          <a:xfrm>
            <a:off x="807869" y="3712193"/>
            <a:ext cx="18273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1" idx="5"/>
            <a:endCxn id="93" idx="1"/>
          </p:cNvCxnSpPr>
          <p:nvPr/>
        </p:nvCxnSpPr>
        <p:spPr>
          <a:xfrm>
            <a:off x="1397251" y="3412015"/>
            <a:ext cx="146967" cy="669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2" idx="6"/>
            <a:endCxn id="93" idx="3"/>
          </p:cNvCxnSpPr>
          <p:nvPr/>
        </p:nvCxnSpPr>
        <p:spPr>
          <a:xfrm flipV="1">
            <a:off x="1234737" y="3640615"/>
            <a:ext cx="309481" cy="7157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3" idx="7"/>
            <a:endCxn id="94" idx="3"/>
          </p:cNvCxnSpPr>
          <p:nvPr/>
        </p:nvCxnSpPr>
        <p:spPr>
          <a:xfrm flipV="1">
            <a:off x="1716848" y="3412015"/>
            <a:ext cx="193573" cy="669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5" idx="5"/>
            <a:endCxn id="97" idx="2"/>
          </p:cNvCxnSpPr>
          <p:nvPr/>
        </p:nvCxnSpPr>
        <p:spPr>
          <a:xfrm>
            <a:off x="5745830" y="2725459"/>
            <a:ext cx="436910" cy="28444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6" idx="6"/>
            <a:endCxn id="99" idx="2"/>
          </p:cNvCxnSpPr>
          <p:nvPr/>
        </p:nvCxnSpPr>
        <p:spPr>
          <a:xfrm>
            <a:off x="5781583" y="3461678"/>
            <a:ext cx="401157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9" idx="7"/>
            <a:endCxn id="101" idx="3"/>
          </p:cNvCxnSpPr>
          <p:nvPr/>
        </p:nvCxnSpPr>
        <p:spPr>
          <a:xfrm flipV="1">
            <a:off x="6391123" y="3213006"/>
            <a:ext cx="472663" cy="1678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7" idx="6"/>
            <a:endCxn id="98" idx="3"/>
          </p:cNvCxnSpPr>
          <p:nvPr/>
        </p:nvCxnSpPr>
        <p:spPr>
          <a:xfrm flipV="1">
            <a:off x="6426876" y="2835124"/>
            <a:ext cx="436910" cy="17477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9" idx="6"/>
            <a:endCxn id="104" idx="2"/>
          </p:cNvCxnSpPr>
          <p:nvPr/>
        </p:nvCxnSpPr>
        <p:spPr>
          <a:xfrm>
            <a:off x="6426876" y="3461678"/>
            <a:ext cx="401157" cy="2195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1" idx="7"/>
            <a:endCxn id="102" idx="3"/>
          </p:cNvCxnSpPr>
          <p:nvPr/>
        </p:nvCxnSpPr>
        <p:spPr>
          <a:xfrm flipV="1">
            <a:off x="7036416" y="2861709"/>
            <a:ext cx="472663" cy="18965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0" idx="2"/>
          </p:cNvCxnSpPr>
          <p:nvPr/>
        </p:nvCxnSpPr>
        <p:spPr>
          <a:xfrm flipV="1">
            <a:off x="7717462" y="2640568"/>
            <a:ext cx="401156" cy="1403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2" idx="5"/>
            <a:endCxn id="103" idx="1"/>
          </p:cNvCxnSpPr>
          <p:nvPr/>
        </p:nvCxnSpPr>
        <p:spPr>
          <a:xfrm>
            <a:off x="7681709" y="2861709"/>
            <a:ext cx="472662" cy="29596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5720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0772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5824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90876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5928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209800" y="2526269"/>
            <a:ext cx="0" cy="310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5537447" y="2530337"/>
            <a:ext cx="244136" cy="1045641"/>
            <a:chOff x="5537447" y="2530337"/>
            <a:chExt cx="244136" cy="1045641"/>
          </a:xfrm>
        </p:grpSpPr>
        <p:sp>
          <p:nvSpPr>
            <p:cNvPr id="95" name="Oval 94"/>
            <p:cNvSpPr/>
            <p:nvPr/>
          </p:nvSpPr>
          <p:spPr>
            <a:xfrm>
              <a:off x="5537447" y="2530337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537447" y="3347378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182740" y="2895600"/>
            <a:ext cx="244136" cy="680378"/>
            <a:chOff x="6248400" y="2895600"/>
            <a:chExt cx="244136" cy="680378"/>
          </a:xfrm>
        </p:grpSpPr>
        <p:sp>
          <p:nvSpPr>
            <p:cNvPr id="97" name="Oval 96"/>
            <p:cNvSpPr/>
            <p:nvPr/>
          </p:nvSpPr>
          <p:spPr>
            <a:xfrm>
              <a:off x="6248400" y="2895600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6248400" y="3347378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Oval 101"/>
          <p:cNvSpPr/>
          <p:nvPr/>
        </p:nvSpPr>
        <p:spPr>
          <a:xfrm>
            <a:off x="7473326" y="2666587"/>
            <a:ext cx="244136" cy="2286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8118618" y="2526268"/>
            <a:ext cx="244136" cy="826532"/>
            <a:chOff x="8118618" y="2526268"/>
            <a:chExt cx="244136" cy="826532"/>
          </a:xfrm>
        </p:grpSpPr>
        <p:sp>
          <p:nvSpPr>
            <p:cNvPr id="100" name="Oval 99"/>
            <p:cNvSpPr/>
            <p:nvPr/>
          </p:nvSpPr>
          <p:spPr>
            <a:xfrm>
              <a:off x="8118618" y="2526268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8118618" y="3124200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828033" y="2640002"/>
            <a:ext cx="244136" cy="957927"/>
            <a:chOff x="7086600" y="2640002"/>
            <a:chExt cx="244136" cy="957927"/>
          </a:xfrm>
        </p:grpSpPr>
        <p:sp>
          <p:nvSpPr>
            <p:cNvPr id="98" name="Oval 97"/>
            <p:cNvSpPr/>
            <p:nvPr/>
          </p:nvSpPr>
          <p:spPr>
            <a:xfrm>
              <a:off x="7086600" y="2640002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7086600" y="3017884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7086600" y="3369329"/>
              <a:ext cx="244136" cy="228600"/>
            </a:xfrm>
            <a:prstGeom prst="ellipse">
              <a:avLst/>
            </a:prstGeom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Oval 88"/>
          <p:cNvSpPr/>
          <p:nvPr/>
        </p:nvSpPr>
        <p:spPr>
          <a:xfrm>
            <a:off x="731668" y="3216893"/>
            <a:ext cx="244136" cy="2286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63733" y="3597893"/>
            <a:ext cx="244136" cy="2286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188868" y="3216893"/>
            <a:ext cx="244136" cy="2286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90601" y="3597893"/>
            <a:ext cx="244136" cy="2286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508465" y="3445493"/>
            <a:ext cx="244136" cy="2286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874668" y="3216893"/>
            <a:ext cx="244136" cy="2286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47086" y="990600"/>
            <a:ext cx="4295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Instruction-by-instruction execution of Control Flow Graph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73313" y="990600"/>
            <a:ext cx="4394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Dependence-graph execution,</a:t>
            </a:r>
          </a:p>
          <a:p>
            <a:pPr algn="ctr"/>
            <a:r>
              <a:rPr lang="en-US" sz="2200" dirty="0" smtClean="0"/>
              <a:t>Control </a:t>
            </a:r>
            <a:r>
              <a:rPr lang="en-US" sz="2200" dirty="0" err="1" smtClean="0"/>
              <a:t>deps</a:t>
            </a:r>
            <a:r>
              <a:rPr lang="en-US" sz="2200" dirty="0" smtClean="0"/>
              <a:t> becomes data </a:t>
            </a:r>
            <a:r>
              <a:rPr lang="en-US" sz="2200" dirty="0" err="1" smtClean="0"/>
              <a:t>deps</a:t>
            </a:r>
            <a:endParaRPr lang="en-US" sz="2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13935" y="4267200"/>
            <a:ext cx="2341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+Speculation</a:t>
            </a:r>
            <a:endParaRPr lang="en-US" sz="32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020411" y="4267200"/>
            <a:ext cx="3622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+Local/Non Local ILP</a:t>
            </a:r>
            <a:endParaRPr lang="en-US" sz="32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016040" y="5091494"/>
            <a:ext cx="3301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+Lower Overheads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5414051" y="5610990"/>
            <a:ext cx="3044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Fetch, Decode, Rename – No dynamic dependence graph construction</a:t>
            </a:r>
            <a:endParaRPr lang="en-US" dirty="0"/>
          </a:p>
        </p:txBody>
      </p:sp>
      <p:sp>
        <p:nvSpPr>
          <p:cNvPr id="123" name="Rounded Rectangle 122"/>
          <p:cNvSpPr/>
          <p:nvPr/>
        </p:nvSpPr>
        <p:spPr>
          <a:xfrm>
            <a:off x="512141" y="3106757"/>
            <a:ext cx="1669199" cy="793214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0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0.23646 -0.009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1" grpId="0"/>
      <p:bldP spid="122" grpId="0"/>
      <p:bldP spid="122" grpId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10587" y="2105604"/>
            <a:ext cx="2409414" cy="2362200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09292" y="2105604"/>
            <a:ext cx="4653708" cy="2362200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97476" y="2334204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×</a:t>
            </a:r>
          </a:p>
        </p:txBody>
      </p:sp>
      <p:sp>
        <p:nvSpPr>
          <p:cNvPr id="9" name="Oval 8"/>
          <p:cNvSpPr/>
          <p:nvPr/>
        </p:nvSpPr>
        <p:spPr>
          <a:xfrm>
            <a:off x="5548285" y="2334204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/>
              <a:t>ld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6248400" y="2334204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/>
              <a:t>×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6799209" y="2334204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/>
              <a:t>ld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7507145" y="2334204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/>
              <a:t>×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8057955" y="2334205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/>
              <a:t>ld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4997476" y="3044997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5548285" y="3044997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6248400" y="3044997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6799209" y="3044997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7507144" y="3044997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8057955" y="3044997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5273380" y="3755789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-</a:t>
            </a:r>
            <a:endParaRPr lang="en-US" sz="2400" dirty="0"/>
          </a:p>
        </p:txBody>
      </p:sp>
      <p:sp>
        <p:nvSpPr>
          <p:cNvPr id="21" name="Oval 20"/>
          <p:cNvSpPr/>
          <p:nvPr/>
        </p:nvSpPr>
        <p:spPr>
          <a:xfrm>
            <a:off x="6526034" y="3755788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-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7782550" y="3755789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-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220655" y="2752157"/>
            <a:ext cx="0" cy="2928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4"/>
            <a:endCxn id="15" idx="0"/>
          </p:cNvCxnSpPr>
          <p:nvPr/>
        </p:nvCxnSpPr>
        <p:spPr>
          <a:xfrm>
            <a:off x="5771463" y="2752157"/>
            <a:ext cx="0" cy="2928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4"/>
            <a:endCxn id="16" idx="0"/>
          </p:cNvCxnSpPr>
          <p:nvPr/>
        </p:nvCxnSpPr>
        <p:spPr>
          <a:xfrm>
            <a:off x="6471579" y="2752157"/>
            <a:ext cx="0" cy="2928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4"/>
            <a:endCxn id="17" idx="0"/>
          </p:cNvCxnSpPr>
          <p:nvPr/>
        </p:nvCxnSpPr>
        <p:spPr>
          <a:xfrm>
            <a:off x="7022387" y="2752157"/>
            <a:ext cx="0" cy="2928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8" idx="0"/>
          </p:cNvCxnSpPr>
          <p:nvPr/>
        </p:nvCxnSpPr>
        <p:spPr>
          <a:xfrm>
            <a:off x="7730323" y="2752157"/>
            <a:ext cx="0" cy="2928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4"/>
            <a:endCxn id="19" idx="0"/>
          </p:cNvCxnSpPr>
          <p:nvPr/>
        </p:nvCxnSpPr>
        <p:spPr>
          <a:xfrm>
            <a:off x="8281133" y="2752156"/>
            <a:ext cx="0" cy="2928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20" idx="1"/>
          </p:cNvCxnSpPr>
          <p:nvPr/>
        </p:nvCxnSpPr>
        <p:spPr>
          <a:xfrm>
            <a:off x="5220655" y="3462948"/>
            <a:ext cx="118093" cy="35404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4"/>
            <a:endCxn id="20" idx="7"/>
          </p:cNvCxnSpPr>
          <p:nvPr/>
        </p:nvCxnSpPr>
        <p:spPr>
          <a:xfrm flipH="1">
            <a:off x="5654369" y="3462948"/>
            <a:ext cx="117094" cy="35404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4"/>
            <a:endCxn id="21" idx="1"/>
          </p:cNvCxnSpPr>
          <p:nvPr/>
        </p:nvCxnSpPr>
        <p:spPr>
          <a:xfrm>
            <a:off x="6471579" y="3462948"/>
            <a:ext cx="119823" cy="35404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4"/>
            <a:endCxn id="21" idx="7"/>
          </p:cNvCxnSpPr>
          <p:nvPr/>
        </p:nvCxnSpPr>
        <p:spPr>
          <a:xfrm flipH="1">
            <a:off x="6907024" y="3462948"/>
            <a:ext cx="115364" cy="35404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4"/>
            <a:endCxn id="22" idx="1"/>
          </p:cNvCxnSpPr>
          <p:nvPr/>
        </p:nvCxnSpPr>
        <p:spPr>
          <a:xfrm>
            <a:off x="7730323" y="3462948"/>
            <a:ext cx="117594" cy="35404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4"/>
            <a:endCxn id="22" idx="7"/>
          </p:cNvCxnSpPr>
          <p:nvPr/>
        </p:nvCxnSpPr>
        <p:spPr>
          <a:xfrm flipH="1">
            <a:off x="8163543" y="3462947"/>
            <a:ext cx="117595" cy="35404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81622" y="4791270"/>
            <a:ext cx="3779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Explicit-Dataflow Wins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4800" y="4782345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Von Neumann Wins</a:t>
            </a:r>
          </a:p>
        </p:txBody>
      </p:sp>
      <p:sp>
        <p:nvSpPr>
          <p:cNvPr id="72" name="Oval 71"/>
          <p:cNvSpPr/>
          <p:nvPr/>
        </p:nvSpPr>
        <p:spPr>
          <a:xfrm>
            <a:off x="4278043" y="2349922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73" name="Oval 72"/>
          <p:cNvSpPr/>
          <p:nvPr/>
        </p:nvSpPr>
        <p:spPr>
          <a:xfrm>
            <a:off x="4278043" y="3060715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74" name="Oval 73"/>
          <p:cNvSpPr/>
          <p:nvPr/>
        </p:nvSpPr>
        <p:spPr>
          <a:xfrm>
            <a:off x="4278043" y="3771507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/>
              <a:t>br</a:t>
            </a:r>
            <a:endParaRPr lang="en-US" sz="2400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4501221" y="2767874"/>
            <a:ext cx="0" cy="29284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3" idx="4"/>
            <a:endCxn id="74" idx="0"/>
          </p:cNvCxnSpPr>
          <p:nvPr/>
        </p:nvCxnSpPr>
        <p:spPr>
          <a:xfrm>
            <a:off x="4501222" y="3478667"/>
            <a:ext cx="0" cy="2928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1649821" y="2166570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/>
              <a:t>ld</a:t>
            </a:r>
            <a:endParaRPr lang="en-US" sz="2400" dirty="0"/>
          </a:p>
        </p:txBody>
      </p:sp>
      <p:sp>
        <p:nvSpPr>
          <p:cNvPr id="80" name="Oval 79"/>
          <p:cNvSpPr/>
          <p:nvPr/>
        </p:nvSpPr>
        <p:spPr>
          <a:xfrm>
            <a:off x="1649821" y="2760486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81" name="Oval 80"/>
          <p:cNvSpPr/>
          <p:nvPr/>
        </p:nvSpPr>
        <p:spPr>
          <a:xfrm>
            <a:off x="1649823" y="3354402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82" name="Oval 81"/>
          <p:cNvSpPr/>
          <p:nvPr/>
        </p:nvSpPr>
        <p:spPr>
          <a:xfrm>
            <a:off x="1649822" y="3948318"/>
            <a:ext cx="446357" cy="417952"/>
          </a:xfrm>
          <a:prstGeom prst="ellipse">
            <a:avLst/>
          </a:prstGeom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/>
              <a:t>br</a:t>
            </a:r>
            <a:endParaRPr lang="en-US" sz="2400" dirty="0"/>
          </a:p>
        </p:txBody>
      </p:sp>
      <p:cxnSp>
        <p:nvCxnSpPr>
          <p:cNvPr id="83" name="Straight Arrow Connector 82"/>
          <p:cNvCxnSpPr>
            <a:stCxn id="80" idx="4"/>
            <a:endCxn id="81" idx="0"/>
          </p:cNvCxnSpPr>
          <p:nvPr/>
        </p:nvCxnSpPr>
        <p:spPr>
          <a:xfrm>
            <a:off x="1873000" y="3178438"/>
            <a:ext cx="2" cy="1759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1" idx="4"/>
            <a:endCxn id="82" idx="0"/>
          </p:cNvCxnSpPr>
          <p:nvPr/>
        </p:nvCxnSpPr>
        <p:spPr>
          <a:xfrm flipH="1">
            <a:off x="1873001" y="3772354"/>
            <a:ext cx="1" cy="1759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9" idx="4"/>
            <a:endCxn id="80" idx="0"/>
          </p:cNvCxnSpPr>
          <p:nvPr/>
        </p:nvCxnSpPr>
        <p:spPr>
          <a:xfrm>
            <a:off x="1873000" y="2584522"/>
            <a:ext cx="0" cy="1759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1235887" y="1826408"/>
            <a:ext cx="637326" cy="2590024"/>
          </a:xfrm>
          <a:custGeom>
            <a:avLst/>
            <a:gdLst>
              <a:gd name="connsiteX0" fmla="*/ 508993 w 645021"/>
              <a:gd name="connsiteY0" fmla="*/ 2469103 h 2563410"/>
              <a:gd name="connsiteX1" fmla="*/ 409842 w 645021"/>
              <a:gd name="connsiteY1" fmla="*/ 2546221 h 2563410"/>
              <a:gd name="connsiteX2" fmla="*/ 200521 w 645021"/>
              <a:gd name="connsiteY2" fmla="*/ 2546221 h 2563410"/>
              <a:gd name="connsiteX3" fmla="*/ 68319 w 645021"/>
              <a:gd name="connsiteY3" fmla="*/ 2358935 h 2563410"/>
              <a:gd name="connsiteX4" fmla="*/ 35268 w 645021"/>
              <a:gd name="connsiteY4" fmla="*/ 1631821 h 2563410"/>
              <a:gd name="connsiteX5" fmla="*/ 2217 w 645021"/>
              <a:gd name="connsiteY5" fmla="*/ 684371 h 2563410"/>
              <a:gd name="connsiteX6" fmla="*/ 101369 w 645021"/>
              <a:gd name="connsiteY6" fmla="*/ 78443 h 2563410"/>
              <a:gd name="connsiteX7" fmla="*/ 542044 w 645021"/>
              <a:gd name="connsiteY7" fmla="*/ 12342 h 2563410"/>
              <a:gd name="connsiteX8" fmla="*/ 641196 w 645021"/>
              <a:gd name="connsiteY8" fmla="*/ 122510 h 2563410"/>
              <a:gd name="connsiteX9" fmla="*/ 641196 w 645021"/>
              <a:gd name="connsiteY9" fmla="*/ 254713 h 2563410"/>
              <a:gd name="connsiteX0" fmla="*/ 508993 w 669771"/>
              <a:gd name="connsiteY0" fmla="*/ 2469103 h 2563410"/>
              <a:gd name="connsiteX1" fmla="*/ 409842 w 669771"/>
              <a:gd name="connsiteY1" fmla="*/ 2546221 h 2563410"/>
              <a:gd name="connsiteX2" fmla="*/ 200521 w 669771"/>
              <a:gd name="connsiteY2" fmla="*/ 2546221 h 2563410"/>
              <a:gd name="connsiteX3" fmla="*/ 68319 w 669771"/>
              <a:gd name="connsiteY3" fmla="*/ 2358935 h 2563410"/>
              <a:gd name="connsiteX4" fmla="*/ 35268 w 669771"/>
              <a:gd name="connsiteY4" fmla="*/ 1631821 h 2563410"/>
              <a:gd name="connsiteX5" fmla="*/ 2217 w 669771"/>
              <a:gd name="connsiteY5" fmla="*/ 684371 h 2563410"/>
              <a:gd name="connsiteX6" fmla="*/ 101369 w 669771"/>
              <a:gd name="connsiteY6" fmla="*/ 78443 h 2563410"/>
              <a:gd name="connsiteX7" fmla="*/ 542044 w 669771"/>
              <a:gd name="connsiteY7" fmla="*/ 12342 h 2563410"/>
              <a:gd name="connsiteX8" fmla="*/ 641196 w 669771"/>
              <a:gd name="connsiteY8" fmla="*/ 122510 h 2563410"/>
              <a:gd name="connsiteX9" fmla="*/ 669771 w 669771"/>
              <a:gd name="connsiteY9" fmla="*/ 245188 h 2563410"/>
              <a:gd name="connsiteX0" fmla="*/ 508993 w 669771"/>
              <a:gd name="connsiteY0" fmla="*/ 2468115 h 2562422"/>
              <a:gd name="connsiteX1" fmla="*/ 409842 w 669771"/>
              <a:gd name="connsiteY1" fmla="*/ 2545233 h 2562422"/>
              <a:gd name="connsiteX2" fmla="*/ 200521 w 669771"/>
              <a:gd name="connsiteY2" fmla="*/ 2545233 h 2562422"/>
              <a:gd name="connsiteX3" fmla="*/ 68319 w 669771"/>
              <a:gd name="connsiteY3" fmla="*/ 2357947 h 2562422"/>
              <a:gd name="connsiteX4" fmla="*/ 35268 w 669771"/>
              <a:gd name="connsiteY4" fmla="*/ 1630833 h 2562422"/>
              <a:gd name="connsiteX5" fmla="*/ 2217 w 669771"/>
              <a:gd name="connsiteY5" fmla="*/ 683383 h 2562422"/>
              <a:gd name="connsiteX6" fmla="*/ 101369 w 669771"/>
              <a:gd name="connsiteY6" fmla="*/ 77455 h 2562422"/>
              <a:gd name="connsiteX7" fmla="*/ 542044 w 669771"/>
              <a:gd name="connsiteY7" fmla="*/ 11354 h 2562422"/>
              <a:gd name="connsiteX8" fmla="*/ 645958 w 669771"/>
              <a:gd name="connsiteY8" fmla="*/ 107235 h 2562422"/>
              <a:gd name="connsiteX9" fmla="*/ 669771 w 669771"/>
              <a:gd name="connsiteY9" fmla="*/ 244200 h 2562422"/>
              <a:gd name="connsiteX0" fmla="*/ 508993 w 669771"/>
              <a:gd name="connsiteY0" fmla="*/ 2493191 h 2587498"/>
              <a:gd name="connsiteX1" fmla="*/ 409842 w 669771"/>
              <a:gd name="connsiteY1" fmla="*/ 2570309 h 2587498"/>
              <a:gd name="connsiteX2" fmla="*/ 200521 w 669771"/>
              <a:gd name="connsiteY2" fmla="*/ 2570309 h 2587498"/>
              <a:gd name="connsiteX3" fmla="*/ 68319 w 669771"/>
              <a:gd name="connsiteY3" fmla="*/ 2383023 h 2587498"/>
              <a:gd name="connsiteX4" fmla="*/ 35268 w 669771"/>
              <a:gd name="connsiteY4" fmla="*/ 1655909 h 2587498"/>
              <a:gd name="connsiteX5" fmla="*/ 2217 w 669771"/>
              <a:gd name="connsiteY5" fmla="*/ 708459 h 2587498"/>
              <a:gd name="connsiteX6" fmla="*/ 101369 w 669771"/>
              <a:gd name="connsiteY6" fmla="*/ 102531 h 2587498"/>
              <a:gd name="connsiteX7" fmla="*/ 432507 w 669771"/>
              <a:gd name="connsiteY7" fmla="*/ 3092 h 2587498"/>
              <a:gd name="connsiteX8" fmla="*/ 645958 w 669771"/>
              <a:gd name="connsiteY8" fmla="*/ 132311 h 2587498"/>
              <a:gd name="connsiteX9" fmla="*/ 669771 w 669771"/>
              <a:gd name="connsiteY9" fmla="*/ 269276 h 2587498"/>
              <a:gd name="connsiteX0" fmla="*/ 508993 w 669771"/>
              <a:gd name="connsiteY0" fmla="*/ 2492519 h 2586826"/>
              <a:gd name="connsiteX1" fmla="*/ 409842 w 669771"/>
              <a:gd name="connsiteY1" fmla="*/ 2569637 h 2586826"/>
              <a:gd name="connsiteX2" fmla="*/ 200521 w 669771"/>
              <a:gd name="connsiteY2" fmla="*/ 2569637 h 2586826"/>
              <a:gd name="connsiteX3" fmla="*/ 68319 w 669771"/>
              <a:gd name="connsiteY3" fmla="*/ 2382351 h 2586826"/>
              <a:gd name="connsiteX4" fmla="*/ 35268 w 669771"/>
              <a:gd name="connsiteY4" fmla="*/ 1655237 h 2586826"/>
              <a:gd name="connsiteX5" fmla="*/ 2217 w 669771"/>
              <a:gd name="connsiteY5" fmla="*/ 707787 h 2586826"/>
              <a:gd name="connsiteX6" fmla="*/ 101369 w 669771"/>
              <a:gd name="connsiteY6" fmla="*/ 101859 h 2586826"/>
              <a:gd name="connsiteX7" fmla="*/ 432507 w 669771"/>
              <a:gd name="connsiteY7" fmla="*/ 2420 h 2586826"/>
              <a:gd name="connsiteX8" fmla="*/ 617383 w 669771"/>
              <a:gd name="connsiteY8" fmla="*/ 122114 h 2586826"/>
              <a:gd name="connsiteX9" fmla="*/ 669771 w 669771"/>
              <a:gd name="connsiteY9" fmla="*/ 268604 h 2586826"/>
              <a:gd name="connsiteX0" fmla="*/ 495598 w 656376"/>
              <a:gd name="connsiteY0" fmla="*/ 2490872 h 2585179"/>
              <a:gd name="connsiteX1" fmla="*/ 396447 w 656376"/>
              <a:gd name="connsiteY1" fmla="*/ 2567990 h 2585179"/>
              <a:gd name="connsiteX2" fmla="*/ 187126 w 656376"/>
              <a:gd name="connsiteY2" fmla="*/ 2567990 h 2585179"/>
              <a:gd name="connsiteX3" fmla="*/ 54924 w 656376"/>
              <a:gd name="connsiteY3" fmla="*/ 2380704 h 2585179"/>
              <a:gd name="connsiteX4" fmla="*/ 21873 w 656376"/>
              <a:gd name="connsiteY4" fmla="*/ 1653590 h 2585179"/>
              <a:gd name="connsiteX5" fmla="*/ 3109 w 656376"/>
              <a:gd name="connsiteY5" fmla="*/ 596603 h 2585179"/>
              <a:gd name="connsiteX6" fmla="*/ 87974 w 656376"/>
              <a:gd name="connsiteY6" fmla="*/ 100212 h 2585179"/>
              <a:gd name="connsiteX7" fmla="*/ 419112 w 656376"/>
              <a:gd name="connsiteY7" fmla="*/ 773 h 2585179"/>
              <a:gd name="connsiteX8" fmla="*/ 603988 w 656376"/>
              <a:gd name="connsiteY8" fmla="*/ 120467 h 2585179"/>
              <a:gd name="connsiteX9" fmla="*/ 656376 w 656376"/>
              <a:gd name="connsiteY9" fmla="*/ 266957 h 2585179"/>
              <a:gd name="connsiteX0" fmla="*/ 495598 w 637326"/>
              <a:gd name="connsiteY0" fmla="*/ 2490872 h 2585179"/>
              <a:gd name="connsiteX1" fmla="*/ 396447 w 637326"/>
              <a:gd name="connsiteY1" fmla="*/ 2567990 h 2585179"/>
              <a:gd name="connsiteX2" fmla="*/ 187126 w 637326"/>
              <a:gd name="connsiteY2" fmla="*/ 2567990 h 2585179"/>
              <a:gd name="connsiteX3" fmla="*/ 54924 w 637326"/>
              <a:gd name="connsiteY3" fmla="*/ 2380704 h 2585179"/>
              <a:gd name="connsiteX4" fmla="*/ 21873 w 637326"/>
              <a:gd name="connsiteY4" fmla="*/ 1653590 h 2585179"/>
              <a:gd name="connsiteX5" fmla="*/ 3109 w 637326"/>
              <a:gd name="connsiteY5" fmla="*/ 596603 h 2585179"/>
              <a:gd name="connsiteX6" fmla="*/ 87974 w 637326"/>
              <a:gd name="connsiteY6" fmla="*/ 100212 h 2585179"/>
              <a:gd name="connsiteX7" fmla="*/ 419112 w 637326"/>
              <a:gd name="connsiteY7" fmla="*/ 773 h 2585179"/>
              <a:gd name="connsiteX8" fmla="*/ 603988 w 637326"/>
              <a:gd name="connsiteY8" fmla="*/ 120467 h 2585179"/>
              <a:gd name="connsiteX9" fmla="*/ 637326 w 637326"/>
              <a:gd name="connsiteY9" fmla="*/ 262194 h 258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7326" h="2585179">
                <a:moveTo>
                  <a:pt x="495598" y="2490872"/>
                </a:moveTo>
                <a:cubicBezTo>
                  <a:pt x="471728" y="2523004"/>
                  <a:pt x="447859" y="2555137"/>
                  <a:pt x="396447" y="2567990"/>
                </a:cubicBezTo>
                <a:cubicBezTo>
                  <a:pt x="345035" y="2580843"/>
                  <a:pt x="244046" y="2599204"/>
                  <a:pt x="187126" y="2567990"/>
                </a:cubicBezTo>
                <a:cubicBezTo>
                  <a:pt x="130205" y="2536776"/>
                  <a:pt x="82466" y="2533104"/>
                  <a:pt x="54924" y="2380704"/>
                </a:cubicBezTo>
                <a:cubicBezTo>
                  <a:pt x="27382" y="2228304"/>
                  <a:pt x="30509" y="1950940"/>
                  <a:pt x="21873" y="1653590"/>
                </a:cubicBezTo>
                <a:cubicBezTo>
                  <a:pt x="13237" y="1356240"/>
                  <a:pt x="-7908" y="855499"/>
                  <a:pt x="3109" y="596603"/>
                </a:cubicBezTo>
                <a:cubicBezTo>
                  <a:pt x="14126" y="337707"/>
                  <a:pt x="18640" y="199517"/>
                  <a:pt x="87974" y="100212"/>
                </a:cubicBezTo>
                <a:cubicBezTo>
                  <a:pt x="157308" y="907"/>
                  <a:pt x="333110" y="-2603"/>
                  <a:pt x="419112" y="773"/>
                </a:cubicBezTo>
                <a:cubicBezTo>
                  <a:pt x="505114" y="4149"/>
                  <a:pt x="567619" y="76897"/>
                  <a:pt x="603988" y="120467"/>
                </a:cubicBezTo>
                <a:cubicBezTo>
                  <a:pt x="640357" y="164037"/>
                  <a:pt x="609784" y="251177"/>
                  <a:pt x="637326" y="262194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975708" y="1852889"/>
            <a:ext cx="637326" cy="2412985"/>
          </a:xfrm>
          <a:custGeom>
            <a:avLst/>
            <a:gdLst>
              <a:gd name="connsiteX0" fmla="*/ 508993 w 645021"/>
              <a:gd name="connsiteY0" fmla="*/ 2469103 h 2563410"/>
              <a:gd name="connsiteX1" fmla="*/ 409842 w 645021"/>
              <a:gd name="connsiteY1" fmla="*/ 2546221 h 2563410"/>
              <a:gd name="connsiteX2" fmla="*/ 200521 w 645021"/>
              <a:gd name="connsiteY2" fmla="*/ 2546221 h 2563410"/>
              <a:gd name="connsiteX3" fmla="*/ 68319 w 645021"/>
              <a:gd name="connsiteY3" fmla="*/ 2358935 h 2563410"/>
              <a:gd name="connsiteX4" fmla="*/ 35268 w 645021"/>
              <a:gd name="connsiteY4" fmla="*/ 1631821 h 2563410"/>
              <a:gd name="connsiteX5" fmla="*/ 2217 w 645021"/>
              <a:gd name="connsiteY5" fmla="*/ 684371 h 2563410"/>
              <a:gd name="connsiteX6" fmla="*/ 101369 w 645021"/>
              <a:gd name="connsiteY6" fmla="*/ 78443 h 2563410"/>
              <a:gd name="connsiteX7" fmla="*/ 542044 w 645021"/>
              <a:gd name="connsiteY7" fmla="*/ 12342 h 2563410"/>
              <a:gd name="connsiteX8" fmla="*/ 641196 w 645021"/>
              <a:gd name="connsiteY8" fmla="*/ 122510 h 2563410"/>
              <a:gd name="connsiteX9" fmla="*/ 641196 w 645021"/>
              <a:gd name="connsiteY9" fmla="*/ 254713 h 2563410"/>
              <a:gd name="connsiteX0" fmla="*/ 508993 w 669771"/>
              <a:gd name="connsiteY0" fmla="*/ 2469103 h 2563410"/>
              <a:gd name="connsiteX1" fmla="*/ 409842 w 669771"/>
              <a:gd name="connsiteY1" fmla="*/ 2546221 h 2563410"/>
              <a:gd name="connsiteX2" fmla="*/ 200521 w 669771"/>
              <a:gd name="connsiteY2" fmla="*/ 2546221 h 2563410"/>
              <a:gd name="connsiteX3" fmla="*/ 68319 w 669771"/>
              <a:gd name="connsiteY3" fmla="*/ 2358935 h 2563410"/>
              <a:gd name="connsiteX4" fmla="*/ 35268 w 669771"/>
              <a:gd name="connsiteY4" fmla="*/ 1631821 h 2563410"/>
              <a:gd name="connsiteX5" fmla="*/ 2217 w 669771"/>
              <a:gd name="connsiteY5" fmla="*/ 684371 h 2563410"/>
              <a:gd name="connsiteX6" fmla="*/ 101369 w 669771"/>
              <a:gd name="connsiteY6" fmla="*/ 78443 h 2563410"/>
              <a:gd name="connsiteX7" fmla="*/ 542044 w 669771"/>
              <a:gd name="connsiteY7" fmla="*/ 12342 h 2563410"/>
              <a:gd name="connsiteX8" fmla="*/ 641196 w 669771"/>
              <a:gd name="connsiteY8" fmla="*/ 122510 h 2563410"/>
              <a:gd name="connsiteX9" fmla="*/ 669771 w 669771"/>
              <a:gd name="connsiteY9" fmla="*/ 245188 h 2563410"/>
              <a:gd name="connsiteX0" fmla="*/ 508993 w 669771"/>
              <a:gd name="connsiteY0" fmla="*/ 2468115 h 2562422"/>
              <a:gd name="connsiteX1" fmla="*/ 409842 w 669771"/>
              <a:gd name="connsiteY1" fmla="*/ 2545233 h 2562422"/>
              <a:gd name="connsiteX2" fmla="*/ 200521 w 669771"/>
              <a:gd name="connsiteY2" fmla="*/ 2545233 h 2562422"/>
              <a:gd name="connsiteX3" fmla="*/ 68319 w 669771"/>
              <a:gd name="connsiteY3" fmla="*/ 2357947 h 2562422"/>
              <a:gd name="connsiteX4" fmla="*/ 35268 w 669771"/>
              <a:gd name="connsiteY4" fmla="*/ 1630833 h 2562422"/>
              <a:gd name="connsiteX5" fmla="*/ 2217 w 669771"/>
              <a:gd name="connsiteY5" fmla="*/ 683383 h 2562422"/>
              <a:gd name="connsiteX6" fmla="*/ 101369 w 669771"/>
              <a:gd name="connsiteY6" fmla="*/ 77455 h 2562422"/>
              <a:gd name="connsiteX7" fmla="*/ 542044 w 669771"/>
              <a:gd name="connsiteY7" fmla="*/ 11354 h 2562422"/>
              <a:gd name="connsiteX8" fmla="*/ 645958 w 669771"/>
              <a:gd name="connsiteY8" fmla="*/ 107235 h 2562422"/>
              <a:gd name="connsiteX9" fmla="*/ 669771 w 669771"/>
              <a:gd name="connsiteY9" fmla="*/ 244200 h 2562422"/>
              <a:gd name="connsiteX0" fmla="*/ 508993 w 669771"/>
              <a:gd name="connsiteY0" fmla="*/ 2493191 h 2587498"/>
              <a:gd name="connsiteX1" fmla="*/ 409842 w 669771"/>
              <a:gd name="connsiteY1" fmla="*/ 2570309 h 2587498"/>
              <a:gd name="connsiteX2" fmla="*/ 200521 w 669771"/>
              <a:gd name="connsiteY2" fmla="*/ 2570309 h 2587498"/>
              <a:gd name="connsiteX3" fmla="*/ 68319 w 669771"/>
              <a:gd name="connsiteY3" fmla="*/ 2383023 h 2587498"/>
              <a:gd name="connsiteX4" fmla="*/ 35268 w 669771"/>
              <a:gd name="connsiteY4" fmla="*/ 1655909 h 2587498"/>
              <a:gd name="connsiteX5" fmla="*/ 2217 w 669771"/>
              <a:gd name="connsiteY5" fmla="*/ 708459 h 2587498"/>
              <a:gd name="connsiteX6" fmla="*/ 101369 w 669771"/>
              <a:gd name="connsiteY6" fmla="*/ 102531 h 2587498"/>
              <a:gd name="connsiteX7" fmla="*/ 432507 w 669771"/>
              <a:gd name="connsiteY7" fmla="*/ 3092 h 2587498"/>
              <a:gd name="connsiteX8" fmla="*/ 645958 w 669771"/>
              <a:gd name="connsiteY8" fmla="*/ 132311 h 2587498"/>
              <a:gd name="connsiteX9" fmla="*/ 669771 w 669771"/>
              <a:gd name="connsiteY9" fmla="*/ 269276 h 2587498"/>
              <a:gd name="connsiteX0" fmla="*/ 508993 w 669771"/>
              <a:gd name="connsiteY0" fmla="*/ 2492519 h 2586826"/>
              <a:gd name="connsiteX1" fmla="*/ 409842 w 669771"/>
              <a:gd name="connsiteY1" fmla="*/ 2569637 h 2586826"/>
              <a:gd name="connsiteX2" fmla="*/ 200521 w 669771"/>
              <a:gd name="connsiteY2" fmla="*/ 2569637 h 2586826"/>
              <a:gd name="connsiteX3" fmla="*/ 68319 w 669771"/>
              <a:gd name="connsiteY3" fmla="*/ 2382351 h 2586826"/>
              <a:gd name="connsiteX4" fmla="*/ 35268 w 669771"/>
              <a:gd name="connsiteY4" fmla="*/ 1655237 h 2586826"/>
              <a:gd name="connsiteX5" fmla="*/ 2217 w 669771"/>
              <a:gd name="connsiteY5" fmla="*/ 707787 h 2586826"/>
              <a:gd name="connsiteX6" fmla="*/ 101369 w 669771"/>
              <a:gd name="connsiteY6" fmla="*/ 101859 h 2586826"/>
              <a:gd name="connsiteX7" fmla="*/ 432507 w 669771"/>
              <a:gd name="connsiteY7" fmla="*/ 2420 h 2586826"/>
              <a:gd name="connsiteX8" fmla="*/ 617383 w 669771"/>
              <a:gd name="connsiteY8" fmla="*/ 122114 h 2586826"/>
              <a:gd name="connsiteX9" fmla="*/ 669771 w 669771"/>
              <a:gd name="connsiteY9" fmla="*/ 268604 h 2586826"/>
              <a:gd name="connsiteX0" fmla="*/ 495598 w 656376"/>
              <a:gd name="connsiteY0" fmla="*/ 2490872 h 2585179"/>
              <a:gd name="connsiteX1" fmla="*/ 396447 w 656376"/>
              <a:gd name="connsiteY1" fmla="*/ 2567990 h 2585179"/>
              <a:gd name="connsiteX2" fmla="*/ 187126 w 656376"/>
              <a:gd name="connsiteY2" fmla="*/ 2567990 h 2585179"/>
              <a:gd name="connsiteX3" fmla="*/ 54924 w 656376"/>
              <a:gd name="connsiteY3" fmla="*/ 2380704 h 2585179"/>
              <a:gd name="connsiteX4" fmla="*/ 21873 w 656376"/>
              <a:gd name="connsiteY4" fmla="*/ 1653590 h 2585179"/>
              <a:gd name="connsiteX5" fmla="*/ 3109 w 656376"/>
              <a:gd name="connsiteY5" fmla="*/ 596603 h 2585179"/>
              <a:gd name="connsiteX6" fmla="*/ 87974 w 656376"/>
              <a:gd name="connsiteY6" fmla="*/ 100212 h 2585179"/>
              <a:gd name="connsiteX7" fmla="*/ 419112 w 656376"/>
              <a:gd name="connsiteY7" fmla="*/ 773 h 2585179"/>
              <a:gd name="connsiteX8" fmla="*/ 603988 w 656376"/>
              <a:gd name="connsiteY8" fmla="*/ 120467 h 2585179"/>
              <a:gd name="connsiteX9" fmla="*/ 656376 w 656376"/>
              <a:gd name="connsiteY9" fmla="*/ 266957 h 2585179"/>
              <a:gd name="connsiteX0" fmla="*/ 495598 w 637326"/>
              <a:gd name="connsiteY0" fmla="*/ 2490872 h 2585179"/>
              <a:gd name="connsiteX1" fmla="*/ 396447 w 637326"/>
              <a:gd name="connsiteY1" fmla="*/ 2567990 h 2585179"/>
              <a:gd name="connsiteX2" fmla="*/ 187126 w 637326"/>
              <a:gd name="connsiteY2" fmla="*/ 2567990 h 2585179"/>
              <a:gd name="connsiteX3" fmla="*/ 54924 w 637326"/>
              <a:gd name="connsiteY3" fmla="*/ 2380704 h 2585179"/>
              <a:gd name="connsiteX4" fmla="*/ 21873 w 637326"/>
              <a:gd name="connsiteY4" fmla="*/ 1653590 h 2585179"/>
              <a:gd name="connsiteX5" fmla="*/ 3109 w 637326"/>
              <a:gd name="connsiteY5" fmla="*/ 596603 h 2585179"/>
              <a:gd name="connsiteX6" fmla="*/ 87974 w 637326"/>
              <a:gd name="connsiteY6" fmla="*/ 100212 h 2585179"/>
              <a:gd name="connsiteX7" fmla="*/ 419112 w 637326"/>
              <a:gd name="connsiteY7" fmla="*/ 773 h 2585179"/>
              <a:gd name="connsiteX8" fmla="*/ 603988 w 637326"/>
              <a:gd name="connsiteY8" fmla="*/ 120467 h 2585179"/>
              <a:gd name="connsiteX9" fmla="*/ 637326 w 637326"/>
              <a:gd name="connsiteY9" fmla="*/ 262194 h 258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7326" h="2585179">
                <a:moveTo>
                  <a:pt x="495598" y="2490872"/>
                </a:moveTo>
                <a:cubicBezTo>
                  <a:pt x="471728" y="2523004"/>
                  <a:pt x="447859" y="2555137"/>
                  <a:pt x="396447" y="2567990"/>
                </a:cubicBezTo>
                <a:cubicBezTo>
                  <a:pt x="345035" y="2580843"/>
                  <a:pt x="244046" y="2599204"/>
                  <a:pt x="187126" y="2567990"/>
                </a:cubicBezTo>
                <a:cubicBezTo>
                  <a:pt x="130205" y="2536776"/>
                  <a:pt x="82466" y="2533104"/>
                  <a:pt x="54924" y="2380704"/>
                </a:cubicBezTo>
                <a:cubicBezTo>
                  <a:pt x="27382" y="2228304"/>
                  <a:pt x="30509" y="1950940"/>
                  <a:pt x="21873" y="1653590"/>
                </a:cubicBezTo>
                <a:cubicBezTo>
                  <a:pt x="13237" y="1356240"/>
                  <a:pt x="-7908" y="855499"/>
                  <a:pt x="3109" y="596603"/>
                </a:cubicBezTo>
                <a:cubicBezTo>
                  <a:pt x="14126" y="337707"/>
                  <a:pt x="18640" y="199517"/>
                  <a:pt x="87974" y="100212"/>
                </a:cubicBezTo>
                <a:cubicBezTo>
                  <a:pt x="157308" y="907"/>
                  <a:pt x="333110" y="-2603"/>
                  <a:pt x="419112" y="773"/>
                </a:cubicBezTo>
                <a:cubicBezTo>
                  <a:pt x="505114" y="4149"/>
                  <a:pt x="567619" y="76897"/>
                  <a:pt x="603988" y="120467"/>
                </a:cubicBezTo>
                <a:cubicBezTo>
                  <a:pt x="640357" y="164037"/>
                  <a:pt x="609784" y="251177"/>
                  <a:pt x="637326" y="262194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5651653" y="2625131"/>
            <a:ext cx="431245" cy="1566964"/>
          </a:xfrm>
          <a:custGeom>
            <a:avLst/>
            <a:gdLst>
              <a:gd name="connsiteX0" fmla="*/ 0 w 431245"/>
              <a:gd name="connsiteY0" fmla="*/ 1432193 h 1511880"/>
              <a:gd name="connsiteX1" fmla="*/ 121186 w 431245"/>
              <a:gd name="connsiteY1" fmla="*/ 1509311 h 1511880"/>
              <a:gd name="connsiteX2" fmla="*/ 264405 w 431245"/>
              <a:gd name="connsiteY2" fmla="*/ 1454227 h 1511880"/>
              <a:gd name="connsiteX3" fmla="*/ 374574 w 431245"/>
              <a:gd name="connsiteY3" fmla="*/ 1101687 h 1511880"/>
              <a:gd name="connsiteX4" fmla="*/ 429658 w 431245"/>
              <a:gd name="connsiteY4" fmla="*/ 242371 h 1511880"/>
              <a:gd name="connsiteX5" fmla="*/ 407624 w 431245"/>
              <a:gd name="connsiteY5" fmla="*/ 44068 h 1511880"/>
              <a:gd name="connsiteX6" fmla="*/ 319489 w 431245"/>
              <a:gd name="connsiteY6" fmla="*/ 0 h 151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245" h="1511880">
                <a:moveTo>
                  <a:pt x="0" y="1432193"/>
                </a:moveTo>
                <a:cubicBezTo>
                  <a:pt x="38559" y="1468916"/>
                  <a:pt x="77119" y="1505639"/>
                  <a:pt x="121186" y="1509311"/>
                </a:cubicBezTo>
                <a:cubicBezTo>
                  <a:pt x="165253" y="1512983"/>
                  <a:pt x="222174" y="1522164"/>
                  <a:pt x="264405" y="1454227"/>
                </a:cubicBezTo>
                <a:cubicBezTo>
                  <a:pt x="306636" y="1386290"/>
                  <a:pt x="347032" y="1303663"/>
                  <a:pt x="374574" y="1101687"/>
                </a:cubicBezTo>
                <a:cubicBezTo>
                  <a:pt x="402116" y="899711"/>
                  <a:pt x="424150" y="418641"/>
                  <a:pt x="429658" y="242371"/>
                </a:cubicBezTo>
                <a:cubicBezTo>
                  <a:pt x="435166" y="66101"/>
                  <a:pt x="425986" y="84463"/>
                  <a:pt x="407624" y="44068"/>
                </a:cubicBezTo>
                <a:cubicBezTo>
                  <a:pt x="389263" y="3673"/>
                  <a:pt x="319489" y="0"/>
                  <a:pt x="319489" y="0"/>
                </a:cubicBezTo>
              </a:path>
            </a:pathLst>
          </a:custGeom>
          <a:noFill/>
          <a:ln w="317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951899" y="2584522"/>
            <a:ext cx="431245" cy="1566964"/>
          </a:xfrm>
          <a:custGeom>
            <a:avLst/>
            <a:gdLst>
              <a:gd name="connsiteX0" fmla="*/ 0 w 431245"/>
              <a:gd name="connsiteY0" fmla="*/ 1432193 h 1511880"/>
              <a:gd name="connsiteX1" fmla="*/ 121186 w 431245"/>
              <a:gd name="connsiteY1" fmla="*/ 1509311 h 1511880"/>
              <a:gd name="connsiteX2" fmla="*/ 264405 w 431245"/>
              <a:gd name="connsiteY2" fmla="*/ 1454227 h 1511880"/>
              <a:gd name="connsiteX3" fmla="*/ 374574 w 431245"/>
              <a:gd name="connsiteY3" fmla="*/ 1101687 h 1511880"/>
              <a:gd name="connsiteX4" fmla="*/ 429658 w 431245"/>
              <a:gd name="connsiteY4" fmla="*/ 242371 h 1511880"/>
              <a:gd name="connsiteX5" fmla="*/ 407624 w 431245"/>
              <a:gd name="connsiteY5" fmla="*/ 44068 h 1511880"/>
              <a:gd name="connsiteX6" fmla="*/ 319489 w 431245"/>
              <a:gd name="connsiteY6" fmla="*/ 0 h 151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245" h="1511880">
                <a:moveTo>
                  <a:pt x="0" y="1432193"/>
                </a:moveTo>
                <a:cubicBezTo>
                  <a:pt x="38559" y="1468916"/>
                  <a:pt x="77119" y="1505639"/>
                  <a:pt x="121186" y="1509311"/>
                </a:cubicBezTo>
                <a:cubicBezTo>
                  <a:pt x="165253" y="1512983"/>
                  <a:pt x="222174" y="1522164"/>
                  <a:pt x="264405" y="1454227"/>
                </a:cubicBezTo>
                <a:cubicBezTo>
                  <a:pt x="306636" y="1386290"/>
                  <a:pt x="347032" y="1303663"/>
                  <a:pt x="374574" y="1101687"/>
                </a:cubicBezTo>
                <a:cubicBezTo>
                  <a:pt x="402116" y="899711"/>
                  <a:pt x="424150" y="418641"/>
                  <a:pt x="429658" y="242371"/>
                </a:cubicBezTo>
                <a:cubicBezTo>
                  <a:pt x="435166" y="66101"/>
                  <a:pt x="425986" y="84463"/>
                  <a:pt x="407624" y="44068"/>
                </a:cubicBezTo>
                <a:cubicBezTo>
                  <a:pt x="389263" y="3673"/>
                  <a:pt x="319489" y="0"/>
                  <a:pt x="319489" y="0"/>
                </a:cubicBezTo>
              </a:path>
            </a:pathLst>
          </a:custGeom>
          <a:noFill/>
          <a:ln w="317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187129" y="2622495"/>
            <a:ext cx="431245" cy="1566964"/>
          </a:xfrm>
          <a:custGeom>
            <a:avLst/>
            <a:gdLst>
              <a:gd name="connsiteX0" fmla="*/ 0 w 431245"/>
              <a:gd name="connsiteY0" fmla="*/ 1432193 h 1511880"/>
              <a:gd name="connsiteX1" fmla="*/ 121186 w 431245"/>
              <a:gd name="connsiteY1" fmla="*/ 1509311 h 1511880"/>
              <a:gd name="connsiteX2" fmla="*/ 264405 w 431245"/>
              <a:gd name="connsiteY2" fmla="*/ 1454227 h 1511880"/>
              <a:gd name="connsiteX3" fmla="*/ 374574 w 431245"/>
              <a:gd name="connsiteY3" fmla="*/ 1101687 h 1511880"/>
              <a:gd name="connsiteX4" fmla="*/ 429658 w 431245"/>
              <a:gd name="connsiteY4" fmla="*/ 242371 h 1511880"/>
              <a:gd name="connsiteX5" fmla="*/ 407624 w 431245"/>
              <a:gd name="connsiteY5" fmla="*/ 44068 h 1511880"/>
              <a:gd name="connsiteX6" fmla="*/ 319489 w 431245"/>
              <a:gd name="connsiteY6" fmla="*/ 0 h 151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245" h="1511880">
                <a:moveTo>
                  <a:pt x="0" y="1432193"/>
                </a:moveTo>
                <a:cubicBezTo>
                  <a:pt x="38559" y="1468916"/>
                  <a:pt x="77119" y="1505639"/>
                  <a:pt x="121186" y="1509311"/>
                </a:cubicBezTo>
                <a:cubicBezTo>
                  <a:pt x="165253" y="1512983"/>
                  <a:pt x="222174" y="1522164"/>
                  <a:pt x="264405" y="1454227"/>
                </a:cubicBezTo>
                <a:cubicBezTo>
                  <a:pt x="306636" y="1386290"/>
                  <a:pt x="347032" y="1303663"/>
                  <a:pt x="374574" y="1101687"/>
                </a:cubicBezTo>
                <a:cubicBezTo>
                  <a:pt x="402116" y="899711"/>
                  <a:pt x="424150" y="418641"/>
                  <a:pt x="429658" y="242371"/>
                </a:cubicBezTo>
                <a:cubicBezTo>
                  <a:pt x="435166" y="66101"/>
                  <a:pt x="425986" y="84463"/>
                  <a:pt x="407624" y="44068"/>
                </a:cubicBezTo>
                <a:cubicBezTo>
                  <a:pt x="389263" y="3673"/>
                  <a:pt x="319489" y="0"/>
                  <a:pt x="319489" y="0"/>
                </a:cubicBezTo>
              </a:path>
            </a:pathLst>
          </a:custGeom>
          <a:noFill/>
          <a:ln w="317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710587" y="5267980"/>
            <a:ext cx="2390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(Speculation)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298168" y="5243184"/>
            <a:ext cx="2390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(Higher ILP)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11366" y="164267"/>
            <a:ext cx="3864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Loop 1:</a:t>
            </a:r>
          </a:p>
          <a:p>
            <a:pPr algn="ctr"/>
            <a:r>
              <a:rPr lang="en-US" sz="2800" b="1" dirty="0" smtClean="0"/>
              <a:t>Data Dependent</a:t>
            </a:r>
          </a:p>
          <a:p>
            <a:pPr algn="ctr"/>
            <a:r>
              <a:rPr lang="en-US" sz="2800" b="1" dirty="0" smtClean="0"/>
              <a:t>Control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01221" y="171861"/>
            <a:ext cx="3864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Loop 2:</a:t>
            </a:r>
          </a:p>
          <a:p>
            <a:pPr algn="ctr"/>
            <a:r>
              <a:rPr lang="en-US" sz="2800" b="1" dirty="0" smtClean="0"/>
              <a:t>High ILP,</a:t>
            </a:r>
          </a:p>
          <a:p>
            <a:pPr algn="ctr"/>
            <a:r>
              <a:rPr lang="en-US" sz="2800" b="1" dirty="0" smtClean="0"/>
              <a:t>Non-Critical Control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2286000" y="1826408"/>
            <a:ext cx="0" cy="279196"/>
          </a:xfrm>
          <a:prstGeom prst="straightConnector1">
            <a:avLst/>
          </a:prstGeom>
          <a:ln w="3175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552704" y="1826408"/>
            <a:ext cx="0" cy="279196"/>
          </a:xfrm>
          <a:prstGeom prst="straightConnector1">
            <a:avLst/>
          </a:prstGeom>
          <a:ln w="3175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56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113" grpId="0"/>
      <p:bldP spid="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874450"/>
            <a:ext cx="7239000" cy="518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88453" y="6133816"/>
            <a:ext cx="4204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Control Regularity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259625" y="2919034"/>
            <a:ext cx="3729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Memory Regularity</a:t>
            </a:r>
            <a:endParaRPr lang="en-US" sz="3200" b="1" dirty="0"/>
          </a:p>
        </p:txBody>
      </p:sp>
      <p:sp>
        <p:nvSpPr>
          <p:cNvPr id="20" name="Rectangle 19"/>
          <p:cNvSpPr/>
          <p:nvPr/>
        </p:nvSpPr>
        <p:spPr>
          <a:xfrm rot="5400000">
            <a:off x="-822668" y="2682536"/>
            <a:ext cx="4383356" cy="76717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>
              <a:solidFill>
                <a:srgbClr val="FFCC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3482435">
            <a:off x="2995458" y="2463946"/>
            <a:ext cx="6675642" cy="1494951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16200000" flipH="1">
            <a:off x="4996835" y="1621468"/>
            <a:ext cx="3980528" cy="2486492"/>
          </a:xfrm>
          <a:prstGeom prst="rt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04066" y="5257800"/>
            <a:ext cx="7225533" cy="798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229600" y="3653900"/>
            <a:ext cx="685800" cy="240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53199" y="6056051"/>
            <a:ext cx="2133602" cy="61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85421" y="6056050"/>
            <a:ext cx="770137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 rot="5400000">
            <a:off x="4353389" y="-868163"/>
            <a:ext cx="874446" cy="2610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90600" y="417250"/>
            <a:ext cx="0" cy="563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50015" y="2961402"/>
            <a:ext cx="2743199" cy="138499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/>
              <a:t>General Code</a:t>
            </a:r>
          </a:p>
          <a:p>
            <a:r>
              <a:rPr lang="en-US" sz="2800" b="1" dirty="0">
                <a:sym typeface="Wingdings" panose="05000000000000000000" pitchFamily="2" charset="2"/>
              </a:rPr>
              <a:t>(</a:t>
            </a:r>
            <a:r>
              <a:rPr lang="en-US" sz="2800" b="1" dirty="0" smtClean="0">
                <a:sym typeface="Wingdings" panose="05000000000000000000" pitchFamily="2" charset="2"/>
              </a:rPr>
              <a:t>Out-of-Order)</a:t>
            </a:r>
            <a:endParaRPr lang="en-US" sz="2800" b="1" dirty="0" smtClean="0"/>
          </a:p>
          <a:p>
            <a:endParaRPr lang="en-US" sz="2800" b="1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7</a:t>
            </a:fld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8410774" y="254852"/>
            <a:ext cx="504626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28020" y="33688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Higher ILP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248400" y="927677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Data-Parallel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 (SIMD/GPU)</a:t>
            </a:r>
          </a:p>
          <a:p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697854" y="5395315"/>
            <a:ext cx="594360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800" b="1" dirty="0" smtClean="0"/>
              <a:t>Memory Latency Bound</a:t>
            </a:r>
            <a:r>
              <a:rPr lang="en-US" sz="2800" b="1" dirty="0"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(Dataflow?)</a:t>
            </a:r>
            <a:endParaRPr lang="en-US" sz="2800" b="1" dirty="0" smtClean="0"/>
          </a:p>
        </p:txBody>
      </p:sp>
      <p:sp>
        <p:nvSpPr>
          <p:cNvPr id="38" name="TextBox 37"/>
          <p:cNvSpPr txBox="1"/>
          <p:nvPr/>
        </p:nvSpPr>
        <p:spPr>
          <a:xfrm rot="5400000">
            <a:off x="-719855" y="2754929"/>
            <a:ext cx="4177724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800" b="1" dirty="0" smtClean="0"/>
              <a:t>Unpredictable</a:t>
            </a:r>
            <a:r>
              <a:rPr lang="en-US" sz="2800" b="1" dirty="0"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(Dataflow?)</a:t>
            </a:r>
            <a:endParaRPr lang="en-US" sz="2800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4993214" y="1877213"/>
            <a:ext cx="2743199" cy="18158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/>
              <a:t>High ILP</a:t>
            </a:r>
          </a:p>
          <a:p>
            <a:r>
              <a:rPr lang="en-US" sz="2800" b="1" dirty="0" smtClean="0">
                <a:sym typeface="Wingdings" panose="05000000000000000000" pitchFamily="2" charset="2"/>
              </a:rPr>
              <a:t>    (Data-</a:t>
            </a:r>
          </a:p>
          <a:p>
            <a:r>
              <a:rPr lang="en-US" sz="2800" b="1" dirty="0"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      flow?)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6511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9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9646"/>
                                      </p:to>
                                    </p:animClr>
                                    <p:set>
                                      <p:cBhvr>
                                        <p:cTn id="31" dur="9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9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9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9646"/>
                                      </p:to>
                                    </p:animClr>
                                    <p:set>
                                      <p:cBhvr>
                                        <p:cTn id="35" dur="9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9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1" grpId="0" animBg="1"/>
      <p:bldP spid="19" grpId="0" animBg="1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184" y="233768"/>
            <a:ext cx="8229600" cy="720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94C5-0B8F-4F87-8DD0-709F09308CCA}" type="slidenum">
              <a:rPr lang="en-US" smtClean="0"/>
              <a:t>8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21500" y="1184411"/>
            <a:ext cx="1494682" cy="1330189"/>
            <a:chOff x="-1521730" y="-286658"/>
            <a:chExt cx="10437133" cy="8348576"/>
          </a:xfrm>
        </p:grpSpPr>
        <p:sp>
          <p:nvSpPr>
            <p:cNvPr id="43" name="Rectangle 42"/>
            <p:cNvSpPr/>
            <p:nvPr/>
          </p:nvSpPr>
          <p:spPr>
            <a:xfrm>
              <a:off x="990600" y="874450"/>
              <a:ext cx="7239000" cy="518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7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9078" y="5937074"/>
              <a:ext cx="7622593" cy="2124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Control</a:t>
              </a:r>
              <a:endParaRPr lang="en-US" sz="12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-4091609" y="2283221"/>
              <a:ext cx="7503830" cy="236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Memory</a:t>
              </a:r>
              <a:endParaRPr lang="en-US" sz="1600" b="1" dirty="0"/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-822668" y="2682536"/>
              <a:ext cx="4383356" cy="767179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>
                <a:solidFill>
                  <a:srgbClr val="FFCC66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3482435">
              <a:off x="2995458" y="2463946"/>
              <a:ext cx="6675642" cy="149495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48" name="Right Triangle 47"/>
            <p:cNvSpPr/>
            <p:nvPr/>
          </p:nvSpPr>
          <p:spPr>
            <a:xfrm rot="16200000" flipH="1">
              <a:off x="4717342" y="1592395"/>
              <a:ext cx="4230950" cy="2795052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04066" y="5257800"/>
              <a:ext cx="7225533" cy="79825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229601" y="3620176"/>
              <a:ext cx="685802" cy="24021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80434" y="6056053"/>
              <a:ext cx="1806364" cy="616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85421" y="6056050"/>
              <a:ext cx="770137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 rot="5400000">
              <a:off x="4353389" y="-868163"/>
              <a:ext cx="874446" cy="2610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990600" y="417250"/>
              <a:ext cx="0" cy="5638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250014" y="2961403"/>
              <a:ext cx="2743199" cy="117943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endParaRPr lang="en-US" sz="11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 rot="5400000">
              <a:off x="-719859" y="2485594"/>
              <a:ext cx="4177725" cy="106188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endParaRPr lang="en-US" sz="1100" b="1" dirty="0" smtClean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828800" y="1287004"/>
            <a:ext cx="5857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Describing why VonNeumann can complement Dataflow architectures.</a:t>
            </a:r>
            <a:endParaRPr lang="en-US" sz="2800" dirty="0"/>
          </a:p>
        </p:txBody>
      </p:sp>
      <p:sp>
        <p:nvSpPr>
          <p:cNvPr id="100" name="TextBox 99"/>
          <p:cNvSpPr txBox="1"/>
          <p:nvPr/>
        </p:nvSpPr>
        <p:spPr>
          <a:xfrm>
            <a:off x="1828800" y="273858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Leveraging program properties for efficient heterogeneous design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828800" y="5446594"/>
            <a:ext cx="5831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Performing a Design-Space Exploration</a:t>
            </a:r>
          </a:p>
          <a:p>
            <a:r>
              <a:rPr lang="en-US" sz="2800" dirty="0" smtClean="0"/>
              <a:t>Across (Small, Medium, Big) VN Cores</a:t>
            </a:r>
            <a:endParaRPr lang="en-US" sz="2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828800" y="4075093"/>
            <a:ext cx="5857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Designing SEED: Specialization </a:t>
            </a:r>
          </a:p>
          <a:p>
            <a:r>
              <a:rPr lang="en-US" sz="2800" dirty="0" smtClean="0"/>
              <a:t>Engine for Explicit-Dataflow</a:t>
            </a:r>
            <a:endParaRPr lang="en-US" sz="28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76200" y="5384107"/>
            <a:ext cx="1494681" cy="1330190"/>
            <a:chOff x="43247" y="5384107"/>
            <a:chExt cx="1494681" cy="1330190"/>
          </a:xfrm>
        </p:grpSpPr>
        <p:grpSp>
          <p:nvGrpSpPr>
            <p:cNvPr id="64" name="Group 63"/>
            <p:cNvGrpSpPr/>
            <p:nvPr/>
          </p:nvGrpSpPr>
          <p:grpSpPr>
            <a:xfrm>
              <a:off x="43247" y="5384107"/>
              <a:ext cx="1494681" cy="1330190"/>
              <a:chOff x="-1521726" y="-286662"/>
              <a:chExt cx="10437129" cy="834858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739078" y="5937074"/>
                <a:ext cx="7622593" cy="2124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Speedup</a:t>
                </a:r>
                <a:endParaRPr lang="en-US" sz="12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rot="16200000">
                <a:off x="-4091608" y="2283220"/>
                <a:ext cx="7503833" cy="2364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Energy</a:t>
                </a:r>
                <a:endParaRPr lang="en-US" sz="16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229601" y="3620176"/>
                <a:ext cx="685802" cy="24021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553199" y="6056051"/>
                <a:ext cx="2133602" cy="6163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900"/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>
                <a:off x="985421" y="6056050"/>
                <a:ext cx="770137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V="1">
                <a:off x="990600" y="417250"/>
                <a:ext cx="0" cy="5638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Connector 118"/>
            <p:cNvCxnSpPr/>
            <p:nvPr/>
          </p:nvCxnSpPr>
          <p:spPr>
            <a:xfrm flipV="1">
              <a:off x="514059" y="6071494"/>
              <a:ext cx="338731" cy="9462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852790" y="5852320"/>
              <a:ext cx="269299" cy="21917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1119199" y="5670074"/>
              <a:ext cx="80442" cy="187022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834902" y="6226250"/>
              <a:ext cx="193446" cy="51285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1021844" y="6075102"/>
              <a:ext cx="218837" cy="151148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1240681" y="5923648"/>
              <a:ext cx="80443" cy="147846"/>
            </a:xfrm>
            <a:prstGeom prst="line">
              <a:avLst/>
            </a:prstGeom>
            <a:ln w="3175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/>
          <p:cNvGrpSpPr/>
          <p:nvPr/>
        </p:nvGrpSpPr>
        <p:grpSpPr>
          <a:xfrm>
            <a:off x="275481" y="4200045"/>
            <a:ext cx="1333902" cy="820786"/>
            <a:chOff x="274514" y="4131768"/>
            <a:chExt cx="1333902" cy="820786"/>
          </a:xfrm>
        </p:grpSpPr>
        <p:sp>
          <p:nvSpPr>
            <p:cNvPr id="171" name="Rectangle 170"/>
            <p:cNvSpPr/>
            <p:nvPr/>
          </p:nvSpPr>
          <p:spPr>
            <a:xfrm>
              <a:off x="460723" y="4241519"/>
              <a:ext cx="1147693" cy="71103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5400000" scaled="1"/>
              <a:tileRect/>
            </a:gra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19417" y="4131768"/>
              <a:ext cx="1188999" cy="83324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74514" y="4274610"/>
              <a:ext cx="138948" cy="677944"/>
            </a:xfrm>
            <a:prstGeom prst="rect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74" name="Elbow Connector 173"/>
            <p:cNvCxnSpPr>
              <a:stCxn id="172" idx="1"/>
              <a:endCxn id="173" idx="0"/>
            </p:cNvCxnSpPr>
            <p:nvPr/>
          </p:nvCxnSpPr>
          <p:spPr>
            <a:xfrm rot="10800000" flipV="1">
              <a:off x="343989" y="4173429"/>
              <a:ext cx="75429" cy="101180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528383" y="4336561"/>
              <a:ext cx="109455" cy="104902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28382" y="4729137"/>
              <a:ext cx="102136" cy="135168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410940" y="4770851"/>
              <a:ext cx="158714" cy="11452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997190" y="4343756"/>
              <a:ext cx="232832" cy="506020"/>
              <a:chOff x="3877467" y="2295570"/>
              <a:chExt cx="1236664" cy="258123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3877468" y="2295570"/>
                <a:ext cx="1236663" cy="151443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/>
              <a:lstStyle/>
              <a:p>
                <a:pPr algn="ctr"/>
                <a:endParaRPr lang="en-US" sz="8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Flowchart: Manual Operation 179"/>
              <p:cNvSpPr/>
              <p:nvPr/>
            </p:nvSpPr>
            <p:spPr>
              <a:xfrm>
                <a:off x="3877467" y="3810000"/>
                <a:ext cx="1236663" cy="533400"/>
              </a:xfrm>
              <a:prstGeom prst="flowChartManualOperation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114800" y="4343400"/>
                <a:ext cx="755293" cy="533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3" name="Rectangle 182"/>
            <p:cNvSpPr/>
            <p:nvPr/>
          </p:nvSpPr>
          <p:spPr>
            <a:xfrm>
              <a:off x="1274604" y="4390368"/>
              <a:ext cx="177996" cy="14134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headEnd w="sm" len="sm"/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184" name="Elbow Connector 183"/>
            <p:cNvCxnSpPr>
              <a:stCxn id="183" idx="0"/>
              <a:endCxn id="197" idx="0"/>
            </p:cNvCxnSpPr>
            <p:nvPr/>
          </p:nvCxnSpPr>
          <p:spPr>
            <a:xfrm rot="16200000" flipV="1">
              <a:off x="1072971" y="4099736"/>
              <a:ext cx="45864" cy="535399"/>
            </a:xfrm>
            <a:prstGeom prst="bentConnector3">
              <a:avLst>
                <a:gd name="adj1" fmla="val 253765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Elbow Connector 184"/>
            <p:cNvCxnSpPr>
              <a:stCxn id="183" idx="0"/>
              <a:endCxn id="179" idx="0"/>
            </p:cNvCxnSpPr>
            <p:nvPr/>
          </p:nvCxnSpPr>
          <p:spPr>
            <a:xfrm rot="16200000" flipV="1">
              <a:off x="1215298" y="4242064"/>
              <a:ext cx="46612" cy="249996"/>
            </a:xfrm>
            <a:prstGeom prst="bentConnector3">
              <a:avLst>
                <a:gd name="adj1" fmla="val 244994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Elbow Connector 185"/>
            <p:cNvCxnSpPr>
              <a:stCxn id="183" idx="2"/>
              <a:endCxn id="181" idx="2"/>
            </p:cNvCxnSpPr>
            <p:nvPr/>
          </p:nvCxnSpPr>
          <p:spPr>
            <a:xfrm rot="5400000">
              <a:off x="1079258" y="4565432"/>
              <a:ext cx="318061" cy="250628"/>
            </a:xfrm>
            <a:prstGeom prst="bentConnector3">
              <a:avLst>
                <a:gd name="adj1" fmla="val 120325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Elbow Connector 186"/>
            <p:cNvCxnSpPr>
              <a:stCxn id="183" idx="2"/>
              <a:endCxn id="199" idx="2"/>
            </p:cNvCxnSpPr>
            <p:nvPr/>
          </p:nvCxnSpPr>
          <p:spPr>
            <a:xfrm rot="5400000">
              <a:off x="936183" y="4423105"/>
              <a:ext cx="318809" cy="536031"/>
            </a:xfrm>
            <a:prstGeom prst="bentConnector3">
              <a:avLst>
                <a:gd name="adj1" fmla="val 121200"/>
              </a:avLst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Elbow Connector 187"/>
            <p:cNvCxnSpPr>
              <a:stCxn id="177" idx="0"/>
              <a:endCxn id="180" idx="3"/>
            </p:cNvCxnSpPr>
            <p:nvPr/>
          </p:nvCxnSpPr>
          <p:spPr>
            <a:xfrm rot="16200000" flipV="1">
              <a:off x="1309555" y="4590109"/>
              <a:ext cx="77925" cy="283559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Elbow Connector 191"/>
            <p:cNvCxnSpPr>
              <a:endCxn id="175" idx="1"/>
            </p:cNvCxnSpPr>
            <p:nvPr/>
          </p:nvCxnSpPr>
          <p:spPr>
            <a:xfrm flipV="1">
              <a:off x="413462" y="4389012"/>
              <a:ext cx="114920" cy="135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Elbow Connector 194"/>
            <p:cNvCxnSpPr>
              <a:stCxn id="179" idx="1"/>
              <a:endCxn id="175" idx="3"/>
            </p:cNvCxnSpPr>
            <p:nvPr/>
          </p:nvCxnSpPr>
          <p:spPr>
            <a:xfrm rot="10800000">
              <a:off x="637837" y="4389012"/>
              <a:ext cx="359353" cy="10318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6" name="Group 195"/>
            <p:cNvGrpSpPr/>
            <p:nvPr/>
          </p:nvGrpSpPr>
          <p:grpSpPr>
            <a:xfrm>
              <a:off x="711787" y="4344504"/>
              <a:ext cx="232832" cy="506020"/>
              <a:chOff x="3877467" y="2295570"/>
              <a:chExt cx="1236664" cy="2581230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3877468" y="2295570"/>
                <a:ext cx="1236663" cy="151443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/>
              <a:lstStyle/>
              <a:p>
                <a:pPr algn="ctr"/>
                <a:endParaRPr lang="en-US" sz="6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Flowchart: Manual Operation 197"/>
              <p:cNvSpPr/>
              <p:nvPr/>
            </p:nvSpPr>
            <p:spPr>
              <a:xfrm>
                <a:off x="3877467" y="3810000"/>
                <a:ext cx="1236663" cy="533400"/>
              </a:xfrm>
              <a:prstGeom prst="flowChartManualOperation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114800" y="4343400"/>
                <a:ext cx="755293" cy="533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  <a:headEnd w="sm" len="sm"/>
                <a:tailEnd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7" name="Straight Arrow Connector 236"/>
            <p:cNvCxnSpPr>
              <a:stCxn id="176" idx="1"/>
            </p:cNvCxnSpPr>
            <p:nvPr/>
          </p:nvCxnSpPr>
          <p:spPr>
            <a:xfrm flipH="1">
              <a:off x="413462" y="4796721"/>
              <a:ext cx="11492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>
              <a:off x="1547818" y="4209195"/>
              <a:ext cx="0" cy="5671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stCxn id="199" idx="1"/>
              <a:endCxn id="176" idx="3"/>
            </p:cNvCxnSpPr>
            <p:nvPr/>
          </p:nvCxnSpPr>
          <p:spPr>
            <a:xfrm flipH="1" flipV="1">
              <a:off x="630518" y="4796721"/>
              <a:ext cx="125953" cy="15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75481" y="2817688"/>
            <a:ext cx="1210661" cy="852562"/>
            <a:chOff x="310953" y="2817688"/>
            <a:chExt cx="1210661" cy="852562"/>
          </a:xfrm>
        </p:grpSpPr>
        <p:sp>
          <p:nvSpPr>
            <p:cNvPr id="8" name="TextBox 7"/>
            <p:cNvSpPr txBox="1"/>
            <p:nvPr/>
          </p:nvSpPr>
          <p:spPr>
            <a:xfrm>
              <a:off x="310953" y="2982359"/>
              <a:ext cx="7325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Nested Loops</a:t>
              </a:r>
              <a:endParaRPr lang="en-US" sz="1400" b="1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70287" y="3115040"/>
              <a:ext cx="152160" cy="322010"/>
            </a:xfrm>
            <a:custGeom>
              <a:avLst/>
              <a:gdLst>
                <a:gd name="connsiteX0" fmla="*/ 126864 w 126864"/>
                <a:gd name="connsiteY0" fmla="*/ 269405 h 322010"/>
                <a:gd name="connsiteX1" fmla="*/ 76064 w 126864"/>
                <a:gd name="connsiteY1" fmla="*/ 320205 h 322010"/>
                <a:gd name="connsiteX2" fmla="*/ 9389 w 126864"/>
                <a:gd name="connsiteY2" fmla="*/ 282105 h 322010"/>
                <a:gd name="connsiteX3" fmla="*/ 6214 w 126864"/>
                <a:gd name="connsiteY3" fmla="*/ 31280 h 322010"/>
                <a:gd name="connsiteX4" fmla="*/ 63364 w 126864"/>
                <a:gd name="connsiteY4" fmla="*/ 5880 h 322010"/>
                <a:gd name="connsiteX5" fmla="*/ 107814 w 126864"/>
                <a:gd name="connsiteY5" fmla="*/ 50330 h 32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864" h="322010">
                  <a:moveTo>
                    <a:pt x="126864" y="269405"/>
                  </a:moveTo>
                  <a:cubicBezTo>
                    <a:pt x="111253" y="293746"/>
                    <a:pt x="95643" y="318088"/>
                    <a:pt x="76064" y="320205"/>
                  </a:cubicBezTo>
                  <a:cubicBezTo>
                    <a:pt x="56485" y="322322"/>
                    <a:pt x="21031" y="330259"/>
                    <a:pt x="9389" y="282105"/>
                  </a:cubicBezTo>
                  <a:cubicBezTo>
                    <a:pt x="-2253" y="233951"/>
                    <a:pt x="-2782" y="77317"/>
                    <a:pt x="6214" y="31280"/>
                  </a:cubicBezTo>
                  <a:cubicBezTo>
                    <a:pt x="15210" y="-14757"/>
                    <a:pt x="46431" y="2705"/>
                    <a:pt x="63364" y="5880"/>
                  </a:cubicBezTo>
                  <a:cubicBezTo>
                    <a:pt x="80297" y="9055"/>
                    <a:pt x="94055" y="29692"/>
                    <a:pt x="107814" y="5033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05144" y="2817688"/>
              <a:ext cx="210953" cy="852562"/>
            </a:xfrm>
            <a:custGeom>
              <a:avLst/>
              <a:gdLst>
                <a:gd name="connsiteX0" fmla="*/ 204603 w 210953"/>
                <a:gd name="connsiteY0" fmla="*/ 791126 h 832456"/>
                <a:gd name="connsiteX1" fmla="*/ 150628 w 210953"/>
                <a:gd name="connsiteY1" fmla="*/ 826051 h 832456"/>
                <a:gd name="connsiteX2" fmla="*/ 68078 w 210953"/>
                <a:gd name="connsiteY2" fmla="*/ 829226 h 832456"/>
                <a:gd name="connsiteX3" fmla="*/ 36328 w 210953"/>
                <a:gd name="connsiteY3" fmla="*/ 791126 h 832456"/>
                <a:gd name="connsiteX4" fmla="*/ 17278 w 210953"/>
                <a:gd name="connsiteY4" fmla="*/ 714926 h 832456"/>
                <a:gd name="connsiteX5" fmla="*/ 4578 w 210953"/>
                <a:gd name="connsiteY5" fmla="*/ 533951 h 832456"/>
                <a:gd name="connsiteX6" fmla="*/ 7753 w 210953"/>
                <a:gd name="connsiteY6" fmla="*/ 89451 h 832456"/>
                <a:gd name="connsiteX7" fmla="*/ 90303 w 210953"/>
                <a:gd name="connsiteY7" fmla="*/ 551 h 832456"/>
                <a:gd name="connsiteX8" fmla="*/ 172853 w 210953"/>
                <a:gd name="connsiteY8" fmla="*/ 54526 h 832456"/>
                <a:gd name="connsiteX9" fmla="*/ 210953 w 210953"/>
                <a:gd name="connsiteY9" fmla="*/ 108501 h 83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953" h="832456">
                  <a:moveTo>
                    <a:pt x="204603" y="791126"/>
                  </a:moveTo>
                  <a:cubicBezTo>
                    <a:pt x="188992" y="805413"/>
                    <a:pt x="173382" y="819701"/>
                    <a:pt x="150628" y="826051"/>
                  </a:cubicBezTo>
                  <a:cubicBezTo>
                    <a:pt x="127874" y="832401"/>
                    <a:pt x="87128" y="835047"/>
                    <a:pt x="68078" y="829226"/>
                  </a:cubicBezTo>
                  <a:cubicBezTo>
                    <a:pt x="49028" y="823405"/>
                    <a:pt x="44795" y="810176"/>
                    <a:pt x="36328" y="791126"/>
                  </a:cubicBezTo>
                  <a:cubicBezTo>
                    <a:pt x="27861" y="772076"/>
                    <a:pt x="22570" y="757788"/>
                    <a:pt x="17278" y="714926"/>
                  </a:cubicBezTo>
                  <a:cubicBezTo>
                    <a:pt x="11986" y="672064"/>
                    <a:pt x="6165" y="638197"/>
                    <a:pt x="4578" y="533951"/>
                  </a:cubicBezTo>
                  <a:cubicBezTo>
                    <a:pt x="2991" y="429705"/>
                    <a:pt x="-6535" y="178351"/>
                    <a:pt x="7753" y="89451"/>
                  </a:cubicBezTo>
                  <a:cubicBezTo>
                    <a:pt x="22041" y="551"/>
                    <a:pt x="62786" y="6372"/>
                    <a:pt x="90303" y="551"/>
                  </a:cubicBezTo>
                  <a:cubicBezTo>
                    <a:pt x="117820" y="-5270"/>
                    <a:pt x="152745" y="36534"/>
                    <a:pt x="172853" y="54526"/>
                  </a:cubicBezTo>
                  <a:cubicBezTo>
                    <a:pt x="192961" y="72518"/>
                    <a:pt x="201957" y="90509"/>
                    <a:pt x="210953" y="108501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0266" y="3152267"/>
              <a:ext cx="221348" cy="238527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1300266" y="3473379"/>
              <a:ext cx="221348" cy="158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300266" y="2936720"/>
              <a:ext cx="221348" cy="158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58704" y="1640145"/>
            <a:ext cx="1371600" cy="3577711"/>
            <a:chOff x="7558704" y="1791893"/>
            <a:chExt cx="1371600" cy="3577711"/>
          </a:xfrm>
        </p:grpSpPr>
        <p:sp>
          <p:nvSpPr>
            <p:cNvPr id="80" name="Rounded Rectangle 79"/>
            <p:cNvSpPr/>
            <p:nvPr/>
          </p:nvSpPr>
          <p:spPr>
            <a:xfrm>
              <a:off x="7562514" y="1791893"/>
              <a:ext cx="1363980" cy="139514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 smtClean="0"/>
                <a:t>Von-</a:t>
              </a:r>
            </a:p>
            <a:p>
              <a:pPr algn="ctr"/>
              <a:r>
                <a:rPr lang="en-US" sz="2600" dirty="0" smtClean="0"/>
                <a:t>Neumann</a:t>
              </a: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7558704" y="3972852"/>
              <a:ext cx="1371600" cy="1396752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91440" rIns="91440" bIns="91440" rtlCol="0" anchor="ctr"/>
            <a:lstStyle/>
            <a:p>
              <a:pPr algn="ctr"/>
              <a:r>
                <a:rPr lang="en-US" sz="2600" dirty="0"/>
                <a:t>Explicit</a:t>
              </a:r>
            </a:p>
            <a:p>
              <a:pPr algn="ctr"/>
              <a:r>
                <a:rPr lang="en-US" sz="2600" dirty="0" smtClean="0"/>
                <a:t>Dataflow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 rot="5400000">
              <a:off x="7953083" y="3421466"/>
              <a:ext cx="582842" cy="326736"/>
              <a:chOff x="7364641" y="3243827"/>
              <a:chExt cx="909637" cy="443208"/>
            </a:xfrm>
          </p:grpSpPr>
          <p:sp>
            <p:nvSpPr>
              <p:cNvPr id="83" name="Freeform 82"/>
              <p:cNvSpPr/>
              <p:nvPr/>
            </p:nvSpPr>
            <p:spPr>
              <a:xfrm flipV="1">
                <a:off x="7364641" y="3505863"/>
                <a:ext cx="885825" cy="181172"/>
              </a:xfrm>
              <a:custGeom>
                <a:avLst/>
                <a:gdLst>
                  <a:gd name="connsiteX0" fmla="*/ 0 w 885825"/>
                  <a:gd name="connsiteY0" fmla="*/ 181172 h 181172"/>
                  <a:gd name="connsiteX1" fmla="*/ 438150 w 885825"/>
                  <a:gd name="connsiteY1" fmla="*/ 197 h 181172"/>
                  <a:gd name="connsiteX2" fmla="*/ 885825 w 885825"/>
                  <a:gd name="connsiteY2" fmla="*/ 143072 h 1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5825" h="181172">
                    <a:moveTo>
                      <a:pt x="0" y="181172"/>
                    </a:moveTo>
                    <a:cubicBezTo>
                      <a:pt x="145256" y="93859"/>
                      <a:pt x="290513" y="6547"/>
                      <a:pt x="438150" y="197"/>
                    </a:cubicBezTo>
                    <a:cubicBezTo>
                      <a:pt x="585787" y="-6153"/>
                      <a:pt x="885825" y="143072"/>
                      <a:pt x="885825" y="14307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 rot="10800000" flipV="1">
                <a:off x="7388453" y="3243827"/>
                <a:ext cx="885825" cy="181172"/>
              </a:xfrm>
              <a:custGeom>
                <a:avLst/>
                <a:gdLst>
                  <a:gd name="connsiteX0" fmla="*/ 0 w 885825"/>
                  <a:gd name="connsiteY0" fmla="*/ 181172 h 181172"/>
                  <a:gd name="connsiteX1" fmla="*/ 438150 w 885825"/>
                  <a:gd name="connsiteY1" fmla="*/ 197 h 181172"/>
                  <a:gd name="connsiteX2" fmla="*/ 885825 w 885825"/>
                  <a:gd name="connsiteY2" fmla="*/ 143072 h 1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5825" h="181172">
                    <a:moveTo>
                      <a:pt x="0" y="181172"/>
                    </a:moveTo>
                    <a:cubicBezTo>
                      <a:pt x="145256" y="93859"/>
                      <a:pt x="290513" y="6547"/>
                      <a:pt x="438150" y="197"/>
                    </a:cubicBezTo>
                    <a:cubicBezTo>
                      <a:pt x="585787" y="-6153"/>
                      <a:pt x="885825" y="143072"/>
                      <a:pt x="885825" y="14307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5" name="Rounded Rectangle 84"/>
          <p:cNvSpPr/>
          <p:nvPr/>
        </p:nvSpPr>
        <p:spPr>
          <a:xfrm>
            <a:off x="4173168" y="3698223"/>
            <a:ext cx="3048000" cy="13254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400" dirty="0"/>
              <a:t>24 </a:t>
            </a:r>
            <a:r>
              <a:rPr lang="en-US" sz="2400" dirty="0" smtClean="0"/>
              <a:t>Irregular Workloads </a:t>
            </a:r>
            <a:r>
              <a:rPr lang="en-US" sz="2400" dirty="0"/>
              <a:t>from </a:t>
            </a:r>
            <a:r>
              <a:rPr lang="en-US" sz="2400" dirty="0" err="1"/>
              <a:t>SpecINT</a:t>
            </a:r>
            <a:r>
              <a:rPr lang="en-US" sz="2400" dirty="0"/>
              <a:t>/</a:t>
            </a:r>
            <a:r>
              <a:rPr lang="en-US" sz="2400" dirty="0" err="1"/>
              <a:t>MediaBench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21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H="1">
            <a:off x="2657907" y="6424945"/>
            <a:ext cx="757417" cy="546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Property 1: Affinity Phase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69372" y="6492875"/>
            <a:ext cx="274628" cy="365125"/>
          </a:xfrm>
        </p:spPr>
        <p:txBody>
          <a:bodyPr/>
          <a:lstStyle/>
          <a:p>
            <a:fld id="{67C494C5-0B8F-4F87-8DD0-709F09308CC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1" y="1702832"/>
            <a:ext cx="74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App. 1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1" y="2236232"/>
            <a:ext cx="741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App. 2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1" y="2769632"/>
            <a:ext cx="74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App. 3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818197" y="1773198"/>
            <a:ext cx="466151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84348" y="1773198"/>
            <a:ext cx="665930" cy="228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50277" y="1773198"/>
            <a:ext cx="998894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49172" y="1773197"/>
            <a:ext cx="1065488" cy="2286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14660" y="1773198"/>
            <a:ext cx="665930" cy="228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23746" y="2306598"/>
            <a:ext cx="1126531" cy="228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50278" y="2306598"/>
            <a:ext cx="266372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16649" y="2306598"/>
            <a:ext cx="73252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49172" y="2306598"/>
            <a:ext cx="199779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48951" y="2306598"/>
            <a:ext cx="332965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81916" y="2306598"/>
            <a:ext cx="133186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15102" y="2306598"/>
            <a:ext cx="466151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81253" y="2306598"/>
            <a:ext cx="599337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18196" y="2839998"/>
            <a:ext cx="179801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616207" y="2839998"/>
            <a:ext cx="1331859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948067" y="2839998"/>
            <a:ext cx="732523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00628" y="1830068"/>
            <a:ext cx="19818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Hundreds to Millions of Instructions</a:t>
            </a:r>
            <a:endParaRPr lang="en-US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18196" y="1634743"/>
            <a:ext cx="3862392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1599" y="1219200"/>
            <a:ext cx="3970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Architecture affinity over Time</a:t>
            </a:r>
            <a:endParaRPr lang="en-US" sz="22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6507173" y="3130524"/>
            <a:ext cx="2362200" cy="2194069"/>
            <a:chOff x="6400801" y="1817130"/>
            <a:chExt cx="2514599" cy="2249369"/>
          </a:xfrm>
        </p:grpSpPr>
        <p:grpSp>
          <p:nvGrpSpPr>
            <p:cNvPr id="14" name="Group 13"/>
            <p:cNvGrpSpPr/>
            <p:nvPr/>
          </p:nvGrpSpPr>
          <p:grpSpPr>
            <a:xfrm>
              <a:off x="6400801" y="1817130"/>
              <a:ext cx="2514599" cy="1702830"/>
              <a:chOff x="5850873" y="2625073"/>
              <a:chExt cx="2552702" cy="1466850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5850873" y="3025123"/>
                <a:ext cx="1276352" cy="762000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Out-of-Order</a:t>
                </a: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5850875" y="3787123"/>
                <a:ext cx="1276351" cy="304800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SIMD</a:t>
                </a:r>
                <a:endParaRPr lang="en-US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290379" y="3025123"/>
                <a:ext cx="1113195" cy="1066800"/>
              </a:xfrm>
              <a:prstGeom prst="roundRect">
                <a:avLst>
                  <a:gd name="adj" fmla="val 0"/>
                </a:avLst>
              </a:prstGeom>
              <a:solidFill>
                <a:schemeClr val="accent6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Explicit-</a:t>
                </a:r>
              </a:p>
              <a:p>
                <a:pPr algn="ctr"/>
                <a:r>
                  <a:rPr lang="en-US" dirty="0" smtClean="0"/>
                  <a:t>Dataflow</a:t>
                </a:r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850875" y="2625073"/>
                <a:ext cx="2552700" cy="304800"/>
              </a:xfrm>
              <a:prstGeom prst="roundRect">
                <a:avLst>
                  <a:gd name="adj" fmla="val 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Cache Hierarchy</a:t>
                </a:r>
                <a:endParaRPr lang="en-US" dirty="0"/>
              </a:p>
            </p:txBody>
          </p:sp>
        </p:grpSp>
        <p:sp>
          <p:nvSpPr>
            <p:cNvPr id="41" name="Freeform 40"/>
            <p:cNvSpPr/>
            <p:nvPr/>
          </p:nvSpPr>
          <p:spPr>
            <a:xfrm flipV="1">
              <a:off x="7372507" y="3610485"/>
              <a:ext cx="622873" cy="77371"/>
            </a:xfrm>
            <a:custGeom>
              <a:avLst/>
              <a:gdLst>
                <a:gd name="connsiteX0" fmla="*/ 0 w 885825"/>
                <a:gd name="connsiteY0" fmla="*/ 181172 h 181172"/>
                <a:gd name="connsiteX1" fmla="*/ 438150 w 885825"/>
                <a:gd name="connsiteY1" fmla="*/ 197 h 181172"/>
                <a:gd name="connsiteX2" fmla="*/ 885825 w 885825"/>
                <a:gd name="connsiteY2" fmla="*/ 143072 h 18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181172">
                  <a:moveTo>
                    <a:pt x="0" y="181172"/>
                  </a:moveTo>
                  <a:cubicBezTo>
                    <a:pt x="145256" y="93859"/>
                    <a:pt x="290513" y="6547"/>
                    <a:pt x="438150" y="197"/>
                  </a:cubicBezTo>
                  <a:cubicBezTo>
                    <a:pt x="585787" y="-6153"/>
                    <a:pt x="885825" y="143072"/>
                    <a:pt x="885825" y="143072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53423" y="3687858"/>
              <a:ext cx="1730793" cy="378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fast-switching</a:t>
              </a:r>
              <a:endParaRPr lang="en-US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81599" y="3149753"/>
            <a:ext cx="172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VonNeumann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649" y="3149753"/>
            <a:ext cx="172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Data-Parallel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07112" y="3149753"/>
            <a:ext cx="172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Dataflow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986451"/>
              </p:ext>
            </p:extLst>
          </p:nvPr>
        </p:nvGraphicFramePr>
        <p:xfrm>
          <a:off x="-1253130" y="3992439"/>
          <a:ext cx="6673187" cy="3091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200707" y="4969695"/>
            <a:ext cx="781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13%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449727" y="5521208"/>
            <a:ext cx="735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81599" y="5890540"/>
            <a:ext cx="735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63%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 rot="15950037" flipV="1">
            <a:off x="4495484" y="2209416"/>
            <a:ext cx="1061228" cy="495942"/>
            <a:chOff x="5909509" y="6232598"/>
            <a:chExt cx="2620636" cy="278789"/>
          </a:xfrm>
        </p:grpSpPr>
        <p:cxnSp>
          <p:nvCxnSpPr>
            <p:cNvPr id="49" name="Straight Arrow Connector 48"/>
            <p:cNvCxnSpPr/>
            <p:nvPr/>
          </p:nvCxnSpPr>
          <p:spPr>
            <a:xfrm flipH="1">
              <a:off x="5909509" y="6244266"/>
              <a:ext cx="483264" cy="2667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251098" y="6256355"/>
              <a:ext cx="0" cy="255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8133979" y="6232598"/>
              <a:ext cx="396166" cy="2667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811224" y="4113043"/>
            <a:ext cx="3998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Workload Architecture Affinity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5051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Graphic spid="39" grpId="0">
        <p:bldAsOne/>
      </p:bldGraphic>
      <p:bldP spid="45" grpId="0"/>
      <p:bldP spid="46" grpId="0"/>
      <p:bldP spid="47" grpId="0"/>
      <p:bldP spid="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22918</TotalTime>
  <Words>1553</Words>
  <Application>Microsoft Office PowerPoint</Application>
  <PresentationFormat>On-screen Show (4:3)</PresentationFormat>
  <Paragraphs>570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Consolas</vt:lpstr>
      <vt:lpstr>Wingdings</vt:lpstr>
      <vt:lpstr>Office Theme</vt:lpstr>
      <vt:lpstr> Exploring the Potential of Heterogeneous  Von Neumann / Dataflow  Execution Models 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Outline</vt:lpstr>
      <vt:lpstr>Property 1: Affinity Phase Behavior</vt:lpstr>
      <vt:lpstr>Property 2: Benefits of Restricted Scope</vt:lpstr>
      <vt:lpstr>PowerPoint Presentation</vt:lpstr>
      <vt:lpstr>Outline</vt:lpstr>
      <vt:lpstr>System Overview</vt:lpstr>
      <vt:lpstr>Leveraging Decades of Dataflow Research</vt:lpstr>
      <vt:lpstr>SEED Architecture</vt:lpstr>
      <vt:lpstr>Capability Comparison</vt:lpstr>
      <vt:lpstr>Outline</vt:lpstr>
      <vt:lpstr>Experimental Setup</vt:lpstr>
      <vt:lpstr>Architecture Comparison</vt:lpstr>
      <vt:lpstr>Dataflow Heterogeneity Analysis</vt:lpstr>
      <vt:lpstr>Dataflow Heterogeneity Analysis</vt:lpstr>
      <vt:lpstr>Dataflow Heterogeneity Analysis</vt:lpstr>
      <vt:lpstr>Dataflow Heterogeneity Analysis</vt:lpstr>
      <vt:lpstr>Dataflow Heterogeneity Analysis</vt:lpstr>
      <vt:lpstr>Dataflow Heterogeneity Analysis</vt:lpstr>
      <vt:lpstr>Dataflow Heterogeneity Analysis</vt:lpstr>
      <vt:lpstr>Heterogeneity Analysis Summary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Admin</dc:creator>
  <cp:lastModifiedBy>Tony Nowatzki</cp:lastModifiedBy>
  <cp:revision>319</cp:revision>
  <dcterms:created xsi:type="dcterms:W3CDTF">2015-05-28T20:28:23Z</dcterms:created>
  <dcterms:modified xsi:type="dcterms:W3CDTF">2015-06-27T15:41:08Z</dcterms:modified>
</cp:coreProperties>
</file>