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8" r:id="rId3"/>
    <p:sldId id="257" r:id="rId4"/>
    <p:sldId id="307" r:id="rId5"/>
    <p:sldId id="260" r:id="rId6"/>
    <p:sldId id="278" r:id="rId7"/>
    <p:sldId id="279" r:id="rId8"/>
    <p:sldId id="280" r:id="rId9"/>
    <p:sldId id="281" r:id="rId10"/>
    <p:sldId id="282" r:id="rId11"/>
    <p:sldId id="261" r:id="rId12"/>
    <p:sldId id="262" r:id="rId13"/>
    <p:sldId id="283" r:id="rId14"/>
    <p:sldId id="284" r:id="rId15"/>
    <p:sldId id="291" r:id="rId16"/>
    <p:sldId id="263" r:id="rId17"/>
    <p:sldId id="264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93" r:id="rId26"/>
    <p:sldId id="294" r:id="rId27"/>
    <p:sldId id="296" r:id="rId28"/>
    <p:sldId id="297" r:id="rId29"/>
    <p:sldId id="292" r:id="rId30"/>
    <p:sldId id="298" r:id="rId31"/>
    <p:sldId id="274" r:id="rId32"/>
    <p:sldId id="299" r:id="rId33"/>
    <p:sldId id="300" r:id="rId34"/>
    <p:sldId id="276" r:id="rId35"/>
    <p:sldId id="277" r:id="rId36"/>
    <p:sldId id="275" r:id="rId37"/>
    <p:sldId id="301" r:id="rId38"/>
    <p:sldId id="309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26FCB-3A59-452A-8472-AF127EB7C859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CAE85-CE1F-4F71-98DF-C940078DA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348A1F-0C62-4CE3-B86B-D3F906A060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9588BF-E912-4738-ADC1-31300A384D3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7B42E9-2DB4-4CC4-8E88-CC863A98E42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A2DAA-7AC8-4911-AFCE-64A95EE6B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F68C9C-6628-4C17-A158-FBCD77D25AF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34718A-E8EB-4D94-9ACA-1FFE4CDC41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B7189C-7CFC-451D-BD38-3F2ED8701B4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9102FC-3220-4619-ACBA-F46AE4AD92A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5263C2D-C432-45C1-A716-61AF92D679A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C96E941-521C-4010-B68C-92A36866977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90BCD2-18C1-4A02-B219-5B41ABD0389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78719" y="686405"/>
            <a:ext cx="450056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493" tIns="43247" rIns="86493" bIns="43247" anchor="ctr"/>
          <a:lstStyle/>
          <a:p>
            <a:endParaRPr lang="en-US">
              <a:ea typeface="Bitstream Vera Sans" charset="0"/>
              <a:cs typeface="Bitstream Vera Sans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915293" y="4342190"/>
            <a:ext cx="5024438" cy="4204608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DFBB7B4-8584-4C51-BF6E-E0FDA7D6A6E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18164A-26A0-4940-AC47-AB5771BE08D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EBC5390-C74F-4055-80A1-B935710B18FA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815099-FAEF-41AD-846D-EE299097196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2D331-D2A8-472F-B7F4-10549DFF83C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238300F-625E-4C9F-A091-0C1E52E80966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CAE85-CE1F-4F71-98DF-C940078DAC3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1BCF3-F917-46D6-B8E3-6AF7EEB407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41AF4-ACDF-4D2C-BA8D-F6DA3D24ECA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1BCF3-F917-46D6-B8E3-6AF7EEB407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5E2ACF-4174-461A-8516-C8705166FE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73888-A7A6-42BC-B57C-7867C49E42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BE1C2-9963-4500-8C90-3404C1D1DF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7197DF-D8A0-466D-861B-7DF60A26BD1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741FF-F4B0-4498-BFE8-B6C7B35785C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B39D0-1D36-4BF1-8883-DEA0BEF2BF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3F55B-8E61-4FF8-A334-99C7458459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E6B1DE-523F-410E-BAF1-20BB9F0043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3F1DD-D82B-4678-9E7C-929056C41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828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causal phenotype network incorporating genetic variation and biological knowledge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76600"/>
            <a:ext cx="6934200" cy="2362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Brian S </a:t>
            </a:r>
            <a:r>
              <a:rPr lang="en-US" dirty="0" err="1" smtClean="0">
                <a:solidFill>
                  <a:schemeClr val="tx1"/>
                </a:solidFill>
              </a:rPr>
              <a:t>Yandell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Jee</a:t>
            </a:r>
            <a:r>
              <a:rPr lang="en-US" dirty="0" smtClean="0">
                <a:solidFill>
                  <a:schemeClr val="tx1"/>
                </a:solidFill>
              </a:rPr>
              <a:t> Young Moon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Wisconsin-Madison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Elias </a:t>
            </a:r>
            <a:r>
              <a:rPr lang="en-US" dirty="0" err="1" smtClean="0">
                <a:solidFill>
                  <a:schemeClr val="tx1"/>
                </a:solidFill>
              </a:rPr>
              <a:t>Chaibub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Neto</a:t>
            </a:r>
            <a:r>
              <a:rPr lang="en-US" dirty="0" smtClean="0">
                <a:solidFill>
                  <a:schemeClr val="tx1"/>
                </a:solidFill>
              </a:rPr>
              <a:t>, Sage Bionetworks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Xinwei</a:t>
            </a:r>
            <a:r>
              <a:rPr lang="en-US" dirty="0" smtClean="0">
                <a:solidFill>
                  <a:schemeClr val="tx1"/>
                </a:solidFill>
              </a:rPr>
              <a:t> Deng, </a:t>
            </a:r>
            <a:r>
              <a:rPr lang="en-US" smtClean="0">
                <a:solidFill>
                  <a:schemeClr val="tx1"/>
                </a:solidFill>
              </a:rPr>
              <a:t>VA Tech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100" dirty="0" smtClean="0">
                <a:solidFill>
                  <a:schemeClr val="tx1"/>
                </a:solidFill>
              </a:rPr>
              <a:t>http://www.stat.wisc.edu/~yandell/talk/2012.oslo.pdf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6A44-82EE-4BE5-B79F-B3FD3A0129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775" y="457200"/>
            <a:ext cx="5776913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495675"/>
            <a:ext cx="5727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028950"/>
            <a:ext cx="245586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1143000" y="2678113"/>
            <a:ext cx="1236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609600" y="533400"/>
            <a:ext cx="27797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reverse edges</a:t>
            </a:r>
          </a:p>
          <a:p>
            <a:r>
              <a:rPr lang="en-US" sz="3200"/>
              <a:t>using QTLs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67638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causal graphical models in systems genetics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What if genetic architecture and causal network are unknown? </a:t>
            </a:r>
            <a:r>
              <a:rPr lang="en-US" sz="2400" smtClean="0"/>
              <a:t>jointly infer both using iteration</a:t>
            </a:r>
          </a:p>
          <a:p>
            <a:pPr eaLnBrk="1" hangingPunct="1"/>
            <a:r>
              <a:rPr lang="en-US" sz="2000" smtClean="0"/>
              <a:t>Chaibub Neto, Keller, Attie, Yandell (2010) Causal Graphical Models in Systems Genetics: a unified framework for joint inference of causal network and genetic architecture for correlated phenotypes. </a:t>
            </a:r>
            <a:r>
              <a:rPr lang="en-US" sz="2000" i="1" smtClean="0"/>
              <a:t>Ann Appl Statist 4</a:t>
            </a:r>
            <a:r>
              <a:rPr lang="en-US" sz="2000" smtClean="0"/>
              <a:t>: 320-339. [doi:10.1214/09-AOAS288]</a:t>
            </a:r>
          </a:p>
          <a:p>
            <a:pPr eaLnBrk="1" hangingPunct="1"/>
            <a:r>
              <a:rPr lang="en-US" sz="2000" smtClean="0"/>
              <a:t>R/qtlnet available from www.github.org/byandell</a:t>
            </a:r>
          </a:p>
          <a:p>
            <a:pPr eaLnBrk="1" hangingPunct="1"/>
            <a:r>
              <a:rPr lang="en-US" sz="2400" smtClean="0"/>
              <a:t>Related references</a:t>
            </a:r>
          </a:p>
          <a:p>
            <a:pPr lvl="1" eaLnBrk="1" hangingPunct="1"/>
            <a:r>
              <a:rPr lang="en-US" sz="2000" smtClean="0"/>
              <a:t>Schadt et al. Lusis (2005 </a:t>
            </a:r>
            <a:r>
              <a:rPr lang="en-US" sz="2000" i="1" smtClean="0"/>
              <a:t>Nat Genet</a:t>
            </a:r>
            <a:r>
              <a:rPr lang="en-US" sz="2000" smtClean="0"/>
              <a:t>); Li et al. Churchill (2006 </a:t>
            </a:r>
            <a:r>
              <a:rPr lang="en-US" sz="2000" i="1" smtClean="0"/>
              <a:t>Genetics</a:t>
            </a:r>
            <a:r>
              <a:rPr lang="en-US" sz="2000" smtClean="0"/>
              <a:t>); Chen Emmert-Streib Storey(2007 </a:t>
            </a:r>
            <a:r>
              <a:rPr lang="en-US" sz="2000" i="1" smtClean="0"/>
              <a:t>Genome Bio</a:t>
            </a:r>
            <a:r>
              <a:rPr lang="en-US" sz="2000" smtClean="0"/>
              <a:t>); Liu de la Fuente Hoeschele (2008 </a:t>
            </a:r>
            <a:r>
              <a:rPr lang="en-US" sz="2000" i="1" smtClean="0"/>
              <a:t>Genetics</a:t>
            </a:r>
            <a:r>
              <a:rPr lang="en-US" sz="2000" smtClean="0"/>
              <a:t>);  Winrow et al. Turek (2009 </a:t>
            </a:r>
            <a:r>
              <a:rPr lang="en-US" sz="2000" i="1" smtClean="0"/>
              <a:t>PLoS ONE</a:t>
            </a:r>
            <a:r>
              <a:rPr lang="en-US" sz="2000" smtClean="0"/>
              <a:t>); Hageman et al. Churchill (2011 </a:t>
            </a:r>
            <a:r>
              <a:rPr lang="en-US" sz="2000" i="1" smtClean="0"/>
              <a:t>Genetics</a:t>
            </a:r>
            <a:r>
              <a:rPr lang="en-US" sz="2000" smtClean="0"/>
              <a:t>) </a:t>
            </a: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11C20B-9D35-4F30-BA5F-C7B36BC60BB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idea of QTLnet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iterate between finding QTL and network</a:t>
            </a:r>
          </a:p>
          <a:p>
            <a:pPr eaLnBrk="1" hangingPunct="1"/>
            <a:r>
              <a:rPr lang="en-US" smtClean="0"/>
              <a:t>genetic architecture given causal network</a:t>
            </a:r>
          </a:p>
          <a:p>
            <a:pPr lvl="1" eaLnBrk="1" hangingPunct="1"/>
            <a:r>
              <a:rPr lang="en-US" smtClean="0"/>
              <a:t>trait y depends on parents pa(y) in network</a:t>
            </a:r>
          </a:p>
          <a:p>
            <a:pPr lvl="1" eaLnBrk="1" hangingPunct="1"/>
            <a:r>
              <a:rPr lang="en-US" smtClean="0"/>
              <a:t>QTL for y found conditional on pa(y)</a:t>
            </a:r>
          </a:p>
          <a:p>
            <a:pPr lvl="2" eaLnBrk="1" hangingPunct="1"/>
            <a:r>
              <a:rPr lang="en-US" smtClean="0"/>
              <a:t>Parents pa(y) are interacting covariates for QTL scan</a:t>
            </a:r>
          </a:p>
          <a:p>
            <a:pPr eaLnBrk="1" hangingPunct="1"/>
            <a:r>
              <a:rPr lang="en-US" smtClean="0"/>
              <a:t>causal network given genetic architecture</a:t>
            </a:r>
          </a:p>
          <a:p>
            <a:pPr lvl="1" eaLnBrk="1" hangingPunct="1"/>
            <a:r>
              <a:rPr lang="en-US" smtClean="0"/>
              <a:t>build (adjust) causal network given QTL</a:t>
            </a:r>
          </a:p>
          <a:p>
            <a:pPr lvl="1" eaLnBrk="1" hangingPunct="1"/>
            <a:r>
              <a:rPr lang="en-US" smtClean="0"/>
              <a:t>each direction change may alter neighbor edges</a:t>
            </a:r>
          </a:p>
          <a:p>
            <a:pPr eaLnBrk="1" hangingPunct="1"/>
            <a:endParaRPr lang="en-US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EA5EB-2E37-4CCF-BE23-6562908C54A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missing data method: MCMC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known phenotypes </a:t>
            </a:r>
            <a:r>
              <a:rPr lang="en-US" i="1" smtClean="0"/>
              <a:t>Y</a:t>
            </a:r>
            <a:r>
              <a:rPr lang="en-US" smtClean="0"/>
              <a:t>, genotypes </a:t>
            </a:r>
            <a:r>
              <a:rPr lang="en-US" i="1" smtClean="0"/>
              <a:t>Q</a:t>
            </a:r>
          </a:p>
          <a:p>
            <a:r>
              <a:rPr lang="en-US" smtClean="0"/>
              <a:t>unknown graph </a:t>
            </a:r>
            <a:r>
              <a:rPr lang="en-US" i="1" smtClean="0"/>
              <a:t>G</a:t>
            </a:r>
          </a:p>
          <a:p>
            <a:r>
              <a:rPr lang="en-US" smtClean="0"/>
              <a:t>want to study Pr(</a:t>
            </a:r>
            <a:r>
              <a:rPr lang="en-US" i="1" smtClean="0"/>
              <a:t>Y </a:t>
            </a:r>
            <a:r>
              <a:rPr lang="en-US" smtClean="0"/>
              <a:t>| </a:t>
            </a:r>
            <a:r>
              <a:rPr lang="en-US" i="1" smtClean="0"/>
              <a:t>G</a:t>
            </a:r>
            <a:r>
              <a:rPr lang="en-US" smtClean="0"/>
              <a:t>, </a:t>
            </a:r>
            <a:r>
              <a:rPr lang="en-US" i="1" smtClean="0"/>
              <a:t>Q</a:t>
            </a:r>
            <a:r>
              <a:rPr lang="en-US" smtClean="0"/>
              <a:t>)</a:t>
            </a:r>
          </a:p>
          <a:p>
            <a:r>
              <a:rPr lang="en-US" smtClean="0"/>
              <a:t>break down in terms of individual edges</a:t>
            </a:r>
          </a:p>
          <a:p>
            <a:pPr lvl="1"/>
            <a:r>
              <a:rPr lang="en-US" smtClean="0"/>
              <a:t>Pr(</a:t>
            </a:r>
            <a:r>
              <a:rPr lang="en-US" i="1" smtClean="0"/>
              <a:t>Y</a:t>
            </a:r>
            <a:r>
              <a:rPr lang="en-US" smtClean="0"/>
              <a:t>|</a:t>
            </a:r>
            <a:r>
              <a:rPr lang="en-US" i="1" smtClean="0"/>
              <a:t>G,Q</a:t>
            </a:r>
            <a:r>
              <a:rPr lang="en-US" smtClean="0"/>
              <a:t>)  = sum of Pr(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smtClean="0"/>
              <a:t> | pa(</a:t>
            </a:r>
            <a:r>
              <a:rPr lang="en-US" i="1" smtClean="0"/>
              <a:t>Y</a:t>
            </a:r>
            <a:r>
              <a:rPr lang="en-US" i="1" baseline="-25000" smtClean="0"/>
              <a:t>i</a:t>
            </a:r>
            <a:r>
              <a:rPr lang="en-US" smtClean="0"/>
              <a:t>), </a:t>
            </a:r>
            <a:r>
              <a:rPr lang="en-US" i="1" smtClean="0"/>
              <a:t>Q</a:t>
            </a:r>
            <a:r>
              <a:rPr lang="en-US" smtClean="0"/>
              <a:t>)</a:t>
            </a:r>
          </a:p>
          <a:p>
            <a:r>
              <a:rPr lang="en-US" smtClean="0"/>
              <a:t>sample new values for individual edges</a:t>
            </a:r>
          </a:p>
          <a:p>
            <a:pPr lvl="1"/>
            <a:r>
              <a:rPr lang="en-US" smtClean="0"/>
              <a:t>given current value of all other edges</a:t>
            </a:r>
          </a:p>
          <a:p>
            <a:r>
              <a:rPr lang="en-US" smtClean="0"/>
              <a:t>repeat many times and average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FCFD4-29E8-4845-A1E7-F17CD338E0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MCMC steps for QTLnet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800" smtClean="0"/>
              <a:t>propose new causal network </a:t>
            </a:r>
            <a:r>
              <a:rPr lang="en-US" sz="2800" i="1" smtClean="0"/>
              <a:t>G</a:t>
            </a:r>
          </a:p>
          <a:p>
            <a:pPr lvl="1" eaLnBrk="1" hangingPunct="1"/>
            <a:r>
              <a:rPr lang="en-US" sz="2400" smtClean="0"/>
              <a:t>with simple changes to current network:</a:t>
            </a:r>
          </a:p>
          <a:p>
            <a:pPr lvl="1" eaLnBrk="1" hangingPunct="1"/>
            <a:r>
              <a:rPr lang="en-US" sz="2400" smtClean="0"/>
              <a:t>change edge direction</a:t>
            </a:r>
          </a:p>
          <a:p>
            <a:pPr lvl="1" eaLnBrk="1" hangingPunct="1"/>
            <a:r>
              <a:rPr lang="en-US" sz="2400" smtClean="0"/>
              <a:t>add or drop edge</a:t>
            </a:r>
          </a:p>
          <a:p>
            <a:pPr eaLnBrk="1" hangingPunct="1"/>
            <a:r>
              <a:rPr lang="en-US" sz="2800" smtClean="0"/>
              <a:t>find any new genetic architectures </a:t>
            </a:r>
            <a:r>
              <a:rPr lang="en-US" sz="2800" i="1" smtClean="0"/>
              <a:t>Q</a:t>
            </a:r>
          </a:p>
          <a:p>
            <a:pPr lvl="1" eaLnBrk="1" hangingPunct="1"/>
            <a:r>
              <a:rPr lang="en-US" sz="2400" smtClean="0"/>
              <a:t>update phenotypes when parents pa(y) change in new </a:t>
            </a:r>
            <a:r>
              <a:rPr lang="en-US" sz="2400" i="1" smtClean="0"/>
              <a:t>G</a:t>
            </a:r>
          </a:p>
          <a:p>
            <a:pPr eaLnBrk="1" hangingPunct="1"/>
            <a:r>
              <a:rPr lang="en-US" sz="2800" smtClean="0"/>
              <a:t>compute likelihood for new network and QTL</a:t>
            </a:r>
          </a:p>
          <a:p>
            <a:pPr lvl="1" eaLnBrk="1" hangingPunct="1"/>
            <a:r>
              <a:rPr lang="en-US" sz="2400" smtClean="0"/>
              <a:t>Pr(</a:t>
            </a:r>
            <a:r>
              <a:rPr lang="en-US" sz="2400" i="1" smtClean="0"/>
              <a:t>Y </a:t>
            </a:r>
            <a:r>
              <a:rPr lang="en-US" sz="2400" smtClean="0"/>
              <a:t>| </a:t>
            </a:r>
            <a:r>
              <a:rPr lang="en-US" sz="2400" i="1" smtClean="0"/>
              <a:t>G</a:t>
            </a:r>
            <a:r>
              <a:rPr lang="en-US" sz="2400" smtClean="0"/>
              <a:t>, </a:t>
            </a:r>
            <a:r>
              <a:rPr lang="en-US" sz="2400" i="1" smtClean="0"/>
              <a:t>Q</a:t>
            </a:r>
            <a:r>
              <a:rPr lang="en-US" sz="2400" smtClean="0"/>
              <a:t>)</a:t>
            </a:r>
          </a:p>
          <a:p>
            <a:pPr eaLnBrk="1" hangingPunct="1"/>
            <a:r>
              <a:rPr lang="en-US" sz="2800" smtClean="0"/>
              <a:t>accept or reject new network and QTL</a:t>
            </a:r>
          </a:p>
          <a:p>
            <a:pPr lvl="1" eaLnBrk="1" hangingPunct="1"/>
            <a:r>
              <a:rPr lang="en-US" sz="2400" smtClean="0"/>
              <a:t>usual Metropolis-Hastings idea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0786-368A-43B3-A84C-8B90DC7F1A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BxH</a:t>
            </a:r>
            <a:r>
              <a:rPr lang="en-US" dirty="0" smtClean="0"/>
              <a:t> </a:t>
            </a:r>
            <a:r>
              <a:rPr lang="en-US" dirty="0" err="1" smtClean="0"/>
              <a:t>ApoE</a:t>
            </a:r>
            <a:r>
              <a:rPr lang="en-US" dirty="0" smtClean="0"/>
              <a:t>-/- causal network</a:t>
            </a:r>
            <a:br>
              <a:rPr lang="en-US" dirty="0" smtClean="0"/>
            </a:br>
            <a:r>
              <a:rPr lang="en-US" dirty="0" smtClean="0"/>
              <a:t>for transcription factor </a:t>
            </a:r>
            <a:r>
              <a:rPr lang="en-US" dirty="0" err="1" smtClean="0"/>
              <a:t>Pscdbp</a:t>
            </a:r>
            <a:endParaRPr lang="en-US" dirty="0"/>
          </a:p>
        </p:txBody>
      </p:sp>
      <p:pic>
        <p:nvPicPr>
          <p:cNvPr id="37891" name="Picture 4" descr="Pscdbp.for.Bri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1600200"/>
            <a:ext cx="9372600" cy="454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endCxn id="37893" idx="3"/>
          </p:cNvCxnSpPr>
          <p:nvPr/>
        </p:nvCxnSpPr>
        <p:spPr>
          <a:xfrm rot="10800000">
            <a:off x="5632450" y="1895475"/>
            <a:ext cx="387350" cy="28416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TextBox 6"/>
          <p:cNvSpPr txBox="1">
            <a:spLocks noChangeArrowheads="1"/>
          </p:cNvSpPr>
          <p:nvPr/>
        </p:nvSpPr>
        <p:spPr bwMode="auto">
          <a:xfrm>
            <a:off x="4038600" y="1665287"/>
            <a:ext cx="1593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causal trait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5AAB6-D626-497C-94DA-B89DCC7C45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7895" name="TextBox 8"/>
          <p:cNvSpPr txBox="1">
            <a:spLocks noChangeArrowheads="1"/>
          </p:cNvSpPr>
          <p:nvPr/>
        </p:nvSpPr>
        <p:spPr bwMode="auto">
          <a:xfrm>
            <a:off x="304800" y="5006975"/>
            <a:ext cx="25765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work of</a:t>
            </a:r>
          </a:p>
          <a:p>
            <a:pPr algn="ctr"/>
            <a:r>
              <a:rPr lang="en-US" sz="2400" b="1"/>
              <a:t>Elias Chaibub Neto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5419" y="6019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Ghazalpour</a:t>
            </a:r>
            <a:r>
              <a:rPr lang="en-US" dirty="0" smtClean="0"/>
              <a:t> et al.(2006) </a:t>
            </a:r>
            <a:r>
              <a:rPr lang="en-US" i="1" dirty="0" err="1" smtClean="0"/>
              <a:t>PLoS</a:t>
            </a:r>
            <a:r>
              <a:rPr lang="en-US" i="1" dirty="0" smtClean="0"/>
              <a:t> Genetics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7638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scaling up to larger networks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reduce complexity of graphs</a:t>
            </a:r>
          </a:p>
          <a:p>
            <a:pPr lvl="1"/>
            <a:r>
              <a:rPr lang="en-US" smtClean="0"/>
              <a:t>use prior knowledge to constrain valid edges</a:t>
            </a:r>
          </a:p>
          <a:p>
            <a:pPr lvl="1"/>
            <a:r>
              <a:rPr lang="en-US" smtClean="0"/>
              <a:t>restrict number of causal edges into each node</a:t>
            </a:r>
          </a:p>
          <a:p>
            <a:r>
              <a:rPr lang="en-US" smtClean="0"/>
              <a:t>make task parallel: run on many machines</a:t>
            </a:r>
          </a:p>
          <a:p>
            <a:pPr lvl="1"/>
            <a:r>
              <a:rPr lang="en-US" smtClean="0"/>
              <a:t>pre-compute conditional probabilities</a:t>
            </a:r>
          </a:p>
          <a:p>
            <a:pPr lvl="1"/>
            <a:r>
              <a:rPr lang="en-US" smtClean="0"/>
              <a:t>run multiple parallel Markov chains</a:t>
            </a:r>
          </a:p>
          <a:p>
            <a:r>
              <a:rPr lang="en-US" smtClean="0"/>
              <a:t>rethink approach</a:t>
            </a:r>
          </a:p>
          <a:p>
            <a:pPr lvl="1"/>
            <a:r>
              <a:rPr lang="en-US" smtClean="0"/>
              <a:t>LASSO, sparse PLS, other optimization methods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023E4B-E7E9-42D0-A7FF-B91FAA1E4FA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mtClean="0"/>
              <a:t>graph complexity with node parents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4C9495-77D6-487E-B7D4-4DFEB17C6CA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62484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pa2</a:t>
            </a:r>
          </a:p>
        </p:txBody>
      </p:sp>
      <p:sp>
        <p:nvSpPr>
          <p:cNvPr id="8" name="Oval 7"/>
          <p:cNvSpPr/>
          <p:nvPr/>
        </p:nvSpPr>
        <p:spPr>
          <a:xfrm>
            <a:off x="5029200" y="25908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10" name="Oval 9"/>
          <p:cNvSpPr/>
          <p:nvPr/>
        </p:nvSpPr>
        <p:spPr>
          <a:xfrm>
            <a:off x="60960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11" name="Straight Arrow Connector 10"/>
          <p:cNvCxnSpPr>
            <a:stCxn id="8" idx="5"/>
            <a:endCxn id="10" idx="1"/>
          </p:cNvCxnSpPr>
          <p:nvPr/>
        </p:nvCxnSpPr>
        <p:spPr>
          <a:xfrm rot="16200000" flipH="1">
            <a:off x="5697538" y="3159125"/>
            <a:ext cx="819150" cy="3333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10" idx="0"/>
          </p:cNvCxnSpPr>
          <p:nvPr/>
        </p:nvCxnSpPr>
        <p:spPr>
          <a:xfrm rot="5400000">
            <a:off x="6381750" y="3295650"/>
            <a:ext cx="6858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4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0" y="48768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of3</a:t>
            </a:r>
          </a:p>
        </p:txBody>
      </p:sp>
      <p:sp>
        <p:nvSpPr>
          <p:cNvPr id="16" name="Oval 15"/>
          <p:cNvSpPr/>
          <p:nvPr/>
        </p:nvSpPr>
        <p:spPr>
          <a:xfrm>
            <a:off x="50292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18" name="Straight Arrow Connector 17"/>
          <p:cNvCxnSpPr>
            <a:stCxn id="10" idx="3"/>
            <a:endCxn id="16" idx="7"/>
          </p:cNvCxnSpPr>
          <p:nvPr/>
        </p:nvCxnSpPr>
        <p:spPr>
          <a:xfrm rot="5400000">
            <a:off x="56268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4"/>
            <a:endCxn id="14" idx="0"/>
          </p:cNvCxnSpPr>
          <p:nvPr/>
        </p:nvCxnSpPr>
        <p:spPr>
          <a:xfrm rot="16200000" flipH="1">
            <a:off x="6400800" y="4495800"/>
            <a:ext cx="685800" cy="7620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5"/>
            <a:endCxn id="15" idx="1"/>
          </p:cNvCxnSpPr>
          <p:nvPr/>
        </p:nvCxnSpPr>
        <p:spPr>
          <a:xfrm rot="16200000" flipH="1">
            <a:off x="7035800" y="4214813"/>
            <a:ext cx="841375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1752600" y="2438400"/>
            <a:ext cx="10668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pa1</a:t>
            </a:r>
          </a:p>
        </p:txBody>
      </p:sp>
      <p:sp>
        <p:nvSpPr>
          <p:cNvPr id="78" name="Oval 77"/>
          <p:cNvSpPr/>
          <p:nvPr/>
        </p:nvSpPr>
        <p:spPr>
          <a:xfrm>
            <a:off x="1676400" y="3657600"/>
            <a:ext cx="12192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node</a:t>
            </a:r>
          </a:p>
        </p:txBody>
      </p:sp>
      <p:cxnSp>
        <p:nvCxnSpPr>
          <p:cNvPr id="79" name="Straight Arrow Connector 78"/>
          <p:cNvCxnSpPr>
            <a:stCxn id="77" idx="4"/>
            <a:endCxn id="78" idx="0"/>
          </p:cNvCxnSpPr>
          <p:nvPr/>
        </p:nvCxnSpPr>
        <p:spPr>
          <a:xfrm rot="5400000">
            <a:off x="1866901" y="3238500"/>
            <a:ext cx="838200" cy="31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18288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of2</a:t>
            </a:r>
          </a:p>
        </p:txBody>
      </p:sp>
      <p:sp>
        <p:nvSpPr>
          <p:cNvPr id="83" name="Oval 82"/>
          <p:cNvSpPr/>
          <p:nvPr/>
        </p:nvSpPr>
        <p:spPr>
          <a:xfrm>
            <a:off x="609600" y="4876800"/>
            <a:ext cx="914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of1</a:t>
            </a:r>
          </a:p>
        </p:txBody>
      </p:sp>
      <p:cxnSp>
        <p:nvCxnSpPr>
          <p:cNvPr id="84" name="Straight Arrow Connector 83"/>
          <p:cNvCxnSpPr>
            <a:stCxn id="78" idx="3"/>
            <a:endCxn id="83" idx="7"/>
          </p:cNvCxnSpPr>
          <p:nvPr/>
        </p:nvCxnSpPr>
        <p:spPr>
          <a:xfrm rot="5400000">
            <a:off x="1207294" y="4296569"/>
            <a:ext cx="830262" cy="463550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8" idx="4"/>
            <a:endCxn id="81" idx="0"/>
          </p:cNvCxnSpPr>
          <p:nvPr/>
        </p:nvCxnSpPr>
        <p:spPr>
          <a:xfrm rot="5400000">
            <a:off x="1943101" y="4533900"/>
            <a:ext cx="68580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315200" y="2590800"/>
            <a:ext cx="9906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pa3</a:t>
            </a:r>
          </a:p>
        </p:txBody>
      </p:sp>
      <p:cxnSp>
        <p:nvCxnSpPr>
          <p:cNvPr id="91" name="Straight Arrow Connector 90"/>
          <p:cNvCxnSpPr>
            <a:stCxn id="90" idx="4"/>
            <a:endCxn id="10" idx="7"/>
          </p:cNvCxnSpPr>
          <p:nvPr/>
        </p:nvCxnSpPr>
        <p:spPr>
          <a:xfrm rot="5400000">
            <a:off x="7092156" y="3017044"/>
            <a:ext cx="763588" cy="673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878388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of3</a:t>
            </a:r>
          </a:p>
        </p:txBody>
      </p:sp>
      <p:cxnSp>
        <p:nvCxnSpPr>
          <p:cNvPr id="30" name="Straight Arrow Connector 29"/>
          <p:cNvCxnSpPr>
            <a:stCxn id="78" idx="5"/>
            <a:endCxn id="29" idx="1"/>
          </p:cNvCxnSpPr>
          <p:nvPr/>
        </p:nvCxnSpPr>
        <p:spPr>
          <a:xfrm rot="16200000" flipH="1">
            <a:off x="2615407" y="4215606"/>
            <a:ext cx="842962" cy="638175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67638" cy="685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parallel phases for larger projects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0451D-3A9C-445B-BA03-ADA48C50058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" name="Oval 6"/>
          <p:cNvSpPr/>
          <p:nvPr/>
        </p:nvSpPr>
        <p:spPr>
          <a:xfrm>
            <a:off x="5334000" y="15240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9530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2.2</a:t>
            </a:r>
          </a:p>
        </p:txBody>
      </p:sp>
      <p:sp>
        <p:nvSpPr>
          <p:cNvPr id="10" name="Oval 9"/>
          <p:cNvSpPr/>
          <p:nvPr/>
        </p:nvSpPr>
        <p:spPr>
          <a:xfrm>
            <a:off x="746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2.b</a:t>
            </a:r>
          </a:p>
        </p:txBody>
      </p:sp>
      <p:sp>
        <p:nvSpPr>
          <p:cNvPr id="11" name="Oval 10"/>
          <p:cNvSpPr/>
          <p:nvPr/>
        </p:nvSpPr>
        <p:spPr>
          <a:xfrm>
            <a:off x="3657600" y="27432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2.1</a:t>
            </a:r>
          </a:p>
        </p:txBody>
      </p:sp>
      <p:sp>
        <p:nvSpPr>
          <p:cNvPr id="45065" name="TextBox 11"/>
          <p:cNvSpPr txBox="1">
            <a:spLocks noChangeArrowheads="1"/>
          </p:cNvSpPr>
          <p:nvPr/>
        </p:nvSpPr>
        <p:spPr bwMode="auto">
          <a:xfrm>
            <a:off x="6324600" y="25908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  <a:endParaRPr lang="en-US" b="1"/>
          </a:p>
        </p:txBody>
      </p:sp>
      <p:cxnSp>
        <p:nvCxnSpPr>
          <p:cNvPr id="14" name="Straight Arrow Connector 13"/>
          <p:cNvCxnSpPr>
            <a:stCxn id="7" idx="3"/>
            <a:endCxn id="11" idx="7"/>
          </p:cNvCxnSpPr>
          <p:nvPr/>
        </p:nvCxnSpPr>
        <p:spPr>
          <a:xfrm rot="5400000">
            <a:off x="4488657" y="1864519"/>
            <a:ext cx="8191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8" idx="0"/>
          </p:cNvCxnSpPr>
          <p:nvPr/>
        </p:nvCxnSpPr>
        <p:spPr>
          <a:xfrm rot="5400000">
            <a:off x="5162550" y="2266950"/>
            <a:ext cx="6858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5"/>
            <a:endCxn id="10" idx="1"/>
          </p:cNvCxnSpPr>
          <p:nvPr/>
        </p:nvCxnSpPr>
        <p:spPr>
          <a:xfrm rot="16200000" flipH="1">
            <a:off x="6312694" y="1521619"/>
            <a:ext cx="8191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334000" y="36576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3" name="Straight Arrow Connector 22"/>
          <p:cNvCxnSpPr>
            <a:stCxn id="11" idx="5"/>
            <a:endCxn id="22" idx="1"/>
          </p:cNvCxnSpPr>
          <p:nvPr/>
        </p:nvCxnSpPr>
        <p:spPr>
          <a:xfrm rot="16200000" flipH="1">
            <a:off x="4564857" y="2877344"/>
            <a:ext cx="6667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4"/>
            <a:endCxn id="22" idx="0"/>
          </p:cNvCxnSpPr>
          <p:nvPr/>
        </p:nvCxnSpPr>
        <p:spPr>
          <a:xfrm rot="16200000" flipH="1">
            <a:off x="5238750" y="3257550"/>
            <a:ext cx="5334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3"/>
            <a:endCxn id="22" idx="7"/>
          </p:cNvCxnSpPr>
          <p:nvPr/>
        </p:nvCxnSpPr>
        <p:spPr>
          <a:xfrm rot="5400000">
            <a:off x="6388894" y="2534444"/>
            <a:ext cx="666750" cy="17351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9530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4.2</a:t>
            </a:r>
          </a:p>
        </p:txBody>
      </p:sp>
      <p:sp>
        <p:nvSpPr>
          <p:cNvPr id="35" name="Oval 34"/>
          <p:cNvSpPr/>
          <p:nvPr/>
        </p:nvSpPr>
        <p:spPr>
          <a:xfrm>
            <a:off x="7467600" y="4724400"/>
            <a:ext cx="10668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4.m</a:t>
            </a:r>
          </a:p>
        </p:txBody>
      </p:sp>
      <p:sp>
        <p:nvSpPr>
          <p:cNvPr id="36" name="Oval 35"/>
          <p:cNvSpPr/>
          <p:nvPr/>
        </p:nvSpPr>
        <p:spPr>
          <a:xfrm>
            <a:off x="3657600" y="4800600"/>
            <a:ext cx="8382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4.1</a:t>
            </a:r>
          </a:p>
        </p:txBody>
      </p:sp>
      <p:sp>
        <p:nvSpPr>
          <p:cNvPr id="45076" name="TextBox 36"/>
          <p:cNvSpPr txBox="1">
            <a:spLocks noChangeArrowheads="1"/>
          </p:cNvSpPr>
          <p:nvPr/>
        </p:nvSpPr>
        <p:spPr bwMode="auto">
          <a:xfrm>
            <a:off x="6324600" y="4648200"/>
            <a:ext cx="544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…</a:t>
            </a:r>
            <a:endParaRPr lang="en-US" b="1"/>
          </a:p>
        </p:txBody>
      </p:sp>
      <p:cxnSp>
        <p:nvCxnSpPr>
          <p:cNvPr id="38" name="Straight Arrow Connector 37"/>
          <p:cNvCxnSpPr>
            <a:stCxn id="22" idx="3"/>
            <a:endCxn id="36" idx="7"/>
          </p:cNvCxnSpPr>
          <p:nvPr/>
        </p:nvCxnSpPr>
        <p:spPr>
          <a:xfrm rot="5400000">
            <a:off x="4526757" y="3960019"/>
            <a:ext cx="7429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2" idx="4"/>
            <a:endCxn id="34" idx="0"/>
          </p:cNvCxnSpPr>
          <p:nvPr/>
        </p:nvCxnSpPr>
        <p:spPr>
          <a:xfrm rot="5400000">
            <a:off x="5200650" y="4362450"/>
            <a:ext cx="6096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2" idx="5"/>
            <a:endCxn id="35" idx="1"/>
          </p:cNvCxnSpPr>
          <p:nvPr/>
        </p:nvCxnSpPr>
        <p:spPr>
          <a:xfrm rot="16200000" flipH="1">
            <a:off x="6394450" y="3573463"/>
            <a:ext cx="6889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334000" y="5638800"/>
            <a:ext cx="609600" cy="533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cxnSp>
        <p:nvCxnSpPr>
          <p:cNvPr id="42" name="Straight Arrow Connector 41"/>
          <p:cNvCxnSpPr>
            <a:stCxn id="36" idx="5"/>
            <a:endCxn id="41" idx="1"/>
          </p:cNvCxnSpPr>
          <p:nvPr/>
        </p:nvCxnSpPr>
        <p:spPr>
          <a:xfrm rot="16200000" flipH="1">
            <a:off x="4602957" y="4896644"/>
            <a:ext cx="590550" cy="1049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4"/>
            <a:endCxn id="41" idx="0"/>
          </p:cNvCxnSpPr>
          <p:nvPr/>
        </p:nvCxnSpPr>
        <p:spPr>
          <a:xfrm rot="16200000" flipH="1">
            <a:off x="5276850" y="5276850"/>
            <a:ext cx="457200" cy="2667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41" idx="7"/>
          </p:cNvCxnSpPr>
          <p:nvPr/>
        </p:nvCxnSpPr>
        <p:spPr>
          <a:xfrm rot="5400000">
            <a:off x="6470650" y="4564063"/>
            <a:ext cx="536575" cy="17684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4" name="TextBox 51"/>
          <p:cNvSpPr txBox="1">
            <a:spLocks noChangeArrowheads="1"/>
          </p:cNvSpPr>
          <p:nvPr/>
        </p:nvSpPr>
        <p:spPr bwMode="auto">
          <a:xfrm>
            <a:off x="304800" y="1600200"/>
            <a:ext cx="3657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1: identify parents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2: compute BICs</a:t>
            </a:r>
          </a:p>
          <a:p>
            <a:pPr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	</a:t>
            </a:r>
            <a:r>
              <a:rPr lang="en-US" sz="1600" b="1">
                <a:solidFill>
                  <a:schemeClr val="tx1"/>
                </a:solidFill>
              </a:rPr>
              <a:t>BIC = LOD – penalty</a:t>
            </a:r>
          </a:p>
          <a:p>
            <a:pPr>
              <a:spcBef>
                <a:spcPts val="600"/>
              </a:spcBef>
            </a:pPr>
            <a:r>
              <a:rPr lang="en-US" sz="1600" b="1">
                <a:solidFill>
                  <a:schemeClr val="tx1"/>
                </a:solidFill>
              </a:rPr>
              <a:t>	all possible parents to all nodes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3: store BICs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4: run Markov chains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n-US" sz="18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1800" b="1">
                <a:solidFill>
                  <a:schemeClr val="tx1"/>
                </a:solidFill>
              </a:rPr>
              <a:t>Phase 5: combine results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16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parallel implementation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59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/>
              <a:t>R/qtlnet available at www.github.org/byandell</a:t>
            </a:r>
          </a:p>
          <a:p>
            <a:pPr>
              <a:spcBef>
                <a:spcPts val="600"/>
              </a:spcBef>
            </a:pPr>
            <a:r>
              <a:rPr lang="en-US" smtClean="0"/>
              <a:t>Condor cluster: chtc.cs.wisc.edu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System Of Automated Runs (SOAR)</a:t>
            </a:r>
          </a:p>
          <a:p>
            <a:pPr lvl="2"/>
            <a:r>
              <a:rPr lang="en-US" smtClean="0"/>
              <a:t>~2000 cores in pool shared by many scientists</a:t>
            </a:r>
          </a:p>
          <a:p>
            <a:pPr lvl="2"/>
            <a:r>
              <a:rPr lang="en-US" smtClean="0"/>
              <a:t>automated run of new jobs placed in project</a:t>
            </a: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3737A-CFD7-49A5-8924-0BBB5EDCBDA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5105400" y="5029200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4</a:t>
            </a:r>
          </a:p>
        </p:txBody>
      </p:sp>
      <p:sp>
        <p:nvSpPr>
          <p:cNvPr id="46088" name="TextBox 11"/>
          <p:cNvSpPr txBox="1">
            <a:spLocks noChangeArrowheads="1"/>
          </p:cNvSpPr>
          <p:nvPr/>
        </p:nvSpPr>
        <p:spPr bwMode="auto">
          <a:xfrm>
            <a:off x="2017713" y="5029200"/>
            <a:ext cx="1030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Phase 2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66951" y="5583237"/>
            <a:ext cx="379412" cy="18891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Monsanto: Yandell © 2012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F56D04-AFA2-4759-84AC-8F3F2E81E40E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1229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05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0"/>
            <a:ext cx="3505200" cy="321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55938"/>
            <a:ext cx="4572000" cy="319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5076825" y="2667000"/>
            <a:ext cx="13287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glucose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7296150" y="2667000"/>
            <a:ext cx="11493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insulin</a:t>
            </a: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1544638" y="6324600"/>
            <a:ext cx="2611437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latin typeface="Lucida Sans Unicode" pitchFamily="32" charset="0"/>
              </a:rPr>
              <a:t>(courtesy AD Attie)</a:t>
            </a:r>
            <a:r>
              <a:rPr lang="ar-SA" sz="2000">
                <a:solidFill>
                  <a:srgbClr val="FFFFFF"/>
                </a:solidFill>
                <a:latin typeface="Lucida Sans Unicode" pitchFamily="32" charset="0"/>
                <a:cs typeface="Arial" charset="0"/>
              </a:rPr>
              <a:t>‏</a:t>
            </a:r>
            <a:endParaRPr lang="en-US" sz="2000">
              <a:solidFill>
                <a:srgbClr val="FFFFFF"/>
              </a:solidFill>
              <a:latin typeface="Lucida Sans Unicode" pitchFamily="32" charset="0"/>
            </a:endParaRP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5068888" y="225425"/>
            <a:ext cx="3081337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BTBR mouse is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insulin resistant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B6 is not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latin typeface="Lucida Sans Unicode" pitchFamily="32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Lucida Sans Unicode" pitchFamily="32" charset="0"/>
              </a:rPr>
              <a:t>make both obese…</a:t>
            </a:r>
          </a:p>
        </p:txBody>
      </p:sp>
      <p:pic>
        <p:nvPicPr>
          <p:cNvPr id="69634" name="Picture 2" descr="http://www.biochem.wisc.edu/faculty/attie/images/attie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33349"/>
            <a:ext cx="1352550" cy="13144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0" y="1487269"/>
            <a:ext cx="1406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Alan </a:t>
            </a:r>
            <a:r>
              <a:rPr lang="en-US" dirty="0" err="1" smtClean="0"/>
              <a:t>Attie</a:t>
            </a:r>
            <a:endParaRPr lang="en-US" dirty="0" smtClean="0"/>
          </a:p>
          <a:p>
            <a:r>
              <a:rPr lang="en-US" dirty="0" smtClean="0"/>
              <a:t>Biochemistry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bic48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F8D34-8F78-4DCD-9A64-C5835CA363C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4191000" y="762000"/>
            <a:ext cx="2312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single edge  updates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100,000 runs</a:t>
            </a:r>
          </a:p>
        </p:txBody>
      </p:sp>
      <p:sp>
        <p:nvSpPr>
          <p:cNvPr id="47112" name="TextBox 9"/>
          <p:cNvSpPr txBox="1">
            <a:spLocks noChangeArrowheads="1"/>
          </p:cNvSpPr>
          <p:nvPr/>
        </p:nvSpPr>
        <p:spPr bwMode="auto">
          <a:xfrm>
            <a:off x="685800" y="348615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burnin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5791200"/>
            <a:ext cx="685800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neighborhood edge reversal</a:t>
            </a:r>
          </a:p>
        </p:txBody>
      </p:sp>
      <p:sp>
        <p:nvSpPr>
          <p:cNvPr id="4813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81A30-BA32-424D-B46D-4213B23CB206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57288"/>
            <a:ext cx="69342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8"/>
          <p:cNvSpPr txBox="1">
            <a:spLocks noChangeArrowheads="1"/>
          </p:cNvSpPr>
          <p:nvPr/>
        </p:nvSpPr>
        <p:spPr bwMode="auto">
          <a:xfrm>
            <a:off x="685800" y="5943600"/>
            <a:ext cx="839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Grzegorczyk M. and Husmeier D. (2008) </a:t>
            </a:r>
            <a:r>
              <a:rPr lang="en-US" i="1"/>
              <a:t>Machine Learning </a:t>
            </a:r>
            <a:r>
              <a:rPr lang="en-US"/>
              <a:t>71 (2-3), 265-305. </a:t>
            </a:r>
          </a:p>
        </p:txBody>
      </p:sp>
      <p:sp>
        <p:nvSpPr>
          <p:cNvPr id="48135" name="TextBox 9"/>
          <p:cNvSpPr txBox="1">
            <a:spLocks noChangeArrowheads="1"/>
          </p:cNvSpPr>
          <p:nvPr/>
        </p:nvSpPr>
        <p:spPr bwMode="auto">
          <a:xfrm>
            <a:off x="179388" y="4383088"/>
            <a:ext cx="1892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orphan nodes</a:t>
            </a:r>
          </a:p>
          <a:p>
            <a:r>
              <a:rPr lang="en-US" sz="2000">
                <a:solidFill>
                  <a:schemeClr val="tx1"/>
                </a:solidFill>
              </a:rPr>
              <a:t>reverse edge</a:t>
            </a:r>
          </a:p>
          <a:p>
            <a:r>
              <a:rPr lang="en-US" sz="2000">
                <a:solidFill>
                  <a:schemeClr val="tx1"/>
                </a:solidFill>
              </a:rPr>
              <a:t>find new parents</a:t>
            </a:r>
          </a:p>
        </p:txBody>
      </p:sp>
      <p:sp>
        <p:nvSpPr>
          <p:cNvPr id="48136" name="TextBox 10"/>
          <p:cNvSpPr txBox="1">
            <a:spLocks noChangeArrowheads="1"/>
          </p:cNvSpPr>
          <p:nvPr/>
        </p:nvSpPr>
        <p:spPr bwMode="auto">
          <a:xfrm>
            <a:off x="228600" y="1828800"/>
            <a:ext cx="17827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select edge</a:t>
            </a:r>
          </a:p>
          <a:p>
            <a:r>
              <a:rPr lang="en-US" sz="2000">
                <a:solidFill>
                  <a:schemeClr val="tx1"/>
                </a:solidFill>
              </a:rPr>
              <a:t>drop edge</a:t>
            </a:r>
          </a:p>
          <a:p>
            <a:r>
              <a:rPr lang="en-US" sz="2000">
                <a:solidFill>
                  <a:schemeClr val="tx1"/>
                </a:solidFill>
              </a:rPr>
              <a:t>identify parents</a:t>
            </a:r>
          </a:p>
        </p:txBody>
      </p:sp>
      <p:sp>
        <p:nvSpPr>
          <p:cNvPr id="10" name="Oval 9"/>
          <p:cNvSpPr/>
          <p:nvPr/>
        </p:nvSpPr>
        <p:spPr>
          <a:xfrm rot="19748431">
            <a:off x="4389438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 rot="19748431">
            <a:off x="2043113" y="2528888"/>
            <a:ext cx="1644650" cy="842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9C2CCC-DAD1-4A7F-AEF8-49BB5236F2F1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9157" name="Picture 5" descr="bic5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2955925" y="990600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neighborhood for reversals only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3352800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60" name="TextBox 8"/>
          <p:cNvSpPr txBox="1">
            <a:spLocks noChangeArrowheads="1"/>
          </p:cNvSpPr>
          <p:nvPr/>
        </p:nvSpPr>
        <p:spPr bwMode="auto">
          <a:xfrm>
            <a:off x="7307263" y="6411913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100,000 runs</a:t>
            </a:r>
          </a:p>
        </p:txBody>
      </p:sp>
      <p:sp>
        <p:nvSpPr>
          <p:cNvPr id="49161" name="TextBox 9"/>
          <p:cNvSpPr txBox="1">
            <a:spLocks noChangeArrowheads="1"/>
          </p:cNvSpPr>
          <p:nvPr/>
        </p:nvSpPr>
        <p:spPr bwMode="auto">
          <a:xfrm>
            <a:off x="685800" y="3486150"/>
            <a:ext cx="98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burnin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how to use functional information?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smtClean="0"/>
              <a:t>functional grouping from prior studies</a:t>
            </a:r>
          </a:p>
          <a:p>
            <a:pPr lvl="1"/>
            <a:r>
              <a:rPr lang="en-US" smtClean="0"/>
              <a:t>may or may not indicate direction</a:t>
            </a:r>
          </a:p>
          <a:p>
            <a:pPr lvl="1"/>
            <a:r>
              <a:rPr lang="en-US" smtClean="0"/>
              <a:t>gene ontology (GO), KEGG</a:t>
            </a:r>
          </a:p>
          <a:p>
            <a:pPr lvl="1"/>
            <a:r>
              <a:rPr lang="en-US" smtClean="0"/>
              <a:t>knockout (KO) panels </a:t>
            </a:r>
          </a:p>
          <a:p>
            <a:pPr lvl="1"/>
            <a:r>
              <a:rPr lang="en-US" smtClean="0"/>
              <a:t>protein-protein interaction (PPI) database</a:t>
            </a:r>
          </a:p>
          <a:p>
            <a:pPr lvl="1"/>
            <a:r>
              <a:rPr lang="en-US" smtClean="0"/>
              <a:t>transcription factor (TF) database</a:t>
            </a:r>
          </a:p>
          <a:p>
            <a:r>
              <a:rPr lang="en-US" smtClean="0"/>
              <a:t>methods using only this information</a:t>
            </a:r>
          </a:p>
          <a:p>
            <a:r>
              <a:rPr lang="en-US" smtClean="0"/>
              <a:t>priors for QTL-driven causal networks</a:t>
            </a:r>
          </a:p>
          <a:p>
            <a:pPr lvl="1"/>
            <a:r>
              <a:rPr lang="en-US" smtClean="0"/>
              <a:t>more weight to local (</a:t>
            </a:r>
            <a:r>
              <a:rPr lang="en-US" i="1" smtClean="0"/>
              <a:t>cis</a:t>
            </a:r>
            <a:r>
              <a:rPr lang="en-US" smtClean="0"/>
              <a:t>) QTLs?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439BDA-49A4-4D30-87B7-11C595361C1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modeling biological knowledge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67638" cy="41100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infer graph </a:t>
            </a:r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from biological knowledge </a:t>
            </a:r>
            <a:r>
              <a:rPr lang="en-US" i="1" dirty="0" smtClean="0"/>
              <a:t>B</a:t>
            </a:r>
          </a:p>
          <a:p>
            <a:pPr lvl="1"/>
            <a:r>
              <a:rPr lang="en-US" dirty="0" smtClean="0"/>
              <a:t>Pr(</a:t>
            </a:r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| </a:t>
            </a:r>
            <a:r>
              <a:rPr lang="en-US" i="1" dirty="0" smtClean="0"/>
              <a:t>B, W</a:t>
            </a:r>
            <a:r>
              <a:rPr lang="en-US" dirty="0" smtClean="0"/>
              <a:t>) = exp( – </a:t>
            </a:r>
            <a:r>
              <a:rPr lang="en-US" i="1" dirty="0" smtClean="0"/>
              <a:t>W</a:t>
            </a:r>
            <a:r>
              <a:rPr lang="en-US" dirty="0" smtClean="0"/>
              <a:t> * |</a:t>
            </a:r>
            <a:r>
              <a:rPr lang="en-US" i="1" dirty="0" smtClean="0"/>
              <a:t>B–G</a:t>
            </a:r>
            <a:r>
              <a:rPr lang="en-US" i="1" baseline="-25000" dirty="0" smtClean="0"/>
              <a:t>Y</a:t>
            </a:r>
            <a:r>
              <a:rPr lang="en-US" dirty="0" smtClean="0"/>
              <a:t>|) / constant</a:t>
            </a:r>
          </a:p>
          <a:p>
            <a:pPr lvl="1"/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dirty="0" err="1" smtClean="0"/>
              <a:t>prob</a:t>
            </a:r>
            <a:r>
              <a:rPr lang="en-US" dirty="0" smtClean="0"/>
              <a:t> of edge given TF, PPI, KO database</a:t>
            </a:r>
          </a:p>
          <a:p>
            <a:pPr lvl="2"/>
            <a:r>
              <a:rPr lang="en-US" dirty="0" smtClean="0"/>
              <a:t>derived using previous experiments, papers, etc.</a:t>
            </a:r>
          </a:p>
          <a:p>
            <a:pPr lvl="1"/>
            <a:r>
              <a:rPr lang="en-US" i="1" dirty="0" smtClean="0"/>
              <a:t>G</a:t>
            </a:r>
            <a:r>
              <a:rPr lang="en-US" i="1" baseline="-25000" dirty="0" smtClean="0"/>
              <a:t>Y</a:t>
            </a:r>
            <a:r>
              <a:rPr lang="en-US" dirty="0" smtClean="0"/>
              <a:t> = 0-1 matrix for graph with directed edges</a:t>
            </a:r>
          </a:p>
          <a:p>
            <a:r>
              <a:rPr lang="en-US" i="1" dirty="0" smtClean="0"/>
              <a:t>W</a:t>
            </a:r>
            <a:r>
              <a:rPr lang="en-US" dirty="0" smtClean="0"/>
              <a:t> = inferred weight of biological knowledge</a:t>
            </a:r>
          </a:p>
          <a:p>
            <a:pPr lvl="1"/>
            <a:r>
              <a:rPr lang="en-US" i="1" dirty="0" smtClean="0"/>
              <a:t>W</a:t>
            </a:r>
            <a:r>
              <a:rPr lang="en-US" dirty="0" smtClean="0"/>
              <a:t>=0: no influence; </a:t>
            </a:r>
            <a:r>
              <a:rPr lang="en-US" i="1" dirty="0" smtClean="0"/>
              <a:t>W</a:t>
            </a:r>
            <a:r>
              <a:rPr lang="en-US" dirty="0" smtClean="0"/>
              <a:t> large: assumed correct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W</a:t>
            </a:r>
            <a:r>
              <a:rPr lang="en-US" dirty="0" smtClean="0"/>
              <a:t>|</a:t>
            </a:r>
            <a:r>
              <a:rPr lang="en-US" i="1" dirty="0" smtClean="0"/>
              <a:t>B</a:t>
            </a:r>
            <a:r>
              <a:rPr lang="en-US" dirty="0" smtClean="0"/>
              <a:t>) = </a:t>
            </a:r>
            <a:r>
              <a:rPr lang="en-US" i="1" dirty="0" smtClean="0">
                <a:sym typeface="Symbol"/>
              </a:rPr>
              <a:t> </a:t>
            </a:r>
            <a:r>
              <a:rPr lang="en-US" dirty="0" smtClean="0"/>
              <a:t>exp(-</a:t>
            </a:r>
            <a:r>
              <a:rPr lang="en-US" dirty="0" smtClean="0">
                <a:sym typeface="Symbol"/>
              </a:rPr>
              <a:t> </a:t>
            </a:r>
            <a:r>
              <a:rPr lang="en-US" i="1" dirty="0" smtClean="0">
                <a:sym typeface="Symbol"/>
              </a:rPr>
              <a:t> </a:t>
            </a:r>
            <a:r>
              <a:rPr lang="en-US" i="1" dirty="0" smtClean="0"/>
              <a:t>W</a:t>
            </a:r>
            <a:r>
              <a:rPr lang="en-US" dirty="0" smtClean="0"/>
              <a:t>) exponential</a:t>
            </a:r>
          </a:p>
          <a:p>
            <a:r>
              <a:rPr lang="en-US" sz="2800" dirty="0" err="1" smtClean="0"/>
              <a:t>Werhli</a:t>
            </a:r>
            <a:r>
              <a:rPr lang="en-US" sz="2800" dirty="0" smtClean="0"/>
              <a:t> and </a:t>
            </a:r>
            <a:r>
              <a:rPr lang="en-US" sz="2800" dirty="0" err="1" smtClean="0"/>
              <a:t>Husmeier</a:t>
            </a:r>
            <a:r>
              <a:rPr lang="en-US" sz="2800" dirty="0" smtClean="0"/>
              <a:t> (2007) </a:t>
            </a:r>
            <a:r>
              <a:rPr lang="en-US" sz="2800" i="1" dirty="0" smtClean="0"/>
              <a:t>J </a:t>
            </a:r>
            <a:r>
              <a:rPr lang="en-US" sz="2800" i="1" dirty="0" err="1" smtClean="0"/>
              <a:t>Bioinfo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Comput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Biol</a:t>
            </a:r>
            <a:endParaRPr lang="en-US" sz="2800" i="1" dirty="0" smtClean="0"/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FCB59F-4976-4313-BCB0-D5A8A5B57D0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combining </a:t>
            </a:r>
            <a:r>
              <a:rPr lang="en-US" dirty="0" err="1" smtClean="0"/>
              <a:t>eQTL</a:t>
            </a:r>
            <a:r>
              <a:rPr lang="en-US" dirty="0" smtClean="0"/>
              <a:t> and bio knowledge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7958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probability for graph </a:t>
            </a:r>
            <a:r>
              <a:rPr lang="en-US" sz="2800" i="1" dirty="0" smtClean="0"/>
              <a:t>G</a:t>
            </a:r>
            <a:r>
              <a:rPr lang="en-US" sz="2800" dirty="0" smtClean="0"/>
              <a:t> and bio-weights </a:t>
            </a:r>
            <a:r>
              <a:rPr lang="en-US" sz="2800" i="1" dirty="0" smtClean="0"/>
              <a:t>W</a:t>
            </a:r>
          </a:p>
          <a:p>
            <a:pPr lvl="1"/>
            <a:r>
              <a:rPr lang="en-US" sz="2400" dirty="0" smtClean="0"/>
              <a:t>given phenotypes </a:t>
            </a:r>
            <a:r>
              <a:rPr lang="en-US" sz="2400" i="1" dirty="0" smtClean="0"/>
              <a:t>Y</a:t>
            </a:r>
            <a:r>
              <a:rPr lang="en-US" sz="2400" dirty="0" smtClean="0"/>
              <a:t>, genotypes </a:t>
            </a:r>
            <a:r>
              <a:rPr lang="en-US" sz="2400" i="1" dirty="0" smtClean="0"/>
              <a:t>Q</a:t>
            </a:r>
            <a:r>
              <a:rPr lang="en-US" sz="2400" dirty="0" smtClean="0"/>
              <a:t>, bio info </a:t>
            </a:r>
            <a:r>
              <a:rPr lang="en-US" sz="2400" i="1" dirty="0" smtClean="0"/>
              <a:t>B</a:t>
            </a:r>
          </a:p>
          <a:p>
            <a:r>
              <a:rPr lang="en-US" sz="2800" dirty="0" smtClean="0"/>
              <a:t>Pr(</a:t>
            </a:r>
            <a:r>
              <a:rPr lang="en-US" sz="2800" i="1" dirty="0" smtClean="0"/>
              <a:t>G, W</a:t>
            </a:r>
            <a:r>
              <a:rPr lang="en-US" sz="2800" dirty="0" smtClean="0"/>
              <a:t> | </a:t>
            </a:r>
            <a:r>
              <a:rPr lang="en-US" sz="2800" i="1" dirty="0" smtClean="0"/>
              <a:t>Y, Q, B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= c </a:t>
            </a:r>
            <a:r>
              <a:rPr lang="en-US" sz="2800" dirty="0" smtClean="0"/>
              <a:t>Pr(</a:t>
            </a:r>
            <a:r>
              <a:rPr lang="en-US" sz="2800" i="1" dirty="0" smtClean="0"/>
              <a:t>Y</a:t>
            </a:r>
            <a:r>
              <a:rPr lang="en-US" sz="2800" dirty="0" smtClean="0"/>
              <a:t>|</a:t>
            </a:r>
            <a:r>
              <a:rPr lang="en-US" sz="2800" i="1" dirty="0" smtClean="0"/>
              <a:t>G</a:t>
            </a:r>
            <a:r>
              <a:rPr lang="en-US" sz="2800" dirty="0" smtClean="0"/>
              <a:t>,</a:t>
            </a:r>
            <a:r>
              <a:rPr lang="en-US" sz="2800" i="1" dirty="0" smtClean="0"/>
              <a:t>Q</a:t>
            </a:r>
            <a:r>
              <a:rPr lang="en-US" sz="2800" dirty="0" smtClean="0"/>
              <a:t>)Pr(</a:t>
            </a:r>
            <a:r>
              <a:rPr lang="en-US" sz="2800" i="1" dirty="0" smtClean="0"/>
              <a:t>G</a:t>
            </a:r>
            <a:r>
              <a:rPr lang="en-US" sz="2800" dirty="0" smtClean="0"/>
              <a:t>|</a:t>
            </a:r>
            <a:r>
              <a:rPr lang="en-US" sz="2800" i="1" dirty="0" smtClean="0"/>
              <a:t>B,W,Q</a:t>
            </a:r>
            <a:r>
              <a:rPr lang="en-US" sz="2800" dirty="0" smtClean="0"/>
              <a:t>)Pr(</a:t>
            </a:r>
            <a:r>
              <a:rPr lang="en-US" sz="2800" i="1" dirty="0" smtClean="0"/>
              <a:t>W</a:t>
            </a:r>
            <a:r>
              <a:rPr lang="en-US" sz="2800" dirty="0" smtClean="0"/>
              <a:t>|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Pr(</a:t>
            </a:r>
            <a:r>
              <a:rPr lang="en-US" sz="2400" i="1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G,Q</a:t>
            </a:r>
            <a:r>
              <a:rPr lang="en-US" sz="2400" dirty="0" smtClean="0"/>
              <a:t>) is genetic architecture (QTLs)</a:t>
            </a:r>
          </a:p>
          <a:p>
            <a:pPr lvl="2"/>
            <a:r>
              <a:rPr lang="en-US" sz="2000" dirty="0" smtClean="0"/>
              <a:t>using parent nodes of each trait as covariates</a:t>
            </a:r>
            <a:endParaRPr lang="en-US" sz="2800" dirty="0" smtClean="0"/>
          </a:p>
          <a:p>
            <a:pPr lvl="1"/>
            <a:r>
              <a:rPr lang="en-US" sz="2400" dirty="0" smtClean="0"/>
              <a:t>Pr(</a:t>
            </a:r>
            <a:r>
              <a:rPr lang="en-US" sz="2400" i="1" dirty="0" smtClean="0"/>
              <a:t>G</a:t>
            </a:r>
            <a:r>
              <a:rPr lang="en-US" sz="2400" dirty="0" smtClean="0"/>
              <a:t>|</a:t>
            </a:r>
            <a:r>
              <a:rPr lang="en-US" sz="2400" i="1" dirty="0" smtClean="0"/>
              <a:t>B,W,Q</a:t>
            </a:r>
            <a:r>
              <a:rPr lang="en-US" sz="2400" dirty="0" smtClean="0"/>
              <a:t>) = Pr(</a:t>
            </a:r>
            <a:r>
              <a:rPr lang="en-US" sz="2400" i="1" dirty="0" smtClean="0"/>
              <a:t>G</a:t>
            </a:r>
            <a:r>
              <a:rPr lang="en-US" sz="2400" i="1" baseline="-25000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B,W</a:t>
            </a:r>
            <a:r>
              <a:rPr lang="en-US" sz="2400" dirty="0" smtClean="0"/>
              <a:t>) Pr(</a:t>
            </a:r>
            <a:r>
              <a:rPr lang="en-US" sz="2400" i="1" dirty="0" smtClean="0"/>
              <a:t>G</a:t>
            </a:r>
            <a:r>
              <a:rPr lang="en-US" sz="2400" i="1" baseline="-25000" dirty="0" smtClean="0"/>
              <a:t>Q</a:t>
            </a:r>
            <a:r>
              <a:rPr lang="en-US" sz="2400" i="1" baseline="-25000" dirty="0" smtClean="0">
                <a:sym typeface="Symbol"/>
              </a:rPr>
              <a:t></a:t>
            </a:r>
            <a:r>
              <a:rPr lang="en-US" sz="2400" i="1" baseline="-25000" dirty="0" smtClean="0"/>
              <a:t>Y</a:t>
            </a:r>
            <a:r>
              <a:rPr lang="en-US" sz="2400" dirty="0" smtClean="0"/>
              <a:t>|</a:t>
            </a:r>
            <a:r>
              <a:rPr lang="en-US" sz="2400" i="1" dirty="0" smtClean="0"/>
              <a:t>Q</a:t>
            </a:r>
            <a:r>
              <a:rPr lang="en-US" sz="2400" dirty="0" smtClean="0"/>
              <a:t>)</a:t>
            </a:r>
          </a:p>
          <a:p>
            <a:pPr lvl="2"/>
            <a:r>
              <a:rPr lang="en-US" sz="2000" dirty="0" smtClean="0"/>
              <a:t>Pr(</a:t>
            </a:r>
            <a:r>
              <a:rPr lang="en-US" sz="2000" i="1" dirty="0" smtClean="0"/>
              <a:t>G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|</a:t>
            </a:r>
            <a:r>
              <a:rPr lang="en-US" sz="2000" i="1" dirty="0" smtClean="0"/>
              <a:t>B,W</a:t>
            </a:r>
            <a:r>
              <a:rPr lang="en-US" sz="2000" dirty="0" smtClean="0"/>
              <a:t>) relates graph to biological info</a:t>
            </a:r>
          </a:p>
          <a:p>
            <a:pPr lvl="2"/>
            <a:r>
              <a:rPr lang="en-US" sz="2000" dirty="0" smtClean="0"/>
              <a:t>Pr(</a:t>
            </a:r>
            <a:r>
              <a:rPr lang="en-US" sz="2000" i="1" dirty="0" smtClean="0"/>
              <a:t>G</a:t>
            </a:r>
            <a:r>
              <a:rPr lang="en-US" sz="2000" i="1" baseline="-25000" dirty="0" smtClean="0"/>
              <a:t>Q</a:t>
            </a:r>
            <a:r>
              <a:rPr lang="en-US" sz="2000" i="1" baseline="-25000" dirty="0" smtClean="0">
                <a:sym typeface="Symbol"/>
              </a:rPr>
              <a:t></a:t>
            </a:r>
            <a:r>
              <a:rPr lang="en-US" sz="2000" i="1" baseline="-25000" dirty="0" smtClean="0"/>
              <a:t>Y</a:t>
            </a:r>
            <a:r>
              <a:rPr lang="en-US" sz="2000" dirty="0" smtClean="0"/>
              <a:t>|</a:t>
            </a:r>
            <a:r>
              <a:rPr lang="en-US" sz="2000" i="1" dirty="0" smtClean="0"/>
              <a:t>Q</a:t>
            </a:r>
            <a:r>
              <a:rPr lang="en-US" sz="2000" dirty="0" smtClean="0"/>
              <a:t>) relates genotype to phenotype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Moon JY, </a:t>
            </a:r>
            <a:r>
              <a:rPr lang="en-US" sz="1800" dirty="0" err="1" smtClean="0"/>
              <a:t>Chaibub</a:t>
            </a:r>
            <a:r>
              <a:rPr lang="en-US" sz="1800" dirty="0" smtClean="0"/>
              <a:t> </a:t>
            </a:r>
            <a:r>
              <a:rPr lang="en-US" sz="1800" dirty="0" err="1" smtClean="0"/>
              <a:t>Neto</a:t>
            </a:r>
            <a:r>
              <a:rPr lang="en-US" sz="1800" dirty="0" smtClean="0"/>
              <a:t> E, Deng X, </a:t>
            </a:r>
            <a:r>
              <a:rPr lang="en-US" sz="1800" dirty="0" err="1" smtClean="0">
                <a:solidFill>
                  <a:schemeClr val="tx1"/>
                </a:solidFill>
              </a:rPr>
              <a:t>Yandell</a:t>
            </a:r>
            <a:r>
              <a:rPr lang="en-US" sz="1800" dirty="0" smtClean="0">
                <a:solidFill>
                  <a:schemeClr val="tx1"/>
                </a:solidFill>
              </a:rPr>
              <a:t> BS </a:t>
            </a:r>
            <a:r>
              <a:rPr lang="en-US" sz="1800" dirty="0" smtClean="0"/>
              <a:t>(2011) Growing graphical models to infer causal phenotype networks. In </a:t>
            </a:r>
            <a:r>
              <a:rPr lang="en-US" sz="1800" i="1" dirty="0" smtClean="0"/>
              <a:t>Probabilistic Graphical Models Dedicated to Applications in Genetics.</a:t>
            </a:r>
            <a:r>
              <a:rPr lang="en-US" sz="1800" dirty="0" smtClean="0"/>
              <a:t> </a:t>
            </a:r>
            <a:r>
              <a:rPr lang="en-US" sz="1800" dirty="0" err="1" smtClean="0"/>
              <a:t>Sinoquet</a:t>
            </a:r>
            <a:r>
              <a:rPr lang="en-US" sz="1800" dirty="0" smtClean="0"/>
              <a:t> C, </a:t>
            </a:r>
            <a:r>
              <a:rPr lang="en-US" sz="1800" dirty="0" err="1" smtClean="0"/>
              <a:t>Mourad</a:t>
            </a:r>
            <a:r>
              <a:rPr lang="en-US" sz="1800" dirty="0" smtClean="0"/>
              <a:t> R, eds. (in review)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9682F7-B69A-4040-A5CD-5C2EF251C59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transcription factors, DNA binding (causation)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Symbol"/>
              </a:rPr>
              <a:t>p = p-value for TF binding of  </a:t>
            </a:r>
            <a:r>
              <a:rPr lang="en-US" i="1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j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truncated exponential (</a:t>
            </a:r>
            <a:r>
              <a:rPr lang="en-US" i="1" dirty="0" smtClean="0">
                <a:sym typeface="Symbol"/>
              </a:rPr>
              <a:t></a:t>
            </a:r>
            <a:r>
              <a:rPr lang="en-US" dirty="0" smtClean="0">
                <a:sym typeface="Symbol"/>
              </a:rPr>
              <a:t>) when TF </a:t>
            </a:r>
            <a:r>
              <a:rPr lang="en-US" i="1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i="1" dirty="0" err="1" smtClean="0">
                <a:sym typeface="Symbol"/>
              </a:rPr>
              <a:t>j</a:t>
            </a:r>
            <a:endParaRPr lang="en-US" i="1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uniform if no detection relationship</a:t>
            </a:r>
          </a:p>
          <a:p>
            <a:r>
              <a:rPr lang="en-US" dirty="0" smtClean="0">
                <a:sym typeface="Symbol"/>
              </a:rPr>
              <a:t>Bernard, </a:t>
            </a:r>
            <a:r>
              <a:rPr lang="en-US" dirty="0" err="1" smtClean="0">
                <a:sym typeface="Symbol"/>
              </a:rPr>
              <a:t>Hartemink</a:t>
            </a:r>
            <a:r>
              <a:rPr lang="en-US" dirty="0" smtClean="0">
                <a:sym typeface="Symbol"/>
              </a:rPr>
              <a:t> (2005) </a:t>
            </a:r>
            <a:r>
              <a:rPr lang="en-US" i="1" dirty="0" smtClean="0">
                <a:sym typeface="Symbol"/>
              </a:rPr>
              <a:t>Pac </a:t>
            </a:r>
            <a:r>
              <a:rPr lang="en-US" i="1" dirty="0" err="1" smtClean="0">
                <a:sym typeface="Symbol"/>
              </a:rPr>
              <a:t>Symp</a:t>
            </a:r>
            <a:r>
              <a:rPr lang="en-US" i="1" dirty="0" smtClean="0">
                <a:sym typeface="Symbol"/>
              </a:rPr>
              <a:t> </a:t>
            </a:r>
            <a:r>
              <a:rPr lang="en-US" i="1" dirty="0" err="1" smtClean="0">
                <a:sym typeface="Symbol"/>
              </a:rPr>
              <a:t>Biocomp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98320" y="2057400"/>
          <a:ext cx="4754880" cy="1600200"/>
        </p:xfrm>
        <a:graphic>
          <a:graphicData uri="http://schemas.openxmlformats.org/presentationml/2006/ole">
            <p:oleObj spid="_x0000_s1026" name="Equation" r:id="rId4" imgW="13204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protein-protein interaction (association)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post odds = prior odds * LR</a:t>
            </a:r>
          </a:p>
          <a:p>
            <a:r>
              <a:rPr lang="en-US" dirty="0" smtClean="0">
                <a:sym typeface="Symbol"/>
              </a:rPr>
              <a:t>use positive and negative gold standards</a:t>
            </a:r>
          </a:p>
          <a:p>
            <a:r>
              <a:rPr lang="en-US" dirty="0" smtClean="0">
                <a:sym typeface="Symbol"/>
              </a:rPr>
              <a:t>Jansen et al. (2003) </a:t>
            </a:r>
            <a:r>
              <a:rPr lang="en-US" i="1" dirty="0" smtClean="0">
                <a:sym typeface="Symbol"/>
              </a:rPr>
              <a:t>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68388" y="2103438"/>
          <a:ext cx="6216650" cy="1508125"/>
        </p:xfrm>
        <a:graphic>
          <a:graphicData uri="http://schemas.openxmlformats.org/presentationml/2006/ole">
            <p:oleObj spid="_x0000_s2050" name="Equation" r:id="rId4" imgW="172692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encoding biological knowledge </a:t>
            </a:r>
            <a:r>
              <a:rPr lang="en-US" i="1" dirty="0" smtClean="0"/>
              <a:t>B</a:t>
            </a:r>
            <a:br>
              <a:rPr lang="en-US" i="1" dirty="0" smtClean="0"/>
            </a:br>
            <a:r>
              <a:rPr lang="en-US" sz="3600" dirty="0" smtClean="0"/>
              <a:t>gene ontology(association)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Symbol"/>
              </a:rPr>
              <a:t>GO = molecular function, processes of gene</a:t>
            </a:r>
          </a:p>
          <a:p>
            <a:r>
              <a:rPr lang="en-US" dirty="0" err="1" smtClean="0">
                <a:sym typeface="Symbol"/>
              </a:rPr>
              <a:t>sim</a:t>
            </a:r>
            <a:r>
              <a:rPr lang="en-US" dirty="0" smtClean="0">
                <a:sym typeface="Symbol"/>
              </a:rPr>
              <a:t> = maximum information content across common parents of pair of genes</a:t>
            </a:r>
          </a:p>
          <a:p>
            <a:r>
              <a:rPr lang="en-US" dirty="0" smtClean="0">
                <a:sym typeface="Symbol"/>
              </a:rPr>
              <a:t>Lord et al. (2003) </a:t>
            </a:r>
            <a:r>
              <a:rPr lang="en-US" i="1" dirty="0" smtClean="0">
                <a:sym typeface="Symbol"/>
              </a:rPr>
              <a:t>Bioinformatics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81025" y="2255837"/>
          <a:ext cx="7724775" cy="868363"/>
        </p:xfrm>
        <a:graphic>
          <a:graphicData uri="http://schemas.openxmlformats.org/presentationml/2006/ole">
            <p:oleObj spid="_x0000_s3074" name="Equation" r:id="rId4" imgW="21459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MCMC with pathway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sample new network </a:t>
            </a:r>
            <a:r>
              <a:rPr lang="en-US" i="1" dirty="0" smtClean="0"/>
              <a:t>G</a:t>
            </a:r>
            <a:r>
              <a:rPr lang="en-US" dirty="0" smtClean="0"/>
              <a:t> from proposal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G*</a:t>
            </a:r>
            <a:r>
              <a:rPr lang="en-US" dirty="0" smtClean="0"/>
              <a:t>|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add or drop edges; switch causal direction</a:t>
            </a:r>
          </a:p>
          <a:p>
            <a:r>
              <a:rPr lang="en-US" dirty="0" smtClean="0"/>
              <a:t>sample QTLs </a:t>
            </a:r>
            <a:r>
              <a:rPr lang="en-US" i="1" dirty="0" smtClean="0"/>
              <a:t>Q</a:t>
            </a:r>
            <a:r>
              <a:rPr lang="en-US" dirty="0" smtClean="0"/>
              <a:t>  from proposal </a:t>
            </a:r>
            <a:r>
              <a:rPr lang="en-US" i="1" dirty="0" smtClean="0"/>
              <a:t>R</a:t>
            </a:r>
            <a:r>
              <a:rPr lang="en-US" dirty="0" smtClean="0"/>
              <a:t>(</a:t>
            </a:r>
            <a:r>
              <a:rPr lang="en-US" i="1" dirty="0" smtClean="0"/>
              <a:t>Q*</a:t>
            </a:r>
            <a:r>
              <a:rPr lang="en-US" dirty="0" smtClean="0"/>
              <a:t>|</a:t>
            </a:r>
            <a:r>
              <a:rPr lang="en-US" i="1" dirty="0" smtClean="0"/>
              <a:t>Q,Y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Bayesian QTL mapping given pa(</a:t>
            </a:r>
            <a:r>
              <a:rPr lang="en-US" i="1" dirty="0" smtClean="0"/>
              <a:t>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accept new network (G*,Q*) with probability</a:t>
            </a:r>
          </a:p>
          <a:p>
            <a:r>
              <a:rPr lang="en-US" dirty="0" smtClean="0"/>
              <a:t>A = min(1,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G,Q</a:t>
            </a:r>
            <a:r>
              <a:rPr lang="en-US" dirty="0" smtClean="0"/>
              <a:t>|</a:t>
            </a:r>
            <a:r>
              <a:rPr lang="en-US" i="1" dirty="0" smtClean="0"/>
              <a:t>G*,Q*</a:t>
            </a:r>
            <a:r>
              <a:rPr lang="en-US" dirty="0" smtClean="0"/>
              <a:t>)/</a:t>
            </a:r>
            <a:r>
              <a:rPr lang="en-US" i="1" dirty="0" smtClean="0"/>
              <a:t> f</a:t>
            </a:r>
            <a:r>
              <a:rPr lang="en-US" dirty="0" smtClean="0"/>
              <a:t>(</a:t>
            </a:r>
            <a:r>
              <a:rPr lang="en-US" i="1" dirty="0" smtClean="0"/>
              <a:t>G*,Q*</a:t>
            </a:r>
            <a:r>
              <a:rPr lang="en-US" dirty="0" smtClean="0"/>
              <a:t>|</a:t>
            </a:r>
            <a:r>
              <a:rPr lang="en-US" i="1" dirty="0" smtClean="0"/>
              <a:t>G,Q</a:t>
            </a:r>
            <a:r>
              <a:rPr lang="en-US" dirty="0" smtClean="0"/>
              <a:t>))</a:t>
            </a:r>
          </a:p>
          <a:p>
            <a:pPr lvl="1"/>
            <a:r>
              <a:rPr lang="en-US" sz="2200" i="1" dirty="0" smtClean="0"/>
              <a:t>f</a:t>
            </a:r>
            <a:r>
              <a:rPr lang="en-US" sz="2200" dirty="0" smtClean="0"/>
              <a:t>(</a:t>
            </a:r>
            <a:r>
              <a:rPr lang="en-US" sz="2200" i="1" dirty="0" smtClean="0"/>
              <a:t>G,Q</a:t>
            </a:r>
            <a:r>
              <a:rPr lang="en-US" sz="2200" dirty="0" smtClean="0"/>
              <a:t>|</a:t>
            </a:r>
            <a:r>
              <a:rPr lang="en-US" sz="2200" i="1" dirty="0" smtClean="0"/>
              <a:t>G*,Q*</a:t>
            </a:r>
            <a:r>
              <a:rPr lang="en-US" sz="2200" dirty="0" smtClean="0"/>
              <a:t>) = Pr(Y|G*,Q*)Pr(G*|B,W,Q*)/</a:t>
            </a:r>
            <a:r>
              <a:rPr lang="en-US" sz="2200" i="1" dirty="0" smtClean="0"/>
              <a:t>R</a:t>
            </a:r>
            <a:r>
              <a:rPr lang="en-US" sz="2200" dirty="0" smtClean="0"/>
              <a:t>(</a:t>
            </a:r>
            <a:r>
              <a:rPr lang="en-US" sz="2200" i="1" dirty="0" smtClean="0"/>
              <a:t>G*</a:t>
            </a:r>
            <a:r>
              <a:rPr lang="en-US" sz="2200" dirty="0" smtClean="0"/>
              <a:t>|</a:t>
            </a:r>
            <a:r>
              <a:rPr lang="en-US" sz="2200" i="1" dirty="0" smtClean="0"/>
              <a:t>G</a:t>
            </a:r>
            <a:r>
              <a:rPr lang="en-US" sz="2200" dirty="0" smtClean="0"/>
              <a:t>)</a:t>
            </a:r>
            <a:r>
              <a:rPr lang="en-US" sz="2200" i="1" dirty="0" smtClean="0"/>
              <a:t>R</a:t>
            </a:r>
            <a:r>
              <a:rPr lang="en-US" sz="2200" dirty="0" smtClean="0"/>
              <a:t>(</a:t>
            </a:r>
            <a:r>
              <a:rPr lang="en-US" sz="2200" i="1" dirty="0" smtClean="0"/>
              <a:t>Q*</a:t>
            </a:r>
            <a:r>
              <a:rPr lang="en-US" sz="2200" dirty="0" smtClean="0"/>
              <a:t>|</a:t>
            </a:r>
            <a:r>
              <a:rPr lang="en-US" sz="2200" i="1" dirty="0" smtClean="0"/>
              <a:t>Q,Y</a:t>
            </a:r>
            <a:r>
              <a:rPr lang="en-US" sz="2200" dirty="0" smtClean="0"/>
              <a:t>)</a:t>
            </a:r>
          </a:p>
          <a:p>
            <a:r>
              <a:rPr lang="en-US" dirty="0" smtClean="0"/>
              <a:t>sample W from proposal R(W*|W)</a:t>
            </a:r>
          </a:p>
          <a:p>
            <a:r>
              <a:rPr lang="en-US" dirty="0" smtClean="0"/>
              <a:t>accept new weight W* with probability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do DNA, RNA, proteins, metabolites regulate each other?</a:t>
            </a:r>
          </a:p>
          <a:p>
            <a:r>
              <a:rPr lang="en-US" dirty="0" smtClean="0"/>
              <a:t>regulatory networks from microarray expression data</a:t>
            </a:r>
          </a:p>
          <a:p>
            <a:pPr lvl="1"/>
            <a:r>
              <a:rPr lang="en-US" dirty="0" smtClean="0"/>
              <a:t>time series measurements or transcriptional perturbations</a:t>
            </a:r>
          </a:p>
          <a:p>
            <a:pPr lvl="1"/>
            <a:r>
              <a:rPr lang="en-US" dirty="0" smtClean="0"/>
              <a:t>segregating population: </a:t>
            </a:r>
            <a:r>
              <a:rPr lang="en-US" b="1" dirty="0" smtClean="0"/>
              <a:t>genotype as driving perturbations</a:t>
            </a:r>
          </a:p>
          <a:p>
            <a:r>
              <a:rPr lang="en-US" dirty="0" smtClean="0"/>
              <a:t>goal: discover causal regulatory relationships among phenotypes</a:t>
            </a:r>
          </a:p>
          <a:p>
            <a:r>
              <a:rPr lang="en-US" dirty="0" smtClean="0"/>
              <a:t>use knowledge of regulatory relationships from databases</a:t>
            </a:r>
          </a:p>
          <a:p>
            <a:pPr lvl="1"/>
            <a:r>
              <a:rPr lang="en-US" dirty="0" smtClean="0"/>
              <a:t>how can this improve causal network reconstruction?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2819400" cy="5105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ROC curve</a:t>
            </a:r>
            <a:br>
              <a:rPr lang="en-US" dirty="0" smtClean="0"/>
            </a:br>
            <a:r>
              <a:rPr lang="en-US" dirty="0" smtClean="0"/>
              <a:t>simulation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open = </a:t>
            </a:r>
            <a:br>
              <a:rPr lang="en-US" sz="3600" dirty="0" smtClean="0"/>
            </a:br>
            <a:r>
              <a:rPr lang="en-US" sz="3600" dirty="0" err="1" smtClean="0"/>
              <a:t>QTLnet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closed = phenotypes only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" name="Picture 5" descr="ROC-method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-228600"/>
            <a:ext cx="6781800" cy="6781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4343" y="2438400"/>
            <a:ext cx="3651839" cy="179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2971800" cy="5821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integrated ROC curve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2x2:</a:t>
            </a:r>
            <a:br>
              <a:rPr lang="en-US" dirty="0" smtClean="0"/>
            </a:br>
            <a:r>
              <a:rPr lang="en-US" dirty="0" smtClean="0"/>
              <a:t>genetics</a:t>
            </a:r>
            <a:br>
              <a:rPr lang="en-US" dirty="0" smtClean="0"/>
            </a:br>
            <a:r>
              <a:rPr lang="en-US" dirty="0" smtClean="0"/>
              <a:t>pathways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probability classifier ranks true &gt; false edges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 descr="ROC-area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-152400"/>
            <a:ext cx="6553200" cy="655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90261" y="5862935"/>
            <a:ext cx="208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accuracy of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on biological knowledge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 descr="W2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600200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447800"/>
            <a:ext cx="148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incorrect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7369" y="1447800"/>
            <a:ext cx="1218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correct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447800"/>
            <a:ext cx="2540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non-informative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data—partial success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" name="Picture 9" descr="yeast-tf-final-longrun-noqtl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53079"/>
            <a:ext cx="5943600" cy="4595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1752600"/>
            <a:ext cx="30156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26 genes</a:t>
            </a:r>
          </a:p>
          <a:p>
            <a:r>
              <a:rPr lang="en-US" sz="2800" dirty="0" smtClean="0"/>
              <a:t>36 inferred edges</a:t>
            </a:r>
          </a:p>
          <a:p>
            <a:r>
              <a:rPr lang="en-US" sz="2800" dirty="0" smtClean="0"/>
              <a:t>dashed: indirect (2)</a:t>
            </a:r>
          </a:p>
          <a:p>
            <a:r>
              <a:rPr lang="en-US" sz="2800" dirty="0" smtClean="0"/>
              <a:t>starred: direct (3)</a:t>
            </a:r>
          </a:p>
          <a:p>
            <a:r>
              <a:rPr lang="en-US" sz="2800" dirty="0" smtClean="0"/>
              <a:t>missed (39)</a:t>
            </a:r>
          </a:p>
          <a:p>
            <a:r>
              <a:rPr lang="en-US" sz="2800" dirty="0" smtClean="0"/>
              <a:t>reversed (0)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867400"/>
            <a:ext cx="4412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Data: </a:t>
            </a:r>
            <a:r>
              <a:rPr lang="en-US" sz="2400" dirty="0" err="1" smtClean="0"/>
              <a:t>Brem</a:t>
            </a:r>
            <a:r>
              <a:rPr lang="en-US" sz="2400" dirty="0" smtClean="0"/>
              <a:t>, </a:t>
            </a:r>
            <a:r>
              <a:rPr lang="en-US" sz="2400" dirty="0" err="1" smtClean="0"/>
              <a:t>Kruglyak</a:t>
            </a:r>
            <a:r>
              <a:rPr lang="en-US" sz="2400" dirty="0" smtClean="0"/>
              <a:t> (2005) </a:t>
            </a:r>
            <a:r>
              <a:rPr lang="en-US" sz="2400" i="1" dirty="0" smtClean="0"/>
              <a:t>PNAS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of causal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Computing costs already discussed</a:t>
            </a:r>
          </a:p>
          <a:p>
            <a:r>
              <a:rPr lang="en-US" dirty="0" smtClean="0"/>
              <a:t>Noisy data leads to false positive causal calls</a:t>
            </a:r>
          </a:p>
          <a:p>
            <a:pPr lvl="1"/>
            <a:r>
              <a:rPr lang="en-US" dirty="0" smtClean="0"/>
              <a:t>Unfaithfulness assumption violated</a:t>
            </a:r>
          </a:p>
          <a:p>
            <a:pPr lvl="1"/>
            <a:r>
              <a:rPr lang="en-US" dirty="0" smtClean="0"/>
              <a:t>Depends on sample size and </a:t>
            </a:r>
            <a:r>
              <a:rPr lang="en-US" dirty="0" err="1" smtClean="0"/>
              <a:t>omic</a:t>
            </a:r>
            <a:r>
              <a:rPr lang="en-US" dirty="0" smtClean="0"/>
              <a:t> technology</a:t>
            </a:r>
          </a:p>
          <a:p>
            <a:pPr lvl="1"/>
            <a:r>
              <a:rPr lang="en-US" dirty="0" smtClean="0"/>
              <a:t>And on graph complexity (d = maximal path length </a:t>
            </a:r>
            <a:r>
              <a:rPr lang="en-US" dirty="0" err="1" smtClean="0"/>
              <a:t>i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Profound limits</a:t>
            </a:r>
          </a:p>
          <a:p>
            <a:r>
              <a:rPr lang="en-US" dirty="0" err="1" smtClean="0"/>
              <a:t>Uhler</a:t>
            </a:r>
            <a:r>
              <a:rPr lang="en-US" dirty="0" smtClean="0"/>
              <a:t> C, </a:t>
            </a:r>
            <a:r>
              <a:rPr lang="en-US" dirty="0" err="1" smtClean="0"/>
              <a:t>Raskutti</a:t>
            </a:r>
            <a:r>
              <a:rPr lang="en-US" dirty="0" smtClean="0"/>
              <a:t> G, </a:t>
            </a:r>
            <a:r>
              <a:rPr lang="de-DE" dirty="0" smtClean="0"/>
              <a:t>Buhlmann P, Yu B (2012 in prep) </a:t>
            </a:r>
            <a:r>
              <a:rPr lang="en-US" dirty="0" smtClean="0"/>
              <a:t>Geometry of faithfulness assumption in causal inference.</a:t>
            </a:r>
          </a:p>
          <a:p>
            <a:r>
              <a:rPr lang="en-US" dirty="0" smtClean="0"/>
              <a:t>Yang Li, Bruno M. </a:t>
            </a:r>
            <a:r>
              <a:rPr lang="en-US" dirty="0" err="1" smtClean="0"/>
              <a:t>Tesson</a:t>
            </a:r>
            <a:r>
              <a:rPr lang="en-US" dirty="0" smtClean="0"/>
              <a:t>, Gary A. Churchill, </a:t>
            </a:r>
            <a:r>
              <a:rPr lang="en-US" dirty="0" err="1" smtClean="0"/>
              <a:t>Ritsert</a:t>
            </a:r>
            <a:r>
              <a:rPr lang="en-US" dirty="0" smtClean="0"/>
              <a:t> C. Jansen (2010) Critical reasoning on causal inference in genome-wide linkage and association studies. </a:t>
            </a:r>
            <a:r>
              <a:rPr lang="en-US" i="1" dirty="0" smtClean="0"/>
              <a:t>Trends in Genetics 26</a:t>
            </a:r>
            <a:r>
              <a:rPr lang="en-US" dirty="0" smtClean="0"/>
              <a:t>: 493-498.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ars.els-cdn.com/content/image/1-s2.0-S0168952510001885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1652996"/>
            <a:ext cx="6019800" cy="2484833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sizes for reliable causal inference</a:t>
            </a:r>
            <a:br>
              <a:rPr lang="en-US" dirty="0" smtClean="0"/>
            </a:br>
            <a:r>
              <a:rPr lang="en-US" dirty="0" smtClean="0"/>
              <a:t>genome wide linkage &amp; association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 descr="http://ars.els-cdn.com/content/image/1-s2.0-S0168952510001885-g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390571"/>
            <a:ext cx="6096000" cy="2324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3905" y="5879068"/>
            <a:ext cx="516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Li, </a:t>
            </a:r>
            <a:r>
              <a:rPr lang="en-US" dirty="0" err="1" smtClean="0"/>
              <a:t>Tesson</a:t>
            </a:r>
            <a:r>
              <a:rPr lang="en-US" dirty="0" smtClean="0"/>
              <a:t>, Churchill, Jansen (2010) </a:t>
            </a:r>
            <a:r>
              <a:rPr lang="en-US" i="1" dirty="0" smtClean="0"/>
              <a:t>Trends in Genetics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2819400" cy="6126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limits of causal inference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unfaithful: false positive edges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>
                <a:sym typeface="Symbol"/>
              </a:rPr>
              <a:t></a:t>
            </a:r>
            <a:r>
              <a:rPr lang="en-US" sz="3600" dirty="0" smtClean="0"/>
              <a:t> </a:t>
            </a:r>
            <a:r>
              <a:rPr lang="en-US" sz="3100" dirty="0" smtClean="0"/>
              <a:t>=</a:t>
            </a:r>
            <a:r>
              <a:rPr lang="en-US" sz="3100" dirty="0" err="1" smtClean="0"/>
              <a:t>min|cor</a:t>
            </a:r>
            <a:r>
              <a:rPr lang="en-US" sz="3100" dirty="0" smtClean="0"/>
              <a:t>(</a:t>
            </a:r>
            <a:r>
              <a:rPr lang="en-US" sz="3100" i="1" dirty="0" err="1" smtClean="0"/>
              <a:t>Y</a:t>
            </a:r>
            <a:r>
              <a:rPr lang="en-US" sz="3100" i="1" baseline="-25000" dirty="0" err="1" smtClean="0"/>
              <a:t>i</a:t>
            </a:r>
            <a:r>
              <a:rPr lang="en-US" sz="3100" i="1" dirty="0" err="1" smtClean="0"/>
              <a:t>,Y</a:t>
            </a:r>
            <a:r>
              <a:rPr lang="en-US" sz="3100" i="1" baseline="-25000" dirty="0" err="1" smtClean="0"/>
              <a:t>j</a:t>
            </a:r>
            <a:r>
              <a:rPr lang="en-US" sz="3100" dirty="0" smtClean="0"/>
              <a:t>)|</a:t>
            </a:r>
            <a:br>
              <a:rPr lang="en-US" sz="3100" dirty="0" smtClean="0"/>
            </a:br>
            <a:r>
              <a:rPr lang="en-US" sz="3600" i="1" dirty="0" smtClean="0">
                <a:sym typeface="Symbol"/>
              </a:rPr>
              <a:t></a:t>
            </a:r>
            <a:r>
              <a:rPr lang="en-US" sz="3100" dirty="0" smtClean="0"/>
              <a:t>=</a:t>
            </a:r>
            <a:r>
              <a:rPr lang="en-US" sz="3600" i="1" dirty="0" err="1" smtClean="0"/>
              <a:t>c</a:t>
            </a:r>
            <a:r>
              <a:rPr lang="en-US" sz="3600" dirty="0" err="1" smtClean="0"/>
              <a:t>•sqrt</a:t>
            </a:r>
            <a:r>
              <a:rPr lang="en-US" sz="3600" dirty="0" smtClean="0"/>
              <a:t>(</a:t>
            </a:r>
            <a:r>
              <a:rPr lang="en-US" sz="3600" i="1" dirty="0" err="1" smtClean="0"/>
              <a:t>dp</a:t>
            </a:r>
            <a:r>
              <a:rPr lang="en-US" sz="3600" dirty="0" smtClean="0"/>
              <a:t>/</a:t>
            </a:r>
            <a:r>
              <a:rPr lang="en-US" sz="3600" i="1" dirty="0" smtClean="0"/>
              <a:t>n</a:t>
            </a:r>
            <a:r>
              <a:rPr lang="en-US" sz="3600" dirty="0" smtClean="0"/>
              <a:t>)</a:t>
            </a:r>
            <a:br>
              <a:rPr lang="en-US" sz="3600" dirty="0" smtClean="0"/>
            </a:br>
            <a:r>
              <a:rPr lang="en-US" sz="3600" i="1" smtClean="0"/>
              <a:t>d</a:t>
            </a:r>
            <a:r>
              <a:rPr lang="en-US" sz="3600" smtClean="0"/>
              <a:t>=max </a:t>
            </a:r>
            <a:r>
              <a:rPr lang="en-US" sz="3600" smtClean="0"/>
              <a:t>degree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i="1" dirty="0" smtClean="0"/>
              <a:t>p</a:t>
            </a:r>
            <a:r>
              <a:rPr lang="en-US" sz="3600" dirty="0" smtClean="0"/>
              <a:t>=# nodes</a:t>
            </a:r>
            <a:br>
              <a:rPr lang="en-US" sz="3600" dirty="0" smtClean="0"/>
            </a:br>
            <a:r>
              <a:rPr lang="en-US" sz="3600" i="1" dirty="0" smtClean="0"/>
              <a:t>n</a:t>
            </a:r>
            <a:r>
              <a:rPr lang="en-US" sz="3600" dirty="0" smtClean="0"/>
              <a:t>=sample size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633" y="228600"/>
            <a:ext cx="578276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05523" y="6031468"/>
            <a:ext cx="432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Uhler</a:t>
            </a:r>
            <a:r>
              <a:rPr lang="en-US" dirty="0" smtClean="0"/>
              <a:t>, </a:t>
            </a:r>
            <a:r>
              <a:rPr lang="en-US" dirty="0" err="1" smtClean="0"/>
              <a:t>Raskutti</a:t>
            </a:r>
            <a:r>
              <a:rPr lang="en-US" dirty="0" smtClean="0"/>
              <a:t>, </a:t>
            </a:r>
            <a:r>
              <a:rPr lang="en-US" dirty="0" err="1" smtClean="0"/>
              <a:t>Buhlmann</a:t>
            </a:r>
            <a:r>
              <a:rPr lang="en-US" dirty="0" smtClean="0"/>
              <a:t>, Yu (2012 in prep)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Grant support</a:t>
            </a:r>
          </a:p>
          <a:p>
            <a:pPr lvl="1"/>
            <a:r>
              <a:rPr lang="en-US" dirty="0" smtClean="0"/>
              <a:t>NIH/NIDDK 58037, 66369</a:t>
            </a:r>
          </a:p>
          <a:p>
            <a:pPr lvl="1"/>
            <a:r>
              <a:rPr lang="en-US" dirty="0" smtClean="0"/>
              <a:t>NIH/NIGMS 74244, 69430</a:t>
            </a:r>
          </a:p>
          <a:p>
            <a:pPr lvl="1"/>
            <a:r>
              <a:rPr lang="en-US" dirty="0" smtClean="0"/>
              <a:t>NCI/ICBP U54-CA149237</a:t>
            </a:r>
          </a:p>
          <a:p>
            <a:pPr lvl="1"/>
            <a:r>
              <a:rPr lang="en-US" dirty="0" smtClean="0"/>
              <a:t>NIH/R01MH090948</a:t>
            </a:r>
          </a:p>
          <a:p>
            <a:r>
              <a:rPr lang="en-US" dirty="0" smtClean="0"/>
              <a:t>Collaborators on papers </a:t>
            </a:r>
            <a:r>
              <a:rPr lang="en-US" smtClean="0"/>
              <a:t>and ideas</a:t>
            </a:r>
            <a:endParaRPr lang="en-US" dirty="0" smtClean="0"/>
          </a:p>
          <a:p>
            <a:pPr lvl="1"/>
            <a:r>
              <a:rPr lang="en-US" dirty="0" smtClean="0"/>
              <a:t>Alan </a:t>
            </a:r>
            <a:r>
              <a:rPr lang="en-US" dirty="0" err="1" smtClean="0"/>
              <a:t>Attie</a:t>
            </a:r>
            <a:r>
              <a:rPr lang="en-US" dirty="0" smtClean="0"/>
              <a:t> &amp; Mark Keller, Biochemistry</a:t>
            </a:r>
          </a:p>
          <a:p>
            <a:pPr lvl="1"/>
            <a:r>
              <a:rPr lang="en-US" dirty="0" smtClean="0"/>
              <a:t>Karl Broman, Aimee Broman, Christina </a:t>
            </a:r>
            <a:r>
              <a:rPr lang="en-US" dirty="0" err="1" smtClean="0"/>
              <a:t>Kendziorski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F1DD-D82B-4678-9E7C-929056C41E1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hotspot.causal.archi.for.Bri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03564"/>
            <a:ext cx="67421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28600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/>
              <a:t>BxH</a:t>
            </a:r>
            <a:r>
              <a:rPr lang="en-US" sz="4000" dirty="0"/>
              <a:t> </a:t>
            </a:r>
            <a:r>
              <a:rPr lang="en-US" sz="4000" dirty="0" err="1"/>
              <a:t>ApoE</a:t>
            </a:r>
            <a:r>
              <a:rPr lang="en-US" sz="4000" dirty="0"/>
              <a:t>-/- </a:t>
            </a:r>
            <a:r>
              <a:rPr lang="en-US" sz="4000" dirty="0" err="1"/>
              <a:t>chr</a:t>
            </a:r>
            <a:r>
              <a:rPr lang="en-US" sz="4000" dirty="0"/>
              <a:t> 2:  </a:t>
            </a:r>
            <a:r>
              <a:rPr lang="en-US" sz="3600" dirty="0"/>
              <a:t>hotspot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DCAA-6CF5-4F31-ACA1-F4235B5912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699164"/>
            <a:ext cx="609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4914900" y="3337214"/>
            <a:ext cx="231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x% threshold</a:t>
            </a:r>
          </a:p>
          <a:p>
            <a:r>
              <a:rPr lang="en-US" sz="2000"/>
              <a:t>on number of traits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1219" y="6019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Ghazalpour</a:t>
            </a:r>
            <a:r>
              <a:rPr lang="en-US" dirty="0" smtClean="0"/>
              <a:t> et al.(2006) </a:t>
            </a:r>
            <a:r>
              <a:rPr lang="en-US" i="1" dirty="0" err="1" smtClean="0"/>
              <a:t>PLoS</a:t>
            </a:r>
            <a:r>
              <a:rPr lang="en-US" i="1" dirty="0" smtClean="0"/>
              <a:t> Genetics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24200" y="4572000"/>
            <a:ext cx="457200" cy="3810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4278868"/>
            <a:ext cx="325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DNA</a:t>
            </a:r>
            <a:r>
              <a:rPr lang="en-US" dirty="0" err="1" smtClean="0">
                <a:sym typeface="Symbol"/>
              </a:rPr>
              <a:t>local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genedistant</a:t>
            </a:r>
            <a:r>
              <a:rPr lang="en-US" dirty="0" smtClean="0">
                <a:sym typeface="Symbol"/>
              </a:rPr>
              <a:t>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causal model selection choices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600" dirty="0" smtClean="0"/>
              <a:t>in context of larger, unknown network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17129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5" name="Oval 4"/>
          <p:cNvSpPr/>
          <p:nvPr/>
        </p:nvSpPr>
        <p:spPr>
          <a:xfrm>
            <a:off x="4114800" y="17129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7" name="Straight Arrow Connector 6"/>
          <p:cNvCxnSpPr>
            <a:stCxn id="4" idx="6"/>
            <a:endCxn id="5" idx="2"/>
          </p:cNvCxnSpPr>
          <p:nvPr/>
        </p:nvCxnSpPr>
        <p:spPr>
          <a:xfrm>
            <a:off x="2133600" y="2093913"/>
            <a:ext cx="1981200" cy="1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914400" y="30083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30083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2" name="Straight Arrow Connector 11"/>
          <p:cNvCxnSpPr>
            <a:stCxn id="10" idx="6"/>
            <a:endCxn id="11" idx="2"/>
          </p:cNvCxnSpPr>
          <p:nvPr/>
        </p:nvCxnSpPr>
        <p:spPr>
          <a:xfrm>
            <a:off x="2133600" y="3389313"/>
            <a:ext cx="1981200" cy="1587"/>
          </a:xfrm>
          <a:prstGeom prst="straightConnector1">
            <a:avLst/>
          </a:prstGeom>
          <a:ln w="76200">
            <a:solidFill>
              <a:srgbClr val="0070C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914400" y="43037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4" name="Oval 13"/>
          <p:cNvSpPr/>
          <p:nvPr/>
        </p:nvSpPr>
        <p:spPr>
          <a:xfrm>
            <a:off x="4114800" y="43037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5" name="Straight Arrow Connector 14"/>
          <p:cNvCxnSpPr>
            <a:stCxn id="13" idx="6"/>
            <a:endCxn id="14" idx="2"/>
          </p:cNvCxnSpPr>
          <p:nvPr/>
        </p:nvCxnSpPr>
        <p:spPr>
          <a:xfrm>
            <a:off x="2133600" y="4684713"/>
            <a:ext cx="1981200" cy="1587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14400" y="5599113"/>
            <a:ext cx="1219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focal trait</a:t>
            </a:r>
          </a:p>
        </p:txBody>
      </p:sp>
      <p:sp>
        <p:nvSpPr>
          <p:cNvPr id="17" name="Oval 16"/>
          <p:cNvSpPr/>
          <p:nvPr/>
        </p:nvSpPr>
        <p:spPr>
          <a:xfrm>
            <a:off x="4114800" y="5599113"/>
            <a:ext cx="1219200" cy="762000"/>
          </a:xfrm>
          <a:prstGeom prst="ellipse">
            <a:avLst/>
          </a:prstGeom>
          <a:solidFill>
            <a:srgbClr val="0070C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target trait</a:t>
            </a:r>
          </a:p>
        </p:txBody>
      </p:sp>
      <p:cxnSp>
        <p:nvCxnSpPr>
          <p:cNvPr id="18" name="Straight Arrow Connector 17"/>
          <p:cNvCxnSpPr>
            <a:stCxn id="16" idx="6"/>
            <a:endCxn id="17" idx="2"/>
          </p:cNvCxnSpPr>
          <p:nvPr/>
        </p:nvCxnSpPr>
        <p:spPr>
          <a:xfrm>
            <a:off x="2133600" y="5980113"/>
            <a:ext cx="1981200" cy="158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5" name="TextBox 18"/>
          <p:cNvSpPr txBox="1">
            <a:spLocks noChangeArrowheads="1"/>
          </p:cNvSpPr>
          <p:nvPr/>
        </p:nvSpPr>
        <p:spPr bwMode="auto">
          <a:xfrm>
            <a:off x="6248400" y="1676400"/>
            <a:ext cx="13477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causal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6248400" y="3048000"/>
            <a:ext cx="1677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70C0"/>
                </a:solidFill>
              </a:rPr>
              <a:t>reactive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20497" name="TextBox 20"/>
          <p:cNvSpPr txBox="1">
            <a:spLocks noChangeArrowheads="1"/>
          </p:cNvSpPr>
          <p:nvPr/>
        </p:nvSpPr>
        <p:spPr bwMode="auto">
          <a:xfrm>
            <a:off x="6248400" y="4267200"/>
            <a:ext cx="21066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correlated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248400" y="5562600"/>
            <a:ext cx="2590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uncorrelated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DF774-2CBF-464C-BFB7-B7763C69BFB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hotspot.causal.archi.for.Bria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03564"/>
            <a:ext cx="674211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18"/>
          <p:cNvSpPr txBox="1">
            <a:spLocks noChangeArrowheads="1"/>
          </p:cNvSpPr>
          <p:nvPr/>
        </p:nvSpPr>
        <p:spPr bwMode="auto">
          <a:xfrm>
            <a:off x="228600" y="152400"/>
            <a:ext cx="876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err="1"/>
              <a:t>BxH</a:t>
            </a:r>
            <a:r>
              <a:rPr lang="en-US" sz="4000" dirty="0"/>
              <a:t> </a:t>
            </a:r>
            <a:r>
              <a:rPr lang="en-US" sz="4000" dirty="0" err="1"/>
              <a:t>ApoE</a:t>
            </a:r>
            <a:r>
              <a:rPr lang="en-US" sz="4000" dirty="0"/>
              <a:t>-/- </a:t>
            </a:r>
            <a:r>
              <a:rPr lang="en-US" sz="4000" dirty="0" err="1"/>
              <a:t>chr</a:t>
            </a:r>
            <a:r>
              <a:rPr lang="en-US" sz="4000" dirty="0"/>
              <a:t> 2:  </a:t>
            </a:r>
            <a:r>
              <a:rPr lang="en-US" sz="3600" dirty="0"/>
              <a:t>hotspot</a:t>
            </a:r>
            <a:endParaRPr lang="en-US" sz="32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6DCAA-6CF5-4F31-ACA1-F4235B5912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699164"/>
            <a:ext cx="60960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4914900" y="3337214"/>
            <a:ext cx="2317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x% threshold</a:t>
            </a:r>
          </a:p>
          <a:p>
            <a:r>
              <a:rPr lang="en-US" sz="2000"/>
              <a:t>on number of traits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1219" y="6019800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Data: </a:t>
            </a:r>
            <a:r>
              <a:rPr lang="en-US" dirty="0" err="1" smtClean="0"/>
              <a:t>Ghazalpour</a:t>
            </a:r>
            <a:r>
              <a:rPr lang="en-US" dirty="0" smtClean="0"/>
              <a:t> et al.(2006) </a:t>
            </a:r>
            <a:r>
              <a:rPr lang="en-US" i="1" dirty="0" err="1" smtClean="0"/>
              <a:t>PLoS</a:t>
            </a:r>
            <a:r>
              <a:rPr lang="en-US" i="1" dirty="0" smtClean="0"/>
              <a:t> Genetics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124200" y="4572000"/>
            <a:ext cx="457200" cy="381000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05200" y="4278868"/>
            <a:ext cx="325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DNA</a:t>
            </a:r>
            <a:r>
              <a:rPr lang="en-US" dirty="0" err="1" smtClean="0">
                <a:sym typeface="Symbol"/>
              </a:rPr>
              <a:t>local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genedistant</a:t>
            </a:r>
            <a:r>
              <a:rPr lang="en-US" dirty="0" smtClean="0">
                <a:sym typeface="Symbol"/>
              </a:rPr>
              <a:t> genes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causal architecture references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BIC: </a:t>
            </a:r>
            <a:r>
              <a:rPr lang="en-US" dirty="0" err="1" smtClean="0"/>
              <a:t>Schadt</a:t>
            </a:r>
            <a:r>
              <a:rPr lang="en-US" dirty="0" smtClean="0"/>
              <a:t> et al. (2005) </a:t>
            </a:r>
            <a:r>
              <a:rPr lang="en-US" i="1" dirty="0" smtClean="0"/>
              <a:t>Nature Genet</a:t>
            </a:r>
            <a:endParaRPr lang="en-US" dirty="0" smtClean="0"/>
          </a:p>
          <a:p>
            <a:r>
              <a:rPr lang="en-US" dirty="0" smtClean="0"/>
              <a:t>CIT: Millstein et al. (2009) </a:t>
            </a:r>
            <a:r>
              <a:rPr lang="en-US" i="1" dirty="0" smtClean="0"/>
              <a:t>BMC Genet</a:t>
            </a:r>
          </a:p>
          <a:p>
            <a:r>
              <a:rPr lang="en-US" dirty="0" err="1" smtClean="0"/>
              <a:t>Aten</a:t>
            </a:r>
            <a:r>
              <a:rPr lang="en-US" dirty="0" smtClean="0"/>
              <a:t> et al. Horvath (2008) </a:t>
            </a:r>
            <a:r>
              <a:rPr lang="en-US" i="1" dirty="0" smtClean="0"/>
              <a:t>BMC Sys Bio</a:t>
            </a:r>
            <a:endParaRPr lang="en-US" dirty="0" smtClean="0"/>
          </a:p>
          <a:p>
            <a:r>
              <a:rPr lang="en-US" dirty="0" smtClean="0"/>
              <a:t>CMST: </a:t>
            </a:r>
            <a:r>
              <a:rPr lang="en-US" dirty="0" err="1" smtClean="0"/>
              <a:t>Chaibub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et al. (2010) PhD thesis</a:t>
            </a:r>
          </a:p>
          <a:p>
            <a:pPr lvl="1"/>
            <a:r>
              <a:rPr lang="en-US" dirty="0" err="1" smtClean="0"/>
              <a:t>Chaibub</a:t>
            </a:r>
            <a:r>
              <a:rPr lang="en-US" dirty="0" smtClean="0"/>
              <a:t> </a:t>
            </a:r>
            <a:r>
              <a:rPr lang="en-US" dirty="0" err="1" smtClean="0"/>
              <a:t>Neto</a:t>
            </a:r>
            <a:r>
              <a:rPr lang="en-US" dirty="0" smtClean="0"/>
              <a:t> et al. (2012) </a:t>
            </a:r>
            <a:r>
              <a:rPr lang="en-US" i="1" dirty="0" smtClean="0"/>
              <a:t>Genetics</a:t>
            </a:r>
            <a:r>
              <a:rPr lang="en-US" dirty="0" smtClean="0"/>
              <a:t> (in review)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EE301-0B7C-476C-B3A0-6DC01BBCCB1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203700"/>
            <a:ext cx="853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C716-B199-456B-9512-96BB843AC95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8739188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5715000" y="685800"/>
            <a:ext cx="3124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BxH ApoE-/- study</a:t>
            </a:r>
          </a:p>
          <a:p>
            <a:r>
              <a:rPr lang="en-US" sz="2000"/>
              <a:t>Ghazalpour et al. (2008)</a:t>
            </a:r>
          </a:p>
          <a:p>
            <a:r>
              <a:rPr lang="en-US" sz="2000" i="1"/>
              <a:t>PLoS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71227-BDFC-4B87-86BA-75FE0F0AF7C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95313"/>
            <a:ext cx="88487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QTL-driven directed graphs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smtClean="0"/>
              <a:t>given genetic architecture (QTLs), what causal network structure is supported by data? </a:t>
            </a:r>
          </a:p>
          <a:p>
            <a:pPr eaLnBrk="1" hangingPunct="1"/>
            <a:r>
              <a:rPr lang="en-US" sz="2800" smtClean="0"/>
              <a:t>R/qdg available at www.github.org/byandell</a:t>
            </a:r>
          </a:p>
          <a:p>
            <a:pPr eaLnBrk="1" hangingPunct="1"/>
            <a:r>
              <a:rPr lang="en-US" sz="2800" smtClean="0"/>
              <a:t>references </a:t>
            </a:r>
          </a:p>
          <a:p>
            <a:pPr lvl="1" eaLnBrk="1" hangingPunct="1"/>
            <a:r>
              <a:rPr lang="en-US" sz="2400" smtClean="0"/>
              <a:t>Chaibub Neto, Ferrara, Attie, Yandell (2008) Inferring causal phenotype networks from segregating populations. </a:t>
            </a:r>
            <a:r>
              <a:rPr lang="en-US" sz="2400" i="1" smtClean="0"/>
              <a:t>Genetics 179</a:t>
            </a:r>
            <a:r>
              <a:rPr lang="en-US" sz="2400" smtClean="0"/>
              <a:t>: 1089-1100. [doi:genetics.107.085167]</a:t>
            </a:r>
          </a:p>
          <a:p>
            <a:pPr lvl="1" eaLnBrk="1" hangingPunct="1"/>
            <a:r>
              <a:rPr lang="en-US" sz="2400" smtClean="0"/>
              <a:t>Ferrara et al. Attie (2008) Genetic networks of liver metabolism revealed by integration of metabolic and transcriptomic profiling. </a:t>
            </a:r>
            <a:r>
              <a:rPr lang="en-US" sz="2400" i="1" smtClean="0"/>
              <a:t>PLoS Genet 4</a:t>
            </a:r>
            <a:r>
              <a:rPr lang="en-US" sz="2400" smtClean="0"/>
              <a:t>: e1000034. [doi:10.1371/journal.pgen.1000034]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Oslo, Norway (c) 2012 Brian S Yandell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05935-084C-4BA0-934F-E81CA12AF71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 May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correlation (PC) skeleton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1895-EB84-4BC3-8DBD-CCC1EF9EA3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057400"/>
            <a:ext cx="1914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1600200"/>
            <a:ext cx="1914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1700" y="4532313"/>
            <a:ext cx="2085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9900" y="2971800"/>
            <a:ext cx="2324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urved Connector 10"/>
          <p:cNvCxnSpPr>
            <a:stCxn id="57347" idx="3"/>
            <a:endCxn id="57349" idx="0"/>
          </p:cNvCxnSpPr>
          <p:nvPr/>
        </p:nvCxnSpPr>
        <p:spPr>
          <a:xfrm>
            <a:off x="6400800" y="2400300"/>
            <a:ext cx="1581150" cy="571500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57346" idx="3"/>
            <a:endCxn id="57347" idx="1"/>
          </p:cNvCxnSpPr>
          <p:nvPr/>
        </p:nvCxnSpPr>
        <p:spPr>
          <a:xfrm flipV="1">
            <a:off x="2905125" y="2400300"/>
            <a:ext cx="1581150" cy="466725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0"/>
          <p:cNvCxnSpPr>
            <a:stCxn id="57349" idx="2"/>
            <a:endCxn id="57350" idx="3"/>
          </p:cNvCxnSpPr>
          <p:nvPr/>
        </p:nvCxnSpPr>
        <p:spPr>
          <a:xfrm rot="5400000">
            <a:off x="7060406" y="4598194"/>
            <a:ext cx="261938" cy="1581150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520700" y="4191000"/>
            <a:ext cx="298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order partial correlations</a:t>
            </a:r>
          </a:p>
        </p:txBody>
      </p:sp>
      <p:sp>
        <p:nvSpPr>
          <p:cNvPr id="26638" name="TextBox 22"/>
          <p:cNvSpPr txBox="1">
            <a:spLocks noChangeArrowheads="1"/>
          </p:cNvSpPr>
          <p:nvPr/>
        </p:nvSpPr>
        <p:spPr bwMode="auto">
          <a:xfrm>
            <a:off x="1371600" y="16764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sp>
        <p:nvSpPr>
          <p:cNvPr id="26639" name="TextBox 23"/>
          <p:cNvSpPr txBox="1">
            <a:spLocks noChangeArrowheads="1"/>
          </p:cNvSpPr>
          <p:nvPr/>
        </p:nvSpPr>
        <p:spPr bwMode="auto">
          <a:xfrm>
            <a:off x="4794250" y="1295400"/>
            <a:ext cx="1377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correlations</a:t>
            </a:r>
          </a:p>
        </p:txBody>
      </p:sp>
      <p:pic>
        <p:nvPicPr>
          <p:cNvPr id="2664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0525" y="4638675"/>
            <a:ext cx="22002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Curved Connector 10"/>
          <p:cNvCxnSpPr>
            <a:stCxn id="57350" idx="1"/>
            <a:endCxn id="57348" idx="3"/>
          </p:cNvCxnSpPr>
          <p:nvPr/>
        </p:nvCxnSpPr>
        <p:spPr>
          <a:xfrm rot="10800000">
            <a:off x="2987675" y="5384800"/>
            <a:ext cx="1212850" cy="13493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2" name="TextBox 34"/>
          <p:cNvSpPr txBox="1">
            <a:spLocks noChangeArrowheads="1"/>
          </p:cNvSpPr>
          <p:nvPr/>
        </p:nvSpPr>
        <p:spPr bwMode="auto">
          <a:xfrm>
            <a:off x="4686300" y="4278313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drop edge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1830388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partial correlation (PC) skeleton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E3D4A1-562C-4163-92F2-921E4F645A5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05000"/>
            <a:ext cx="19145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1952625"/>
            <a:ext cx="2085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50" y="3352800"/>
            <a:ext cx="24193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5" y="4429125"/>
            <a:ext cx="2085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988" y="4246563"/>
            <a:ext cx="2114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1658938" y="1600200"/>
            <a:ext cx="1236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true graph</a:t>
            </a:r>
          </a:p>
        </p:txBody>
      </p:sp>
      <p:cxnSp>
        <p:nvCxnSpPr>
          <p:cNvPr id="14" name="Curved Connector 13"/>
          <p:cNvCxnSpPr>
            <a:stCxn id="57346" idx="3"/>
            <a:endCxn id="57348" idx="1"/>
          </p:cNvCxnSpPr>
          <p:nvPr/>
        </p:nvCxnSpPr>
        <p:spPr>
          <a:xfrm>
            <a:off x="3200400" y="2714625"/>
            <a:ext cx="885825" cy="9048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57348" idx="3"/>
            <a:endCxn id="58370" idx="0"/>
          </p:cNvCxnSpPr>
          <p:nvPr/>
        </p:nvCxnSpPr>
        <p:spPr>
          <a:xfrm>
            <a:off x="6172200" y="2805113"/>
            <a:ext cx="1609725" cy="547687"/>
          </a:xfrm>
          <a:prstGeom prst="curvedConnector2">
            <a:avLst/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8370" idx="2"/>
            <a:endCxn id="58371" idx="3"/>
          </p:cNvCxnSpPr>
          <p:nvPr/>
        </p:nvCxnSpPr>
        <p:spPr>
          <a:xfrm rot="5400000" flipH="1">
            <a:off x="6598444" y="4493419"/>
            <a:ext cx="376237" cy="1990725"/>
          </a:xfrm>
          <a:prstGeom prst="curvedConnector4">
            <a:avLst>
              <a:gd name="adj1" fmla="val -60760"/>
              <a:gd name="adj2" fmla="val 80383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58371" idx="1"/>
            <a:endCxn id="58372" idx="3"/>
          </p:cNvCxnSpPr>
          <p:nvPr/>
        </p:nvCxnSpPr>
        <p:spPr>
          <a:xfrm rot="10800000">
            <a:off x="2903538" y="5089525"/>
            <a:ext cx="801687" cy="211138"/>
          </a:xfrm>
          <a:prstGeom prst="curvedConnector3">
            <a:avLst>
              <a:gd name="adj1" fmla="val 50000"/>
            </a:avLst>
          </a:prstGeom>
          <a:ln w="635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3683000" y="1611313"/>
            <a:ext cx="298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order partial correlations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433388" y="3962400"/>
            <a:ext cx="3035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order partial correlations</a:t>
            </a:r>
          </a:p>
        </p:txBody>
      </p:sp>
      <p:sp>
        <p:nvSpPr>
          <p:cNvPr id="27666" name="TextBox 27"/>
          <p:cNvSpPr txBox="1">
            <a:spLocks noChangeArrowheads="1"/>
          </p:cNvSpPr>
          <p:nvPr/>
        </p:nvSpPr>
        <p:spPr bwMode="auto">
          <a:xfrm>
            <a:off x="4191000" y="4164013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drop edge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4610100" y="2552700"/>
            <a:ext cx="1066800" cy="5334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7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smtClean="0"/>
              <a:t>edge direction: which is causal?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4DD39-9CC6-412E-AC8D-22A5605EE9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81075"/>
            <a:ext cx="54133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857500"/>
            <a:ext cx="60356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Box 7"/>
          <p:cNvSpPr txBox="1">
            <a:spLocks noChangeArrowheads="1"/>
          </p:cNvSpPr>
          <p:nvPr/>
        </p:nvSpPr>
        <p:spPr bwMode="auto">
          <a:xfrm>
            <a:off x="4133850" y="4679950"/>
            <a:ext cx="13382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due to QTL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33400" y="27432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 May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Oslo, Norway (c) 2012 Brian S Yandell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83156-501F-43F4-B3D4-DF570DC95A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779713"/>
            <a:ext cx="6172200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8" y="1352550"/>
            <a:ext cx="77454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417513" y="457200"/>
            <a:ext cx="8342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/>
              <a:t>test edge direction using LOD score</a:t>
            </a:r>
            <a:endParaRPr 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2200</Words>
  <Application>Microsoft Office PowerPoint</Application>
  <PresentationFormat>On-screen Show (4:3)</PresentationFormat>
  <Paragraphs>444</Paragraphs>
  <Slides>42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Bayesian causal phenotype network incorporating genetic variation and biological knowledge  </vt:lpstr>
      <vt:lpstr>Slide 2</vt:lpstr>
      <vt:lpstr>bigger picture</vt:lpstr>
      <vt:lpstr>Slide 4</vt:lpstr>
      <vt:lpstr>QTL-driven directed graphs </vt:lpstr>
      <vt:lpstr>partial correlation (PC) skeleton</vt:lpstr>
      <vt:lpstr>partial correlation (PC) skeleton</vt:lpstr>
      <vt:lpstr>edge direction: which is causal?</vt:lpstr>
      <vt:lpstr>Slide 9</vt:lpstr>
      <vt:lpstr>Slide 10</vt:lpstr>
      <vt:lpstr>causal graphical models in systems genetics</vt:lpstr>
      <vt:lpstr>Basic idea of QTLnet</vt:lpstr>
      <vt:lpstr>missing data method: MCMC</vt:lpstr>
      <vt:lpstr>MCMC steps for QTLnet</vt:lpstr>
      <vt:lpstr>BxH ApoE-/- causal network for transcription factor Pscdbp</vt:lpstr>
      <vt:lpstr>scaling up to larger networks</vt:lpstr>
      <vt:lpstr>graph complexity with node parents</vt:lpstr>
      <vt:lpstr>parallel phases for larger projects</vt:lpstr>
      <vt:lpstr>parallel implementation</vt:lpstr>
      <vt:lpstr>Slide 20</vt:lpstr>
      <vt:lpstr>neighborhood edge reversal</vt:lpstr>
      <vt:lpstr>Slide 22</vt:lpstr>
      <vt:lpstr>how to use functional information?</vt:lpstr>
      <vt:lpstr>modeling biological knowledge</vt:lpstr>
      <vt:lpstr>combining eQTL and bio knowledge</vt:lpstr>
      <vt:lpstr>encoding biological knowledge B transcription factors, DNA binding (causation)</vt:lpstr>
      <vt:lpstr>encoding biological knowledge B protein-protein interaction (association)</vt:lpstr>
      <vt:lpstr>encoding biological knowledge B gene ontology(association)</vt:lpstr>
      <vt:lpstr>MCMC with pathway information</vt:lpstr>
      <vt:lpstr>ROC curve simulation  open =  QTLnet  closed = phenotypes only</vt:lpstr>
      <vt:lpstr>integrated ROC curve  2x2: genetics pathways  probability classifier ranks true &gt; false edges</vt:lpstr>
      <vt:lpstr>weight on biological knowledge</vt:lpstr>
      <vt:lpstr>yeast data—partial success</vt:lpstr>
      <vt:lpstr>limits of causal inference</vt:lpstr>
      <vt:lpstr>sizes for reliable causal inference genome wide linkage &amp; association</vt:lpstr>
      <vt:lpstr>limits of causal inference  unfaithful: false positive edges   =min|cor(Yi,Yj)| =c•sqrt(dp/n) d=max degree p=# nodes n=sample size</vt:lpstr>
      <vt:lpstr>Thanks!</vt:lpstr>
      <vt:lpstr>Slide 38</vt:lpstr>
      <vt:lpstr>causal model selection choices  in context of larger, unknown network</vt:lpstr>
      <vt:lpstr>causal architecture references</vt:lpstr>
      <vt:lpstr>Slide 41</vt:lpstr>
      <vt:lpstr>Slide 42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causal phenotype network incorporating genetic variation and biological knowledge  </dc:title>
  <dc:creator>Your User Name</dc:creator>
  <cp:lastModifiedBy>Your User Name</cp:lastModifiedBy>
  <cp:revision>15</cp:revision>
  <dcterms:created xsi:type="dcterms:W3CDTF">2012-05-02T16:05:36Z</dcterms:created>
  <dcterms:modified xsi:type="dcterms:W3CDTF">2012-05-08T08:57:32Z</dcterms:modified>
</cp:coreProperties>
</file>