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40"/>
  </p:notesMasterIdLst>
  <p:sldIdLst>
    <p:sldId id="857" r:id="rId2"/>
    <p:sldId id="865" r:id="rId3"/>
    <p:sldId id="860" r:id="rId4"/>
    <p:sldId id="859" r:id="rId5"/>
    <p:sldId id="862" r:id="rId6"/>
    <p:sldId id="861" r:id="rId7"/>
    <p:sldId id="866" r:id="rId8"/>
    <p:sldId id="867" r:id="rId9"/>
    <p:sldId id="858" r:id="rId10"/>
    <p:sldId id="863" r:id="rId11"/>
    <p:sldId id="864" r:id="rId12"/>
    <p:sldId id="868" r:id="rId13"/>
    <p:sldId id="869" r:id="rId14"/>
    <p:sldId id="870" r:id="rId15"/>
    <p:sldId id="871" r:id="rId16"/>
    <p:sldId id="872" r:id="rId17"/>
    <p:sldId id="873" r:id="rId18"/>
    <p:sldId id="874" r:id="rId19"/>
    <p:sldId id="875" r:id="rId20"/>
    <p:sldId id="876" r:id="rId21"/>
    <p:sldId id="877" r:id="rId22"/>
    <p:sldId id="878" r:id="rId23"/>
    <p:sldId id="887" r:id="rId24"/>
    <p:sldId id="890" r:id="rId25"/>
    <p:sldId id="888" r:id="rId26"/>
    <p:sldId id="879" r:id="rId27"/>
    <p:sldId id="880" r:id="rId28"/>
    <p:sldId id="882" r:id="rId29"/>
    <p:sldId id="883" r:id="rId30"/>
    <p:sldId id="889" r:id="rId31"/>
    <p:sldId id="884" r:id="rId32"/>
    <p:sldId id="885" r:id="rId33"/>
    <p:sldId id="886" r:id="rId34"/>
    <p:sldId id="891" r:id="rId35"/>
    <p:sldId id="892" r:id="rId36"/>
    <p:sldId id="893" r:id="rId37"/>
    <p:sldId id="894" r:id="rId38"/>
    <p:sldId id="895" r:id="rId39"/>
  </p:sldIdLst>
  <p:sldSz cx="9144000" cy="6858000" type="screen4x3"/>
  <p:notesSz cx="6858000" cy="9144000"/>
  <p:defaultTextStyle>
    <a:defPPr>
      <a:defRPr lang="en-US"/>
    </a:defPPr>
    <a:lvl1pPr algn="l" rtl="0" eaLnBrk="0" fontAlgn="base" hangingPunct="0">
      <a:spcBef>
        <a:spcPct val="0"/>
      </a:spcBef>
      <a:spcAft>
        <a:spcPct val="0"/>
      </a:spcAft>
      <a:defRPr sz="2800" kern="1200">
        <a:solidFill>
          <a:schemeClr val="tx1"/>
        </a:solidFill>
        <a:latin typeface="Times New Roman" pitchFamily="18" charset="0"/>
        <a:ea typeface="MS PGothic" pitchFamily="34" charset="-128"/>
        <a:cs typeface="+mn-cs"/>
      </a:defRPr>
    </a:lvl1pPr>
    <a:lvl2pPr marL="457200" algn="l" rtl="0" eaLnBrk="0" fontAlgn="base" hangingPunct="0">
      <a:spcBef>
        <a:spcPct val="0"/>
      </a:spcBef>
      <a:spcAft>
        <a:spcPct val="0"/>
      </a:spcAft>
      <a:defRPr sz="2800" kern="1200">
        <a:solidFill>
          <a:schemeClr val="tx1"/>
        </a:solidFill>
        <a:latin typeface="Times New Roman" pitchFamily="18" charset="0"/>
        <a:ea typeface="MS PGothic" pitchFamily="34" charset="-128"/>
        <a:cs typeface="+mn-cs"/>
      </a:defRPr>
    </a:lvl2pPr>
    <a:lvl3pPr marL="914400" algn="l" rtl="0" eaLnBrk="0" fontAlgn="base" hangingPunct="0">
      <a:spcBef>
        <a:spcPct val="0"/>
      </a:spcBef>
      <a:spcAft>
        <a:spcPct val="0"/>
      </a:spcAft>
      <a:defRPr sz="2800" kern="1200">
        <a:solidFill>
          <a:schemeClr val="tx1"/>
        </a:solidFill>
        <a:latin typeface="Times New Roman" pitchFamily="18" charset="0"/>
        <a:ea typeface="MS PGothic" pitchFamily="34" charset="-128"/>
        <a:cs typeface="+mn-cs"/>
      </a:defRPr>
    </a:lvl3pPr>
    <a:lvl4pPr marL="1371600" algn="l" rtl="0" eaLnBrk="0" fontAlgn="base" hangingPunct="0">
      <a:spcBef>
        <a:spcPct val="0"/>
      </a:spcBef>
      <a:spcAft>
        <a:spcPct val="0"/>
      </a:spcAft>
      <a:defRPr sz="2800" kern="1200">
        <a:solidFill>
          <a:schemeClr val="tx1"/>
        </a:solidFill>
        <a:latin typeface="Times New Roman" pitchFamily="18" charset="0"/>
        <a:ea typeface="MS PGothic" pitchFamily="34" charset="-128"/>
        <a:cs typeface="+mn-cs"/>
      </a:defRPr>
    </a:lvl4pPr>
    <a:lvl5pPr marL="1828800" algn="l" rtl="0" eaLnBrk="0" fontAlgn="base" hangingPunct="0">
      <a:spcBef>
        <a:spcPct val="0"/>
      </a:spcBef>
      <a:spcAft>
        <a:spcPct val="0"/>
      </a:spcAft>
      <a:defRPr sz="28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8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8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8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800" kern="1200">
        <a:solidFill>
          <a:schemeClr val="tx1"/>
        </a:solidFill>
        <a:latin typeface="Times New Roman" pitchFamily="18"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60036"/>
    <a:srgbClr val="FF9933"/>
    <a:srgbClr val="8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87937" autoAdjust="0"/>
  </p:normalViewPr>
  <p:slideViewPr>
    <p:cSldViewPr snapToGrid="0">
      <p:cViewPr>
        <p:scale>
          <a:sx n="76" d="100"/>
          <a:sy n="76" d="100"/>
        </p:scale>
        <p:origin x="-1476" y="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defRPr sz="1200">
                <a:latin typeface="Times New Roman" charset="0"/>
                <a:ea typeface="ＭＳ Ｐゴシック" charset="0"/>
                <a:cs typeface="+mn-cs"/>
              </a:defRPr>
            </a:lvl1pPr>
          </a:lstStyle>
          <a:p>
            <a:pPr>
              <a:defRPr/>
            </a:pPr>
            <a:endParaRPr lang="en-US" dirty="0"/>
          </a:p>
        </p:txBody>
      </p:sp>
      <p:sp>
        <p:nvSpPr>
          <p:cNvPr id="9219"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r">
              <a:defRPr sz="1200">
                <a:latin typeface="Times New Roman" charset="0"/>
                <a:ea typeface="ＭＳ Ｐゴシック" charset="0"/>
                <a:cs typeface="+mn-cs"/>
              </a:defRPr>
            </a:lvl1pPr>
          </a:lstStyle>
          <a:p>
            <a:pPr>
              <a:defRPr/>
            </a:pPr>
            <a:endParaRPr lang="en-US" dirty="0"/>
          </a:p>
        </p:txBody>
      </p:sp>
      <p:sp>
        <p:nvSpPr>
          <p:cNvPr id="92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a:defRPr sz="1200">
                <a:latin typeface="Times New Roman" charset="0"/>
                <a:ea typeface="ＭＳ Ｐゴシック" charset="0"/>
                <a:cs typeface="+mn-cs"/>
              </a:defRPr>
            </a:lvl1pPr>
          </a:lstStyle>
          <a:p>
            <a:pPr>
              <a:defRPr/>
            </a:pPr>
            <a:endParaRPr lang="en-US" dirty="0"/>
          </a:p>
        </p:txBody>
      </p:sp>
      <p:sp>
        <p:nvSpPr>
          <p:cNvPr id="9223"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algn="r">
              <a:defRPr sz="1200"/>
            </a:lvl1pPr>
          </a:lstStyle>
          <a:p>
            <a:pPr>
              <a:defRPr/>
            </a:pPr>
            <a:fld id="{312978B1-D068-47E8-9D8F-DDBF907F7C11}" type="slidenum">
              <a:rPr lang="en-US"/>
              <a:pPr>
                <a:defRPr/>
              </a:pPr>
              <a:t>‹#›</a:t>
            </a:fld>
            <a:endParaRPr lang="en-US" dirty="0"/>
          </a:p>
        </p:txBody>
      </p:sp>
    </p:spTree>
    <p:extLst>
      <p:ext uri="{BB962C8B-B14F-4D97-AF65-F5344CB8AC3E}">
        <p14:creationId xmlns:p14="http://schemas.microsoft.com/office/powerpoint/2010/main" val="16145006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8177" name="Rectangle 1"/>
          <p:cNvSpPr>
            <a:spLocks noGrp="1" noRot="1" noChangeAspect="1" noChangeArrowheads="1" noTextEdit="1"/>
          </p:cNvSpPr>
          <p:nvPr>
            <p:ph type="sldImg"/>
          </p:nvPr>
        </p:nvSpPr>
        <p:spPr bwMode="auto">
          <a:xfrm>
            <a:off x="1144588" y="685800"/>
            <a:ext cx="4570412"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78178" name="Rectangle 2"/>
          <p:cNvSpPr txBox="1">
            <a:spLocks noGrp="1" noChangeArrowheads="1"/>
          </p:cNvSpPr>
          <p:nvPr>
            <p:ph type="body" idx="1"/>
          </p:nvPr>
        </p:nvSpPr>
        <p:spPr bwMode="auto">
          <a:xfrm>
            <a:off x="913805" y="4343703"/>
            <a:ext cx="5031879" cy="411540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22" tIns="45011" rIns="90022" bIns="45011" anchor="ct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2"/>
          <p:cNvSpPr>
            <a:spLocks noGrp="1" noRot="1" noChangeAspect="1" noChangeArrowheads="1" noTextEdit="1"/>
          </p:cNvSpPr>
          <p:nvPr>
            <p:ph type="sldImg"/>
          </p:nvPr>
        </p:nvSpPr>
        <p:spPr bwMode="auto">
          <a:xfrm>
            <a:off x="1144588" y="685800"/>
            <a:ext cx="4570412" cy="3429000"/>
          </a:xfrm>
          <a:prstGeom prst="rect">
            <a:avLst/>
          </a:prstGeom>
          <a:solidFill>
            <a:srgbClr val="FFFFFF"/>
          </a:solidFill>
          <a:ln>
            <a:solidFill>
              <a:srgbClr val="000000"/>
            </a:solidFill>
            <a:miter lim="800000"/>
            <a:headEnd/>
            <a:tailEnd/>
          </a:ln>
        </p:spPr>
      </p:sp>
      <p:sp>
        <p:nvSpPr>
          <p:cNvPr id="513027" name="Text Box 3"/>
          <p:cNvSpPr txBox="1">
            <a:spLocks noGrp="1" noChangeArrowheads="1"/>
          </p:cNvSpPr>
          <p:nvPr>
            <p:ph type="body" idx="1"/>
          </p:nvPr>
        </p:nvSpPr>
        <p:spPr>
          <a:xfrm>
            <a:off x="913805" y="4343704"/>
            <a:ext cx="5030391" cy="4113892"/>
          </a:xfrm>
        </p:spPr>
        <p:txBody>
          <a:bodyPr lIns="91425" tIns="45713" rIns="91425" bIns="45713"/>
          <a:lstStyle/>
          <a:p>
            <a:pPr defTabSz="864931"/>
            <a:r>
              <a:rPr lang="en-US" altLang="en-US"/>
              <a:t>This is all it takes to specify the example “diamond” dag.</a:t>
            </a:r>
          </a:p>
          <a:p>
            <a:pPr defTabSz="864931"/>
            <a:r>
              <a:rPr lang="en-US" altLang="en-US"/>
              <a:t>DAGMan will output the log file for each job to determine what to do next.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9201" name="Rectangle 1"/>
          <p:cNvSpPr>
            <a:spLocks noGrp="1" noRot="1" noChangeAspect="1" noChangeArrowheads="1" noTextEdit="1"/>
          </p:cNvSpPr>
          <p:nvPr>
            <p:ph type="sldImg"/>
          </p:nvPr>
        </p:nvSpPr>
        <p:spPr bwMode="auto">
          <a:xfrm>
            <a:off x="1144588" y="685800"/>
            <a:ext cx="4570412"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79202" name="Rectangle 2"/>
          <p:cNvSpPr txBox="1">
            <a:spLocks noGrp="1" noChangeArrowheads="1"/>
          </p:cNvSpPr>
          <p:nvPr>
            <p:ph type="body" idx="1"/>
          </p:nvPr>
        </p:nvSpPr>
        <p:spPr bwMode="auto">
          <a:xfrm>
            <a:off x="913805" y="4343703"/>
            <a:ext cx="5031879" cy="411540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22" tIns="45011" rIns="90022" bIns="45011" anchor="ct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1249" name="Rectangle 1"/>
          <p:cNvSpPr>
            <a:spLocks noGrp="1" noRot="1" noChangeAspect="1" noChangeArrowheads="1" noTextEdit="1"/>
          </p:cNvSpPr>
          <p:nvPr>
            <p:ph type="sldImg"/>
          </p:nvPr>
        </p:nvSpPr>
        <p:spPr bwMode="auto">
          <a:xfrm>
            <a:off x="1144588" y="685800"/>
            <a:ext cx="4570412"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81250" name="Rectangle 2"/>
          <p:cNvSpPr txBox="1">
            <a:spLocks noGrp="1" noChangeArrowheads="1"/>
          </p:cNvSpPr>
          <p:nvPr>
            <p:ph type="body" idx="1"/>
          </p:nvPr>
        </p:nvSpPr>
        <p:spPr bwMode="auto">
          <a:xfrm>
            <a:off x="913805" y="4343703"/>
            <a:ext cx="5031879" cy="411540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22" tIns="45011" rIns="90022" bIns="45011" anchor="ct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21" name="Rectangle 1"/>
          <p:cNvSpPr>
            <a:spLocks noGrp="1" noRot="1" noChangeAspect="1" noChangeArrowheads="1" noTextEdit="1"/>
          </p:cNvSpPr>
          <p:nvPr>
            <p:ph type="sldImg"/>
          </p:nvPr>
        </p:nvSpPr>
        <p:spPr bwMode="auto">
          <a:xfrm>
            <a:off x="1144588" y="685800"/>
            <a:ext cx="4570412"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84322" name="Rectangle 2"/>
          <p:cNvSpPr txBox="1">
            <a:spLocks noGrp="1" noChangeArrowheads="1"/>
          </p:cNvSpPr>
          <p:nvPr>
            <p:ph type="body" idx="1"/>
          </p:nvPr>
        </p:nvSpPr>
        <p:spPr bwMode="auto">
          <a:xfrm>
            <a:off x="913805" y="4343703"/>
            <a:ext cx="5031879" cy="411540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22" tIns="45011" rIns="90022" bIns="45011" anchor="ct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5345" name="Rectangle 1"/>
          <p:cNvSpPr>
            <a:spLocks noGrp="1" noRot="1" noChangeAspect="1" noChangeArrowheads="1" noTextEdit="1"/>
          </p:cNvSpPr>
          <p:nvPr>
            <p:ph type="sldImg"/>
          </p:nvPr>
        </p:nvSpPr>
        <p:spPr bwMode="auto">
          <a:xfrm>
            <a:off x="1144588" y="685800"/>
            <a:ext cx="4570412"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85346" name="Rectangle 2"/>
          <p:cNvSpPr txBox="1">
            <a:spLocks noGrp="1" noChangeArrowheads="1"/>
          </p:cNvSpPr>
          <p:nvPr>
            <p:ph type="body" idx="1"/>
          </p:nvPr>
        </p:nvSpPr>
        <p:spPr bwMode="auto">
          <a:xfrm>
            <a:off x="913805" y="4343703"/>
            <a:ext cx="5031879" cy="411540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22" tIns="45011" rIns="90022" bIns="45011" anchor="ct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3282" name="Rectangle 2"/>
          <p:cNvSpPr>
            <a:spLocks noGrp="1" noRot="1" noChangeAspect="1" noChangeArrowheads="1" noTextEdit="1"/>
          </p:cNvSpPr>
          <p:nvPr>
            <p:ph type="sldImg"/>
          </p:nvPr>
        </p:nvSpPr>
        <p:spPr bwMode="auto">
          <a:xfrm>
            <a:off x="1144588" y="685800"/>
            <a:ext cx="4570412"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53283" name="Rectangle 3"/>
          <p:cNvSpPr txBox="1">
            <a:spLocks noGrp="1" noChangeArrowheads="1"/>
          </p:cNvSpPr>
          <p:nvPr>
            <p:ph type="body" idx="1"/>
          </p:nvPr>
        </p:nvSpPr>
        <p:spPr>
          <a:noFill/>
          <a:ln/>
        </p:spPr>
        <p:txBody>
          <a:bodyPr wrap="none" anchor="ct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5330" name="Rectangle 2"/>
          <p:cNvSpPr>
            <a:spLocks noGrp="1" noRot="1" noChangeAspect="1" noChangeArrowheads="1" noTextEdit="1"/>
          </p:cNvSpPr>
          <p:nvPr>
            <p:ph type="sldImg"/>
          </p:nvPr>
        </p:nvSpPr>
        <p:spPr bwMode="auto">
          <a:xfrm>
            <a:off x="1144588" y="685800"/>
            <a:ext cx="4570412"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55331" name="Rectangle 3"/>
          <p:cNvSpPr txBox="1">
            <a:spLocks noGrp="1" noChangeArrowheads="1"/>
          </p:cNvSpPr>
          <p:nvPr>
            <p:ph type="body" idx="1"/>
          </p:nvPr>
        </p:nvSpPr>
        <p:spPr>
          <a:noFill/>
          <a:ln/>
        </p:spPr>
        <p:txBody>
          <a:bodyPr wrap="none" anchor="ct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p:cNvSpPr>
            <a:spLocks noGrp="1" noRot="1" noChangeAspect="1" noChangeArrowheads="1" noTextEdit="1"/>
          </p:cNvSpPr>
          <p:nvPr>
            <p:ph type="sldImg"/>
          </p:nvPr>
        </p:nvSpPr>
        <p:spPr bwMode="auto">
          <a:xfrm>
            <a:off x="1144588" y="685800"/>
            <a:ext cx="4570412" cy="3429000"/>
          </a:xfrm>
          <a:prstGeom prst="rect">
            <a:avLst/>
          </a:prstGeom>
          <a:solidFill>
            <a:srgbClr val="FFFFFF"/>
          </a:solidFill>
          <a:ln>
            <a:solidFill>
              <a:srgbClr val="000000"/>
            </a:solidFill>
            <a:miter lim="800000"/>
            <a:headEnd/>
            <a:tailEnd/>
          </a:ln>
        </p:spPr>
      </p:sp>
      <p:sp>
        <p:nvSpPr>
          <p:cNvPr id="508931" name="Text Box 3"/>
          <p:cNvSpPr txBox="1">
            <a:spLocks noGrp="1" noChangeArrowheads="1"/>
          </p:cNvSpPr>
          <p:nvPr>
            <p:ph type="body" idx="1"/>
          </p:nvPr>
        </p:nvSpPr>
        <p:spPr>
          <a:xfrm>
            <a:off x="913805" y="4343704"/>
            <a:ext cx="5030391" cy="4113892"/>
          </a:xfrm>
        </p:spPr>
        <p:txBody>
          <a:bodyPr lIns="91425" tIns="45713" rIns="91425" bIns="45713"/>
          <a:lstStyle/>
          <a:p>
            <a:pPr defTabSz="864931">
              <a:buFontTx/>
              <a:buChar char="-"/>
            </a:pPr>
            <a:r>
              <a:rPr lang="en-US" altLang="en-US"/>
              <a:t>In the simplest case…</a:t>
            </a:r>
            <a:endParaRPr lang="en-US" altLang="en-US" sz="13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Rectangle 2"/>
          <p:cNvSpPr>
            <a:spLocks noGrp="1" noRot="1" noChangeAspect="1" noChangeArrowheads="1" noTextEdit="1"/>
          </p:cNvSpPr>
          <p:nvPr>
            <p:ph type="sldImg"/>
          </p:nvPr>
        </p:nvSpPr>
        <p:spPr bwMode="auto">
          <a:xfrm>
            <a:off x="1144588" y="685800"/>
            <a:ext cx="4570412" cy="3429000"/>
          </a:xfrm>
          <a:prstGeom prst="rect">
            <a:avLst/>
          </a:prstGeom>
          <a:solidFill>
            <a:srgbClr val="FFFFFF"/>
          </a:solidFill>
          <a:ln>
            <a:solidFill>
              <a:srgbClr val="000000"/>
            </a:solidFill>
            <a:miter lim="800000"/>
            <a:headEnd/>
            <a:tailEnd/>
          </a:ln>
        </p:spPr>
      </p:sp>
      <p:sp>
        <p:nvSpPr>
          <p:cNvPr id="510979" name="Text Box 3"/>
          <p:cNvSpPr txBox="1">
            <a:spLocks noGrp="1" noChangeArrowheads="1"/>
          </p:cNvSpPr>
          <p:nvPr>
            <p:ph type="body" idx="1"/>
          </p:nvPr>
        </p:nvSpPr>
        <p:spPr>
          <a:xfrm>
            <a:off x="913805" y="4343704"/>
            <a:ext cx="5030391" cy="4113892"/>
          </a:xfrm>
        </p:spPr>
        <p:txBody>
          <a:bodyPr lIns="91425" tIns="45713" rIns="91425" bIns="45713"/>
          <a:lstStyle/>
          <a:p>
            <a:pPr defTabSz="864931">
              <a:buFontTx/>
              <a:buChar char="-"/>
            </a:pPr>
            <a:r>
              <a:rPr lang="en-US" altLang="en-US"/>
              <a:t>a DAG is the best data structure to represent a workflow of jobs with dependencies</a:t>
            </a:r>
          </a:p>
          <a:p>
            <a:pPr defTabSz="864931">
              <a:buFontTx/>
              <a:buChar char="-"/>
            </a:pPr>
            <a:r>
              <a:rPr lang="en-US" altLang="en-US"/>
              <a:t>children may not run until their parents have finished – this is why the graph is a </a:t>
            </a:r>
            <a:r>
              <a:rPr lang="en-US" altLang="en-US" i="1"/>
              <a:t>directed graph … </a:t>
            </a:r>
            <a:r>
              <a:rPr lang="en-US" altLang="en-US"/>
              <a:t>there’s a direction to the flow of work</a:t>
            </a:r>
          </a:p>
          <a:p>
            <a:pPr defTabSz="864931">
              <a:buFontTx/>
              <a:buChar char="-"/>
            </a:pPr>
            <a:r>
              <a:rPr lang="en-US" altLang="en-US"/>
              <a:t>In this example, called a “diamond” dag, job A must run first; when it finishes, jobs B and C can run together; when they are both finished, D can run; when D is finished the DAG is finished</a:t>
            </a:r>
          </a:p>
          <a:p>
            <a:pPr defTabSz="864931">
              <a:buFontTx/>
              <a:buChar char="-"/>
            </a:pPr>
            <a:r>
              <a:rPr lang="en-US" altLang="en-US"/>
              <a:t>Loops, where two jobs are both descended from one another, are prohibited because they would lead to deadlock – in a loop, neither node could run until the other finished, and so neither would start – this restriction is what makes the graph </a:t>
            </a:r>
            <a:r>
              <a:rPr lang="en-US" altLang="en-US" i="1"/>
              <a:t>acyclic</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7" descr="CHTC_logo_color_ver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209" y="5602288"/>
            <a:ext cx="2211387" cy="125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C:\Users\vmuser\Desktop\HTCondor_red_blk_nota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2990" y="5885071"/>
            <a:ext cx="270827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6402" name="Rectangle 2"/>
          <p:cNvSpPr>
            <a:spLocks noGrp="1" noChangeArrowheads="1"/>
          </p:cNvSpPr>
          <p:nvPr>
            <p:ph type="ctrTitle"/>
          </p:nvPr>
        </p:nvSpPr>
        <p:spPr>
          <a:xfrm>
            <a:off x="685800" y="517219"/>
            <a:ext cx="7772400" cy="2438400"/>
          </a:xfrm>
        </p:spPr>
        <p:txBody>
          <a:bodyPr/>
          <a:lstStyle>
            <a:lvl1pPr>
              <a:defRPr/>
            </a:lvl1pPr>
          </a:lstStyle>
          <a:p>
            <a:pPr lvl="0"/>
            <a:r>
              <a:rPr lang="en-US" noProof="0" dirty="0" smtClean="0"/>
              <a:t>Click to edit Master title style</a:t>
            </a:r>
          </a:p>
        </p:txBody>
      </p:sp>
    </p:spTree>
    <p:extLst>
      <p:ext uri="{BB962C8B-B14F-4D97-AF65-F5344CB8AC3E}">
        <p14:creationId xmlns:p14="http://schemas.microsoft.com/office/powerpoint/2010/main" val="3700122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1"/>
          <p:cNvSpPr>
            <a:spLocks noGrp="1"/>
          </p:cNvSpPr>
          <p:nvPr>
            <p:ph type="sldNum" sz="quarter" idx="10"/>
          </p:nvPr>
        </p:nvSpPr>
        <p:spPr/>
        <p:txBody>
          <a:bodyPr/>
          <a:lstStyle>
            <a:lvl1pPr>
              <a:defRPr/>
            </a:lvl1pPr>
          </a:lstStyle>
          <a:p>
            <a:pPr>
              <a:defRPr/>
            </a:pPr>
            <a:fld id="{73A6A0AA-7FD3-4A82-9345-19D2032998B2}" type="slidenum">
              <a:rPr lang="en-US"/>
              <a:pPr>
                <a:defRPr/>
              </a:pPr>
              <a:t>‹#›</a:t>
            </a:fld>
            <a:endParaRPr lang="en-US" dirty="0"/>
          </a:p>
        </p:txBody>
      </p:sp>
    </p:spTree>
    <p:extLst>
      <p:ext uri="{BB962C8B-B14F-4D97-AF65-F5344CB8AC3E}">
        <p14:creationId xmlns:p14="http://schemas.microsoft.com/office/powerpoint/2010/main" val="4081393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029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1"/>
          <p:cNvSpPr>
            <a:spLocks noGrp="1"/>
          </p:cNvSpPr>
          <p:nvPr>
            <p:ph type="sldNum" sz="quarter" idx="10"/>
          </p:nvPr>
        </p:nvSpPr>
        <p:spPr/>
        <p:txBody>
          <a:bodyPr/>
          <a:lstStyle>
            <a:lvl1pPr>
              <a:defRPr/>
            </a:lvl1pPr>
          </a:lstStyle>
          <a:p>
            <a:pPr>
              <a:defRPr/>
            </a:pPr>
            <a:fld id="{6EE045F6-34A2-4511-A3FB-315699BF1E8E}" type="slidenum">
              <a:rPr lang="en-US"/>
              <a:pPr>
                <a:defRPr/>
              </a:pPr>
              <a:t>‹#›</a:t>
            </a:fld>
            <a:endParaRPr lang="en-US" dirty="0"/>
          </a:p>
        </p:txBody>
      </p:sp>
    </p:spTree>
    <p:extLst>
      <p:ext uri="{BB962C8B-B14F-4D97-AF65-F5344CB8AC3E}">
        <p14:creationId xmlns:p14="http://schemas.microsoft.com/office/powerpoint/2010/main" val="2354924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tle 4"/>
          <p:cNvSpPr>
            <a:spLocks noGrp="1"/>
          </p:cNvSpPr>
          <p:nvPr>
            <p:ph type="title"/>
          </p:nvPr>
        </p:nvSpPr>
        <p:spPr/>
        <p:txBody>
          <a:bodyPr/>
          <a:lstStyle/>
          <a:p>
            <a:r>
              <a:rPr lang="en-US" smtClean="0"/>
              <a:t>Click to edit Master title style</a:t>
            </a:r>
            <a:endParaRPr lang="en-US"/>
          </a:p>
        </p:txBody>
      </p:sp>
      <p:sp>
        <p:nvSpPr>
          <p:cNvPr id="4" name="Slide Number Placeholder 1"/>
          <p:cNvSpPr>
            <a:spLocks noGrp="1"/>
          </p:cNvSpPr>
          <p:nvPr>
            <p:ph type="sldNum" sz="quarter" idx="10"/>
          </p:nvPr>
        </p:nvSpPr>
        <p:spPr/>
        <p:txBody>
          <a:bodyPr/>
          <a:lstStyle>
            <a:lvl1pPr>
              <a:defRPr/>
            </a:lvl1pPr>
          </a:lstStyle>
          <a:p>
            <a:pPr>
              <a:defRPr/>
            </a:pPr>
            <a:fld id="{FC77776C-14D7-48C6-B1E3-FF145FC109AB}" type="slidenum">
              <a:rPr lang="en-US"/>
              <a:pPr>
                <a:defRPr/>
              </a:pPr>
              <a:t>‹#›</a:t>
            </a:fld>
            <a:endParaRPr lang="en-US" dirty="0"/>
          </a:p>
        </p:txBody>
      </p:sp>
    </p:spTree>
    <p:extLst>
      <p:ext uri="{BB962C8B-B14F-4D97-AF65-F5344CB8AC3E}">
        <p14:creationId xmlns:p14="http://schemas.microsoft.com/office/powerpoint/2010/main" val="215911637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1"/>
          <p:cNvSpPr>
            <a:spLocks noGrp="1"/>
          </p:cNvSpPr>
          <p:nvPr>
            <p:ph type="sldNum" sz="quarter" idx="10"/>
          </p:nvPr>
        </p:nvSpPr>
        <p:spPr/>
        <p:txBody>
          <a:bodyPr/>
          <a:lstStyle>
            <a:lvl1pPr>
              <a:defRPr/>
            </a:lvl1pPr>
          </a:lstStyle>
          <a:p>
            <a:pPr>
              <a:defRPr/>
            </a:pPr>
            <a:fld id="{A229C8E0-503E-4745-A517-CFD08AC9DC44}" type="slidenum">
              <a:rPr lang="en-US"/>
              <a:pPr>
                <a:defRPr/>
              </a:pPr>
              <a:t>‹#›</a:t>
            </a:fld>
            <a:endParaRPr lang="en-US" dirty="0"/>
          </a:p>
        </p:txBody>
      </p:sp>
    </p:spTree>
    <p:extLst>
      <p:ext uri="{BB962C8B-B14F-4D97-AF65-F5344CB8AC3E}">
        <p14:creationId xmlns:p14="http://schemas.microsoft.com/office/powerpoint/2010/main" val="1282113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00238"/>
            <a:ext cx="3810000" cy="3738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0238"/>
            <a:ext cx="3810000" cy="3738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xfrm>
            <a:off x="7467600" y="6248400"/>
            <a:ext cx="990600" cy="457200"/>
          </a:xfrm>
        </p:spPr>
        <p:txBody>
          <a:bodyPr/>
          <a:lstStyle>
            <a:lvl1pPr>
              <a:defRPr/>
            </a:lvl1pPr>
          </a:lstStyle>
          <a:p>
            <a:pPr>
              <a:defRPr/>
            </a:pPr>
            <a:fld id="{099A462B-5250-49FE-8A2E-19B006A29292}" type="slidenum">
              <a:rPr lang="en-US"/>
              <a:pPr>
                <a:defRPr/>
              </a:pPr>
              <a:t>‹#›</a:t>
            </a:fld>
            <a:endParaRPr lang="en-US" dirty="0"/>
          </a:p>
        </p:txBody>
      </p:sp>
    </p:spTree>
    <p:extLst>
      <p:ext uri="{BB962C8B-B14F-4D97-AF65-F5344CB8AC3E}">
        <p14:creationId xmlns:p14="http://schemas.microsoft.com/office/powerpoint/2010/main" val="4166611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7" name="Slide Number Placeholder 1"/>
          <p:cNvSpPr>
            <a:spLocks noGrp="1"/>
          </p:cNvSpPr>
          <p:nvPr>
            <p:ph type="sldNum" sz="quarter" idx="10"/>
          </p:nvPr>
        </p:nvSpPr>
        <p:spPr/>
        <p:txBody>
          <a:bodyPr/>
          <a:lstStyle>
            <a:lvl1pPr>
              <a:defRPr/>
            </a:lvl1pPr>
          </a:lstStyle>
          <a:p>
            <a:pPr>
              <a:defRPr/>
            </a:pPr>
            <a:fld id="{93ADACEB-D72B-4C0B-B940-72A92838F30F}" type="slidenum">
              <a:rPr lang="en-US"/>
              <a:pPr>
                <a:defRPr/>
              </a:pPr>
              <a:t>‹#›</a:t>
            </a:fld>
            <a:endParaRPr lang="en-US" dirty="0"/>
          </a:p>
        </p:txBody>
      </p:sp>
    </p:spTree>
    <p:extLst>
      <p:ext uri="{BB962C8B-B14F-4D97-AF65-F5344CB8AC3E}">
        <p14:creationId xmlns:p14="http://schemas.microsoft.com/office/powerpoint/2010/main" val="2718490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1"/>
          <p:cNvSpPr>
            <a:spLocks noGrp="1"/>
          </p:cNvSpPr>
          <p:nvPr>
            <p:ph type="sldNum" sz="quarter" idx="10"/>
          </p:nvPr>
        </p:nvSpPr>
        <p:spPr/>
        <p:txBody>
          <a:bodyPr/>
          <a:lstStyle>
            <a:lvl1pPr>
              <a:defRPr/>
            </a:lvl1pPr>
          </a:lstStyle>
          <a:p>
            <a:pPr>
              <a:defRPr/>
            </a:pPr>
            <a:fld id="{7C47EE97-0F2E-4B87-BB55-F7FDEEB233A8}" type="slidenum">
              <a:rPr lang="en-US"/>
              <a:pPr>
                <a:defRPr/>
              </a:pPr>
              <a:t>‹#›</a:t>
            </a:fld>
            <a:endParaRPr lang="en-US" dirty="0"/>
          </a:p>
        </p:txBody>
      </p:sp>
    </p:spTree>
    <p:extLst>
      <p:ext uri="{BB962C8B-B14F-4D97-AF65-F5344CB8AC3E}">
        <p14:creationId xmlns:p14="http://schemas.microsoft.com/office/powerpoint/2010/main" val="3337772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C4EA2EA0-71A3-4F83-BC2C-56E5F38A3D0D}" type="slidenum">
              <a:rPr lang="en-US"/>
              <a:pPr>
                <a:defRPr/>
              </a:pPr>
              <a:t>‹#›</a:t>
            </a:fld>
            <a:endParaRPr lang="en-US" dirty="0"/>
          </a:p>
        </p:txBody>
      </p:sp>
    </p:spTree>
    <p:extLst>
      <p:ext uri="{BB962C8B-B14F-4D97-AF65-F5344CB8AC3E}">
        <p14:creationId xmlns:p14="http://schemas.microsoft.com/office/powerpoint/2010/main" val="1044838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1"/>
          <p:cNvSpPr>
            <a:spLocks noGrp="1"/>
          </p:cNvSpPr>
          <p:nvPr>
            <p:ph type="sldNum" sz="quarter" idx="10"/>
          </p:nvPr>
        </p:nvSpPr>
        <p:spPr/>
        <p:txBody>
          <a:bodyPr/>
          <a:lstStyle>
            <a:lvl1pPr>
              <a:defRPr/>
            </a:lvl1pPr>
          </a:lstStyle>
          <a:p>
            <a:pPr>
              <a:defRPr/>
            </a:pPr>
            <a:fld id="{BF879E37-CFA8-442E-BA24-229311A8B4EC}" type="slidenum">
              <a:rPr lang="en-US"/>
              <a:pPr>
                <a:defRPr/>
              </a:pPr>
              <a:t>‹#›</a:t>
            </a:fld>
            <a:endParaRPr lang="en-US" dirty="0"/>
          </a:p>
        </p:txBody>
      </p:sp>
    </p:spTree>
    <p:extLst>
      <p:ext uri="{BB962C8B-B14F-4D97-AF65-F5344CB8AC3E}">
        <p14:creationId xmlns:p14="http://schemas.microsoft.com/office/powerpoint/2010/main" val="2098266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1"/>
          <p:cNvSpPr>
            <a:spLocks noGrp="1"/>
          </p:cNvSpPr>
          <p:nvPr>
            <p:ph type="sldNum" sz="quarter" idx="10"/>
          </p:nvPr>
        </p:nvSpPr>
        <p:spPr/>
        <p:txBody>
          <a:bodyPr/>
          <a:lstStyle>
            <a:lvl1pPr>
              <a:defRPr/>
            </a:lvl1pPr>
          </a:lstStyle>
          <a:p>
            <a:pPr>
              <a:defRPr/>
            </a:pPr>
            <a:fld id="{297683C2-34A6-4DA9-845D-D15FEE5C68DA}" type="slidenum">
              <a:rPr lang="en-US"/>
              <a:pPr>
                <a:defRPr/>
              </a:pPr>
              <a:t>‹#›</a:t>
            </a:fld>
            <a:endParaRPr lang="en-US" dirty="0"/>
          </a:p>
        </p:txBody>
      </p:sp>
    </p:spTree>
    <p:extLst>
      <p:ext uri="{BB962C8B-B14F-4D97-AF65-F5344CB8AC3E}">
        <p14:creationId xmlns:p14="http://schemas.microsoft.com/office/powerpoint/2010/main" val="4017997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5378" name="Rectangle 2"/>
          <p:cNvSpPr>
            <a:spLocks noGrp="1" noChangeArrowheads="1"/>
          </p:cNvSpPr>
          <p:nvPr>
            <p:ph type="title"/>
          </p:nvPr>
        </p:nvSpPr>
        <p:spPr bwMode="auto">
          <a:xfrm>
            <a:off x="0" y="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a:p>
        </p:txBody>
      </p:sp>
      <p:sp>
        <p:nvSpPr>
          <p:cNvPr id="485379" name="Rectangle 3"/>
          <p:cNvSpPr>
            <a:spLocks noGrp="1" noChangeArrowheads="1"/>
          </p:cNvSpPr>
          <p:nvPr>
            <p:ph type="body" idx="1"/>
          </p:nvPr>
        </p:nvSpPr>
        <p:spPr bwMode="auto">
          <a:xfrm>
            <a:off x="322263" y="1355725"/>
            <a:ext cx="8399462" cy="422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28" name="Picture 1" descr="CHTC_logo_color_horiz.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6275388"/>
            <a:ext cx="2762250"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p:nvCxnSpPr>
        <p:spPr bwMode="auto">
          <a:xfrm>
            <a:off x="0" y="6254750"/>
            <a:ext cx="9144000"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 name="Slide Number Placeholder 1"/>
          <p:cNvSpPr>
            <a:spLocks noGrp="1"/>
          </p:cNvSpPr>
          <p:nvPr>
            <p:ph type="sldNum" sz="quarter" idx="4"/>
          </p:nvPr>
        </p:nvSpPr>
        <p:spPr>
          <a:xfrm>
            <a:off x="3505200" y="6492875"/>
            <a:ext cx="2133600" cy="365125"/>
          </a:xfrm>
          <a:prstGeom prst="rect">
            <a:avLst/>
          </a:prstGeom>
        </p:spPr>
        <p:txBody>
          <a:bodyPr vert="horz" lIns="91440" tIns="45720" rIns="91440" bIns="45720" rtlCol="0" anchor="ctr"/>
          <a:lstStyle>
            <a:lvl1pPr algn="ctr">
              <a:defRPr sz="1200" smtClean="0">
                <a:solidFill>
                  <a:schemeClr val="tx1">
                    <a:tint val="75000"/>
                  </a:schemeClr>
                </a:solidFill>
                <a:latin typeface="+mn-lt"/>
              </a:defRPr>
            </a:lvl1pPr>
          </a:lstStyle>
          <a:p>
            <a:pPr>
              <a:defRPr/>
            </a:pPr>
            <a:fld id="{671F83BD-2119-406E-B847-CD3D3B269ABB}" type="slidenum">
              <a:rPr lang="en-US"/>
              <a:pPr>
                <a:defRPr/>
              </a:pPr>
              <a:t>‹#›</a:t>
            </a:fld>
            <a:endParaRPr lang="en-US" dirty="0"/>
          </a:p>
        </p:txBody>
      </p:sp>
      <p:pic>
        <p:nvPicPr>
          <p:cNvPr id="1031" name="Picture 8" descr="C:\Users\vmuser\Desktop\HTCondor_red_blk_notag.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35725" y="6181725"/>
            <a:ext cx="2708275"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8" r:id="rId1"/>
    <p:sldLayoutId id="2147483729" r:id="rId2"/>
    <p:sldLayoutId id="2147483730" r:id="rId3"/>
    <p:sldLayoutId id="2147483739" r:id="rId4"/>
    <p:sldLayoutId id="2147483731" r:id="rId5"/>
    <p:sldLayoutId id="2147483732" r:id="rId6"/>
    <p:sldLayoutId id="2147483733" r:id="rId7"/>
    <p:sldLayoutId id="2147483734" r:id="rId8"/>
    <p:sldLayoutId id="2147483735" r:id="rId9"/>
    <p:sldLayoutId id="2147483736" r:id="rId10"/>
    <p:sldLayoutId id="2147483737" r:id="rId11"/>
  </p:sldLayoutIdLst>
  <p:hf hdr="0" ftr="0" dt="0"/>
  <p:txStyles>
    <p:titleStyle>
      <a:lvl1pPr algn="ctr" rtl="0" eaLnBrk="1" fontAlgn="base" hangingPunct="1">
        <a:spcBef>
          <a:spcPct val="0"/>
        </a:spcBef>
        <a:spcAft>
          <a:spcPct val="0"/>
        </a:spcAft>
        <a:defRPr sz="4400" b="1">
          <a:solidFill>
            <a:srgbClr val="C60036"/>
          </a:solidFill>
          <a:latin typeface="+mj-lt"/>
          <a:ea typeface="MS PGothic" pitchFamily="34" charset="-128"/>
          <a:cs typeface="ＭＳ Ｐゴシック" charset="0"/>
        </a:defRPr>
      </a:lvl1pPr>
      <a:lvl2pPr algn="ctr" rtl="0" eaLnBrk="1" fontAlgn="base" hangingPunct="1">
        <a:spcBef>
          <a:spcPct val="0"/>
        </a:spcBef>
        <a:spcAft>
          <a:spcPct val="0"/>
        </a:spcAft>
        <a:defRPr sz="4400" b="1">
          <a:solidFill>
            <a:srgbClr val="C60036"/>
          </a:solidFill>
          <a:latin typeface="Arial" charset="0"/>
          <a:ea typeface="MS PGothic" pitchFamily="34" charset="-128"/>
          <a:cs typeface="ＭＳ Ｐゴシック" charset="0"/>
        </a:defRPr>
      </a:lvl2pPr>
      <a:lvl3pPr algn="ctr" rtl="0" eaLnBrk="1" fontAlgn="base" hangingPunct="1">
        <a:spcBef>
          <a:spcPct val="0"/>
        </a:spcBef>
        <a:spcAft>
          <a:spcPct val="0"/>
        </a:spcAft>
        <a:defRPr sz="4400" b="1">
          <a:solidFill>
            <a:srgbClr val="C60036"/>
          </a:solidFill>
          <a:latin typeface="Arial" charset="0"/>
          <a:ea typeface="MS PGothic" pitchFamily="34" charset="-128"/>
          <a:cs typeface="ＭＳ Ｐゴシック" charset="0"/>
        </a:defRPr>
      </a:lvl3pPr>
      <a:lvl4pPr algn="ctr" rtl="0" eaLnBrk="1" fontAlgn="base" hangingPunct="1">
        <a:spcBef>
          <a:spcPct val="0"/>
        </a:spcBef>
        <a:spcAft>
          <a:spcPct val="0"/>
        </a:spcAft>
        <a:defRPr sz="4400" b="1">
          <a:solidFill>
            <a:srgbClr val="C60036"/>
          </a:solidFill>
          <a:latin typeface="Arial" charset="0"/>
          <a:ea typeface="MS PGothic" pitchFamily="34" charset="-128"/>
          <a:cs typeface="ＭＳ Ｐゴシック" charset="0"/>
        </a:defRPr>
      </a:lvl4pPr>
      <a:lvl5pPr algn="ctr" rtl="0" eaLnBrk="1" fontAlgn="base" hangingPunct="1">
        <a:spcBef>
          <a:spcPct val="0"/>
        </a:spcBef>
        <a:spcAft>
          <a:spcPct val="0"/>
        </a:spcAft>
        <a:defRPr sz="4400" b="1">
          <a:solidFill>
            <a:srgbClr val="C60036"/>
          </a:solidFill>
          <a:latin typeface="Arial" charset="0"/>
          <a:ea typeface="MS PGothic" pitchFamily="34" charset="-128"/>
          <a:cs typeface="ＭＳ Ｐゴシック" charset="0"/>
        </a:defRPr>
      </a:lvl5pPr>
      <a:lvl6pPr marL="457200" algn="ctr" rtl="0" eaLnBrk="1" fontAlgn="base" hangingPunct="1">
        <a:spcBef>
          <a:spcPct val="0"/>
        </a:spcBef>
        <a:spcAft>
          <a:spcPct val="0"/>
        </a:spcAft>
        <a:defRPr sz="4400" b="1">
          <a:solidFill>
            <a:srgbClr val="3333CC"/>
          </a:solidFill>
          <a:latin typeface="Comic Sans MS" charset="0"/>
          <a:ea typeface="ＭＳ Ｐゴシック" charset="0"/>
          <a:cs typeface="Arial" charset="0"/>
        </a:defRPr>
      </a:lvl6pPr>
      <a:lvl7pPr marL="914400" algn="ctr" rtl="0" eaLnBrk="1" fontAlgn="base" hangingPunct="1">
        <a:spcBef>
          <a:spcPct val="0"/>
        </a:spcBef>
        <a:spcAft>
          <a:spcPct val="0"/>
        </a:spcAft>
        <a:defRPr sz="4400" b="1">
          <a:solidFill>
            <a:srgbClr val="3333CC"/>
          </a:solidFill>
          <a:latin typeface="Comic Sans MS" charset="0"/>
          <a:ea typeface="ＭＳ Ｐゴシック" charset="0"/>
          <a:cs typeface="Arial" charset="0"/>
        </a:defRPr>
      </a:lvl7pPr>
      <a:lvl8pPr marL="1371600" algn="ctr" rtl="0" eaLnBrk="1" fontAlgn="base" hangingPunct="1">
        <a:spcBef>
          <a:spcPct val="0"/>
        </a:spcBef>
        <a:spcAft>
          <a:spcPct val="0"/>
        </a:spcAft>
        <a:defRPr sz="4400" b="1">
          <a:solidFill>
            <a:srgbClr val="3333CC"/>
          </a:solidFill>
          <a:latin typeface="Comic Sans MS" charset="0"/>
          <a:ea typeface="ＭＳ Ｐゴシック" charset="0"/>
          <a:cs typeface="Arial" charset="0"/>
        </a:defRPr>
      </a:lvl8pPr>
      <a:lvl9pPr marL="1828800" algn="ctr" rtl="0" eaLnBrk="1" fontAlgn="base" hangingPunct="1">
        <a:spcBef>
          <a:spcPct val="0"/>
        </a:spcBef>
        <a:spcAft>
          <a:spcPct val="0"/>
        </a:spcAft>
        <a:defRPr sz="4400" b="1">
          <a:solidFill>
            <a:srgbClr val="3333CC"/>
          </a:solidFill>
          <a:latin typeface="Comic Sans MS" charset="0"/>
          <a:ea typeface="ＭＳ Ｐゴシック" charset="0"/>
          <a:cs typeface="Arial" charset="0"/>
        </a:defRPr>
      </a:lvl9pPr>
    </p:titleStyle>
    <p:bodyStyle>
      <a:lvl1pPr marL="342900" indent="-342900" algn="l" rtl="0" eaLnBrk="1" fontAlgn="base" hangingPunct="1">
        <a:spcBef>
          <a:spcPct val="20000"/>
        </a:spcBef>
        <a:spcAft>
          <a:spcPct val="0"/>
        </a:spcAft>
        <a:buClr>
          <a:srgbClr val="808000"/>
        </a:buClr>
        <a:buSzPct val="120000"/>
        <a:buChar char="›"/>
        <a:defRPr sz="3200">
          <a:solidFill>
            <a:schemeClr val="tx1"/>
          </a:solidFill>
          <a:latin typeface="+mn-lt"/>
          <a:ea typeface="MS PGothic" pitchFamily="34" charset="-128"/>
          <a:cs typeface="MS PGothic" pitchFamily="34" charset="-128"/>
        </a:defRPr>
      </a:lvl1pPr>
      <a:lvl2pPr marL="742950" indent="-285750" algn="l" rtl="0" eaLnBrk="1" fontAlgn="base" hangingPunct="1">
        <a:spcBef>
          <a:spcPct val="20000"/>
        </a:spcBef>
        <a:spcAft>
          <a:spcPct val="0"/>
        </a:spcAft>
        <a:buSzPct val="90000"/>
        <a:buFont typeface="Marlett" pitchFamily="2" charset="2"/>
        <a:buChar char="h"/>
        <a:defRPr sz="2800">
          <a:solidFill>
            <a:schemeClr val="tx1"/>
          </a:solidFill>
          <a:latin typeface="+mn-lt"/>
          <a:ea typeface="MS PGothic" pitchFamily="34" charset="-128"/>
          <a:cs typeface="Arial" charset="0"/>
        </a:defRPr>
      </a:lvl2pPr>
      <a:lvl3pPr marL="1143000" indent="-228600" algn="l" rtl="0" eaLnBrk="1" fontAlgn="base" hangingPunct="1">
        <a:spcBef>
          <a:spcPct val="20000"/>
        </a:spcBef>
        <a:spcAft>
          <a:spcPct val="0"/>
        </a:spcAft>
        <a:buChar char="•"/>
        <a:defRPr sz="2400">
          <a:solidFill>
            <a:schemeClr val="tx1"/>
          </a:solidFill>
          <a:latin typeface="+mn-lt"/>
          <a:ea typeface="Arial" charset="0"/>
          <a:cs typeface="Arial" charset="0"/>
        </a:defRPr>
      </a:lvl3pPr>
      <a:lvl4pPr marL="1600200" indent="-228600" algn="l" rtl="0" eaLnBrk="1" fontAlgn="base" hangingPunct="1">
        <a:spcBef>
          <a:spcPct val="20000"/>
        </a:spcBef>
        <a:spcAft>
          <a:spcPct val="0"/>
        </a:spcAft>
        <a:buChar char="–"/>
        <a:defRPr sz="2000">
          <a:solidFill>
            <a:schemeClr val="tx1"/>
          </a:solidFill>
          <a:latin typeface="+mn-lt"/>
          <a:ea typeface="Arial" charset="0"/>
          <a:cs typeface="Arial" charset="0"/>
        </a:defRPr>
      </a:lvl4pPr>
      <a:lvl5pPr marL="2057400" indent="-228600" algn="l" rtl="0" eaLnBrk="1" fontAlgn="base" hangingPunct="1">
        <a:spcBef>
          <a:spcPct val="20000"/>
        </a:spcBef>
        <a:spcAft>
          <a:spcPct val="0"/>
        </a:spcAft>
        <a:buChar char="»"/>
        <a:defRPr sz="2000">
          <a:solidFill>
            <a:schemeClr val="tx1"/>
          </a:solidFill>
          <a:latin typeface="+mn-lt"/>
          <a:ea typeface="Arial" charset="0"/>
          <a:cs typeface="Arial" charset="0"/>
        </a:defRPr>
      </a:lvl5pPr>
      <a:lvl6pPr marL="2514600" indent="-228600" algn="l" rtl="0" eaLnBrk="1" fontAlgn="base" hangingPunct="1">
        <a:spcBef>
          <a:spcPct val="20000"/>
        </a:spcBef>
        <a:spcAft>
          <a:spcPct val="0"/>
        </a:spcAft>
        <a:buChar char="»"/>
        <a:defRPr sz="2000">
          <a:solidFill>
            <a:schemeClr val="tx1"/>
          </a:solidFill>
          <a:latin typeface="+mn-lt"/>
          <a:ea typeface="Arial" charset="0"/>
          <a:cs typeface="+mn-cs"/>
        </a:defRPr>
      </a:lvl6pPr>
      <a:lvl7pPr marL="2971800" indent="-228600" algn="l" rtl="0" eaLnBrk="1" fontAlgn="base" hangingPunct="1">
        <a:spcBef>
          <a:spcPct val="20000"/>
        </a:spcBef>
        <a:spcAft>
          <a:spcPct val="0"/>
        </a:spcAft>
        <a:buChar char="»"/>
        <a:defRPr sz="2000">
          <a:solidFill>
            <a:schemeClr val="tx1"/>
          </a:solidFill>
          <a:latin typeface="+mn-lt"/>
          <a:ea typeface="Arial" charset="0"/>
          <a:cs typeface="+mn-cs"/>
        </a:defRPr>
      </a:lvl7pPr>
      <a:lvl8pPr marL="3429000" indent="-228600" algn="l" rtl="0" eaLnBrk="1" fontAlgn="base" hangingPunct="1">
        <a:spcBef>
          <a:spcPct val="20000"/>
        </a:spcBef>
        <a:spcAft>
          <a:spcPct val="0"/>
        </a:spcAft>
        <a:buChar char="»"/>
        <a:defRPr sz="2000">
          <a:solidFill>
            <a:schemeClr val="tx1"/>
          </a:solidFill>
          <a:latin typeface="+mn-lt"/>
          <a:ea typeface="Arial" charset="0"/>
          <a:cs typeface="+mn-cs"/>
        </a:defRPr>
      </a:lvl8pPr>
      <a:lvl9pPr marL="3886200" indent="-228600" algn="l" rtl="0" eaLnBrk="1" fontAlgn="base" hangingPunct="1">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838200" y="730161"/>
            <a:ext cx="7772400" cy="2438400"/>
          </a:xfrm>
        </p:spPr>
        <p:txBody>
          <a:bodyPr/>
          <a:lstStyle/>
          <a:p>
            <a:r>
              <a:rPr lang="en-US" dirty="0"/>
              <a:t>Distributed Computing in Practice: The Condor </a:t>
            </a:r>
            <a:r>
              <a:rPr lang="en-US" dirty="0" smtClean="0"/>
              <a:t>Experience</a:t>
            </a:r>
            <a:br>
              <a:rPr lang="en-US" dirty="0" smtClean="0"/>
            </a:br>
            <a:r>
              <a:rPr lang="en-US" dirty="0"/>
              <a:t/>
            </a:r>
            <a:br>
              <a:rPr lang="en-US" dirty="0"/>
            </a:br>
            <a:r>
              <a:rPr lang="en-US" dirty="0" smtClean="0"/>
              <a:t>CS739  11/4/2013</a:t>
            </a:r>
            <a:endParaRPr lang="en-US" dirty="0"/>
          </a:p>
        </p:txBody>
      </p:sp>
      <p:sp>
        <p:nvSpPr>
          <p:cNvPr id="4" name="Title 2"/>
          <p:cNvSpPr txBox="1">
            <a:spLocks/>
          </p:cNvSpPr>
          <p:nvPr/>
        </p:nvSpPr>
        <p:spPr bwMode="auto">
          <a:xfrm>
            <a:off x="838200" y="3544865"/>
            <a:ext cx="7772400" cy="2032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b="1">
                <a:solidFill>
                  <a:srgbClr val="C60036"/>
                </a:solidFill>
                <a:latin typeface="+mj-lt"/>
                <a:ea typeface="MS PGothic" pitchFamily="34" charset="-128"/>
                <a:cs typeface="ＭＳ Ｐゴシック" charset="0"/>
              </a:defRPr>
            </a:lvl1pPr>
            <a:lvl2pPr algn="ctr" rtl="0" eaLnBrk="1" fontAlgn="base" hangingPunct="1">
              <a:spcBef>
                <a:spcPct val="0"/>
              </a:spcBef>
              <a:spcAft>
                <a:spcPct val="0"/>
              </a:spcAft>
              <a:defRPr sz="4400" b="1">
                <a:solidFill>
                  <a:srgbClr val="C60036"/>
                </a:solidFill>
                <a:latin typeface="Arial" charset="0"/>
                <a:ea typeface="MS PGothic" pitchFamily="34" charset="-128"/>
                <a:cs typeface="ＭＳ Ｐゴシック" charset="0"/>
              </a:defRPr>
            </a:lvl2pPr>
            <a:lvl3pPr algn="ctr" rtl="0" eaLnBrk="1" fontAlgn="base" hangingPunct="1">
              <a:spcBef>
                <a:spcPct val="0"/>
              </a:spcBef>
              <a:spcAft>
                <a:spcPct val="0"/>
              </a:spcAft>
              <a:defRPr sz="4400" b="1">
                <a:solidFill>
                  <a:srgbClr val="C60036"/>
                </a:solidFill>
                <a:latin typeface="Arial" charset="0"/>
                <a:ea typeface="MS PGothic" pitchFamily="34" charset="-128"/>
                <a:cs typeface="ＭＳ Ｐゴシック" charset="0"/>
              </a:defRPr>
            </a:lvl3pPr>
            <a:lvl4pPr algn="ctr" rtl="0" eaLnBrk="1" fontAlgn="base" hangingPunct="1">
              <a:spcBef>
                <a:spcPct val="0"/>
              </a:spcBef>
              <a:spcAft>
                <a:spcPct val="0"/>
              </a:spcAft>
              <a:defRPr sz="4400" b="1">
                <a:solidFill>
                  <a:srgbClr val="C60036"/>
                </a:solidFill>
                <a:latin typeface="Arial" charset="0"/>
                <a:ea typeface="MS PGothic" pitchFamily="34" charset="-128"/>
                <a:cs typeface="ＭＳ Ｐゴシック" charset="0"/>
              </a:defRPr>
            </a:lvl4pPr>
            <a:lvl5pPr algn="ctr" rtl="0" eaLnBrk="1" fontAlgn="base" hangingPunct="1">
              <a:spcBef>
                <a:spcPct val="0"/>
              </a:spcBef>
              <a:spcAft>
                <a:spcPct val="0"/>
              </a:spcAft>
              <a:defRPr sz="4400" b="1">
                <a:solidFill>
                  <a:srgbClr val="C60036"/>
                </a:solidFill>
                <a:latin typeface="Arial" charset="0"/>
                <a:ea typeface="MS PGothic" pitchFamily="34" charset="-128"/>
                <a:cs typeface="ＭＳ Ｐゴシック" charset="0"/>
              </a:defRPr>
            </a:lvl5pPr>
            <a:lvl6pPr marL="457200" algn="ctr" rtl="0" eaLnBrk="1" fontAlgn="base" hangingPunct="1">
              <a:spcBef>
                <a:spcPct val="0"/>
              </a:spcBef>
              <a:spcAft>
                <a:spcPct val="0"/>
              </a:spcAft>
              <a:defRPr sz="4400" b="1">
                <a:solidFill>
                  <a:srgbClr val="3333CC"/>
                </a:solidFill>
                <a:latin typeface="Comic Sans MS" charset="0"/>
                <a:ea typeface="ＭＳ Ｐゴシック" charset="0"/>
                <a:cs typeface="Arial" charset="0"/>
              </a:defRPr>
            </a:lvl6pPr>
            <a:lvl7pPr marL="914400" algn="ctr" rtl="0" eaLnBrk="1" fontAlgn="base" hangingPunct="1">
              <a:spcBef>
                <a:spcPct val="0"/>
              </a:spcBef>
              <a:spcAft>
                <a:spcPct val="0"/>
              </a:spcAft>
              <a:defRPr sz="4400" b="1">
                <a:solidFill>
                  <a:srgbClr val="3333CC"/>
                </a:solidFill>
                <a:latin typeface="Comic Sans MS" charset="0"/>
                <a:ea typeface="ＭＳ Ｐゴシック" charset="0"/>
                <a:cs typeface="Arial" charset="0"/>
              </a:defRPr>
            </a:lvl7pPr>
            <a:lvl8pPr marL="1371600" algn="ctr" rtl="0" eaLnBrk="1" fontAlgn="base" hangingPunct="1">
              <a:spcBef>
                <a:spcPct val="0"/>
              </a:spcBef>
              <a:spcAft>
                <a:spcPct val="0"/>
              </a:spcAft>
              <a:defRPr sz="4400" b="1">
                <a:solidFill>
                  <a:srgbClr val="3333CC"/>
                </a:solidFill>
                <a:latin typeface="Comic Sans MS" charset="0"/>
                <a:ea typeface="ＭＳ Ｐゴシック" charset="0"/>
                <a:cs typeface="Arial" charset="0"/>
              </a:defRPr>
            </a:lvl8pPr>
            <a:lvl9pPr marL="1828800" algn="ctr" rtl="0" eaLnBrk="1" fontAlgn="base" hangingPunct="1">
              <a:spcBef>
                <a:spcPct val="0"/>
              </a:spcBef>
              <a:spcAft>
                <a:spcPct val="0"/>
              </a:spcAft>
              <a:defRPr sz="4400" b="1">
                <a:solidFill>
                  <a:srgbClr val="3333CC"/>
                </a:solidFill>
                <a:latin typeface="Comic Sans MS" charset="0"/>
                <a:ea typeface="ＭＳ Ｐゴシック" charset="0"/>
                <a:cs typeface="Arial" charset="0"/>
              </a:defRPr>
            </a:lvl9pPr>
          </a:lstStyle>
          <a:p>
            <a:r>
              <a:rPr lang="en-US" sz="2800" kern="0" dirty="0" smtClean="0"/>
              <a:t>Todd Tannenbaum</a:t>
            </a:r>
          </a:p>
          <a:p>
            <a:r>
              <a:rPr lang="en-US" sz="2800" kern="0" dirty="0" smtClean="0"/>
              <a:t>Center for High Throughput Computing</a:t>
            </a:r>
          </a:p>
          <a:p>
            <a:r>
              <a:rPr lang="en-US" sz="2800" kern="0" dirty="0" smtClean="0"/>
              <a:t>Department of Computer Sciences</a:t>
            </a:r>
          </a:p>
          <a:p>
            <a:r>
              <a:rPr lang="en-US" sz="2800" kern="0" dirty="0" smtClean="0"/>
              <a:t>University of Wisconsin-Madison</a:t>
            </a:r>
            <a:endParaRPr lang="en-US" sz="2800" kern="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9737" y="979944"/>
            <a:ext cx="8399462" cy="4227513"/>
          </a:xfrm>
        </p:spPr>
        <p:txBody>
          <a:bodyPr/>
          <a:lstStyle/>
          <a:p>
            <a:r>
              <a:rPr lang="en-US" dirty="0"/>
              <a:t>Architect in terms of </a:t>
            </a:r>
            <a:r>
              <a:rPr lang="en-US" i="1" dirty="0"/>
              <a:t>responsibility</a:t>
            </a:r>
            <a:r>
              <a:rPr lang="en-US" dirty="0"/>
              <a:t> instead of expected functionality</a:t>
            </a:r>
          </a:p>
          <a:p>
            <a:pPr lvl="1"/>
            <a:r>
              <a:rPr lang="en-US" dirty="0"/>
              <a:t>Delegate like Ronald Reagan. How?</a:t>
            </a:r>
          </a:p>
          <a:p>
            <a:r>
              <a:rPr lang="en-US" dirty="0" smtClean="0"/>
              <a:t>Plan for Failure!</a:t>
            </a:r>
          </a:p>
          <a:p>
            <a:pPr lvl="1"/>
            <a:r>
              <a:rPr lang="en-US" dirty="0"/>
              <a:t>Leases </a:t>
            </a:r>
            <a:r>
              <a:rPr lang="en-US" dirty="0" smtClean="0"/>
              <a:t>everywhere, 2PC, belt and suspenders, …</a:t>
            </a:r>
          </a:p>
          <a:p>
            <a:r>
              <a:rPr lang="en-US" dirty="0" smtClean="0"/>
              <a:t>Never underestimate the value of code that has withstood the test of time in the field</a:t>
            </a:r>
          </a:p>
          <a:p>
            <a:r>
              <a:rPr lang="en-US" dirty="0" smtClean="0"/>
              <a:t>Always keep end-to-end picture in mind when deciding upon layer functionality</a:t>
            </a:r>
            <a:endParaRPr lang="en-US" dirty="0"/>
          </a:p>
        </p:txBody>
      </p:sp>
      <p:sp>
        <p:nvSpPr>
          <p:cNvPr id="3" name="Title 2"/>
          <p:cNvSpPr>
            <a:spLocks noGrp="1"/>
          </p:cNvSpPr>
          <p:nvPr>
            <p:ph type="title"/>
          </p:nvPr>
        </p:nvSpPr>
        <p:spPr/>
        <p:txBody>
          <a:bodyPr/>
          <a:lstStyle/>
          <a:p>
            <a:r>
              <a:rPr lang="en-US" dirty="0" smtClean="0"/>
              <a:t>Todd’s Helpful Tips</a:t>
            </a:r>
            <a:endParaRPr lang="en-US" dirty="0"/>
          </a:p>
        </p:txBody>
      </p:sp>
      <p:sp>
        <p:nvSpPr>
          <p:cNvPr id="4" name="Slide Number Placeholder 3"/>
          <p:cNvSpPr>
            <a:spLocks noGrp="1"/>
          </p:cNvSpPr>
          <p:nvPr>
            <p:ph type="sldNum" sz="quarter" idx="10"/>
          </p:nvPr>
        </p:nvSpPr>
        <p:spPr/>
        <p:txBody>
          <a:bodyPr/>
          <a:lstStyle/>
          <a:p>
            <a:pPr>
              <a:defRPr/>
            </a:pPr>
            <a:fld id="{FC77776C-14D7-48C6-B1E3-FF145FC109AB}" type="slidenum">
              <a:rPr lang="en-US" smtClean="0"/>
              <a:pPr>
                <a:defRPr/>
              </a:pPr>
              <a:t>10</a:t>
            </a:fld>
            <a:endParaRPr lang="en-US" dirty="0"/>
          </a:p>
        </p:txBody>
      </p:sp>
    </p:spTree>
    <p:extLst>
      <p:ext uri="{BB962C8B-B14F-4D97-AF65-F5344CB8AC3E}">
        <p14:creationId xmlns:p14="http://schemas.microsoft.com/office/powerpoint/2010/main" val="25194149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Code reuse creates tensions…</a:t>
            </a:r>
          </a:p>
          <a:p>
            <a:r>
              <a:rPr lang="en-US" dirty="0" smtClean="0"/>
              <a:t>Example: Network layer uses checksums to ensure correctness</a:t>
            </a:r>
          </a:p>
          <a:p>
            <a:pPr marL="0" indent="0">
              <a:buNone/>
            </a:pPr>
            <a:endParaRPr lang="en-US" dirty="0"/>
          </a:p>
        </p:txBody>
      </p:sp>
      <p:sp>
        <p:nvSpPr>
          <p:cNvPr id="3" name="Title 2"/>
          <p:cNvSpPr>
            <a:spLocks noGrp="1"/>
          </p:cNvSpPr>
          <p:nvPr>
            <p:ph type="title"/>
          </p:nvPr>
        </p:nvSpPr>
        <p:spPr/>
        <p:txBody>
          <a:bodyPr/>
          <a:lstStyle/>
          <a:p>
            <a:r>
              <a:rPr lang="en-US" dirty="0" smtClean="0"/>
              <a:t>End to end thinking</a:t>
            </a:r>
            <a:endParaRPr lang="en-US" dirty="0"/>
          </a:p>
        </p:txBody>
      </p:sp>
      <p:sp>
        <p:nvSpPr>
          <p:cNvPr id="4" name="Slide Number Placeholder 3"/>
          <p:cNvSpPr>
            <a:spLocks noGrp="1"/>
          </p:cNvSpPr>
          <p:nvPr>
            <p:ph type="sldNum" sz="quarter" idx="10"/>
          </p:nvPr>
        </p:nvSpPr>
        <p:spPr/>
        <p:txBody>
          <a:bodyPr/>
          <a:lstStyle/>
          <a:p>
            <a:pPr>
              <a:defRPr/>
            </a:pPr>
            <a:fld id="{FC77776C-14D7-48C6-B1E3-FF145FC109AB}" type="slidenum">
              <a:rPr lang="en-US" smtClean="0"/>
              <a:pPr>
                <a:defRPr/>
              </a:pPr>
              <a:t>11</a:t>
            </a:fld>
            <a:endParaRPr lang="en-US" dirty="0"/>
          </a:p>
        </p:txBody>
      </p:sp>
      <p:pic>
        <p:nvPicPr>
          <p:cNvPr id="1026" name="Picture 2" descr="https://encrypted-tbn3.gstatic.com/images?q=tbn:ANd9GcRGTSa_FaEieAugX-jDbT35RRXwM0XmS4_-zfSd43_Y1rnohAZbOHT_h4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3097" y="3184221"/>
            <a:ext cx="4881062" cy="2440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65072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94779"/>
            <a:ext cx="9144000" cy="914400"/>
          </a:xfrm>
        </p:spPr>
        <p:txBody>
          <a:bodyPr/>
          <a:lstStyle/>
          <a:p>
            <a:r>
              <a:rPr lang="en-US" dirty="0" smtClean="0"/>
              <a:t>The Condor Kernel</a:t>
            </a:r>
            <a:br>
              <a:rPr lang="en-US" dirty="0" smtClean="0"/>
            </a:br>
            <a:endParaRPr lang="en-US" dirty="0"/>
          </a:p>
        </p:txBody>
      </p:sp>
      <p:sp>
        <p:nvSpPr>
          <p:cNvPr id="3" name="Slide Number Placeholder 2"/>
          <p:cNvSpPr>
            <a:spLocks noGrp="1"/>
          </p:cNvSpPr>
          <p:nvPr>
            <p:ph type="sldNum" sz="quarter" idx="10"/>
          </p:nvPr>
        </p:nvSpPr>
        <p:spPr/>
        <p:txBody>
          <a:bodyPr/>
          <a:lstStyle/>
          <a:p>
            <a:pPr>
              <a:defRPr/>
            </a:pPr>
            <a:fld id="{7C47EE97-0F2E-4B87-BB55-F7FDEEB233A8}" type="slidenum">
              <a:rPr lang="en-US" smtClean="0"/>
              <a:pPr>
                <a:defRPr/>
              </a:pPr>
              <a:t>12</a:t>
            </a:fld>
            <a:endParaRPr lang="en-US" dirty="0"/>
          </a:p>
        </p:txBody>
      </p:sp>
      <p:pic>
        <p:nvPicPr>
          <p:cNvPr id="4" name="Picture 3" descr="condor-practice.pdf - Adobe Reader"/>
          <p:cNvPicPr>
            <a:picLocks noChangeAspect="1"/>
          </p:cNvPicPr>
          <p:nvPr/>
        </p:nvPicPr>
        <p:blipFill rotWithShape="1">
          <a:blip r:embed="rId2">
            <a:extLst>
              <a:ext uri="{28A0092B-C50C-407E-A947-70E740481C1C}">
                <a14:useLocalDpi xmlns:a14="http://schemas.microsoft.com/office/drawing/2010/main" val="0"/>
              </a:ext>
            </a:extLst>
          </a:blip>
          <a:srcRect l="36931" t="40553" r="3820" b="16624"/>
          <a:stretch/>
        </p:blipFill>
        <p:spPr>
          <a:xfrm>
            <a:off x="375780" y="951979"/>
            <a:ext cx="8154444" cy="4896570"/>
          </a:xfrm>
          <a:prstGeom prst="rect">
            <a:avLst/>
          </a:prstGeom>
        </p:spPr>
      </p:pic>
      <p:sp>
        <p:nvSpPr>
          <p:cNvPr id="5" name="Rounded Rectangle 4"/>
          <p:cNvSpPr/>
          <p:nvPr/>
        </p:nvSpPr>
        <p:spPr bwMode="auto">
          <a:xfrm>
            <a:off x="588723" y="2505205"/>
            <a:ext cx="4972833" cy="1202499"/>
          </a:xfrm>
          <a:prstGeom prst="roundRect">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charset="0"/>
              <a:ea typeface="ＭＳ Ｐゴシック" charset="0"/>
            </a:endParaRPr>
          </a:p>
        </p:txBody>
      </p:sp>
      <p:sp>
        <p:nvSpPr>
          <p:cNvPr id="6" name="TextBox 5"/>
          <p:cNvSpPr txBox="1"/>
          <p:nvPr/>
        </p:nvSpPr>
        <p:spPr>
          <a:xfrm>
            <a:off x="2154475" y="841755"/>
            <a:ext cx="5044971" cy="646331"/>
          </a:xfrm>
          <a:prstGeom prst="rect">
            <a:avLst/>
          </a:prstGeom>
          <a:noFill/>
        </p:spPr>
        <p:txBody>
          <a:bodyPr wrap="none" rtlCol="0">
            <a:spAutoFit/>
          </a:bodyPr>
          <a:lstStyle/>
          <a:p>
            <a:r>
              <a:rPr lang="en-US" sz="3600" u="sng" dirty="0" smtClean="0"/>
              <a:t>Step 1: User submits a job</a:t>
            </a:r>
            <a:endParaRPr lang="en-US" sz="3600" u="sng" dirty="0"/>
          </a:p>
        </p:txBody>
      </p:sp>
    </p:spTree>
    <p:extLst>
      <p:ext uri="{BB962C8B-B14F-4D97-AF65-F5344CB8AC3E}">
        <p14:creationId xmlns:p14="http://schemas.microsoft.com/office/powerpoint/2010/main" val="21065980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70809" y="3682652"/>
            <a:ext cx="8399462" cy="2126055"/>
          </a:xfrm>
        </p:spPr>
        <p:txBody>
          <a:bodyPr/>
          <a:lstStyle/>
          <a:p>
            <a:r>
              <a:rPr lang="en-US" dirty="0" err="1" smtClean="0"/>
              <a:t>ClassAds</a:t>
            </a:r>
            <a:r>
              <a:rPr lang="en-US" dirty="0" smtClean="0"/>
              <a:t> and Matchmaking</a:t>
            </a:r>
          </a:p>
          <a:p>
            <a:pPr lvl="1"/>
            <a:r>
              <a:rPr lang="en-US" dirty="0" smtClean="0"/>
              <a:t>Name-value pairs</a:t>
            </a:r>
          </a:p>
          <a:p>
            <a:pPr lvl="1"/>
            <a:r>
              <a:rPr lang="en-US" dirty="0" smtClean="0"/>
              <a:t>Values can be literal data or expressions</a:t>
            </a:r>
          </a:p>
          <a:p>
            <a:pPr lvl="1"/>
            <a:r>
              <a:rPr lang="en-US" dirty="0" smtClean="0"/>
              <a:t>Expression can refer to match candidate</a:t>
            </a:r>
          </a:p>
          <a:p>
            <a:pPr lvl="1"/>
            <a:r>
              <a:rPr lang="en-US" i="1" dirty="0" smtClean="0"/>
              <a:t>Requirements</a:t>
            </a:r>
            <a:r>
              <a:rPr lang="en-US" dirty="0" smtClean="0"/>
              <a:t> and </a:t>
            </a:r>
            <a:r>
              <a:rPr lang="en-US" i="1" dirty="0" smtClean="0"/>
              <a:t>Rank</a:t>
            </a:r>
            <a:r>
              <a:rPr lang="en-US" dirty="0" smtClean="0"/>
              <a:t> are treated special</a:t>
            </a:r>
            <a:endParaRPr lang="en-US" dirty="0"/>
          </a:p>
        </p:txBody>
      </p:sp>
      <p:sp>
        <p:nvSpPr>
          <p:cNvPr id="2" name="Title 1"/>
          <p:cNvSpPr>
            <a:spLocks noGrp="1"/>
          </p:cNvSpPr>
          <p:nvPr>
            <p:ph type="title"/>
          </p:nvPr>
        </p:nvSpPr>
        <p:spPr/>
        <p:txBody>
          <a:bodyPr/>
          <a:lstStyle/>
          <a:p>
            <a:r>
              <a:rPr lang="en-US" dirty="0" smtClean="0"/>
              <a:t>How are jobs described?</a:t>
            </a:r>
            <a:endParaRPr lang="en-US" dirty="0"/>
          </a:p>
        </p:txBody>
      </p:sp>
      <p:sp>
        <p:nvSpPr>
          <p:cNvPr id="3" name="Slide Number Placeholder 2"/>
          <p:cNvSpPr>
            <a:spLocks noGrp="1"/>
          </p:cNvSpPr>
          <p:nvPr>
            <p:ph type="sldNum" sz="quarter" idx="10"/>
          </p:nvPr>
        </p:nvSpPr>
        <p:spPr/>
        <p:txBody>
          <a:bodyPr/>
          <a:lstStyle/>
          <a:p>
            <a:pPr>
              <a:defRPr/>
            </a:pPr>
            <a:fld id="{7C47EE97-0F2E-4B87-BB55-F7FDEEB233A8}" type="slidenum">
              <a:rPr lang="en-US" smtClean="0"/>
              <a:pPr>
                <a:defRPr/>
              </a:pPr>
              <a:t>13</a:t>
            </a:fld>
            <a:endParaRPr lang="en-US" dirty="0"/>
          </a:p>
        </p:txBody>
      </p:sp>
      <p:pic>
        <p:nvPicPr>
          <p:cNvPr id="4" name="Picture 3" descr="condor-practice.pdf - Adobe Reader"/>
          <p:cNvPicPr>
            <a:picLocks noChangeAspect="1"/>
          </p:cNvPicPr>
          <p:nvPr/>
        </p:nvPicPr>
        <p:blipFill rotWithShape="1">
          <a:blip r:embed="rId2">
            <a:extLst>
              <a:ext uri="{28A0092B-C50C-407E-A947-70E740481C1C}">
                <a14:useLocalDpi xmlns:a14="http://schemas.microsoft.com/office/drawing/2010/main" val="0"/>
              </a:ext>
            </a:extLst>
          </a:blip>
          <a:srcRect l="16934" t="31598" r="10283" b="44110"/>
          <a:stretch/>
        </p:blipFill>
        <p:spPr>
          <a:xfrm>
            <a:off x="187889" y="801664"/>
            <a:ext cx="8765302" cy="3043826"/>
          </a:xfrm>
          <a:prstGeom prst="rect">
            <a:avLst/>
          </a:prstGeom>
        </p:spPr>
      </p:pic>
    </p:spTree>
    <p:extLst>
      <p:ext uri="{BB962C8B-B14F-4D97-AF65-F5344CB8AC3E}">
        <p14:creationId xmlns:p14="http://schemas.microsoft.com/office/powerpoint/2010/main" val="35027640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22263" y="867438"/>
            <a:ext cx="4061847" cy="4669066"/>
          </a:xfrm>
        </p:spPr>
        <p:txBody>
          <a:bodyPr/>
          <a:lstStyle/>
          <a:p>
            <a:r>
              <a:rPr lang="en-US" sz="2800" dirty="0" smtClean="0"/>
              <a:t>Semi-structured data</a:t>
            </a:r>
          </a:p>
          <a:p>
            <a:pPr lvl="1"/>
            <a:r>
              <a:rPr lang="en-US" dirty="0" smtClean="0"/>
              <a:t>No fixed schema</a:t>
            </a:r>
          </a:p>
          <a:p>
            <a:pPr lvl="1"/>
            <a:r>
              <a:rPr lang="en-US" dirty="0" smtClean="0"/>
              <a:t>“Let communities grow naturally…”</a:t>
            </a:r>
          </a:p>
          <a:p>
            <a:r>
              <a:rPr lang="en-US" sz="2800" dirty="0" smtClean="0"/>
              <a:t>Use three-value logic</a:t>
            </a:r>
          </a:p>
          <a:p>
            <a:pPr lvl="1"/>
            <a:r>
              <a:rPr lang="en-US" sz="2400" dirty="0" smtClean="0"/>
              <a:t>Expressions evaluate to True, False, or Undefined</a:t>
            </a:r>
          </a:p>
          <a:p>
            <a:r>
              <a:rPr lang="en-US" sz="2800" dirty="0" smtClean="0"/>
              <a:t>Bilateral</a:t>
            </a:r>
            <a:endParaRPr lang="en-US" sz="2800" dirty="0"/>
          </a:p>
        </p:txBody>
      </p:sp>
      <p:sp>
        <p:nvSpPr>
          <p:cNvPr id="2" name="Title 1"/>
          <p:cNvSpPr>
            <a:spLocks noGrp="1"/>
          </p:cNvSpPr>
          <p:nvPr>
            <p:ph type="title"/>
          </p:nvPr>
        </p:nvSpPr>
        <p:spPr/>
        <p:txBody>
          <a:bodyPr/>
          <a:lstStyle/>
          <a:p>
            <a:r>
              <a:rPr lang="en-US" dirty="0" smtClean="0"/>
              <a:t>Interesting </a:t>
            </a:r>
            <a:r>
              <a:rPr lang="en-US" dirty="0" err="1" smtClean="0"/>
              <a:t>ClassAd</a:t>
            </a:r>
            <a:r>
              <a:rPr lang="en-US" dirty="0" smtClean="0"/>
              <a:t> Properties</a:t>
            </a:r>
            <a:endParaRPr lang="en-US" dirty="0"/>
          </a:p>
        </p:txBody>
      </p:sp>
      <p:sp>
        <p:nvSpPr>
          <p:cNvPr id="3" name="Slide Number Placeholder 2"/>
          <p:cNvSpPr>
            <a:spLocks noGrp="1"/>
          </p:cNvSpPr>
          <p:nvPr>
            <p:ph type="sldNum" sz="quarter" idx="10"/>
          </p:nvPr>
        </p:nvSpPr>
        <p:spPr/>
        <p:txBody>
          <a:bodyPr/>
          <a:lstStyle/>
          <a:p>
            <a:pPr>
              <a:defRPr/>
            </a:pPr>
            <a:fld id="{7C47EE97-0F2E-4B87-BB55-F7FDEEB233A8}" type="slidenum">
              <a:rPr lang="en-US" smtClean="0"/>
              <a:pPr>
                <a:defRPr/>
              </a:pPr>
              <a:t>14</a:t>
            </a:fld>
            <a:endParaRPr lang="en-US" dirty="0"/>
          </a:p>
        </p:txBody>
      </p:sp>
      <p:pic>
        <p:nvPicPr>
          <p:cNvPr id="5" name="Picture 4" descr="condor-practice.pdf - Adobe Reader"/>
          <p:cNvPicPr>
            <a:picLocks noChangeAspect="1"/>
          </p:cNvPicPr>
          <p:nvPr/>
        </p:nvPicPr>
        <p:blipFill rotWithShape="1">
          <a:blip r:embed="rId2">
            <a:extLst>
              <a:ext uri="{28A0092B-C50C-407E-A947-70E740481C1C}">
                <a14:useLocalDpi xmlns:a14="http://schemas.microsoft.com/office/drawing/2010/main" val="0"/>
              </a:ext>
            </a:extLst>
          </a:blip>
          <a:srcRect l="16934" t="31598" r="52071" b="44110"/>
          <a:stretch/>
        </p:blipFill>
        <p:spPr>
          <a:xfrm>
            <a:off x="4228435" y="789139"/>
            <a:ext cx="4915565" cy="4008330"/>
          </a:xfrm>
          <a:prstGeom prst="rect">
            <a:avLst/>
          </a:prstGeom>
        </p:spPr>
      </p:pic>
      <p:pic>
        <p:nvPicPr>
          <p:cNvPr id="6146" name="Picture 2" descr="http://www.star.bnl.gov/public/comp/Grid/scheduler/rdl/GlueCE_DOC_V_1_1_files/GlueCE_UML_V_1_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7008" y="4797469"/>
            <a:ext cx="2504104" cy="1937805"/>
          </a:xfrm>
          <a:prstGeom prst="rect">
            <a:avLst/>
          </a:prstGeom>
          <a:noFill/>
          <a:extLst>
            <a:ext uri="{909E8E84-426E-40DD-AFC4-6F175D3DCCD1}">
              <a14:hiddenFill xmlns:a14="http://schemas.microsoft.com/office/drawing/2010/main">
                <a:solidFill>
                  <a:srgbClr val="FFFFFF"/>
                </a:solidFill>
              </a14:hiddenFill>
            </a:ext>
          </a:extLst>
        </p:spPr>
      </p:pic>
      <p:sp>
        <p:nvSpPr>
          <p:cNvPr id="6" name="Multiply 5"/>
          <p:cNvSpPr/>
          <p:nvPr/>
        </p:nvSpPr>
        <p:spPr bwMode="auto">
          <a:xfrm>
            <a:off x="3494762" y="4922729"/>
            <a:ext cx="2417523" cy="1678487"/>
          </a:xfrm>
          <a:prstGeom prst="mathMultiply">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charset="0"/>
              <a:ea typeface="ＭＳ Ｐゴシック" charset="0"/>
            </a:endParaRPr>
          </a:p>
        </p:txBody>
      </p:sp>
    </p:spTree>
    <p:extLst>
      <p:ext uri="{BB962C8B-B14F-4D97-AF65-F5344CB8AC3E}">
        <p14:creationId xmlns:p14="http://schemas.microsoft.com/office/powerpoint/2010/main" val="30044857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2263" y="1355726"/>
            <a:ext cx="5289397" cy="2502290"/>
          </a:xfrm>
        </p:spPr>
        <p:txBody>
          <a:bodyPr/>
          <a:lstStyle/>
          <a:p>
            <a:r>
              <a:rPr lang="en-US" dirty="0" smtClean="0"/>
              <a:t>What if </a:t>
            </a:r>
            <a:r>
              <a:rPr lang="en-US" dirty="0" err="1" smtClean="0"/>
              <a:t>schedd</a:t>
            </a:r>
            <a:r>
              <a:rPr lang="en-US" dirty="0" smtClean="0"/>
              <a:t> crashes during job submission?</a:t>
            </a:r>
          </a:p>
          <a:p>
            <a:pPr lvl="1"/>
            <a:r>
              <a:rPr lang="en-US" dirty="0" smtClean="0"/>
              <a:t>ARIES-style recovery log</a:t>
            </a:r>
          </a:p>
          <a:p>
            <a:pPr lvl="1"/>
            <a:r>
              <a:rPr lang="en-US" dirty="0" smtClean="0"/>
              <a:t>2 phase commit </a:t>
            </a:r>
            <a:endParaRPr lang="en-US" dirty="0"/>
          </a:p>
        </p:txBody>
      </p:sp>
      <p:sp>
        <p:nvSpPr>
          <p:cNvPr id="3" name="Title 2"/>
          <p:cNvSpPr>
            <a:spLocks noGrp="1"/>
          </p:cNvSpPr>
          <p:nvPr>
            <p:ph type="title"/>
          </p:nvPr>
        </p:nvSpPr>
        <p:spPr/>
        <p:txBody>
          <a:bodyPr/>
          <a:lstStyle/>
          <a:p>
            <a:r>
              <a:rPr lang="en-US" dirty="0" smtClean="0"/>
              <a:t>Plan for Failure, Lend and borrow</a:t>
            </a:r>
            <a:endParaRPr lang="en-US" dirty="0"/>
          </a:p>
        </p:txBody>
      </p:sp>
      <p:sp>
        <p:nvSpPr>
          <p:cNvPr id="4" name="Slide Number Placeholder 3"/>
          <p:cNvSpPr>
            <a:spLocks noGrp="1"/>
          </p:cNvSpPr>
          <p:nvPr>
            <p:ph type="sldNum" sz="quarter" idx="10"/>
          </p:nvPr>
        </p:nvSpPr>
        <p:spPr/>
        <p:txBody>
          <a:bodyPr/>
          <a:lstStyle/>
          <a:p>
            <a:pPr>
              <a:defRPr/>
            </a:pPr>
            <a:fld id="{FC77776C-14D7-48C6-B1E3-FF145FC109AB}" type="slidenum">
              <a:rPr lang="en-US" smtClean="0"/>
              <a:pPr>
                <a:defRPr/>
              </a:pPr>
              <a:t>15</a:t>
            </a:fld>
            <a:endParaRPr lang="en-US" dirty="0"/>
          </a:p>
        </p:txBody>
      </p:sp>
      <p:sp>
        <p:nvSpPr>
          <p:cNvPr id="5" name="Vertical Scroll 4"/>
          <p:cNvSpPr/>
          <p:nvPr/>
        </p:nvSpPr>
        <p:spPr bwMode="auto">
          <a:xfrm>
            <a:off x="5323562" y="896799"/>
            <a:ext cx="3745284" cy="4584526"/>
          </a:xfrm>
          <a:prstGeom prst="verticalScroll">
            <a:avLst/>
          </a:prstGeom>
          <a:solidFill>
            <a:schemeClr val="bg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solidFill>
                  <a:srgbClr val="FF0000"/>
                </a:solidFill>
                <a:latin typeface="Times New Roman" charset="0"/>
                <a:ea typeface="ＭＳ Ｐゴシック" charset="0"/>
              </a:rPr>
              <a:t>Begin Transaction</a:t>
            </a:r>
          </a:p>
          <a:p>
            <a:pPr marL="0" marR="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charset="0"/>
                <a:ea typeface="ＭＳ Ｐゴシック" charset="0"/>
              </a:rPr>
              <a:t>105</a:t>
            </a:r>
            <a:r>
              <a:rPr kumimoji="0" lang="en-US" sz="2800" b="0" i="0" u="none" strike="noStrike" cap="none" normalizeH="0" dirty="0" smtClean="0">
                <a:ln>
                  <a:noFill/>
                </a:ln>
                <a:solidFill>
                  <a:schemeClr val="tx1"/>
                </a:solidFill>
                <a:effectLst/>
                <a:latin typeface="Times New Roman" charset="0"/>
                <a:ea typeface="ＭＳ Ｐゴシック" charset="0"/>
              </a:rPr>
              <a:t> Owner Todd</a:t>
            </a:r>
          </a:p>
          <a:p>
            <a:pPr marL="0" marR="0" indent="0" algn="l" defTabSz="914400" rtl="0" eaLnBrk="0" fontAlgn="base" latinLnBrk="0" hangingPunct="0">
              <a:lnSpc>
                <a:spcPct val="100000"/>
              </a:lnSpc>
              <a:spcBef>
                <a:spcPct val="0"/>
              </a:spcBef>
              <a:spcAft>
                <a:spcPct val="0"/>
              </a:spcAft>
              <a:buClrTx/>
              <a:buSzTx/>
              <a:buFontTx/>
              <a:buNone/>
              <a:tabLst/>
            </a:pPr>
            <a:r>
              <a:rPr lang="en-US" baseline="0" dirty="0" smtClean="0">
                <a:latin typeface="Times New Roman" charset="0"/>
                <a:ea typeface="ＭＳ Ｐゴシック" charset="0"/>
              </a:rPr>
              <a:t>105</a:t>
            </a:r>
            <a:r>
              <a:rPr lang="en-US" dirty="0" smtClean="0">
                <a:latin typeface="Times New Roman" charset="0"/>
                <a:ea typeface="ＭＳ Ｐゴシック" charset="0"/>
              </a:rPr>
              <a:t> </a:t>
            </a:r>
            <a:r>
              <a:rPr lang="en-US" dirty="0" err="1" smtClean="0">
                <a:latin typeface="Times New Roman" charset="0"/>
                <a:ea typeface="ＭＳ Ｐゴシック" charset="0"/>
              </a:rPr>
              <a:t>Cmd</a:t>
            </a:r>
            <a:r>
              <a:rPr lang="en-US" dirty="0" smtClean="0">
                <a:latin typeface="Times New Roman" charset="0"/>
                <a:ea typeface="ＭＳ Ｐゴシック" charset="0"/>
              </a:rPr>
              <a:t> /bin/hi</a:t>
            </a:r>
          </a:p>
          <a:p>
            <a:pPr marL="0" marR="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charset="0"/>
                <a:ea typeface="ＭＳ Ｐゴシック" charset="0"/>
              </a:rPr>
              <a:t>…</a:t>
            </a:r>
          </a:p>
          <a:p>
            <a:pPr marL="0" marR="0" indent="0" algn="l" defTabSz="914400" rtl="0" eaLnBrk="0" fontAlgn="base" latinLnBrk="0" hangingPunct="0">
              <a:lnSpc>
                <a:spcPct val="100000"/>
              </a:lnSpc>
              <a:spcBef>
                <a:spcPct val="0"/>
              </a:spcBef>
              <a:spcAft>
                <a:spcPct val="0"/>
              </a:spcAft>
              <a:buClrTx/>
              <a:buSzTx/>
              <a:buFontTx/>
              <a:buNone/>
              <a:tabLst/>
            </a:pPr>
            <a:r>
              <a:rPr lang="en-US" dirty="0" smtClean="0">
                <a:solidFill>
                  <a:srgbClr val="FF0000"/>
                </a:solidFill>
                <a:latin typeface="Times New Roman" charset="0"/>
                <a:ea typeface="ＭＳ Ｐゴシック" charset="0"/>
              </a:rPr>
              <a:t>End Transaction</a:t>
            </a:r>
          </a:p>
          <a:p>
            <a:pPr marL="0" marR="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FF0000"/>
                </a:solidFill>
                <a:effectLst/>
                <a:latin typeface="Times New Roman" charset="0"/>
                <a:ea typeface="ＭＳ Ｐゴシック" charset="0"/>
              </a:rPr>
              <a:t>Begin Transaction</a:t>
            </a:r>
          </a:p>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Times New Roman" charset="0"/>
                <a:ea typeface="ＭＳ Ｐゴシック" charset="0"/>
              </a:rPr>
              <a:t>106 Owner Fred</a:t>
            </a:r>
          </a:p>
          <a:p>
            <a:pPr marL="0" marR="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charset="0"/>
                <a:ea typeface="ＭＳ Ｐゴシック" charset="0"/>
              </a:rPr>
              <a:t>106</a:t>
            </a:r>
            <a:r>
              <a:rPr kumimoji="0" lang="en-US" sz="2800" b="0" i="0" u="none" strike="noStrike" cap="none" normalizeH="0" dirty="0" smtClean="0">
                <a:ln>
                  <a:noFill/>
                </a:ln>
                <a:solidFill>
                  <a:schemeClr val="tx1"/>
                </a:solidFill>
                <a:effectLst/>
                <a:latin typeface="Times New Roman" charset="0"/>
                <a:ea typeface="ＭＳ Ｐゴシック" charset="0"/>
              </a:rPr>
              <a:t> </a:t>
            </a:r>
            <a:r>
              <a:rPr kumimoji="0" lang="en-US" sz="2800" b="0" i="0" u="none" strike="noStrike" cap="none" normalizeH="0" dirty="0" err="1" smtClean="0">
                <a:ln>
                  <a:noFill/>
                </a:ln>
                <a:solidFill>
                  <a:schemeClr val="tx1"/>
                </a:solidFill>
                <a:effectLst/>
                <a:latin typeface="Times New Roman" charset="0"/>
                <a:ea typeface="ＭＳ Ｐゴシック" charset="0"/>
              </a:rPr>
              <a:t>Cmd</a:t>
            </a:r>
            <a:r>
              <a:rPr kumimoji="0" lang="en-US" sz="2800" b="0" i="0" u="none" strike="noStrike" cap="none" normalizeH="0" dirty="0" smtClean="0">
                <a:ln>
                  <a:noFill/>
                </a:ln>
                <a:solidFill>
                  <a:schemeClr val="tx1"/>
                </a:solidFill>
                <a:effectLst/>
                <a:latin typeface="Times New Roman" charset="0"/>
                <a:ea typeface="ＭＳ Ｐゴシック" charset="0"/>
              </a:rPr>
              <a:t> /bin/bye</a:t>
            </a:r>
            <a:endParaRPr kumimoji="0" lang="en-US" sz="2800" b="0" i="0" u="none" strike="noStrike" cap="none" normalizeH="0" baseline="0" dirty="0">
              <a:ln>
                <a:noFill/>
              </a:ln>
              <a:solidFill>
                <a:schemeClr val="tx1"/>
              </a:solidFill>
              <a:effectLst/>
              <a:latin typeface="Times New Roman" charset="0"/>
              <a:ea typeface="ＭＳ Ｐゴシック" charset="0"/>
            </a:endParaRPr>
          </a:p>
        </p:txBody>
      </p:sp>
      <p:sp>
        <p:nvSpPr>
          <p:cNvPr id="6" name="Lightning Bolt 5"/>
          <p:cNvSpPr/>
          <p:nvPr/>
        </p:nvSpPr>
        <p:spPr bwMode="auto">
          <a:xfrm>
            <a:off x="6601217" y="5042914"/>
            <a:ext cx="1027134" cy="1027134"/>
          </a:xfrm>
          <a:prstGeom prst="lightningBolt">
            <a:avLst/>
          </a:prstGeom>
          <a:solidFill>
            <a:schemeClr val="accent3">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charset="0"/>
              <a:ea typeface="ＭＳ Ｐゴシック" charset="0"/>
            </a:endParaRPr>
          </a:p>
        </p:txBody>
      </p:sp>
      <p:sp>
        <p:nvSpPr>
          <p:cNvPr id="7" name="Smiley Face 6"/>
          <p:cNvSpPr/>
          <p:nvPr/>
        </p:nvSpPr>
        <p:spPr bwMode="auto">
          <a:xfrm>
            <a:off x="313151" y="4398722"/>
            <a:ext cx="1127342" cy="1064712"/>
          </a:xfrm>
          <a:prstGeom prst="smileyFace">
            <a:avLst/>
          </a:prstGeom>
          <a:solidFill>
            <a:schemeClr val="accent3"/>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charset="0"/>
              <a:ea typeface="ＭＳ Ｐゴシック" charset="0"/>
            </a:endParaRPr>
          </a:p>
        </p:txBody>
      </p:sp>
      <p:sp>
        <p:nvSpPr>
          <p:cNvPr id="8" name="Rounded Rectangle 7"/>
          <p:cNvSpPr/>
          <p:nvPr/>
        </p:nvSpPr>
        <p:spPr bwMode="auto">
          <a:xfrm>
            <a:off x="3807912" y="4022941"/>
            <a:ext cx="1515650" cy="1816274"/>
          </a:xfrm>
          <a:prstGeom prst="roundRect">
            <a:avLst/>
          </a:prstGeom>
          <a:solidFill>
            <a:schemeClr val="accent3"/>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Times New Roman" charset="0"/>
                <a:ea typeface="ＭＳ Ｐゴシック" charset="0"/>
              </a:rPr>
              <a:t>schedd</a:t>
            </a:r>
            <a:endParaRPr kumimoji="0" lang="en-US" sz="2800" b="0" i="0" u="none" strike="noStrike" cap="none" normalizeH="0" baseline="0" dirty="0">
              <a:ln>
                <a:noFill/>
              </a:ln>
              <a:solidFill>
                <a:schemeClr val="tx1"/>
              </a:solidFill>
              <a:effectLst/>
              <a:latin typeface="Times New Roman" charset="0"/>
              <a:ea typeface="ＭＳ Ｐゴシック" charset="0"/>
            </a:endParaRPr>
          </a:p>
        </p:txBody>
      </p:sp>
      <p:cxnSp>
        <p:nvCxnSpPr>
          <p:cNvPr id="10" name="Straight Arrow Connector 9"/>
          <p:cNvCxnSpPr/>
          <p:nvPr/>
        </p:nvCxnSpPr>
        <p:spPr bwMode="auto">
          <a:xfrm>
            <a:off x="1603332" y="4196219"/>
            <a:ext cx="2104372" cy="0"/>
          </a:xfrm>
          <a:prstGeom prst="straightConnector1">
            <a:avLst/>
          </a:prstGeom>
          <a:solidFill>
            <a:schemeClr val="accent1"/>
          </a:solidFill>
          <a:ln w="317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2" name="TextBox 11"/>
          <p:cNvSpPr txBox="1"/>
          <p:nvPr/>
        </p:nvSpPr>
        <p:spPr>
          <a:xfrm>
            <a:off x="2091847" y="3734554"/>
            <a:ext cx="1124026" cy="461665"/>
          </a:xfrm>
          <a:prstGeom prst="rect">
            <a:avLst/>
          </a:prstGeom>
          <a:noFill/>
        </p:spPr>
        <p:txBody>
          <a:bodyPr wrap="none" rtlCol="0">
            <a:spAutoFit/>
          </a:bodyPr>
          <a:lstStyle/>
          <a:p>
            <a:r>
              <a:rPr lang="en-US" sz="2400" dirty="0" smtClean="0"/>
              <a:t>Prepare</a:t>
            </a:r>
            <a:endParaRPr lang="en-US" sz="2400" dirty="0"/>
          </a:p>
        </p:txBody>
      </p:sp>
      <p:cxnSp>
        <p:nvCxnSpPr>
          <p:cNvPr id="13" name="Straight Arrow Connector 12"/>
          <p:cNvCxnSpPr/>
          <p:nvPr/>
        </p:nvCxnSpPr>
        <p:spPr bwMode="auto">
          <a:xfrm>
            <a:off x="1603332" y="4947781"/>
            <a:ext cx="2104372" cy="0"/>
          </a:xfrm>
          <a:prstGeom prst="straightConnector1">
            <a:avLst/>
          </a:prstGeom>
          <a:solidFill>
            <a:schemeClr val="accent1"/>
          </a:solidFill>
          <a:ln w="31750" cap="flat" cmpd="sng" algn="ctr">
            <a:solidFill>
              <a:schemeClr val="tx1"/>
            </a:solidFill>
            <a:prstDash val="solid"/>
            <a:round/>
            <a:headEnd type="arrow" w="med" len="med"/>
            <a:tailEnd type="non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4" name="TextBox 13"/>
          <p:cNvSpPr txBox="1"/>
          <p:nvPr/>
        </p:nvSpPr>
        <p:spPr>
          <a:xfrm>
            <a:off x="2091847" y="4486116"/>
            <a:ext cx="1553630" cy="461665"/>
          </a:xfrm>
          <a:prstGeom prst="rect">
            <a:avLst/>
          </a:prstGeom>
          <a:noFill/>
        </p:spPr>
        <p:txBody>
          <a:bodyPr wrap="none" rtlCol="0">
            <a:spAutoFit/>
          </a:bodyPr>
          <a:lstStyle/>
          <a:p>
            <a:r>
              <a:rPr lang="en-US" sz="2400" dirty="0" smtClean="0"/>
              <a:t>Job ID 106</a:t>
            </a:r>
            <a:endParaRPr lang="en-US" sz="2400" dirty="0"/>
          </a:p>
        </p:txBody>
      </p:sp>
      <p:cxnSp>
        <p:nvCxnSpPr>
          <p:cNvPr id="15" name="Straight Arrow Connector 14"/>
          <p:cNvCxnSpPr/>
          <p:nvPr/>
        </p:nvCxnSpPr>
        <p:spPr bwMode="auto">
          <a:xfrm>
            <a:off x="1603332" y="5712158"/>
            <a:ext cx="2104372" cy="0"/>
          </a:xfrm>
          <a:prstGeom prst="straightConnector1">
            <a:avLst/>
          </a:prstGeom>
          <a:solidFill>
            <a:schemeClr val="accent1"/>
          </a:solidFill>
          <a:ln w="317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6" name="TextBox 15"/>
          <p:cNvSpPr txBox="1"/>
          <p:nvPr/>
        </p:nvSpPr>
        <p:spPr>
          <a:xfrm>
            <a:off x="1915516" y="5250493"/>
            <a:ext cx="1729961" cy="461665"/>
          </a:xfrm>
          <a:prstGeom prst="rect">
            <a:avLst/>
          </a:prstGeom>
          <a:noFill/>
        </p:spPr>
        <p:txBody>
          <a:bodyPr wrap="none" rtlCol="0">
            <a:spAutoFit/>
          </a:bodyPr>
          <a:lstStyle/>
          <a:p>
            <a:r>
              <a:rPr lang="en-US" sz="2400" dirty="0" smtClean="0"/>
              <a:t>Commit 106</a:t>
            </a:r>
            <a:endParaRPr lang="en-US" sz="2400" dirty="0"/>
          </a:p>
        </p:txBody>
      </p:sp>
    </p:spTree>
    <p:extLst>
      <p:ext uri="{BB962C8B-B14F-4D97-AF65-F5344CB8AC3E}">
        <p14:creationId xmlns:p14="http://schemas.microsoft.com/office/powerpoint/2010/main" val="34037620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94779"/>
            <a:ext cx="9144000" cy="914400"/>
          </a:xfrm>
        </p:spPr>
        <p:txBody>
          <a:bodyPr/>
          <a:lstStyle/>
          <a:p>
            <a:r>
              <a:rPr lang="en-US" dirty="0" smtClean="0"/>
              <a:t>The Condor Kernel</a:t>
            </a:r>
            <a:br>
              <a:rPr lang="en-US" dirty="0" smtClean="0"/>
            </a:br>
            <a:endParaRPr lang="en-US" dirty="0"/>
          </a:p>
        </p:txBody>
      </p:sp>
      <p:sp>
        <p:nvSpPr>
          <p:cNvPr id="3" name="Slide Number Placeholder 2"/>
          <p:cNvSpPr>
            <a:spLocks noGrp="1"/>
          </p:cNvSpPr>
          <p:nvPr>
            <p:ph type="sldNum" sz="quarter" idx="10"/>
          </p:nvPr>
        </p:nvSpPr>
        <p:spPr/>
        <p:txBody>
          <a:bodyPr/>
          <a:lstStyle/>
          <a:p>
            <a:pPr>
              <a:defRPr/>
            </a:pPr>
            <a:fld id="{7C47EE97-0F2E-4B87-BB55-F7FDEEB233A8}" type="slidenum">
              <a:rPr lang="en-US" smtClean="0"/>
              <a:pPr>
                <a:defRPr/>
              </a:pPr>
              <a:t>16</a:t>
            </a:fld>
            <a:endParaRPr lang="en-US" dirty="0"/>
          </a:p>
        </p:txBody>
      </p:sp>
      <p:pic>
        <p:nvPicPr>
          <p:cNvPr id="4" name="Picture 3" descr="condor-practice.pdf - Adobe Reader"/>
          <p:cNvPicPr>
            <a:picLocks noChangeAspect="1"/>
          </p:cNvPicPr>
          <p:nvPr/>
        </p:nvPicPr>
        <p:blipFill rotWithShape="1">
          <a:blip r:embed="rId2">
            <a:extLst>
              <a:ext uri="{28A0092B-C50C-407E-A947-70E740481C1C}">
                <a14:useLocalDpi xmlns:a14="http://schemas.microsoft.com/office/drawing/2010/main" val="0"/>
              </a:ext>
            </a:extLst>
          </a:blip>
          <a:srcRect l="36931" t="40553" r="3820" b="16624"/>
          <a:stretch/>
        </p:blipFill>
        <p:spPr>
          <a:xfrm>
            <a:off x="375780" y="951979"/>
            <a:ext cx="8154444" cy="4896570"/>
          </a:xfrm>
          <a:prstGeom prst="rect">
            <a:avLst/>
          </a:prstGeom>
        </p:spPr>
      </p:pic>
      <p:sp>
        <p:nvSpPr>
          <p:cNvPr id="5" name="Rounded Rectangle 4"/>
          <p:cNvSpPr/>
          <p:nvPr/>
        </p:nvSpPr>
        <p:spPr bwMode="auto">
          <a:xfrm>
            <a:off x="4095068" y="1607619"/>
            <a:ext cx="3783803" cy="2363132"/>
          </a:xfrm>
          <a:prstGeom prst="roundRect">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charset="0"/>
              <a:ea typeface="ＭＳ Ｐゴシック" charset="0"/>
            </a:endParaRPr>
          </a:p>
        </p:txBody>
      </p:sp>
      <p:sp>
        <p:nvSpPr>
          <p:cNvPr id="6" name="TextBox 5"/>
          <p:cNvSpPr txBox="1"/>
          <p:nvPr/>
        </p:nvSpPr>
        <p:spPr>
          <a:xfrm>
            <a:off x="2479944" y="854281"/>
            <a:ext cx="4160113" cy="646331"/>
          </a:xfrm>
          <a:prstGeom prst="rect">
            <a:avLst/>
          </a:prstGeom>
          <a:noFill/>
        </p:spPr>
        <p:txBody>
          <a:bodyPr wrap="none" rtlCol="0">
            <a:spAutoFit/>
          </a:bodyPr>
          <a:lstStyle/>
          <a:p>
            <a:r>
              <a:rPr lang="en-US" sz="3600" u="sng" dirty="0" smtClean="0"/>
              <a:t>Step 2: Matchmaking</a:t>
            </a:r>
            <a:endParaRPr lang="en-US" sz="3600" u="sng" dirty="0"/>
          </a:p>
        </p:txBody>
      </p:sp>
    </p:spTree>
    <p:extLst>
      <p:ext uri="{BB962C8B-B14F-4D97-AF65-F5344CB8AC3E}">
        <p14:creationId xmlns:p14="http://schemas.microsoft.com/office/powerpoint/2010/main" val="14949200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22263" y="1002083"/>
            <a:ext cx="5389604" cy="4581156"/>
          </a:xfrm>
        </p:spPr>
        <p:txBody>
          <a:bodyPr/>
          <a:lstStyle/>
          <a:p>
            <a:r>
              <a:rPr lang="en-US" dirty="0" smtClean="0"/>
              <a:t>Each component (A, M, R) service is independent and has a distinct responsibility</a:t>
            </a:r>
          </a:p>
          <a:p>
            <a:r>
              <a:rPr lang="en-US" dirty="0" smtClean="0"/>
              <a:t>Centralized Matchmaker is very light weight: after Match step, it is not involved</a:t>
            </a:r>
          </a:p>
          <a:p>
            <a:r>
              <a:rPr lang="en-US" dirty="0" smtClean="0"/>
              <a:t>Claims can be reused, delegated, …</a:t>
            </a:r>
            <a:endParaRPr lang="en-US" dirty="0"/>
          </a:p>
        </p:txBody>
      </p:sp>
      <p:sp>
        <p:nvSpPr>
          <p:cNvPr id="2" name="Title 1"/>
          <p:cNvSpPr>
            <a:spLocks noGrp="1"/>
          </p:cNvSpPr>
          <p:nvPr>
            <p:ph type="title"/>
          </p:nvPr>
        </p:nvSpPr>
        <p:spPr/>
        <p:txBody>
          <a:bodyPr/>
          <a:lstStyle/>
          <a:p>
            <a:r>
              <a:rPr lang="en-US" dirty="0" smtClean="0"/>
              <a:t>Matchmaking Protocol</a:t>
            </a:r>
            <a:endParaRPr lang="en-US" dirty="0"/>
          </a:p>
        </p:txBody>
      </p:sp>
      <p:sp>
        <p:nvSpPr>
          <p:cNvPr id="3" name="Slide Number Placeholder 2"/>
          <p:cNvSpPr>
            <a:spLocks noGrp="1"/>
          </p:cNvSpPr>
          <p:nvPr>
            <p:ph type="sldNum" sz="quarter" idx="10"/>
          </p:nvPr>
        </p:nvSpPr>
        <p:spPr/>
        <p:txBody>
          <a:bodyPr/>
          <a:lstStyle/>
          <a:p>
            <a:pPr>
              <a:defRPr/>
            </a:pPr>
            <a:fld id="{7C47EE97-0F2E-4B87-BB55-F7FDEEB233A8}" type="slidenum">
              <a:rPr lang="en-US" smtClean="0"/>
              <a:pPr>
                <a:defRPr/>
              </a:pPr>
              <a:t>17</a:t>
            </a:fld>
            <a:endParaRPr lang="en-US" dirty="0"/>
          </a:p>
        </p:txBody>
      </p:sp>
      <p:pic>
        <p:nvPicPr>
          <p:cNvPr id="4" name="Picture 3" descr="condor-practice.pdf - Adobe Reader"/>
          <p:cNvPicPr>
            <a:picLocks noChangeAspect="1"/>
          </p:cNvPicPr>
          <p:nvPr/>
        </p:nvPicPr>
        <p:blipFill rotWithShape="1">
          <a:blip r:embed="rId2">
            <a:extLst>
              <a:ext uri="{28A0092B-C50C-407E-A947-70E740481C1C}">
                <a14:useLocalDpi xmlns:a14="http://schemas.microsoft.com/office/drawing/2010/main" val="0"/>
              </a:ext>
            </a:extLst>
          </a:blip>
          <a:srcRect l="35763" t="34703" r="35968" b="44840"/>
          <a:stretch/>
        </p:blipFill>
        <p:spPr>
          <a:xfrm>
            <a:off x="5711867" y="764087"/>
            <a:ext cx="3256767" cy="2662466"/>
          </a:xfrm>
          <a:prstGeom prst="rect">
            <a:avLst/>
          </a:prstGeom>
        </p:spPr>
      </p:pic>
      <p:sp>
        <p:nvSpPr>
          <p:cNvPr id="5" name="TextBox 4"/>
          <p:cNvSpPr txBox="1"/>
          <p:nvPr/>
        </p:nvSpPr>
        <p:spPr>
          <a:xfrm>
            <a:off x="5987440" y="3426553"/>
            <a:ext cx="2705620" cy="1384995"/>
          </a:xfrm>
          <a:prstGeom prst="rect">
            <a:avLst/>
          </a:prstGeom>
          <a:noFill/>
        </p:spPr>
        <p:txBody>
          <a:bodyPr wrap="square" rtlCol="0">
            <a:spAutoFit/>
          </a:bodyPr>
          <a:lstStyle/>
          <a:p>
            <a:pPr marL="514350" indent="-514350">
              <a:buAutoNum type="arabicPeriod"/>
            </a:pPr>
            <a:r>
              <a:rPr lang="en-US" dirty="0" smtClean="0"/>
              <a:t>Advertise</a:t>
            </a:r>
          </a:p>
          <a:p>
            <a:pPr marL="514350" indent="-514350">
              <a:buAutoNum type="arabicPeriod"/>
            </a:pPr>
            <a:r>
              <a:rPr lang="en-US" dirty="0" smtClean="0"/>
              <a:t>Match</a:t>
            </a:r>
          </a:p>
          <a:p>
            <a:pPr marL="514350" indent="-514350">
              <a:buAutoNum type="arabicPeriod"/>
            </a:pPr>
            <a:r>
              <a:rPr lang="en-US" dirty="0" smtClean="0"/>
              <a:t>Claim</a:t>
            </a:r>
            <a:endParaRPr lang="en-US" dirty="0"/>
          </a:p>
        </p:txBody>
      </p:sp>
    </p:spTree>
    <p:extLst>
      <p:ext uri="{BB962C8B-B14F-4D97-AF65-F5344CB8AC3E}">
        <p14:creationId xmlns:p14="http://schemas.microsoft.com/office/powerpoint/2010/main" val="19616982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2368" y="854685"/>
            <a:ext cx="8399462" cy="1136954"/>
          </a:xfrm>
        </p:spPr>
        <p:txBody>
          <a:bodyPr/>
          <a:lstStyle/>
          <a:p>
            <a:r>
              <a:rPr lang="en-US" dirty="0" smtClean="0"/>
              <a:t>Federation many years later was easy because of clearly defined roles of services</a:t>
            </a:r>
            <a:endParaRPr lang="en-US" dirty="0"/>
          </a:p>
        </p:txBody>
      </p:sp>
      <p:sp>
        <p:nvSpPr>
          <p:cNvPr id="3" name="Title 2"/>
          <p:cNvSpPr>
            <a:spLocks noGrp="1"/>
          </p:cNvSpPr>
          <p:nvPr>
            <p:ph type="title"/>
          </p:nvPr>
        </p:nvSpPr>
        <p:spPr/>
        <p:txBody>
          <a:bodyPr/>
          <a:lstStyle/>
          <a:p>
            <a:r>
              <a:rPr lang="en-US" dirty="0" smtClean="0"/>
              <a:t>Federation via Direct Flocking</a:t>
            </a:r>
            <a:endParaRPr lang="en-US" dirty="0"/>
          </a:p>
        </p:txBody>
      </p:sp>
      <p:sp>
        <p:nvSpPr>
          <p:cNvPr id="4" name="Slide Number Placeholder 3"/>
          <p:cNvSpPr>
            <a:spLocks noGrp="1"/>
          </p:cNvSpPr>
          <p:nvPr>
            <p:ph type="sldNum" sz="quarter" idx="10"/>
          </p:nvPr>
        </p:nvSpPr>
        <p:spPr/>
        <p:txBody>
          <a:bodyPr/>
          <a:lstStyle/>
          <a:p>
            <a:pPr>
              <a:defRPr/>
            </a:pPr>
            <a:fld id="{FC77776C-14D7-48C6-B1E3-FF145FC109AB}" type="slidenum">
              <a:rPr lang="en-US" smtClean="0"/>
              <a:pPr>
                <a:defRPr/>
              </a:pPr>
              <a:t>18</a:t>
            </a:fld>
            <a:endParaRPr lang="en-US" dirty="0"/>
          </a:p>
        </p:txBody>
      </p:sp>
      <p:pic>
        <p:nvPicPr>
          <p:cNvPr id="5" name="Picture 4" descr="condor-practice.pdf - Adobe Reader"/>
          <p:cNvPicPr>
            <a:picLocks noChangeAspect="1"/>
          </p:cNvPicPr>
          <p:nvPr/>
        </p:nvPicPr>
        <p:blipFill rotWithShape="1">
          <a:blip r:embed="rId2">
            <a:extLst>
              <a:ext uri="{28A0092B-C50C-407E-A947-70E740481C1C}">
                <a14:useLocalDpi xmlns:a14="http://schemas.microsoft.com/office/drawing/2010/main" val="0"/>
              </a:ext>
            </a:extLst>
          </a:blip>
          <a:srcRect l="6669" t="27762" r="7700" b="38813"/>
          <a:stretch/>
        </p:blipFill>
        <p:spPr>
          <a:xfrm>
            <a:off x="124509" y="2041742"/>
            <a:ext cx="8834274" cy="3895595"/>
          </a:xfrm>
          <a:prstGeom prst="rect">
            <a:avLst/>
          </a:prstGeom>
        </p:spPr>
      </p:pic>
    </p:spTree>
    <p:extLst>
      <p:ext uri="{BB962C8B-B14F-4D97-AF65-F5344CB8AC3E}">
        <p14:creationId xmlns:p14="http://schemas.microsoft.com/office/powerpoint/2010/main" val="11185803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GRAM = Grid Resource Access and Management</a:t>
            </a:r>
          </a:p>
          <a:p>
            <a:pPr lvl="1"/>
            <a:r>
              <a:rPr lang="en-US" dirty="0" smtClean="0"/>
              <a:t>“</a:t>
            </a:r>
            <a:r>
              <a:rPr lang="en-US" dirty="0" err="1" smtClean="0"/>
              <a:t>Defacto</a:t>
            </a:r>
            <a:r>
              <a:rPr lang="en-US" dirty="0" smtClean="0"/>
              <a:t>-standard” protocol for submission to a site scheduler</a:t>
            </a:r>
          </a:p>
          <a:p>
            <a:r>
              <a:rPr lang="en-US" dirty="0" smtClean="0"/>
              <a:t>Problems</a:t>
            </a:r>
          </a:p>
          <a:p>
            <a:pPr lvl="1"/>
            <a:r>
              <a:rPr lang="en-US" dirty="0"/>
              <a:t>Dropped many end-to-end features</a:t>
            </a:r>
          </a:p>
          <a:p>
            <a:pPr lvl="2"/>
            <a:r>
              <a:rPr lang="en-US" dirty="0"/>
              <a:t>Like exit codes!</a:t>
            </a:r>
          </a:p>
          <a:p>
            <a:pPr lvl="1"/>
            <a:r>
              <a:rPr lang="en-US" dirty="0" smtClean="0"/>
              <a:t>Couples resource allocation and job execution</a:t>
            </a:r>
          </a:p>
          <a:p>
            <a:pPr lvl="2"/>
            <a:r>
              <a:rPr lang="en-US" dirty="0" smtClean="0"/>
              <a:t>Early binding of a specific job to a specific queue</a:t>
            </a:r>
          </a:p>
        </p:txBody>
      </p:sp>
      <p:sp>
        <p:nvSpPr>
          <p:cNvPr id="3" name="Title 2"/>
          <p:cNvSpPr>
            <a:spLocks noGrp="1"/>
          </p:cNvSpPr>
          <p:nvPr>
            <p:ph type="title"/>
          </p:nvPr>
        </p:nvSpPr>
        <p:spPr/>
        <p:txBody>
          <a:bodyPr/>
          <a:lstStyle/>
          <a:p>
            <a:r>
              <a:rPr lang="en-US" dirty="0" smtClean="0"/>
              <a:t>Globus and GRAM</a:t>
            </a:r>
            <a:endParaRPr lang="en-US" dirty="0"/>
          </a:p>
        </p:txBody>
      </p:sp>
      <p:sp>
        <p:nvSpPr>
          <p:cNvPr id="4" name="Slide Number Placeholder 3"/>
          <p:cNvSpPr>
            <a:spLocks noGrp="1"/>
          </p:cNvSpPr>
          <p:nvPr>
            <p:ph type="sldNum" sz="quarter" idx="10"/>
          </p:nvPr>
        </p:nvSpPr>
        <p:spPr/>
        <p:txBody>
          <a:bodyPr/>
          <a:lstStyle/>
          <a:p>
            <a:pPr>
              <a:defRPr/>
            </a:pPr>
            <a:fld id="{FC77776C-14D7-48C6-B1E3-FF145FC109AB}" type="slidenum">
              <a:rPr lang="en-US" smtClean="0"/>
              <a:pPr>
                <a:defRPr/>
              </a:pPr>
              <a:t>19</a:t>
            </a:fld>
            <a:endParaRPr lang="en-US" dirty="0"/>
          </a:p>
        </p:txBody>
      </p:sp>
    </p:spTree>
    <p:extLst>
      <p:ext uri="{BB962C8B-B14F-4D97-AF65-F5344CB8AC3E}">
        <p14:creationId xmlns:p14="http://schemas.microsoft.com/office/powerpoint/2010/main" val="25946372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88099"/>
            <a:ext cx="9144000" cy="914400"/>
          </a:xfrm>
        </p:spPr>
        <p:txBody>
          <a:bodyPr/>
          <a:lstStyle/>
          <a:p>
            <a:r>
              <a:rPr lang="en-US" b="0" dirty="0"/>
              <a:t>The Condor High Throughput Computing System</a:t>
            </a:r>
            <a:endParaRPr lang="en-US" dirty="0"/>
          </a:p>
        </p:txBody>
      </p:sp>
      <p:sp>
        <p:nvSpPr>
          <p:cNvPr id="4" name="Slide Number Placeholder 3"/>
          <p:cNvSpPr>
            <a:spLocks noGrp="1"/>
          </p:cNvSpPr>
          <p:nvPr>
            <p:ph type="sldNum" sz="quarter" idx="10"/>
          </p:nvPr>
        </p:nvSpPr>
        <p:spPr/>
        <p:txBody>
          <a:bodyPr/>
          <a:lstStyle/>
          <a:p>
            <a:pPr>
              <a:defRPr/>
            </a:pPr>
            <a:fld id="{FC77776C-14D7-48C6-B1E3-FF145FC109AB}" type="slidenum">
              <a:rPr lang="en-US" smtClean="0"/>
              <a:pPr>
                <a:defRPr/>
              </a:pPr>
              <a:t>2</a:t>
            </a:fld>
            <a:endParaRPr lang="en-US" dirty="0"/>
          </a:p>
        </p:txBody>
      </p:sp>
      <p:sp>
        <p:nvSpPr>
          <p:cNvPr id="5" name="Rectangle 4"/>
          <p:cNvSpPr/>
          <p:nvPr/>
        </p:nvSpPr>
        <p:spPr>
          <a:xfrm>
            <a:off x="388307" y="1728592"/>
            <a:ext cx="8379911" cy="3970318"/>
          </a:xfrm>
          <a:prstGeom prst="rect">
            <a:avLst/>
          </a:prstGeom>
        </p:spPr>
        <p:txBody>
          <a:bodyPr wrap="square">
            <a:spAutoFit/>
          </a:bodyPr>
          <a:lstStyle/>
          <a:p>
            <a:r>
              <a:rPr lang="en-US" dirty="0" smtClean="0"/>
              <a:t>“Condor </a:t>
            </a:r>
            <a:r>
              <a:rPr lang="en-US" dirty="0"/>
              <a:t>is a high-throughput </a:t>
            </a:r>
            <a:r>
              <a:rPr lang="en-US" i="1" dirty="0">
                <a:solidFill>
                  <a:srgbClr val="FF0000"/>
                </a:solidFill>
              </a:rPr>
              <a:t>distributed</a:t>
            </a:r>
            <a:r>
              <a:rPr lang="en-US" i="1" dirty="0"/>
              <a:t> </a:t>
            </a:r>
            <a:r>
              <a:rPr lang="en-US" i="1" dirty="0" smtClean="0">
                <a:solidFill>
                  <a:srgbClr val="FF0000"/>
                </a:solidFill>
              </a:rPr>
              <a:t>computing</a:t>
            </a:r>
            <a:r>
              <a:rPr lang="en-US" dirty="0" smtClean="0"/>
              <a:t> </a:t>
            </a:r>
            <a:r>
              <a:rPr lang="en-US" dirty="0"/>
              <a:t>system. Like other batch </a:t>
            </a:r>
            <a:r>
              <a:rPr lang="en-US" dirty="0" smtClean="0"/>
              <a:t>systems, Condor provides a </a:t>
            </a:r>
            <a:r>
              <a:rPr lang="en-US" dirty="0"/>
              <a:t>job management mechanism, scheduling policy, priority scheme, </a:t>
            </a:r>
            <a:r>
              <a:rPr lang="en-US" dirty="0" smtClean="0"/>
              <a:t>resource monitoring</a:t>
            </a:r>
            <a:r>
              <a:rPr lang="en-US" dirty="0"/>
              <a:t>, and </a:t>
            </a:r>
            <a:r>
              <a:rPr lang="en-US" dirty="0" smtClean="0"/>
              <a:t>resource management….</a:t>
            </a:r>
            <a:endParaRPr lang="en-US" dirty="0"/>
          </a:p>
          <a:p>
            <a:r>
              <a:rPr lang="en-US" dirty="0"/>
              <a:t>While similar to other conventional batch systems, Condor's novel architecture allows it </a:t>
            </a:r>
            <a:r>
              <a:rPr lang="en-US" dirty="0" smtClean="0"/>
              <a:t>to perform </a:t>
            </a:r>
            <a:r>
              <a:rPr lang="en-US" dirty="0"/>
              <a:t>well in environments where other batch systems are weak: </a:t>
            </a:r>
            <a:r>
              <a:rPr lang="en-US" i="1" dirty="0">
                <a:solidFill>
                  <a:srgbClr val="FF0000"/>
                </a:solidFill>
              </a:rPr>
              <a:t>high-throughput </a:t>
            </a:r>
            <a:r>
              <a:rPr lang="en-US" i="1" dirty="0" smtClean="0">
                <a:solidFill>
                  <a:srgbClr val="FF0000"/>
                </a:solidFill>
              </a:rPr>
              <a:t>computing</a:t>
            </a:r>
            <a:r>
              <a:rPr lang="en-US" dirty="0" smtClean="0"/>
              <a:t> and </a:t>
            </a:r>
            <a:r>
              <a:rPr lang="en-US" i="1" dirty="0">
                <a:solidFill>
                  <a:srgbClr val="FF0000"/>
                </a:solidFill>
              </a:rPr>
              <a:t>opportunistic computing</a:t>
            </a:r>
            <a:r>
              <a:rPr lang="en-US" dirty="0" smtClean="0"/>
              <a:t>.”</a:t>
            </a:r>
            <a:endParaRPr lang="en-US" dirty="0"/>
          </a:p>
        </p:txBody>
      </p:sp>
    </p:spTree>
    <p:extLst>
      <p:ext uri="{BB962C8B-B14F-4D97-AF65-F5344CB8AC3E}">
        <p14:creationId xmlns:p14="http://schemas.microsoft.com/office/powerpoint/2010/main" val="40553917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C4EA2EA0-71A3-4F83-BC2C-56E5F38A3D0D}" type="slidenum">
              <a:rPr lang="en-US" smtClean="0"/>
              <a:pPr>
                <a:defRPr/>
              </a:pPr>
              <a:t>20</a:t>
            </a:fld>
            <a:endParaRPr lang="en-US" dirty="0"/>
          </a:p>
        </p:txBody>
      </p:sp>
      <p:pic>
        <p:nvPicPr>
          <p:cNvPr id="3" name="Picture 2" descr="06-13-HPDC-Livny.pdf - Adobe Reader"/>
          <p:cNvPicPr>
            <a:picLocks noChangeAspect="1"/>
          </p:cNvPicPr>
          <p:nvPr/>
        </p:nvPicPr>
        <p:blipFill rotWithShape="1">
          <a:blip r:embed="rId2">
            <a:extLst>
              <a:ext uri="{28A0092B-C50C-407E-A947-70E740481C1C}">
                <a14:useLocalDpi xmlns:a14="http://schemas.microsoft.com/office/drawing/2010/main" val="0"/>
              </a:ext>
            </a:extLst>
          </a:blip>
          <a:srcRect l="8812" t="15525" r="5691" b="11963"/>
          <a:stretch/>
        </p:blipFill>
        <p:spPr>
          <a:xfrm>
            <a:off x="1265129" y="1064712"/>
            <a:ext cx="6864263" cy="4972833"/>
          </a:xfrm>
          <a:prstGeom prst="rect">
            <a:avLst/>
          </a:prstGeom>
        </p:spPr>
      </p:pic>
    </p:spTree>
    <p:extLst>
      <p:ext uri="{BB962C8B-B14F-4D97-AF65-F5344CB8AC3E}">
        <p14:creationId xmlns:p14="http://schemas.microsoft.com/office/powerpoint/2010/main" val="17948694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C4EA2EA0-71A3-4F83-BC2C-56E5F38A3D0D}" type="slidenum">
              <a:rPr lang="en-US" smtClean="0"/>
              <a:pPr>
                <a:defRPr/>
              </a:pPr>
              <a:t>21</a:t>
            </a:fld>
            <a:endParaRPr lang="en-US" dirty="0"/>
          </a:p>
        </p:txBody>
      </p:sp>
      <p:pic>
        <p:nvPicPr>
          <p:cNvPr id="3" name="Picture 2" descr="06-13-HPDC-Livny.pdf - Adobe Reader"/>
          <p:cNvPicPr>
            <a:picLocks noChangeAspect="1"/>
          </p:cNvPicPr>
          <p:nvPr/>
        </p:nvPicPr>
        <p:blipFill rotWithShape="1">
          <a:blip r:embed="rId2">
            <a:extLst>
              <a:ext uri="{28A0092B-C50C-407E-A947-70E740481C1C}">
                <a14:useLocalDpi xmlns:a14="http://schemas.microsoft.com/office/drawing/2010/main" val="0"/>
              </a:ext>
            </a:extLst>
          </a:blip>
          <a:srcRect l="7252" t="17900" r="4911" b="14338"/>
          <a:stretch/>
        </p:blipFill>
        <p:spPr>
          <a:xfrm>
            <a:off x="551144" y="538620"/>
            <a:ext cx="8097622" cy="5336088"/>
          </a:xfrm>
          <a:prstGeom prst="rect">
            <a:avLst/>
          </a:prstGeom>
        </p:spPr>
      </p:pic>
    </p:spTree>
    <p:extLst>
      <p:ext uri="{BB962C8B-B14F-4D97-AF65-F5344CB8AC3E}">
        <p14:creationId xmlns:p14="http://schemas.microsoft.com/office/powerpoint/2010/main" val="23833975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C4EA2EA0-71A3-4F83-BC2C-56E5F38A3D0D}" type="slidenum">
              <a:rPr lang="en-US" smtClean="0"/>
              <a:pPr>
                <a:defRPr/>
              </a:pPr>
              <a:t>22</a:t>
            </a:fld>
            <a:endParaRPr lang="en-US" dirty="0"/>
          </a:p>
        </p:txBody>
      </p:sp>
      <p:pic>
        <p:nvPicPr>
          <p:cNvPr id="3" name="Picture 2" descr="06-13-HPDC-Livny.pdf - Adobe Reader"/>
          <p:cNvPicPr>
            <a:picLocks noChangeAspect="1"/>
          </p:cNvPicPr>
          <p:nvPr/>
        </p:nvPicPr>
        <p:blipFill rotWithShape="1">
          <a:blip r:embed="rId2">
            <a:extLst>
              <a:ext uri="{28A0092B-C50C-407E-A947-70E740481C1C}">
                <a14:useLocalDpi xmlns:a14="http://schemas.microsoft.com/office/drawing/2010/main" val="0"/>
              </a:ext>
            </a:extLst>
          </a:blip>
          <a:srcRect l="9904" t="22283" r="6472" b="4474"/>
          <a:stretch/>
        </p:blipFill>
        <p:spPr>
          <a:xfrm>
            <a:off x="745470" y="295346"/>
            <a:ext cx="8010223" cy="5992722"/>
          </a:xfrm>
          <a:prstGeom prst="rect">
            <a:avLst/>
          </a:prstGeom>
        </p:spPr>
      </p:pic>
    </p:spTree>
    <p:extLst>
      <p:ext uri="{BB962C8B-B14F-4D97-AF65-F5344CB8AC3E}">
        <p14:creationId xmlns:p14="http://schemas.microsoft.com/office/powerpoint/2010/main" val="26605433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C4EA2EA0-71A3-4F83-BC2C-56E5F38A3D0D}" type="slidenum">
              <a:rPr lang="en-US" smtClean="0"/>
              <a:pPr>
                <a:defRPr/>
              </a:pPr>
              <a:t>23</a:t>
            </a:fld>
            <a:endParaRPr lang="en-US" dirty="0"/>
          </a:p>
        </p:txBody>
      </p:sp>
    </p:spTree>
    <p:extLst>
      <p:ext uri="{BB962C8B-B14F-4D97-AF65-F5344CB8AC3E}">
        <p14:creationId xmlns:p14="http://schemas.microsoft.com/office/powerpoint/2010/main" val="6666106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ondor-practice.pdf - Adobe Reader"/>
          <p:cNvPicPr>
            <a:picLocks noGrp="1" noChangeAspect="1"/>
          </p:cNvPicPr>
          <p:nvPr>
            <p:ph idx="1"/>
          </p:nvPr>
        </p:nvPicPr>
        <p:blipFill rotWithShape="1">
          <a:blip r:embed="rId2">
            <a:extLst>
              <a:ext uri="{28A0092B-C50C-407E-A947-70E740481C1C}">
                <a14:useLocalDpi xmlns:a14="http://schemas.microsoft.com/office/drawing/2010/main" val="0"/>
              </a:ext>
            </a:extLst>
          </a:blip>
          <a:srcRect l="7901" t="18055" r="6167"/>
          <a:stretch/>
        </p:blipFill>
        <p:spPr>
          <a:xfrm>
            <a:off x="1290181" y="890975"/>
            <a:ext cx="6363222" cy="5293514"/>
          </a:xfrm>
        </p:spPr>
      </p:pic>
      <p:sp>
        <p:nvSpPr>
          <p:cNvPr id="3" name="Title 2"/>
          <p:cNvSpPr>
            <a:spLocks noGrp="1"/>
          </p:cNvSpPr>
          <p:nvPr>
            <p:ph type="title"/>
          </p:nvPr>
        </p:nvSpPr>
        <p:spPr/>
        <p:txBody>
          <a:bodyPr/>
          <a:lstStyle/>
          <a:p>
            <a:r>
              <a:rPr lang="en-US" dirty="0" smtClean="0"/>
              <a:t>Solution: Late-binding via </a:t>
            </a:r>
            <a:r>
              <a:rPr lang="en-US" dirty="0" err="1" smtClean="0"/>
              <a:t>GlideIn</a:t>
            </a:r>
            <a:endParaRPr lang="en-US" dirty="0"/>
          </a:p>
        </p:txBody>
      </p:sp>
      <p:sp>
        <p:nvSpPr>
          <p:cNvPr id="4" name="Slide Number Placeholder 3"/>
          <p:cNvSpPr>
            <a:spLocks noGrp="1"/>
          </p:cNvSpPr>
          <p:nvPr>
            <p:ph type="sldNum" sz="quarter" idx="10"/>
          </p:nvPr>
        </p:nvSpPr>
        <p:spPr/>
        <p:txBody>
          <a:bodyPr/>
          <a:lstStyle/>
          <a:p>
            <a:pPr>
              <a:defRPr/>
            </a:pPr>
            <a:fld id="{FC77776C-14D7-48C6-B1E3-FF145FC109AB}" type="slidenum">
              <a:rPr lang="en-US" smtClean="0"/>
              <a:pPr>
                <a:defRPr/>
              </a:pPr>
              <a:t>24</a:t>
            </a:fld>
            <a:endParaRPr lang="en-US" dirty="0"/>
          </a:p>
        </p:txBody>
      </p:sp>
    </p:spTree>
    <p:extLst>
      <p:ext uri="{BB962C8B-B14F-4D97-AF65-F5344CB8AC3E}">
        <p14:creationId xmlns:p14="http://schemas.microsoft.com/office/powerpoint/2010/main" val="38859213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Standard Universe</a:t>
            </a:r>
          </a:p>
          <a:p>
            <a:pPr lvl="1"/>
            <a:r>
              <a:rPr lang="en-US" dirty="0" smtClean="0"/>
              <a:t>Process Checkpoint/Restart</a:t>
            </a:r>
          </a:p>
          <a:p>
            <a:pPr lvl="1"/>
            <a:r>
              <a:rPr lang="en-US" dirty="0" smtClean="0"/>
              <a:t>Remote I/O</a:t>
            </a:r>
          </a:p>
          <a:p>
            <a:r>
              <a:rPr lang="en-US" dirty="0" smtClean="0"/>
              <a:t>Java Universe</a:t>
            </a:r>
            <a:endParaRPr lang="en-US" dirty="0"/>
          </a:p>
        </p:txBody>
      </p:sp>
      <p:sp>
        <p:nvSpPr>
          <p:cNvPr id="3" name="Title 2"/>
          <p:cNvSpPr>
            <a:spLocks noGrp="1"/>
          </p:cNvSpPr>
          <p:nvPr>
            <p:ph type="title"/>
          </p:nvPr>
        </p:nvSpPr>
        <p:spPr/>
        <p:txBody>
          <a:bodyPr/>
          <a:lstStyle/>
          <a:p>
            <a:r>
              <a:rPr lang="en-US" dirty="0" smtClean="0"/>
              <a:t>Split Execution Environments</a:t>
            </a:r>
            <a:endParaRPr lang="en-US" dirty="0"/>
          </a:p>
        </p:txBody>
      </p:sp>
      <p:sp>
        <p:nvSpPr>
          <p:cNvPr id="4" name="Slide Number Placeholder 3"/>
          <p:cNvSpPr>
            <a:spLocks noGrp="1"/>
          </p:cNvSpPr>
          <p:nvPr>
            <p:ph type="sldNum" sz="quarter" idx="10"/>
          </p:nvPr>
        </p:nvSpPr>
        <p:spPr/>
        <p:txBody>
          <a:bodyPr/>
          <a:lstStyle/>
          <a:p>
            <a:pPr>
              <a:defRPr/>
            </a:pPr>
            <a:fld id="{FC77776C-14D7-48C6-B1E3-FF145FC109AB}" type="slidenum">
              <a:rPr lang="en-US" smtClean="0"/>
              <a:pPr>
                <a:defRPr/>
              </a:pPr>
              <a:t>25</a:t>
            </a:fld>
            <a:endParaRPr lang="en-US" dirty="0"/>
          </a:p>
        </p:txBody>
      </p:sp>
    </p:spTree>
    <p:extLst>
      <p:ext uri="{BB962C8B-B14F-4D97-AF65-F5344CB8AC3E}">
        <p14:creationId xmlns:p14="http://schemas.microsoft.com/office/powerpoint/2010/main" val="3149113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Grp="1" noChangeArrowheads="1"/>
          </p:cNvSpPr>
          <p:nvPr>
            <p:ph type="title" idx="4294967295"/>
          </p:nvPr>
        </p:nvSpPr>
        <p:spPr>
          <a:xfrm>
            <a:off x="457200" y="468313"/>
            <a:ext cx="8234363" cy="504825"/>
          </a:xfrm>
          <a:ln/>
        </p:spPr>
        <p:txBody>
          <a:bodyPr lIns="90000" tIns="46800" rIns="90000" bIns="4680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a:t>Process Checkpointing</a:t>
            </a:r>
          </a:p>
        </p:txBody>
      </p:sp>
      <p:sp>
        <p:nvSpPr>
          <p:cNvPr id="59394" name="Rectangle 2"/>
          <p:cNvSpPr>
            <a:spLocks noGrp="1" noChangeArrowheads="1"/>
          </p:cNvSpPr>
          <p:nvPr>
            <p:ph type="body" idx="4294967295"/>
          </p:nvPr>
        </p:nvSpPr>
        <p:spPr>
          <a:xfrm>
            <a:off x="758825" y="1638300"/>
            <a:ext cx="7497763" cy="4738688"/>
          </a:xfrm>
          <a:ln/>
        </p:spPr>
        <p:txBody>
          <a:bodyPr lIns="90000" tIns="46800" rIns="90000" bIns="46800"/>
          <a:lstStyle/>
          <a:p>
            <a:pPr>
              <a:lnSpc>
                <a:spcPct val="90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800">
                <a:solidFill>
                  <a:schemeClr val="tx1"/>
                </a:solidFill>
              </a:rPr>
              <a:t>Condor’s process checkpointing mechanism saves the entire state of a process into a checkpoint file</a:t>
            </a:r>
          </a:p>
          <a:p>
            <a:pPr lvl="1">
              <a:lnSpc>
                <a:spcPct val="90000"/>
              </a:lnSpc>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400">
                <a:solidFill>
                  <a:schemeClr val="tx1"/>
                </a:solidFill>
              </a:rPr>
              <a:t>Memory, CPU, I/O, etc.</a:t>
            </a:r>
          </a:p>
          <a:p>
            <a:pPr>
              <a:lnSpc>
                <a:spcPct val="90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800">
                <a:solidFill>
                  <a:schemeClr val="tx1"/>
                </a:solidFill>
              </a:rPr>
              <a:t>The process can then be restarted from right where it left off</a:t>
            </a:r>
          </a:p>
          <a:p>
            <a:pPr>
              <a:lnSpc>
                <a:spcPct val="90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800">
                <a:solidFill>
                  <a:schemeClr val="tx1"/>
                </a:solidFill>
              </a:rPr>
              <a:t>Typically no changes to your job’s source code needed—however, your job must be relinked with Condor’s Standard Universe support library</a:t>
            </a:r>
          </a:p>
          <a:p>
            <a:pPr>
              <a:lnSpc>
                <a:spcPct val="90000"/>
              </a:lnSpc>
              <a:spcBef>
                <a:spcPts val="700"/>
              </a:spcBef>
              <a:buFont typeface="Comic Sans MS" pitchFamily="66"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altLang="en-US" sz="2800">
              <a:solidFill>
                <a:schemeClr val="tx1"/>
              </a:solidFill>
            </a:endParaRPr>
          </a:p>
        </p:txBody>
      </p:sp>
    </p:spTree>
    <p:extLst>
      <p:ext uri="{BB962C8B-B14F-4D97-AF65-F5344CB8AC3E}">
        <p14:creationId xmlns:p14="http://schemas.microsoft.com/office/powerpoint/2010/main" val="3232161561"/>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p:cNvSpPr>
            <a:spLocks noGrp="1" noChangeArrowheads="1"/>
          </p:cNvSpPr>
          <p:nvPr>
            <p:ph type="title"/>
          </p:nvPr>
        </p:nvSpPr>
        <p:spPr>
          <a:xfrm>
            <a:off x="685800" y="-39688"/>
            <a:ext cx="7772400" cy="2212976"/>
          </a:xfrm>
          <a:ln/>
        </p:spPr>
        <p:txBody>
          <a:bodyPr lIns="90000" tIns="46800" rIns="90000" bIns="4680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a:t>Relinking Your Job for Standard Universe</a:t>
            </a:r>
          </a:p>
        </p:txBody>
      </p:sp>
      <p:sp>
        <p:nvSpPr>
          <p:cNvPr id="60418" name="Rectangle 2"/>
          <p:cNvSpPr>
            <a:spLocks noGrp="1" noChangeArrowheads="1"/>
          </p:cNvSpPr>
          <p:nvPr>
            <p:ph type="body" idx="1"/>
          </p:nvPr>
        </p:nvSpPr>
        <p:spPr>
          <a:xfrm>
            <a:off x="457200" y="1793875"/>
            <a:ext cx="8234363" cy="1884363"/>
          </a:xfrm>
          <a:ln/>
        </p:spPr>
        <p:txBody>
          <a:bodyPr lIns="90000" tIns="46800" rIns="90000" bIns="46800"/>
          <a:lstStyle/>
          <a:p>
            <a:pPr marL="0" indent="0">
              <a:buFont typeface="Comic Sans MS" pitchFamily="66"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To do this, just place “</a:t>
            </a:r>
            <a:r>
              <a:rPr lang="en-GB" altLang="en-US">
                <a:solidFill>
                  <a:schemeClr val="tx1"/>
                </a:solidFill>
              </a:rPr>
              <a:t>condor_compile</a:t>
            </a:r>
            <a:r>
              <a:rPr lang="en-GB" altLang="en-US"/>
              <a:t>” in front of the command you normally use to link your job:</a:t>
            </a:r>
          </a:p>
        </p:txBody>
      </p:sp>
      <p:sp>
        <p:nvSpPr>
          <p:cNvPr id="60419" name="Text Box 3"/>
          <p:cNvSpPr txBox="1">
            <a:spLocks noChangeArrowheads="1"/>
          </p:cNvSpPr>
          <p:nvPr/>
        </p:nvSpPr>
        <p:spPr bwMode="auto">
          <a:xfrm>
            <a:off x="700088" y="3465513"/>
            <a:ext cx="7742237" cy="209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algn="l">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1pPr>
            <a:lvl2pPr algn="l">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2pPr>
            <a:lvl3pPr algn="l">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3pPr>
            <a:lvl4pPr algn="l">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4pPr>
            <a:lvl5pPr algn="l">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5pPr>
            <a:lvl6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6pPr>
            <a:lvl7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7pPr>
            <a:lvl8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8pPr>
            <a:lvl9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9pPr>
          </a:lstStyle>
          <a:p>
            <a:pPr>
              <a:lnSpc>
                <a:spcPct val="94000"/>
              </a:lnSpc>
              <a:spcBef>
                <a:spcPts val="725"/>
              </a:spcBef>
            </a:pPr>
            <a:r>
              <a:rPr lang="en-GB" altLang="en-US" b="1">
                <a:solidFill>
                  <a:srgbClr val="000000"/>
                </a:solidFill>
                <a:latin typeface="Courier New" pitchFamily="49" charset="0"/>
              </a:rPr>
              <a:t>% condor_compile gcc -o myjob myjob.c</a:t>
            </a:r>
          </a:p>
          <a:p>
            <a:pPr>
              <a:lnSpc>
                <a:spcPct val="116000"/>
              </a:lnSpc>
              <a:spcBef>
                <a:spcPts val="725"/>
              </a:spcBef>
            </a:pPr>
            <a:r>
              <a:rPr lang="en-GB" altLang="en-US" sz="2000">
                <a:latin typeface="Comic Sans MS" pitchFamily="66" charset="0"/>
              </a:rPr>
              <a:t>- OR -</a:t>
            </a:r>
          </a:p>
          <a:p>
            <a:pPr>
              <a:lnSpc>
                <a:spcPct val="94000"/>
              </a:lnSpc>
              <a:spcBef>
                <a:spcPts val="725"/>
              </a:spcBef>
            </a:pPr>
            <a:r>
              <a:rPr lang="en-GB" altLang="en-US" b="1">
                <a:solidFill>
                  <a:srgbClr val="000000"/>
                </a:solidFill>
                <a:latin typeface="Courier New" pitchFamily="49" charset="0"/>
              </a:rPr>
              <a:t>% condor_compile f77 -o myjob filea.f fileb.f</a:t>
            </a:r>
          </a:p>
          <a:p>
            <a:pPr algn="ctr">
              <a:lnSpc>
                <a:spcPct val="94000"/>
              </a:lnSpc>
              <a:spcBef>
                <a:spcPts val="725"/>
              </a:spcBef>
            </a:pPr>
            <a:endParaRPr lang="en-GB" altLang="en-US" b="1">
              <a:solidFill>
                <a:srgbClr val="000000"/>
              </a:solidFill>
              <a:latin typeface="Courier New" pitchFamily="49" charset="0"/>
            </a:endParaRPr>
          </a:p>
        </p:txBody>
      </p:sp>
    </p:spTree>
    <p:extLst>
      <p:ext uri="{BB962C8B-B14F-4D97-AF65-F5344CB8AC3E}">
        <p14:creationId xmlns:p14="http://schemas.microsoft.com/office/powerpoint/2010/main" val="654354128"/>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
          <p:cNvSpPr>
            <a:spLocks noGrp="1" noChangeArrowheads="1"/>
          </p:cNvSpPr>
          <p:nvPr>
            <p:ph type="title" idx="4294967295"/>
          </p:nvPr>
        </p:nvSpPr>
        <p:spPr>
          <a:xfrm>
            <a:off x="457200" y="295275"/>
            <a:ext cx="8234363" cy="850900"/>
          </a:xfrm>
          <a:ln/>
        </p:spPr>
        <p:txBody>
          <a:bodyPr lIns="90000" tIns="46800" rIns="90000" bIns="4680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a:t>When will Condor checkpoint your job?</a:t>
            </a:r>
          </a:p>
        </p:txBody>
      </p:sp>
      <p:sp>
        <p:nvSpPr>
          <p:cNvPr id="62466" name="Rectangle 2"/>
          <p:cNvSpPr>
            <a:spLocks noGrp="1" noChangeArrowheads="1"/>
          </p:cNvSpPr>
          <p:nvPr>
            <p:ph type="body" idx="4294967295"/>
          </p:nvPr>
        </p:nvSpPr>
        <p:spPr>
          <a:xfrm>
            <a:off x="457200" y="1479550"/>
            <a:ext cx="8234363" cy="4379913"/>
          </a:xfrm>
          <a:ln/>
        </p:spPr>
        <p:txBody>
          <a:bodyPr lIns="90000" tIns="46800" rIns="90000" bIns="46800"/>
          <a:lstStyle/>
          <a:p>
            <a:pPr>
              <a:lnSpc>
                <a:spcPct val="90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800" dirty="0"/>
              <a:t>Periodically, if desired (for fault tolerance)</a:t>
            </a:r>
          </a:p>
          <a:p>
            <a:pPr>
              <a:lnSpc>
                <a:spcPct val="90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800" dirty="0"/>
              <a:t>When your job is </a:t>
            </a:r>
            <a:r>
              <a:rPr lang="en-GB" altLang="en-US" sz="2800" dirty="0" err="1"/>
              <a:t>preempted</a:t>
            </a:r>
            <a:r>
              <a:rPr lang="en-GB" altLang="en-US" sz="2800" dirty="0"/>
              <a:t> by a higher priority </a:t>
            </a:r>
            <a:r>
              <a:rPr lang="en-GB" altLang="en-US" sz="2800" dirty="0" smtClean="0"/>
              <a:t>job</a:t>
            </a:r>
          </a:p>
          <a:p>
            <a:pPr lvl="1">
              <a:lnSpc>
                <a:spcPct val="90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400" dirty="0" err="1" smtClean="0"/>
              <a:t>Preempt</a:t>
            </a:r>
            <a:r>
              <a:rPr lang="en-GB" altLang="en-US" sz="2400" dirty="0"/>
              <a:t>/</a:t>
            </a:r>
            <a:r>
              <a:rPr lang="en-GB" altLang="en-US" sz="2400" dirty="0" smtClean="0"/>
              <a:t>Resume scheduling – powerful!</a:t>
            </a:r>
            <a:endParaRPr lang="en-GB" altLang="en-US" sz="2400" dirty="0"/>
          </a:p>
          <a:p>
            <a:pPr>
              <a:lnSpc>
                <a:spcPct val="90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800" dirty="0"/>
              <a:t>When your job is vacated because the execution machine becomes </a:t>
            </a:r>
            <a:r>
              <a:rPr lang="en-GB" altLang="en-US" sz="2800" dirty="0" smtClean="0"/>
              <a:t>busy</a:t>
            </a:r>
            <a:endParaRPr lang="en-GB" altLang="en-US" sz="2400" dirty="0"/>
          </a:p>
        </p:txBody>
      </p:sp>
    </p:spTree>
    <p:extLst>
      <p:ext uri="{BB962C8B-B14F-4D97-AF65-F5344CB8AC3E}">
        <p14:creationId xmlns:p14="http://schemas.microsoft.com/office/powerpoint/2010/main" val="3614413716"/>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
          <p:cNvSpPr>
            <a:spLocks noGrp="1" noChangeArrowheads="1"/>
          </p:cNvSpPr>
          <p:nvPr>
            <p:ph type="title" idx="4294967295"/>
          </p:nvPr>
        </p:nvSpPr>
        <p:spPr>
          <a:xfrm>
            <a:off x="457200" y="300038"/>
            <a:ext cx="8234363" cy="504825"/>
          </a:xfrm>
          <a:ln/>
        </p:spPr>
        <p:txBody>
          <a:bodyPr lIns="90000" tIns="46800" rIns="90000" bIns="4680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a:t>Remote System Calls</a:t>
            </a:r>
          </a:p>
        </p:txBody>
      </p:sp>
      <p:sp>
        <p:nvSpPr>
          <p:cNvPr id="65538" name="Rectangle 2"/>
          <p:cNvSpPr>
            <a:spLocks noGrp="1" noChangeArrowheads="1"/>
          </p:cNvSpPr>
          <p:nvPr>
            <p:ph type="body" idx="4294967295"/>
          </p:nvPr>
        </p:nvSpPr>
        <p:spPr>
          <a:xfrm>
            <a:off x="561975" y="1196975"/>
            <a:ext cx="7772400" cy="4811713"/>
          </a:xfrm>
          <a:ln/>
        </p:spPr>
        <p:txBody>
          <a:bodyPr lIns="90000" tIns="46800" rIns="90000" bIns="46800"/>
          <a:lstStyle/>
          <a:p>
            <a:pPr>
              <a:lnSpc>
                <a:spcPct val="90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800"/>
              <a:t>I/O system calls are trapped and sent back to submit machine</a:t>
            </a:r>
          </a:p>
          <a:p>
            <a:pPr>
              <a:lnSpc>
                <a:spcPct val="90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800"/>
              <a:t>Allows transparent migration across administrative domains</a:t>
            </a:r>
          </a:p>
          <a:p>
            <a:pPr lvl="1">
              <a:lnSpc>
                <a:spcPct val="90000"/>
              </a:lnSpc>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400"/>
              <a:t>Checkpoint on machine A, restart on B</a:t>
            </a:r>
          </a:p>
          <a:p>
            <a:pPr>
              <a:lnSpc>
                <a:spcPct val="90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800"/>
              <a:t>No source code changes required</a:t>
            </a:r>
          </a:p>
          <a:p>
            <a:pPr>
              <a:lnSpc>
                <a:spcPct val="90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800"/>
              <a:t>Language independent</a:t>
            </a:r>
          </a:p>
          <a:p>
            <a:pPr>
              <a:lnSpc>
                <a:spcPct val="90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800"/>
              <a:t>Opportunities for application steering</a:t>
            </a:r>
          </a:p>
        </p:txBody>
      </p:sp>
    </p:spTree>
    <p:extLst>
      <p:ext uri="{BB962C8B-B14F-4D97-AF65-F5344CB8AC3E}">
        <p14:creationId xmlns:p14="http://schemas.microsoft.com/office/powerpoint/2010/main" val="85347547"/>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C77776C-14D7-48C6-B1E3-FF145FC109AB}" type="slidenum">
              <a:rPr lang="en-US" smtClean="0"/>
              <a:pPr>
                <a:defRPr/>
              </a:pPr>
              <a:t>3</a:t>
            </a:fld>
            <a:endParaRPr lang="en-US" dirty="0"/>
          </a:p>
        </p:txBody>
      </p:sp>
      <p:sp>
        <p:nvSpPr>
          <p:cNvPr id="5" name="Rectangle 23"/>
          <p:cNvSpPr>
            <a:spLocks noChangeArrowheads="1"/>
          </p:cNvSpPr>
          <p:nvPr/>
        </p:nvSpPr>
        <p:spPr bwMode="auto">
          <a:xfrm>
            <a:off x="0" y="5695950"/>
            <a:ext cx="9144000" cy="1162050"/>
          </a:xfrm>
          <a:prstGeom prst="rect">
            <a:avLst/>
          </a:prstGeom>
          <a:solidFill>
            <a:schemeClr val="bg1"/>
          </a:solidFill>
          <a:ln w="9525" algn="ctr">
            <a:solidFill>
              <a:schemeClr val="bg1"/>
            </a:solidFill>
            <a:round/>
            <a:headEnd/>
            <a:tailEnd/>
          </a:ln>
        </p:spPr>
        <p:txBody>
          <a:bodyPr/>
          <a:lstStyle>
            <a:lvl1pPr>
              <a:defRPr sz="2800">
                <a:solidFill>
                  <a:schemeClr val="tx1"/>
                </a:solidFill>
                <a:latin typeface="Times New Roman" pitchFamily="18" charset="0"/>
                <a:cs typeface="Arial" pitchFamily="34" charset="0"/>
              </a:defRPr>
            </a:lvl1pPr>
            <a:lvl2pPr marL="742950" indent="-285750">
              <a:defRPr sz="2800">
                <a:solidFill>
                  <a:schemeClr val="tx1"/>
                </a:solidFill>
                <a:latin typeface="Times New Roman" pitchFamily="18" charset="0"/>
                <a:cs typeface="Arial" pitchFamily="34" charset="0"/>
              </a:defRPr>
            </a:lvl2pPr>
            <a:lvl3pPr marL="1143000" indent="-228600">
              <a:defRPr sz="2800">
                <a:solidFill>
                  <a:schemeClr val="tx1"/>
                </a:solidFill>
                <a:latin typeface="Times New Roman" pitchFamily="18" charset="0"/>
                <a:cs typeface="Arial" pitchFamily="34" charset="0"/>
              </a:defRPr>
            </a:lvl3pPr>
            <a:lvl4pPr marL="1600200" indent="-228600">
              <a:defRPr sz="2800">
                <a:solidFill>
                  <a:schemeClr val="tx1"/>
                </a:solidFill>
                <a:latin typeface="Times New Roman" pitchFamily="18" charset="0"/>
                <a:cs typeface="Arial" pitchFamily="34" charset="0"/>
              </a:defRPr>
            </a:lvl4pPr>
            <a:lvl5pPr marL="2057400" indent="-22860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pPr eaLnBrk="1" hangingPunct="1"/>
            <a:endParaRPr lang="en-US" altLang="en-US" sz="2400">
              <a:solidFill>
                <a:srgbClr val="000066"/>
              </a:solidFill>
              <a:latin typeface="Lucida Sans" pitchFamily="34" charset="0"/>
            </a:endParaRPr>
          </a:p>
        </p:txBody>
      </p:sp>
      <p:sp>
        <p:nvSpPr>
          <p:cNvPr id="6" name="Slide Number Placeholder 3"/>
          <p:cNvSpPr txBox="1">
            <a:spLocks/>
          </p:cNvSpPr>
          <p:nvPr/>
        </p:nvSpPr>
        <p:spPr>
          <a:xfrm>
            <a:off x="7467600" y="6248400"/>
            <a:ext cx="990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2800" kern="1200">
                <a:solidFill>
                  <a:schemeClr val="tx1"/>
                </a:solidFill>
                <a:latin typeface="Times New Roman" pitchFamily="18" charset="0"/>
                <a:ea typeface="MS PGothic" pitchFamily="34" charset="-128"/>
                <a:cs typeface="Arial" pitchFamily="34" charset="0"/>
              </a:defRPr>
            </a:lvl1pPr>
            <a:lvl2pPr marL="742950" indent="-285750" algn="l" rtl="0" eaLnBrk="0" fontAlgn="base" hangingPunct="0">
              <a:spcBef>
                <a:spcPct val="0"/>
              </a:spcBef>
              <a:spcAft>
                <a:spcPct val="0"/>
              </a:spcAft>
              <a:defRPr sz="2800" kern="1200">
                <a:solidFill>
                  <a:schemeClr val="tx1"/>
                </a:solidFill>
                <a:latin typeface="Times New Roman" pitchFamily="18" charset="0"/>
                <a:ea typeface="MS PGothic" pitchFamily="34" charset="-128"/>
                <a:cs typeface="Arial" pitchFamily="34" charset="0"/>
              </a:defRPr>
            </a:lvl2pPr>
            <a:lvl3pPr marL="1143000" indent="-228600" algn="l" rtl="0" eaLnBrk="0" fontAlgn="base" hangingPunct="0">
              <a:spcBef>
                <a:spcPct val="0"/>
              </a:spcBef>
              <a:spcAft>
                <a:spcPct val="0"/>
              </a:spcAft>
              <a:defRPr sz="2800" kern="1200">
                <a:solidFill>
                  <a:schemeClr val="tx1"/>
                </a:solidFill>
                <a:latin typeface="Times New Roman" pitchFamily="18" charset="0"/>
                <a:ea typeface="MS PGothic" pitchFamily="34" charset="-128"/>
                <a:cs typeface="Arial" pitchFamily="34" charset="0"/>
              </a:defRPr>
            </a:lvl3pPr>
            <a:lvl4pPr marL="1600200" indent="-228600" algn="l" rtl="0" eaLnBrk="0" fontAlgn="base" hangingPunct="0">
              <a:spcBef>
                <a:spcPct val="0"/>
              </a:spcBef>
              <a:spcAft>
                <a:spcPct val="0"/>
              </a:spcAft>
              <a:defRPr sz="2800" kern="1200">
                <a:solidFill>
                  <a:schemeClr val="tx1"/>
                </a:solidFill>
                <a:latin typeface="Times New Roman" pitchFamily="18" charset="0"/>
                <a:ea typeface="MS PGothic" pitchFamily="34" charset="-128"/>
                <a:cs typeface="Arial" pitchFamily="34" charset="0"/>
              </a:defRPr>
            </a:lvl4pPr>
            <a:lvl5pPr marL="2057400" indent="-228600" algn="l" rtl="0" eaLnBrk="0" fontAlgn="base" hangingPunct="0">
              <a:spcBef>
                <a:spcPct val="0"/>
              </a:spcBef>
              <a:spcAft>
                <a:spcPct val="0"/>
              </a:spcAft>
              <a:defRPr sz="2800" kern="1200">
                <a:solidFill>
                  <a:schemeClr val="tx1"/>
                </a:solidFill>
                <a:latin typeface="Times New Roman" pitchFamily="18" charset="0"/>
                <a:ea typeface="MS PGothic" pitchFamily="34" charset="-128"/>
                <a:cs typeface="Arial" pitchFamily="34" charset="0"/>
              </a:defRPr>
            </a:lvl5pPr>
            <a:lvl6pPr marL="2514600" indent="-228600" algn="l" defTabSz="914400" rtl="0" eaLnBrk="0" fontAlgn="base" latinLnBrk="0" hangingPunct="0">
              <a:spcBef>
                <a:spcPct val="0"/>
              </a:spcBef>
              <a:spcAft>
                <a:spcPct val="0"/>
              </a:spcAft>
              <a:defRPr sz="2800" kern="1200">
                <a:solidFill>
                  <a:schemeClr val="tx1"/>
                </a:solidFill>
                <a:latin typeface="Times New Roman" pitchFamily="18" charset="0"/>
                <a:ea typeface="MS PGothic" pitchFamily="34" charset="-128"/>
                <a:cs typeface="Arial" pitchFamily="34" charset="0"/>
              </a:defRPr>
            </a:lvl6pPr>
            <a:lvl7pPr marL="2971800" indent="-228600" algn="l" defTabSz="914400" rtl="0" eaLnBrk="0" fontAlgn="base" latinLnBrk="0" hangingPunct="0">
              <a:spcBef>
                <a:spcPct val="0"/>
              </a:spcBef>
              <a:spcAft>
                <a:spcPct val="0"/>
              </a:spcAft>
              <a:defRPr sz="2800" kern="1200">
                <a:solidFill>
                  <a:schemeClr val="tx1"/>
                </a:solidFill>
                <a:latin typeface="Times New Roman" pitchFamily="18" charset="0"/>
                <a:ea typeface="MS PGothic" pitchFamily="34" charset="-128"/>
                <a:cs typeface="Arial" pitchFamily="34" charset="0"/>
              </a:defRPr>
            </a:lvl7pPr>
            <a:lvl8pPr marL="3429000" indent="-228600" algn="l" defTabSz="914400" rtl="0" eaLnBrk="0" fontAlgn="base" latinLnBrk="0" hangingPunct="0">
              <a:spcBef>
                <a:spcPct val="0"/>
              </a:spcBef>
              <a:spcAft>
                <a:spcPct val="0"/>
              </a:spcAft>
              <a:defRPr sz="2800" kern="1200">
                <a:solidFill>
                  <a:schemeClr val="tx1"/>
                </a:solidFill>
                <a:latin typeface="Times New Roman" pitchFamily="18" charset="0"/>
                <a:ea typeface="MS PGothic" pitchFamily="34" charset="-128"/>
                <a:cs typeface="Arial" pitchFamily="34" charset="0"/>
              </a:defRPr>
            </a:lvl8pPr>
            <a:lvl9pPr marL="3886200" indent="-228600" algn="l" defTabSz="914400" rtl="0" eaLnBrk="0" fontAlgn="base" latinLnBrk="0" hangingPunct="0">
              <a:spcBef>
                <a:spcPct val="0"/>
              </a:spcBef>
              <a:spcAft>
                <a:spcPct val="0"/>
              </a:spcAft>
              <a:defRPr sz="2800" kern="1200">
                <a:solidFill>
                  <a:schemeClr val="tx1"/>
                </a:solidFill>
                <a:latin typeface="Times New Roman" pitchFamily="18" charset="0"/>
                <a:ea typeface="MS PGothic" pitchFamily="34" charset="-128"/>
                <a:cs typeface="Arial" pitchFamily="34" charset="0"/>
              </a:defRPr>
            </a:lvl9pPr>
          </a:lstStyle>
          <a:p>
            <a:fld id="{1FE8A534-76FA-4F17-9964-CE7638F27E90}" type="slidenum">
              <a:rPr lang="en-US" altLang="en-US" sz="1400" smtClean="0">
                <a:solidFill>
                  <a:srgbClr val="000000"/>
                </a:solidFill>
              </a:rPr>
              <a:pPr/>
              <a:t>3</a:t>
            </a:fld>
            <a:endParaRPr lang="en-US" altLang="en-US" sz="1400" smtClean="0">
              <a:solidFill>
                <a:srgbClr val="000000"/>
              </a:solidFill>
            </a:endParaRPr>
          </a:p>
        </p:txBody>
      </p:sp>
      <p:sp>
        <p:nvSpPr>
          <p:cNvPr id="7" name="TextBox 4"/>
          <p:cNvSpPr txBox="1">
            <a:spLocks noChangeArrowheads="1"/>
          </p:cNvSpPr>
          <p:nvPr/>
        </p:nvSpPr>
        <p:spPr bwMode="auto">
          <a:xfrm>
            <a:off x="5932488" y="2012950"/>
            <a:ext cx="10604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cs typeface="Arial" pitchFamily="34" charset="0"/>
              </a:defRPr>
            </a:lvl1pPr>
            <a:lvl2pPr marL="742950" indent="-285750">
              <a:defRPr sz="2800">
                <a:solidFill>
                  <a:schemeClr val="tx1"/>
                </a:solidFill>
                <a:latin typeface="Times New Roman" pitchFamily="18" charset="0"/>
                <a:cs typeface="Arial" pitchFamily="34" charset="0"/>
              </a:defRPr>
            </a:lvl2pPr>
            <a:lvl3pPr marL="1143000" indent="-228600">
              <a:defRPr sz="2800">
                <a:solidFill>
                  <a:schemeClr val="tx1"/>
                </a:solidFill>
                <a:latin typeface="Times New Roman" pitchFamily="18" charset="0"/>
                <a:cs typeface="Arial" pitchFamily="34" charset="0"/>
              </a:defRPr>
            </a:lvl3pPr>
            <a:lvl4pPr marL="1600200" indent="-228600">
              <a:defRPr sz="2800">
                <a:solidFill>
                  <a:schemeClr val="tx1"/>
                </a:solidFill>
                <a:latin typeface="Times New Roman" pitchFamily="18" charset="0"/>
                <a:cs typeface="Arial" pitchFamily="34" charset="0"/>
              </a:defRPr>
            </a:lvl4pPr>
            <a:lvl5pPr marL="2057400" indent="-22860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r>
              <a:rPr lang="en-US" altLang="en-US" b="1"/>
              <a:t>Grids</a:t>
            </a:r>
          </a:p>
        </p:txBody>
      </p:sp>
      <p:sp>
        <p:nvSpPr>
          <p:cNvPr id="8" name="TextBox 5"/>
          <p:cNvSpPr txBox="1">
            <a:spLocks noChangeArrowheads="1"/>
          </p:cNvSpPr>
          <p:nvPr/>
        </p:nvSpPr>
        <p:spPr bwMode="auto">
          <a:xfrm>
            <a:off x="3540125" y="5018088"/>
            <a:ext cx="14160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cs typeface="Arial" pitchFamily="34" charset="0"/>
              </a:defRPr>
            </a:lvl1pPr>
            <a:lvl2pPr marL="742950" indent="-285750">
              <a:defRPr sz="2800">
                <a:solidFill>
                  <a:schemeClr val="tx1"/>
                </a:solidFill>
                <a:latin typeface="Times New Roman" pitchFamily="18" charset="0"/>
                <a:cs typeface="Arial" pitchFamily="34" charset="0"/>
              </a:defRPr>
            </a:lvl2pPr>
            <a:lvl3pPr marL="1143000" indent="-228600">
              <a:defRPr sz="2800">
                <a:solidFill>
                  <a:schemeClr val="tx1"/>
                </a:solidFill>
                <a:latin typeface="Times New Roman" pitchFamily="18" charset="0"/>
                <a:cs typeface="Arial" pitchFamily="34" charset="0"/>
              </a:defRPr>
            </a:lvl3pPr>
            <a:lvl4pPr marL="1600200" indent="-228600">
              <a:defRPr sz="2800">
                <a:solidFill>
                  <a:schemeClr val="tx1"/>
                </a:solidFill>
                <a:latin typeface="Times New Roman" pitchFamily="18" charset="0"/>
                <a:cs typeface="Arial" pitchFamily="34" charset="0"/>
              </a:defRPr>
            </a:lvl4pPr>
            <a:lvl5pPr marL="2057400" indent="-22860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r>
              <a:rPr lang="en-US" altLang="en-US" sz="3200" b="1"/>
              <a:t>Clouds</a:t>
            </a:r>
          </a:p>
        </p:txBody>
      </p:sp>
      <p:sp>
        <p:nvSpPr>
          <p:cNvPr id="9" name="TextBox 6"/>
          <p:cNvSpPr txBox="1">
            <a:spLocks noChangeArrowheads="1"/>
          </p:cNvSpPr>
          <p:nvPr/>
        </p:nvSpPr>
        <p:spPr bwMode="auto">
          <a:xfrm>
            <a:off x="438150" y="5070475"/>
            <a:ext cx="2159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cs typeface="Arial" pitchFamily="34" charset="0"/>
              </a:defRPr>
            </a:lvl1pPr>
            <a:lvl2pPr marL="742950" indent="-285750">
              <a:defRPr sz="2800">
                <a:solidFill>
                  <a:schemeClr val="tx1"/>
                </a:solidFill>
                <a:latin typeface="Times New Roman" pitchFamily="18" charset="0"/>
                <a:cs typeface="Arial" pitchFamily="34" charset="0"/>
              </a:defRPr>
            </a:lvl2pPr>
            <a:lvl3pPr marL="1143000" indent="-228600">
              <a:defRPr sz="2800">
                <a:solidFill>
                  <a:schemeClr val="tx1"/>
                </a:solidFill>
                <a:latin typeface="Times New Roman" pitchFamily="18" charset="0"/>
                <a:cs typeface="Arial" pitchFamily="34" charset="0"/>
              </a:defRPr>
            </a:lvl3pPr>
            <a:lvl4pPr marL="1600200" indent="-228600">
              <a:defRPr sz="2800">
                <a:solidFill>
                  <a:schemeClr val="tx1"/>
                </a:solidFill>
                <a:latin typeface="Times New Roman" pitchFamily="18" charset="0"/>
                <a:cs typeface="Arial" pitchFamily="34" charset="0"/>
              </a:defRPr>
            </a:lvl4pPr>
            <a:lvl5pPr marL="2057400" indent="-22860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r>
              <a:rPr lang="en-US" altLang="en-US" b="1"/>
              <a:t>Map-Reduce</a:t>
            </a:r>
          </a:p>
        </p:txBody>
      </p:sp>
      <p:sp>
        <p:nvSpPr>
          <p:cNvPr id="10" name="TextBox 7"/>
          <p:cNvSpPr txBox="1">
            <a:spLocks noChangeArrowheads="1"/>
          </p:cNvSpPr>
          <p:nvPr/>
        </p:nvSpPr>
        <p:spPr bwMode="auto">
          <a:xfrm>
            <a:off x="3236913" y="4157663"/>
            <a:ext cx="14779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cs typeface="Arial" pitchFamily="34" charset="0"/>
              </a:defRPr>
            </a:lvl1pPr>
            <a:lvl2pPr marL="742950" indent="-285750">
              <a:defRPr sz="2800">
                <a:solidFill>
                  <a:schemeClr val="tx1"/>
                </a:solidFill>
                <a:latin typeface="Times New Roman" pitchFamily="18" charset="0"/>
                <a:cs typeface="Arial" pitchFamily="34" charset="0"/>
              </a:defRPr>
            </a:lvl2pPr>
            <a:lvl3pPr marL="1143000" indent="-228600">
              <a:defRPr sz="2800">
                <a:solidFill>
                  <a:schemeClr val="tx1"/>
                </a:solidFill>
                <a:latin typeface="Times New Roman" pitchFamily="18" charset="0"/>
                <a:cs typeface="Arial" pitchFamily="34" charset="0"/>
              </a:defRPr>
            </a:lvl3pPr>
            <a:lvl4pPr marL="1600200" indent="-228600">
              <a:defRPr sz="2800">
                <a:solidFill>
                  <a:schemeClr val="tx1"/>
                </a:solidFill>
                <a:latin typeface="Times New Roman" pitchFamily="18" charset="0"/>
                <a:cs typeface="Arial" pitchFamily="34" charset="0"/>
              </a:defRPr>
            </a:lvl4pPr>
            <a:lvl5pPr marL="2057400" indent="-22860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r>
              <a:rPr lang="en-US" altLang="en-US" b="1"/>
              <a:t>eScience</a:t>
            </a:r>
          </a:p>
        </p:txBody>
      </p:sp>
      <p:sp>
        <p:nvSpPr>
          <p:cNvPr id="11" name="TextBox 8"/>
          <p:cNvSpPr txBox="1">
            <a:spLocks noChangeArrowheads="1"/>
          </p:cNvSpPr>
          <p:nvPr/>
        </p:nvSpPr>
        <p:spPr bwMode="auto">
          <a:xfrm>
            <a:off x="3743325" y="561975"/>
            <a:ext cx="3432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cs typeface="Arial" pitchFamily="34" charset="0"/>
              </a:defRPr>
            </a:lvl1pPr>
            <a:lvl2pPr marL="742950" indent="-285750">
              <a:defRPr sz="2800">
                <a:solidFill>
                  <a:schemeClr val="tx1"/>
                </a:solidFill>
                <a:latin typeface="Times New Roman" pitchFamily="18" charset="0"/>
                <a:cs typeface="Arial" pitchFamily="34" charset="0"/>
              </a:defRPr>
            </a:lvl2pPr>
            <a:lvl3pPr marL="1143000" indent="-228600">
              <a:defRPr sz="2800">
                <a:solidFill>
                  <a:schemeClr val="tx1"/>
                </a:solidFill>
                <a:latin typeface="Times New Roman" pitchFamily="18" charset="0"/>
                <a:cs typeface="Arial" pitchFamily="34" charset="0"/>
              </a:defRPr>
            </a:lvl3pPr>
            <a:lvl4pPr marL="1600200" indent="-228600">
              <a:defRPr sz="2800">
                <a:solidFill>
                  <a:schemeClr val="tx1"/>
                </a:solidFill>
                <a:latin typeface="Times New Roman" pitchFamily="18" charset="0"/>
                <a:cs typeface="Arial" pitchFamily="34" charset="0"/>
              </a:defRPr>
            </a:lvl4pPr>
            <a:lvl5pPr marL="2057400" indent="-22860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r>
              <a:rPr lang="en-US" altLang="en-US" b="1" dirty="0"/>
              <a:t>Cyber Infrastructure</a:t>
            </a:r>
          </a:p>
        </p:txBody>
      </p:sp>
      <p:sp>
        <p:nvSpPr>
          <p:cNvPr id="12" name="TextBox 9"/>
          <p:cNvSpPr txBox="1">
            <a:spLocks noChangeArrowheads="1"/>
          </p:cNvSpPr>
          <p:nvPr/>
        </p:nvSpPr>
        <p:spPr bwMode="auto">
          <a:xfrm>
            <a:off x="2241550" y="1157288"/>
            <a:ext cx="9445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cs typeface="Arial" pitchFamily="34" charset="0"/>
              </a:defRPr>
            </a:lvl1pPr>
            <a:lvl2pPr marL="742950" indent="-285750">
              <a:defRPr sz="2800">
                <a:solidFill>
                  <a:schemeClr val="tx1"/>
                </a:solidFill>
                <a:latin typeface="Times New Roman" pitchFamily="18" charset="0"/>
                <a:cs typeface="Arial" pitchFamily="34" charset="0"/>
              </a:defRPr>
            </a:lvl2pPr>
            <a:lvl3pPr marL="1143000" indent="-228600">
              <a:defRPr sz="2800">
                <a:solidFill>
                  <a:schemeClr val="tx1"/>
                </a:solidFill>
                <a:latin typeface="Times New Roman" pitchFamily="18" charset="0"/>
                <a:cs typeface="Arial" pitchFamily="34" charset="0"/>
              </a:defRPr>
            </a:lvl3pPr>
            <a:lvl4pPr marL="1600200" indent="-228600">
              <a:defRPr sz="2800">
                <a:solidFill>
                  <a:schemeClr val="tx1"/>
                </a:solidFill>
                <a:latin typeface="Times New Roman" pitchFamily="18" charset="0"/>
                <a:cs typeface="Arial" pitchFamily="34" charset="0"/>
              </a:defRPr>
            </a:lvl4pPr>
            <a:lvl5pPr marL="2057400" indent="-22860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r>
              <a:rPr lang="en-US" altLang="en-US" b="1"/>
              <a:t>SaaS</a:t>
            </a:r>
          </a:p>
        </p:txBody>
      </p:sp>
      <p:sp>
        <p:nvSpPr>
          <p:cNvPr id="13" name="TextBox 10"/>
          <p:cNvSpPr txBox="1">
            <a:spLocks noChangeArrowheads="1"/>
          </p:cNvSpPr>
          <p:nvPr/>
        </p:nvSpPr>
        <p:spPr bwMode="auto">
          <a:xfrm>
            <a:off x="7429500" y="2514600"/>
            <a:ext cx="942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cs typeface="Arial" pitchFamily="34" charset="0"/>
              </a:defRPr>
            </a:lvl1pPr>
            <a:lvl2pPr marL="742950" indent="-285750">
              <a:defRPr sz="2800">
                <a:solidFill>
                  <a:schemeClr val="tx1"/>
                </a:solidFill>
                <a:latin typeface="Times New Roman" pitchFamily="18" charset="0"/>
                <a:cs typeface="Arial" pitchFamily="34" charset="0"/>
              </a:defRPr>
            </a:lvl2pPr>
            <a:lvl3pPr marL="1143000" indent="-228600">
              <a:defRPr sz="2800">
                <a:solidFill>
                  <a:schemeClr val="tx1"/>
                </a:solidFill>
                <a:latin typeface="Times New Roman" pitchFamily="18" charset="0"/>
                <a:cs typeface="Arial" pitchFamily="34" charset="0"/>
              </a:defRPr>
            </a:lvl3pPr>
            <a:lvl4pPr marL="1600200" indent="-228600">
              <a:defRPr sz="2800">
                <a:solidFill>
                  <a:schemeClr val="tx1"/>
                </a:solidFill>
                <a:latin typeface="Times New Roman" pitchFamily="18" charset="0"/>
                <a:cs typeface="Arial" pitchFamily="34" charset="0"/>
              </a:defRPr>
            </a:lvl4pPr>
            <a:lvl5pPr marL="2057400" indent="-22860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r>
              <a:rPr lang="en-US" altLang="en-US" b="1"/>
              <a:t>HPC</a:t>
            </a:r>
          </a:p>
        </p:txBody>
      </p:sp>
      <p:sp>
        <p:nvSpPr>
          <p:cNvPr id="14" name="TextBox 11"/>
          <p:cNvSpPr txBox="1">
            <a:spLocks noChangeArrowheads="1"/>
          </p:cNvSpPr>
          <p:nvPr/>
        </p:nvSpPr>
        <p:spPr bwMode="auto">
          <a:xfrm>
            <a:off x="1905000" y="4452938"/>
            <a:ext cx="9620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cs typeface="Arial" pitchFamily="34" charset="0"/>
              </a:defRPr>
            </a:lvl1pPr>
            <a:lvl2pPr marL="742950" indent="-285750">
              <a:defRPr sz="2800">
                <a:solidFill>
                  <a:schemeClr val="tx1"/>
                </a:solidFill>
                <a:latin typeface="Times New Roman" pitchFamily="18" charset="0"/>
                <a:cs typeface="Arial" pitchFamily="34" charset="0"/>
              </a:defRPr>
            </a:lvl2pPr>
            <a:lvl3pPr marL="1143000" indent="-228600">
              <a:defRPr sz="2800">
                <a:solidFill>
                  <a:schemeClr val="tx1"/>
                </a:solidFill>
                <a:latin typeface="Times New Roman" pitchFamily="18" charset="0"/>
                <a:cs typeface="Arial" pitchFamily="34" charset="0"/>
              </a:defRPr>
            </a:lvl3pPr>
            <a:lvl4pPr marL="1600200" indent="-228600">
              <a:defRPr sz="2800">
                <a:solidFill>
                  <a:schemeClr val="tx1"/>
                </a:solidFill>
                <a:latin typeface="Times New Roman" pitchFamily="18" charset="0"/>
                <a:cs typeface="Arial" pitchFamily="34" charset="0"/>
              </a:defRPr>
            </a:lvl4pPr>
            <a:lvl5pPr marL="2057400" indent="-22860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r>
              <a:rPr lang="en-US" altLang="en-US" b="1"/>
              <a:t>HTC</a:t>
            </a:r>
          </a:p>
        </p:txBody>
      </p:sp>
      <p:sp>
        <p:nvSpPr>
          <p:cNvPr id="15" name="TextBox 12"/>
          <p:cNvSpPr txBox="1">
            <a:spLocks noChangeArrowheads="1"/>
          </p:cNvSpPr>
          <p:nvPr/>
        </p:nvSpPr>
        <p:spPr bwMode="auto">
          <a:xfrm>
            <a:off x="1093788" y="2214563"/>
            <a:ext cx="17510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cs typeface="Arial" pitchFamily="34" charset="0"/>
              </a:defRPr>
            </a:lvl1pPr>
            <a:lvl2pPr marL="742950" indent="-285750">
              <a:defRPr sz="2800">
                <a:solidFill>
                  <a:schemeClr val="tx1"/>
                </a:solidFill>
                <a:latin typeface="Times New Roman" pitchFamily="18" charset="0"/>
                <a:cs typeface="Arial" pitchFamily="34" charset="0"/>
              </a:defRPr>
            </a:lvl2pPr>
            <a:lvl3pPr marL="1143000" indent="-228600">
              <a:defRPr sz="2800">
                <a:solidFill>
                  <a:schemeClr val="tx1"/>
                </a:solidFill>
                <a:latin typeface="Times New Roman" pitchFamily="18" charset="0"/>
                <a:cs typeface="Arial" pitchFamily="34" charset="0"/>
              </a:defRPr>
            </a:lvl3pPr>
            <a:lvl4pPr marL="1600200" indent="-228600">
              <a:defRPr sz="2800">
                <a:solidFill>
                  <a:schemeClr val="tx1"/>
                </a:solidFill>
                <a:latin typeface="Times New Roman" pitchFamily="18" charset="0"/>
                <a:cs typeface="Arial" pitchFamily="34" charset="0"/>
              </a:defRPr>
            </a:lvl4pPr>
            <a:lvl5pPr marL="2057400" indent="-22860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r>
              <a:rPr lang="en-US" altLang="en-US" b="1"/>
              <a:t>eResearch</a:t>
            </a:r>
          </a:p>
        </p:txBody>
      </p:sp>
      <p:sp>
        <p:nvSpPr>
          <p:cNvPr id="16" name="TextBox 13"/>
          <p:cNvSpPr txBox="1">
            <a:spLocks noChangeArrowheads="1"/>
          </p:cNvSpPr>
          <p:nvPr/>
        </p:nvSpPr>
        <p:spPr bwMode="auto">
          <a:xfrm>
            <a:off x="573088" y="3789363"/>
            <a:ext cx="22256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cs typeface="Arial" pitchFamily="34" charset="0"/>
              </a:defRPr>
            </a:lvl1pPr>
            <a:lvl2pPr marL="742950" indent="-285750">
              <a:defRPr sz="2800">
                <a:solidFill>
                  <a:schemeClr val="tx1"/>
                </a:solidFill>
                <a:latin typeface="Times New Roman" pitchFamily="18" charset="0"/>
                <a:cs typeface="Arial" pitchFamily="34" charset="0"/>
              </a:defRPr>
            </a:lvl2pPr>
            <a:lvl3pPr marL="1143000" indent="-228600">
              <a:defRPr sz="2800">
                <a:solidFill>
                  <a:schemeClr val="tx1"/>
                </a:solidFill>
                <a:latin typeface="Times New Roman" pitchFamily="18" charset="0"/>
                <a:cs typeface="Arial" pitchFamily="34" charset="0"/>
              </a:defRPr>
            </a:lvl3pPr>
            <a:lvl4pPr marL="1600200" indent="-228600">
              <a:defRPr sz="2800">
                <a:solidFill>
                  <a:schemeClr val="tx1"/>
                </a:solidFill>
                <a:latin typeface="Times New Roman" pitchFamily="18" charset="0"/>
                <a:cs typeface="Arial" pitchFamily="34" charset="0"/>
              </a:defRPr>
            </a:lvl4pPr>
            <a:lvl5pPr marL="2057400" indent="-22860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r>
              <a:rPr lang="en-US" altLang="en-US" b="1"/>
              <a:t>Web Services</a:t>
            </a:r>
          </a:p>
        </p:txBody>
      </p:sp>
      <p:sp>
        <p:nvSpPr>
          <p:cNvPr id="17" name="TextBox 14"/>
          <p:cNvSpPr txBox="1">
            <a:spLocks noChangeArrowheads="1"/>
          </p:cNvSpPr>
          <p:nvPr/>
        </p:nvSpPr>
        <p:spPr bwMode="auto">
          <a:xfrm>
            <a:off x="3763963" y="3390900"/>
            <a:ext cx="28527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cs typeface="Arial" pitchFamily="34" charset="0"/>
              </a:defRPr>
            </a:lvl1pPr>
            <a:lvl2pPr marL="742950" indent="-285750">
              <a:defRPr sz="2800">
                <a:solidFill>
                  <a:schemeClr val="tx1"/>
                </a:solidFill>
                <a:latin typeface="Times New Roman" pitchFamily="18" charset="0"/>
                <a:cs typeface="Arial" pitchFamily="34" charset="0"/>
              </a:defRPr>
            </a:lvl2pPr>
            <a:lvl3pPr marL="1143000" indent="-228600">
              <a:defRPr sz="2800">
                <a:solidFill>
                  <a:schemeClr val="tx1"/>
                </a:solidFill>
                <a:latin typeface="Times New Roman" pitchFamily="18" charset="0"/>
                <a:cs typeface="Arial" pitchFamily="34" charset="0"/>
              </a:defRPr>
            </a:lvl3pPr>
            <a:lvl4pPr marL="1600200" indent="-228600">
              <a:defRPr sz="2800">
                <a:solidFill>
                  <a:schemeClr val="tx1"/>
                </a:solidFill>
                <a:latin typeface="Times New Roman" pitchFamily="18" charset="0"/>
                <a:cs typeface="Arial" pitchFamily="34" charset="0"/>
              </a:defRPr>
            </a:lvl4pPr>
            <a:lvl5pPr marL="2057400" indent="-22860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r>
              <a:rPr lang="en-US" altLang="en-US" b="1"/>
              <a:t>Virtual Machines</a:t>
            </a:r>
          </a:p>
        </p:txBody>
      </p:sp>
      <p:sp>
        <p:nvSpPr>
          <p:cNvPr id="18" name="TextBox 15"/>
          <p:cNvSpPr txBox="1">
            <a:spLocks noChangeArrowheads="1"/>
          </p:cNvSpPr>
          <p:nvPr/>
        </p:nvSpPr>
        <p:spPr bwMode="auto">
          <a:xfrm>
            <a:off x="3463925" y="1550988"/>
            <a:ext cx="1181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cs typeface="Arial" pitchFamily="34" charset="0"/>
              </a:defRPr>
            </a:lvl1pPr>
            <a:lvl2pPr marL="742950" indent="-285750">
              <a:defRPr sz="2800">
                <a:solidFill>
                  <a:schemeClr val="tx1"/>
                </a:solidFill>
                <a:latin typeface="Times New Roman" pitchFamily="18" charset="0"/>
                <a:cs typeface="Arial" pitchFamily="34" charset="0"/>
              </a:defRPr>
            </a:lvl2pPr>
            <a:lvl3pPr marL="1143000" indent="-228600">
              <a:defRPr sz="2800">
                <a:solidFill>
                  <a:schemeClr val="tx1"/>
                </a:solidFill>
                <a:latin typeface="Times New Roman" pitchFamily="18" charset="0"/>
                <a:cs typeface="Arial" pitchFamily="34" charset="0"/>
              </a:defRPr>
            </a:lvl3pPr>
            <a:lvl4pPr marL="1600200" indent="-228600">
              <a:defRPr sz="2800">
                <a:solidFill>
                  <a:schemeClr val="tx1"/>
                </a:solidFill>
                <a:latin typeface="Times New Roman" pitchFamily="18" charset="0"/>
                <a:cs typeface="Arial" pitchFamily="34" charset="0"/>
              </a:defRPr>
            </a:lvl4pPr>
            <a:lvl5pPr marL="2057400" indent="-22860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r>
              <a:rPr lang="en-US" altLang="en-US" b="1"/>
              <a:t>HTPC</a:t>
            </a:r>
          </a:p>
        </p:txBody>
      </p:sp>
      <p:sp>
        <p:nvSpPr>
          <p:cNvPr id="19" name="TextBox 16"/>
          <p:cNvSpPr txBox="1">
            <a:spLocks noChangeArrowheads="1"/>
          </p:cNvSpPr>
          <p:nvPr/>
        </p:nvSpPr>
        <p:spPr bwMode="auto">
          <a:xfrm>
            <a:off x="1190625" y="571500"/>
            <a:ext cx="17922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cs typeface="Arial" pitchFamily="34" charset="0"/>
              </a:defRPr>
            </a:lvl1pPr>
            <a:lvl2pPr marL="742950" indent="-285750">
              <a:defRPr sz="2800">
                <a:solidFill>
                  <a:schemeClr val="tx1"/>
                </a:solidFill>
                <a:latin typeface="Times New Roman" pitchFamily="18" charset="0"/>
                <a:cs typeface="Arial" pitchFamily="34" charset="0"/>
              </a:defRPr>
            </a:lvl2pPr>
            <a:lvl3pPr marL="1143000" indent="-228600">
              <a:defRPr sz="2800">
                <a:solidFill>
                  <a:schemeClr val="tx1"/>
                </a:solidFill>
                <a:latin typeface="Times New Roman" pitchFamily="18" charset="0"/>
                <a:cs typeface="Arial" pitchFamily="34" charset="0"/>
              </a:defRPr>
            </a:lvl3pPr>
            <a:lvl4pPr marL="1600200" indent="-228600">
              <a:defRPr sz="2800">
                <a:solidFill>
                  <a:schemeClr val="tx1"/>
                </a:solidFill>
                <a:latin typeface="Times New Roman" pitchFamily="18" charset="0"/>
                <a:cs typeface="Arial" pitchFamily="34" charset="0"/>
              </a:defRPr>
            </a:lvl4pPr>
            <a:lvl5pPr marL="2057400" indent="-22860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r>
              <a:rPr lang="en-US" altLang="en-US" b="1"/>
              <a:t>MultiCore</a:t>
            </a:r>
          </a:p>
        </p:txBody>
      </p:sp>
      <p:sp>
        <p:nvSpPr>
          <p:cNvPr id="20" name="TextBox 18"/>
          <p:cNvSpPr txBox="1">
            <a:spLocks noChangeArrowheads="1"/>
          </p:cNvSpPr>
          <p:nvPr/>
        </p:nvSpPr>
        <p:spPr bwMode="auto">
          <a:xfrm>
            <a:off x="6753225" y="6062663"/>
            <a:ext cx="12096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cs typeface="Arial" pitchFamily="34" charset="0"/>
              </a:defRPr>
            </a:lvl1pPr>
            <a:lvl2pPr marL="742950" indent="-285750">
              <a:defRPr sz="2800">
                <a:solidFill>
                  <a:schemeClr val="tx1"/>
                </a:solidFill>
                <a:latin typeface="Times New Roman" pitchFamily="18" charset="0"/>
                <a:cs typeface="Arial" pitchFamily="34" charset="0"/>
              </a:defRPr>
            </a:lvl2pPr>
            <a:lvl3pPr marL="1143000" indent="-228600">
              <a:defRPr sz="2800">
                <a:solidFill>
                  <a:schemeClr val="tx1"/>
                </a:solidFill>
                <a:latin typeface="Times New Roman" pitchFamily="18" charset="0"/>
                <a:cs typeface="Arial" pitchFamily="34" charset="0"/>
              </a:defRPr>
            </a:lvl3pPr>
            <a:lvl4pPr marL="1600200" indent="-228600">
              <a:defRPr sz="2800">
                <a:solidFill>
                  <a:schemeClr val="tx1"/>
                </a:solidFill>
                <a:latin typeface="Times New Roman" pitchFamily="18" charset="0"/>
                <a:cs typeface="Arial" pitchFamily="34" charset="0"/>
              </a:defRPr>
            </a:lvl4pPr>
            <a:lvl5pPr marL="2057400" indent="-22860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r>
              <a:rPr lang="en-US" altLang="en-US" sz="3200" b="1"/>
              <a:t>GPUs</a:t>
            </a:r>
          </a:p>
        </p:txBody>
      </p:sp>
      <p:sp>
        <p:nvSpPr>
          <p:cNvPr id="21" name="TextBox 19"/>
          <p:cNvSpPr txBox="1">
            <a:spLocks noChangeArrowheads="1"/>
          </p:cNvSpPr>
          <p:nvPr/>
        </p:nvSpPr>
        <p:spPr bwMode="auto">
          <a:xfrm>
            <a:off x="5030788" y="1282700"/>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cs typeface="Arial" pitchFamily="34" charset="0"/>
              </a:defRPr>
            </a:lvl1pPr>
            <a:lvl2pPr marL="742950" indent="-285750">
              <a:defRPr sz="2800">
                <a:solidFill>
                  <a:schemeClr val="tx1"/>
                </a:solidFill>
                <a:latin typeface="Times New Roman" pitchFamily="18" charset="0"/>
                <a:cs typeface="Arial" pitchFamily="34" charset="0"/>
              </a:defRPr>
            </a:lvl2pPr>
            <a:lvl3pPr marL="1143000" indent="-228600">
              <a:defRPr sz="2800">
                <a:solidFill>
                  <a:schemeClr val="tx1"/>
                </a:solidFill>
                <a:latin typeface="Times New Roman" pitchFamily="18" charset="0"/>
                <a:cs typeface="Arial" pitchFamily="34" charset="0"/>
              </a:defRPr>
            </a:lvl3pPr>
            <a:lvl4pPr marL="1600200" indent="-228600">
              <a:defRPr sz="2800">
                <a:solidFill>
                  <a:schemeClr val="tx1"/>
                </a:solidFill>
                <a:latin typeface="Times New Roman" pitchFamily="18" charset="0"/>
                <a:cs typeface="Arial" pitchFamily="34" charset="0"/>
              </a:defRPr>
            </a:lvl4pPr>
            <a:lvl5pPr marL="2057400" indent="-22860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r>
              <a:rPr lang="en-US" altLang="en-US" b="1"/>
              <a:t>HDFS</a:t>
            </a:r>
          </a:p>
        </p:txBody>
      </p:sp>
      <p:sp>
        <p:nvSpPr>
          <p:cNvPr id="22" name="TextBox 20"/>
          <p:cNvSpPr txBox="1">
            <a:spLocks noChangeArrowheads="1"/>
          </p:cNvSpPr>
          <p:nvPr/>
        </p:nvSpPr>
        <p:spPr bwMode="auto">
          <a:xfrm>
            <a:off x="4281488" y="2066925"/>
            <a:ext cx="8842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cs typeface="Arial" pitchFamily="34" charset="0"/>
              </a:defRPr>
            </a:lvl1pPr>
            <a:lvl2pPr marL="742950" indent="-285750">
              <a:defRPr sz="2800">
                <a:solidFill>
                  <a:schemeClr val="tx1"/>
                </a:solidFill>
                <a:latin typeface="Times New Roman" pitchFamily="18" charset="0"/>
                <a:cs typeface="Arial" pitchFamily="34" charset="0"/>
              </a:defRPr>
            </a:lvl2pPr>
            <a:lvl3pPr marL="1143000" indent="-228600">
              <a:defRPr sz="2800">
                <a:solidFill>
                  <a:schemeClr val="tx1"/>
                </a:solidFill>
                <a:latin typeface="Times New Roman" pitchFamily="18" charset="0"/>
                <a:cs typeface="Arial" pitchFamily="34" charset="0"/>
              </a:defRPr>
            </a:lvl3pPr>
            <a:lvl4pPr marL="1600200" indent="-228600">
              <a:defRPr sz="2800">
                <a:solidFill>
                  <a:schemeClr val="tx1"/>
                </a:solidFill>
                <a:latin typeface="Times New Roman" pitchFamily="18" charset="0"/>
                <a:cs typeface="Arial" pitchFamily="34" charset="0"/>
              </a:defRPr>
            </a:lvl4pPr>
            <a:lvl5pPr marL="2057400" indent="-22860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r>
              <a:rPr lang="en-US" altLang="en-US" b="1"/>
              <a:t>IaaS</a:t>
            </a:r>
          </a:p>
        </p:txBody>
      </p:sp>
      <p:sp>
        <p:nvSpPr>
          <p:cNvPr id="23" name="TextBox 21"/>
          <p:cNvSpPr txBox="1">
            <a:spLocks noChangeArrowheads="1"/>
          </p:cNvSpPr>
          <p:nvPr/>
        </p:nvSpPr>
        <p:spPr bwMode="auto">
          <a:xfrm>
            <a:off x="976313" y="3060700"/>
            <a:ext cx="8842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cs typeface="Arial" pitchFamily="34" charset="0"/>
              </a:defRPr>
            </a:lvl1pPr>
            <a:lvl2pPr marL="742950" indent="-285750">
              <a:defRPr sz="2800">
                <a:solidFill>
                  <a:schemeClr val="tx1"/>
                </a:solidFill>
                <a:latin typeface="Times New Roman" pitchFamily="18" charset="0"/>
                <a:cs typeface="Arial" pitchFamily="34" charset="0"/>
              </a:defRPr>
            </a:lvl2pPr>
            <a:lvl3pPr marL="1143000" indent="-228600">
              <a:defRPr sz="2800">
                <a:solidFill>
                  <a:schemeClr val="tx1"/>
                </a:solidFill>
                <a:latin typeface="Times New Roman" pitchFamily="18" charset="0"/>
                <a:cs typeface="Arial" pitchFamily="34" charset="0"/>
              </a:defRPr>
            </a:lvl3pPr>
            <a:lvl4pPr marL="1600200" indent="-228600">
              <a:defRPr sz="2800">
                <a:solidFill>
                  <a:schemeClr val="tx1"/>
                </a:solidFill>
                <a:latin typeface="Times New Roman" pitchFamily="18" charset="0"/>
                <a:cs typeface="Arial" pitchFamily="34" charset="0"/>
              </a:defRPr>
            </a:lvl4pPr>
            <a:lvl5pPr marL="2057400" indent="-22860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r>
              <a:rPr lang="en-US" altLang="en-US" b="1"/>
              <a:t>SLA</a:t>
            </a:r>
          </a:p>
        </p:txBody>
      </p:sp>
      <p:sp>
        <p:nvSpPr>
          <p:cNvPr id="24" name="TextBox 22"/>
          <p:cNvSpPr txBox="1">
            <a:spLocks noChangeArrowheads="1"/>
          </p:cNvSpPr>
          <p:nvPr/>
        </p:nvSpPr>
        <p:spPr bwMode="auto">
          <a:xfrm>
            <a:off x="7183438" y="3594100"/>
            <a:ext cx="8429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cs typeface="Arial" pitchFamily="34" charset="0"/>
              </a:defRPr>
            </a:lvl1pPr>
            <a:lvl2pPr marL="742950" indent="-285750">
              <a:defRPr sz="2800">
                <a:solidFill>
                  <a:schemeClr val="tx1"/>
                </a:solidFill>
                <a:latin typeface="Times New Roman" pitchFamily="18" charset="0"/>
                <a:cs typeface="Arial" pitchFamily="34" charset="0"/>
              </a:defRPr>
            </a:lvl2pPr>
            <a:lvl3pPr marL="1143000" indent="-228600">
              <a:defRPr sz="2800">
                <a:solidFill>
                  <a:schemeClr val="tx1"/>
                </a:solidFill>
                <a:latin typeface="Times New Roman" pitchFamily="18" charset="0"/>
                <a:cs typeface="Arial" pitchFamily="34" charset="0"/>
              </a:defRPr>
            </a:lvl3pPr>
            <a:lvl4pPr marL="1600200" indent="-228600">
              <a:defRPr sz="2800">
                <a:solidFill>
                  <a:schemeClr val="tx1"/>
                </a:solidFill>
                <a:latin typeface="Times New Roman" pitchFamily="18" charset="0"/>
                <a:cs typeface="Arial" pitchFamily="34" charset="0"/>
              </a:defRPr>
            </a:lvl4pPr>
            <a:lvl5pPr marL="2057400" indent="-22860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r>
              <a:rPr lang="en-US" altLang="en-US" b="1"/>
              <a:t>QoS</a:t>
            </a:r>
          </a:p>
        </p:txBody>
      </p:sp>
      <p:sp>
        <p:nvSpPr>
          <p:cNvPr id="25" name="TextBox 24"/>
          <p:cNvSpPr txBox="1">
            <a:spLocks noChangeArrowheads="1"/>
          </p:cNvSpPr>
          <p:nvPr/>
        </p:nvSpPr>
        <p:spPr bwMode="auto">
          <a:xfrm>
            <a:off x="5172075" y="4152900"/>
            <a:ext cx="2162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cs typeface="Arial" pitchFamily="34" charset="0"/>
              </a:defRPr>
            </a:lvl1pPr>
            <a:lvl2pPr marL="742950" indent="-285750">
              <a:defRPr sz="2800">
                <a:solidFill>
                  <a:schemeClr val="tx1"/>
                </a:solidFill>
                <a:latin typeface="Times New Roman" pitchFamily="18" charset="0"/>
                <a:cs typeface="Arial" pitchFamily="34" charset="0"/>
              </a:defRPr>
            </a:lvl2pPr>
            <a:lvl3pPr marL="1143000" indent="-228600">
              <a:defRPr sz="2800">
                <a:solidFill>
                  <a:schemeClr val="tx1"/>
                </a:solidFill>
                <a:latin typeface="Times New Roman" pitchFamily="18" charset="0"/>
                <a:cs typeface="Arial" pitchFamily="34" charset="0"/>
              </a:defRPr>
            </a:lvl3pPr>
            <a:lvl4pPr marL="1600200" indent="-228600">
              <a:defRPr sz="2800">
                <a:solidFill>
                  <a:schemeClr val="tx1"/>
                </a:solidFill>
                <a:latin typeface="Times New Roman" pitchFamily="18" charset="0"/>
                <a:cs typeface="Arial" pitchFamily="34" charset="0"/>
              </a:defRPr>
            </a:lvl4pPr>
            <a:lvl5pPr marL="2057400" indent="-22860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r>
              <a:rPr lang="en-US" altLang="en-US" b="1"/>
              <a:t>Open Source</a:t>
            </a:r>
          </a:p>
        </p:txBody>
      </p:sp>
      <p:sp>
        <p:nvSpPr>
          <p:cNvPr id="26" name="TextBox 26"/>
          <p:cNvSpPr txBox="1">
            <a:spLocks noChangeArrowheads="1"/>
          </p:cNvSpPr>
          <p:nvPr/>
        </p:nvSpPr>
        <p:spPr bwMode="auto">
          <a:xfrm>
            <a:off x="409575" y="6105525"/>
            <a:ext cx="29622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cs typeface="Arial" pitchFamily="34" charset="0"/>
              </a:defRPr>
            </a:lvl1pPr>
            <a:lvl2pPr marL="742950" indent="-285750">
              <a:defRPr sz="2800">
                <a:solidFill>
                  <a:schemeClr val="tx1"/>
                </a:solidFill>
                <a:latin typeface="Times New Roman" pitchFamily="18" charset="0"/>
                <a:cs typeface="Arial" pitchFamily="34" charset="0"/>
              </a:defRPr>
            </a:lvl2pPr>
            <a:lvl3pPr marL="1143000" indent="-228600">
              <a:defRPr sz="2800">
                <a:solidFill>
                  <a:schemeClr val="tx1"/>
                </a:solidFill>
                <a:latin typeface="Times New Roman" pitchFamily="18" charset="0"/>
                <a:cs typeface="Arial" pitchFamily="34" charset="0"/>
              </a:defRPr>
            </a:lvl3pPr>
            <a:lvl4pPr marL="1600200" indent="-228600">
              <a:defRPr sz="2800">
                <a:solidFill>
                  <a:schemeClr val="tx1"/>
                </a:solidFill>
                <a:latin typeface="Times New Roman" pitchFamily="18" charset="0"/>
                <a:cs typeface="Arial" pitchFamily="34" charset="0"/>
              </a:defRPr>
            </a:lvl4pPr>
            <a:lvl5pPr marL="2057400" indent="-22860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r>
              <a:rPr lang="en-US" altLang="en-US" b="1"/>
              <a:t>Green Computing</a:t>
            </a:r>
          </a:p>
        </p:txBody>
      </p:sp>
      <p:sp>
        <p:nvSpPr>
          <p:cNvPr id="27" name="TextBox 27"/>
          <p:cNvSpPr txBox="1">
            <a:spLocks noChangeArrowheads="1"/>
          </p:cNvSpPr>
          <p:nvPr/>
        </p:nvSpPr>
        <p:spPr bwMode="auto">
          <a:xfrm>
            <a:off x="5753100" y="4962525"/>
            <a:ext cx="25812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cs typeface="Arial" pitchFamily="34" charset="0"/>
              </a:defRPr>
            </a:lvl1pPr>
            <a:lvl2pPr marL="742950" indent="-285750">
              <a:defRPr sz="2800">
                <a:solidFill>
                  <a:schemeClr val="tx1"/>
                </a:solidFill>
                <a:latin typeface="Times New Roman" pitchFamily="18" charset="0"/>
                <a:cs typeface="Arial" pitchFamily="34" charset="0"/>
              </a:defRPr>
            </a:lvl2pPr>
            <a:lvl3pPr marL="1143000" indent="-228600">
              <a:defRPr sz="2800">
                <a:solidFill>
                  <a:schemeClr val="tx1"/>
                </a:solidFill>
                <a:latin typeface="Times New Roman" pitchFamily="18" charset="0"/>
                <a:cs typeface="Arial" pitchFamily="34" charset="0"/>
              </a:defRPr>
            </a:lvl3pPr>
            <a:lvl4pPr marL="1600200" indent="-228600">
              <a:defRPr sz="2800">
                <a:solidFill>
                  <a:schemeClr val="tx1"/>
                </a:solidFill>
                <a:latin typeface="Times New Roman" pitchFamily="18" charset="0"/>
                <a:cs typeface="Arial" pitchFamily="34" charset="0"/>
              </a:defRPr>
            </a:lvl4pPr>
            <a:lvl5pPr marL="2057400" indent="-22860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r>
              <a:rPr lang="en-US" altLang="en-US" b="1"/>
              <a:t>Master-Worker</a:t>
            </a:r>
          </a:p>
        </p:txBody>
      </p:sp>
      <p:sp>
        <p:nvSpPr>
          <p:cNvPr id="28" name="TextBox 28"/>
          <p:cNvSpPr txBox="1">
            <a:spLocks noChangeArrowheads="1"/>
          </p:cNvSpPr>
          <p:nvPr/>
        </p:nvSpPr>
        <p:spPr bwMode="auto">
          <a:xfrm>
            <a:off x="6472238" y="1152525"/>
            <a:ext cx="221456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cs typeface="Arial" pitchFamily="34" charset="0"/>
              </a:defRPr>
            </a:lvl1pPr>
            <a:lvl2pPr marL="742950" indent="-285750">
              <a:defRPr sz="2800">
                <a:solidFill>
                  <a:schemeClr val="tx1"/>
                </a:solidFill>
                <a:latin typeface="Times New Roman" pitchFamily="18" charset="0"/>
                <a:cs typeface="Arial" pitchFamily="34" charset="0"/>
              </a:defRPr>
            </a:lvl2pPr>
            <a:lvl3pPr marL="1143000" indent="-228600">
              <a:defRPr sz="2800">
                <a:solidFill>
                  <a:schemeClr val="tx1"/>
                </a:solidFill>
                <a:latin typeface="Times New Roman" pitchFamily="18" charset="0"/>
                <a:cs typeface="Arial" pitchFamily="34" charset="0"/>
              </a:defRPr>
            </a:lvl3pPr>
            <a:lvl4pPr marL="1600200" indent="-228600">
              <a:defRPr sz="2800">
                <a:solidFill>
                  <a:schemeClr val="tx1"/>
                </a:solidFill>
                <a:latin typeface="Times New Roman" pitchFamily="18" charset="0"/>
                <a:cs typeface="Arial" pitchFamily="34" charset="0"/>
              </a:defRPr>
            </a:lvl4pPr>
            <a:lvl5pPr marL="2057400" indent="-22860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r>
              <a:rPr lang="en-US" altLang="en-US" sz="3200" b="1"/>
              <a:t>WorkFlows</a:t>
            </a:r>
          </a:p>
        </p:txBody>
      </p:sp>
      <p:sp>
        <p:nvSpPr>
          <p:cNvPr id="29" name="TextBox 26"/>
          <p:cNvSpPr txBox="1">
            <a:spLocks noChangeArrowheads="1"/>
          </p:cNvSpPr>
          <p:nvPr/>
        </p:nvSpPr>
        <p:spPr bwMode="auto">
          <a:xfrm>
            <a:off x="2727325" y="2767013"/>
            <a:ext cx="25003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cs typeface="Arial" pitchFamily="34" charset="0"/>
              </a:defRPr>
            </a:lvl1pPr>
            <a:lvl2pPr marL="742950" indent="-285750">
              <a:defRPr sz="2800">
                <a:solidFill>
                  <a:schemeClr val="tx1"/>
                </a:solidFill>
                <a:latin typeface="Times New Roman" pitchFamily="18" charset="0"/>
                <a:cs typeface="Arial" pitchFamily="34" charset="0"/>
              </a:defRPr>
            </a:lvl2pPr>
            <a:lvl3pPr marL="1143000" indent="-228600">
              <a:defRPr sz="2800">
                <a:solidFill>
                  <a:schemeClr val="tx1"/>
                </a:solidFill>
                <a:latin typeface="Times New Roman" pitchFamily="18" charset="0"/>
                <a:cs typeface="Arial" pitchFamily="34" charset="0"/>
              </a:defRPr>
            </a:lvl3pPr>
            <a:lvl4pPr marL="1600200" indent="-228600">
              <a:defRPr sz="2800">
                <a:solidFill>
                  <a:schemeClr val="tx1"/>
                </a:solidFill>
                <a:latin typeface="Times New Roman" pitchFamily="18" charset="0"/>
                <a:cs typeface="Arial" pitchFamily="34" charset="0"/>
              </a:defRPr>
            </a:lvl4pPr>
            <a:lvl5pPr marL="2057400" indent="-22860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r>
              <a:rPr lang="en-US" altLang="en-US" b="1"/>
              <a:t>Cyber Security</a:t>
            </a:r>
          </a:p>
        </p:txBody>
      </p:sp>
      <p:sp>
        <p:nvSpPr>
          <p:cNvPr id="30" name="TextBox 27"/>
          <p:cNvSpPr txBox="1">
            <a:spLocks noChangeArrowheads="1"/>
          </p:cNvSpPr>
          <p:nvPr/>
        </p:nvSpPr>
        <p:spPr bwMode="auto">
          <a:xfrm>
            <a:off x="3586163" y="5700713"/>
            <a:ext cx="2781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cs typeface="Arial" pitchFamily="34" charset="0"/>
              </a:defRPr>
            </a:lvl1pPr>
            <a:lvl2pPr marL="742950" indent="-285750">
              <a:defRPr sz="2800">
                <a:solidFill>
                  <a:schemeClr val="tx1"/>
                </a:solidFill>
                <a:latin typeface="Times New Roman" pitchFamily="18" charset="0"/>
                <a:cs typeface="Arial" pitchFamily="34" charset="0"/>
              </a:defRPr>
            </a:lvl2pPr>
            <a:lvl3pPr marL="1143000" indent="-228600">
              <a:defRPr sz="2800">
                <a:solidFill>
                  <a:schemeClr val="tx1"/>
                </a:solidFill>
                <a:latin typeface="Times New Roman" pitchFamily="18" charset="0"/>
                <a:cs typeface="Arial" pitchFamily="34" charset="0"/>
              </a:defRPr>
            </a:lvl3pPr>
            <a:lvl4pPr marL="1600200" indent="-228600">
              <a:defRPr sz="2800">
                <a:solidFill>
                  <a:schemeClr val="tx1"/>
                </a:solidFill>
                <a:latin typeface="Times New Roman" pitchFamily="18" charset="0"/>
                <a:cs typeface="Arial" pitchFamily="34" charset="0"/>
              </a:defRPr>
            </a:lvl4pPr>
            <a:lvl5pPr marL="2057400" indent="-22860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r>
              <a:rPr lang="en-US" altLang="en-US" b="1"/>
              <a:t>High Availability</a:t>
            </a:r>
          </a:p>
        </p:txBody>
      </p:sp>
      <p:sp>
        <p:nvSpPr>
          <p:cNvPr id="31" name="TextBox 28"/>
          <p:cNvSpPr txBox="1">
            <a:spLocks noChangeArrowheads="1"/>
          </p:cNvSpPr>
          <p:nvPr/>
        </p:nvSpPr>
        <p:spPr bwMode="auto">
          <a:xfrm>
            <a:off x="309563" y="1471613"/>
            <a:ext cx="18319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cs typeface="Arial" pitchFamily="34" charset="0"/>
              </a:defRPr>
            </a:lvl1pPr>
            <a:lvl2pPr marL="742950" indent="-285750">
              <a:defRPr sz="2800">
                <a:solidFill>
                  <a:schemeClr val="tx1"/>
                </a:solidFill>
                <a:latin typeface="Times New Roman" pitchFamily="18" charset="0"/>
                <a:cs typeface="Arial" pitchFamily="34" charset="0"/>
              </a:defRPr>
            </a:lvl2pPr>
            <a:lvl3pPr marL="1143000" indent="-228600">
              <a:defRPr sz="2800">
                <a:solidFill>
                  <a:schemeClr val="tx1"/>
                </a:solidFill>
                <a:latin typeface="Times New Roman" pitchFamily="18" charset="0"/>
                <a:cs typeface="Arial" pitchFamily="34" charset="0"/>
              </a:defRPr>
            </a:lvl3pPr>
            <a:lvl4pPr marL="1600200" indent="-228600">
              <a:defRPr sz="2800">
                <a:solidFill>
                  <a:schemeClr val="tx1"/>
                </a:solidFill>
                <a:latin typeface="Times New Roman" pitchFamily="18" charset="0"/>
                <a:cs typeface="Arial" pitchFamily="34" charset="0"/>
              </a:defRPr>
            </a:lvl4pPr>
            <a:lvl5pPr marL="2057400" indent="-22860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r>
              <a:rPr lang="en-US" altLang="en-US" b="1"/>
              <a:t>Workforce</a:t>
            </a:r>
          </a:p>
        </p:txBody>
      </p:sp>
      <p:sp>
        <p:nvSpPr>
          <p:cNvPr id="32" name="TextBox 29"/>
          <p:cNvSpPr txBox="1">
            <a:spLocks noChangeArrowheads="1"/>
          </p:cNvSpPr>
          <p:nvPr/>
        </p:nvSpPr>
        <p:spPr bwMode="auto">
          <a:xfrm>
            <a:off x="5772150" y="2870200"/>
            <a:ext cx="12033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cs typeface="Arial" pitchFamily="34" charset="0"/>
              </a:defRPr>
            </a:lvl1pPr>
            <a:lvl2pPr marL="742950" indent="-285750">
              <a:defRPr sz="2800">
                <a:solidFill>
                  <a:schemeClr val="tx1"/>
                </a:solidFill>
                <a:latin typeface="Times New Roman" pitchFamily="18" charset="0"/>
                <a:cs typeface="Arial" pitchFamily="34" charset="0"/>
              </a:defRPr>
            </a:lvl2pPr>
            <a:lvl3pPr marL="1143000" indent="-228600">
              <a:defRPr sz="2800">
                <a:solidFill>
                  <a:schemeClr val="tx1"/>
                </a:solidFill>
                <a:latin typeface="Times New Roman" pitchFamily="18" charset="0"/>
                <a:cs typeface="Arial" pitchFamily="34" charset="0"/>
              </a:defRPr>
            </a:lvl3pPr>
            <a:lvl4pPr marL="1600200" indent="-228600">
              <a:defRPr sz="2800">
                <a:solidFill>
                  <a:schemeClr val="tx1"/>
                </a:solidFill>
                <a:latin typeface="Times New Roman" pitchFamily="18" charset="0"/>
                <a:cs typeface="Arial" pitchFamily="34" charset="0"/>
              </a:defRPr>
            </a:lvl4pPr>
            <a:lvl5pPr marL="2057400" indent="-22860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r>
              <a:rPr lang="en-US" altLang="en-US" b="1"/>
              <a:t>100Gb</a:t>
            </a:r>
          </a:p>
        </p:txBody>
      </p:sp>
    </p:spTree>
    <p:extLst>
      <p:ext uri="{BB962C8B-B14F-4D97-AF65-F5344CB8AC3E}">
        <p14:creationId xmlns:p14="http://schemas.microsoft.com/office/powerpoint/2010/main" val="21083428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94779"/>
            <a:ext cx="9144000" cy="914400"/>
          </a:xfrm>
        </p:spPr>
        <p:txBody>
          <a:bodyPr/>
          <a:lstStyle/>
          <a:p>
            <a:r>
              <a:rPr lang="en-US" dirty="0" smtClean="0"/>
              <a:t>The Condor Kernel</a:t>
            </a:r>
            <a:br>
              <a:rPr lang="en-US" dirty="0" smtClean="0"/>
            </a:br>
            <a:endParaRPr lang="en-US" dirty="0"/>
          </a:p>
        </p:txBody>
      </p:sp>
      <p:sp>
        <p:nvSpPr>
          <p:cNvPr id="3" name="Slide Number Placeholder 2"/>
          <p:cNvSpPr>
            <a:spLocks noGrp="1"/>
          </p:cNvSpPr>
          <p:nvPr>
            <p:ph type="sldNum" sz="quarter" idx="10"/>
          </p:nvPr>
        </p:nvSpPr>
        <p:spPr/>
        <p:txBody>
          <a:bodyPr/>
          <a:lstStyle/>
          <a:p>
            <a:pPr>
              <a:defRPr/>
            </a:pPr>
            <a:fld id="{7C47EE97-0F2E-4B87-BB55-F7FDEEB233A8}" type="slidenum">
              <a:rPr lang="en-US" smtClean="0"/>
              <a:pPr>
                <a:defRPr/>
              </a:pPr>
              <a:t>30</a:t>
            </a:fld>
            <a:endParaRPr lang="en-US" dirty="0"/>
          </a:p>
        </p:txBody>
      </p:sp>
      <p:pic>
        <p:nvPicPr>
          <p:cNvPr id="4" name="Picture 3" descr="condor-practice.pdf - Adobe Reader"/>
          <p:cNvPicPr>
            <a:picLocks noChangeAspect="1"/>
          </p:cNvPicPr>
          <p:nvPr/>
        </p:nvPicPr>
        <p:blipFill rotWithShape="1">
          <a:blip r:embed="rId2">
            <a:extLst>
              <a:ext uri="{28A0092B-C50C-407E-A947-70E740481C1C}">
                <a14:useLocalDpi xmlns:a14="http://schemas.microsoft.com/office/drawing/2010/main" val="0"/>
              </a:ext>
            </a:extLst>
          </a:blip>
          <a:srcRect l="36931" t="40553" r="3820" b="16624"/>
          <a:stretch/>
        </p:blipFill>
        <p:spPr>
          <a:xfrm>
            <a:off x="375780" y="951979"/>
            <a:ext cx="8154444" cy="4896570"/>
          </a:xfrm>
          <a:prstGeom prst="rect">
            <a:avLst/>
          </a:prstGeom>
        </p:spPr>
      </p:pic>
      <p:sp>
        <p:nvSpPr>
          <p:cNvPr id="5" name="Rounded Rectangle 4"/>
          <p:cNvSpPr/>
          <p:nvPr/>
        </p:nvSpPr>
        <p:spPr bwMode="auto">
          <a:xfrm>
            <a:off x="3557391" y="3945699"/>
            <a:ext cx="4972833" cy="1902850"/>
          </a:xfrm>
          <a:prstGeom prst="roundRect">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charset="0"/>
              <a:ea typeface="ＭＳ Ｐゴシック" charset="0"/>
            </a:endParaRPr>
          </a:p>
        </p:txBody>
      </p:sp>
    </p:spTree>
    <p:extLst>
      <p:ext uri="{BB962C8B-B14F-4D97-AF65-F5344CB8AC3E}">
        <p14:creationId xmlns:p14="http://schemas.microsoft.com/office/powerpoint/2010/main" val="27600396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653" name="Rectangle 93"/>
          <p:cNvSpPr>
            <a:spLocks noChangeArrowheads="1"/>
          </p:cNvSpPr>
          <p:nvPr/>
        </p:nvSpPr>
        <p:spPr bwMode="auto">
          <a:xfrm>
            <a:off x="6724650" y="4297363"/>
            <a:ext cx="2003425" cy="871537"/>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1pPr>
            <a:lvl2pPr algn="l">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2pPr>
            <a:lvl3pPr algn="l">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3pPr>
            <a:lvl4pPr algn="l">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4pPr>
            <a:lvl5pPr algn="l">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5pPr>
            <a:lvl6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6pPr>
            <a:lvl7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7pPr>
            <a:lvl8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8pPr>
            <a:lvl9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9pPr>
          </a:lstStyle>
          <a:p>
            <a:pPr algn="ctr"/>
            <a:r>
              <a:rPr lang="en-US" altLang="en-US" sz="2000">
                <a:latin typeface="Comic Sans MS" pitchFamily="66" charset="0"/>
              </a:rPr>
              <a:t>Job</a:t>
            </a:r>
          </a:p>
        </p:txBody>
      </p:sp>
      <p:sp>
        <p:nvSpPr>
          <p:cNvPr id="66656" name="Text Box 96"/>
          <p:cNvSpPr txBox="1">
            <a:spLocks noChangeArrowheads="1"/>
          </p:cNvSpPr>
          <p:nvPr/>
        </p:nvSpPr>
        <p:spPr bwMode="auto">
          <a:xfrm>
            <a:off x="6729413" y="4308475"/>
            <a:ext cx="655637" cy="854075"/>
          </a:xfrm>
          <a:prstGeom prst="rect">
            <a:avLst/>
          </a:prstGeom>
          <a:solidFill>
            <a:schemeClr val="hlink"/>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1pPr>
            <a:lvl2pPr algn="l">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2pPr>
            <a:lvl3pPr algn="l">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3pPr>
            <a:lvl4pPr algn="l">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4pPr>
            <a:lvl5pPr algn="l">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5pPr>
            <a:lvl6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6pPr>
            <a:lvl7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7pPr>
            <a:lvl8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8pPr>
            <a:lvl9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9pPr>
          </a:lstStyle>
          <a:p>
            <a:pPr algn="ctr"/>
            <a:r>
              <a:rPr lang="en-US" altLang="en-US" sz="2000">
                <a:latin typeface="Comic Sans MS" pitchFamily="66" charset="0"/>
              </a:rPr>
              <a:t>I/O</a:t>
            </a:r>
          </a:p>
          <a:p>
            <a:pPr algn="ctr"/>
            <a:r>
              <a:rPr lang="en-US" altLang="en-US" sz="2000">
                <a:latin typeface="Comic Sans MS" pitchFamily="66" charset="0"/>
              </a:rPr>
              <a:t>Lib</a:t>
            </a:r>
          </a:p>
        </p:txBody>
      </p:sp>
      <p:sp>
        <p:nvSpPr>
          <p:cNvPr id="66609" name="Rectangle 49"/>
          <p:cNvSpPr>
            <a:spLocks noGrp="1" noChangeArrowheads="1"/>
          </p:cNvSpPr>
          <p:nvPr>
            <p:ph type="title"/>
          </p:nvPr>
        </p:nvSpPr>
        <p:spPr/>
        <p:txBody>
          <a:bodyPr/>
          <a:lstStyle/>
          <a:p>
            <a:r>
              <a:rPr lang="en-US" altLang="en-US"/>
              <a:t>Remote I/O</a:t>
            </a:r>
          </a:p>
        </p:txBody>
      </p:sp>
      <p:sp>
        <p:nvSpPr>
          <p:cNvPr id="66618" name="Rectangle 58"/>
          <p:cNvSpPr>
            <a:spLocks noChangeArrowheads="1"/>
          </p:cNvSpPr>
          <p:nvPr/>
        </p:nvSpPr>
        <p:spPr bwMode="auto">
          <a:xfrm>
            <a:off x="336550" y="1209675"/>
            <a:ext cx="2066925" cy="1033463"/>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6619" name="Text Box 59"/>
          <p:cNvSpPr txBox="1">
            <a:spLocks noChangeArrowheads="1"/>
          </p:cNvSpPr>
          <p:nvPr/>
        </p:nvSpPr>
        <p:spPr bwMode="auto">
          <a:xfrm>
            <a:off x="325438" y="1422400"/>
            <a:ext cx="1984375"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1pPr>
            <a:lvl2pPr algn="l">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2pPr>
            <a:lvl3pPr algn="l">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3pPr>
            <a:lvl4pPr algn="l">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4pPr>
            <a:lvl5pPr algn="l">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5pPr>
            <a:lvl6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6pPr>
            <a:lvl7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7pPr>
            <a:lvl8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8pPr>
            <a:lvl9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9pPr>
          </a:lstStyle>
          <a:p>
            <a:pPr algn="ctr"/>
            <a:r>
              <a:rPr lang="en-US" altLang="en-US" sz="2000">
                <a:latin typeface="Comic Sans MS" pitchFamily="66" charset="0"/>
              </a:rPr>
              <a:t>condor_schedd</a:t>
            </a:r>
          </a:p>
        </p:txBody>
      </p:sp>
      <p:sp>
        <p:nvSpPr>
          <p:cNvPr id="66620" name="Line 60"/>
          <p:cNvSpPr>
            <a:spLocks noChangeShapeType="1"/>
          </p:cNvSpPr>
          <p:nvPr/>
        </p:nvSpPr>
        <p:spPr bwMode="auto">
          <a:xfrm flipH="1">
            <a:off x="1363663" y="2233613"/>
            <a:ext cx="0" cy="66675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endParaRPr lang="en-US"/>
          </a:p>
        </p:txBody>
      </p:sp>
      <p:sp>
        <p:nvSpPr>
          <p:cNvPr id="66636" name="Line 76"/>
          <p:cNvSpPr>
            <a:spLocks noChangeShapeType="1"/>
          </p:cNvSpPr>
          <p:nvPr/>
        </p:nvSpPr>
        <p:spPr bwMode="auto">
          <a:xfrm>
            <a:off x="2405063" y="1855788"/>
            <a:ext cx="442595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endParaRPr lang="en-US"/>
          </a:p>
        </p:txBody>
      </p:sp>
      <p:sp>
        <p:nvSpPr>
          <p:cNvPr id="66637" name="Rectangle 77"/>
          <p:cNvSpPr>
            <a:spLocks noChangeArrowheads="1"/>
          </p:cNvSpPr>
          <p:nvPr/>
        </p:nvSpPr>
        <p:spPr bwMode="auto">
          <a:xfrm>
            <a:off x="6781800" y="1233488"/>
            <a:ext cx="2066925" cy="1033462"/>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6638" name="Text Box 78"/>
          <p:cNvSpPr txBox="1">
            <a:spLocks noChangeArrowheads="1"/>
          </p:cNvSpPr>
          <p:nvPr/>
        </p:nvSpPr>
        <p:spPr bwMode="auto">
          <a:xfrm>
            <a:off x="6870700" y="1508125"/>
            <a:ext cx="1909763"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1pPr>
            <a:lvl2pPr algn="l">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2pPr>
            <a:lvl3pPr algn="l">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3pPr>
            <a:lvl4pPr algn="l">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4pPr>
            <a:lvl5pPr algn="l">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5pPr>
            <a:lvl6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6pPr>
            <a:lvl7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7pPr>
            <a:lvl8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8pPr>
            <a:lvl9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9pPr>
          </a:lstStyle>
          <a:p>
            <a:pPr algn="ctr"/>
            <a:r>
              <a:rPr lang="en-US" altLang="en-US" sz="2000">
                <a:latin typeface="Comic Sans MS" pitchFamily="66" charset="0"/>
              </a:rPr>
              <a:t>condor_startd</a:t>
            </a:r>
          </a:p>
        </p:txBody>
      </p:sp>
      <p:sp>
        <p:nvSpPr>
          <p:cNvPr id="66646" name="Rectangle 86"/>
          <p:cNvSpPr>
            <a:spLocks noChangeArrowheads="1"/>
          </p:cNvSpPr>
          <p:nvPr/>
        </p:nvSpPr>
        <p:spPr bwMode="auto">
          <a:xfrm>
            <a:off x="314325" y="2878138"/>
            <a:ext cx="2082800" cy="1389062"/>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6647" name="Text Box 87"/>
          <p:cNvSpPr txBox="1">
            <a:spLocks noChangeArrowheads="1"/>
          </p:cNvSpPr>
          <p:nvPr/>
        </p:nvSpPr>
        <p:spPr bwMode="auto">
          <a:xfrm>
            <a:off x="298450" y="3165475"/>
            <a:ext cx="2001838"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1pPr>
            <a:lvl2pPr algn="l">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2pPr>
            <a:lvl3pPr algn="l">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3pPr>
            <a:lvl4pPr algn="l">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4pPr>
            <a:lvl5pPr algn="l">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5pPr>
            <a:lvl6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6pPr>
            <a:lvl7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7pPr>
            <a:lvl8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8pPr>
            <a:lvl9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9pPr>
          </a:lstStyle>
          <a:p>
            <a:pPr algn="ctr"/>
            <a:r>
              <a:rPr lang="en-US" altLang="en-US" sz="2000">
                <a:latin typeface="Comic Sans MS" pitchFamily="66" charset="0"/>
              </a:rPr>
              <a:t>condor_shadow</a:t>
            </a:r>
          </a:p>
        </p:txBody>
      </p:sp>
      <p:sp>
        <p:nvSpPr>
          <p:cNvPr id="66649" name="Rectangle 89"/>
          <p:cNvSpPr>
            <a:spLocks noChangeArrowheads="1"/>
          </p:cNvSpPr>
          <p:nvPr/>
        </p:nvSpPr>
        <p:spPr bwMode="auto">
          <a:xfrm>
            <a:off x="6754813" y="2792413"/>
            <a:ext cx="2003425" cy="871537"/>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6650" name="Text Box 90"/>
          <p:cNvSpPr txBox="1">
            <a:spLocks noChangeArrowheads="1"/>
          </p:cNvSpPr>
          <p:nvPr/>
        </p:nvSpPr>
        <p:spPr bwMode="auto">
          <a:xfrm>
            <a:off x="6759575" y="3079750"/>
            <a:ext cx="2020888"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1pPr>
            <a:lvl2pPr algn="l">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2pPr>
            <a:lvl3pPr algn="l">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3pPr>
            <a:lvl4pPr algn="l">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4pPr>
            <a:lvl5pPr algn="l">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5pPr>
            <a:lvl6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6pPr>
            <a:lvl7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7pPr>
            <a:lvl8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8pPr>
            <a:lvl9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9pPr>
          </a:lstStyle>
          <a:p>
            <a:pPr algn="ctr"/>
            <a:r>
              <a:rPr lang="en-US" altLang="en-US" sz="2000">
                <a:latin typeface="Comic Sans MS" pitchFamily="66" charset="0"/>
              </a:rPr>
              <a:t>condor_starter</a:t>
            </a:r>
          </a:p>
        </p:txBody>
      </p:sp>
      <p:sp>
        <p:nvSpPr>
          <p:cNvPr id="66651" name="Line 91"/>
          <p:cNvSpPr>
            <a:spLocks noChangeShapeType="1"/>
          </p:cNvSpPr>
          <p:nvPr/>
        </p:nvSpPr>
        <p:spPr bwMode="auto">
          <a:xfrm>
            <a:off x="2405063" y="3194050"/>
            <a:ext cx="4357687"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endParaRPr lang="en-US"/>
          </a:p>
        </p:txBody>
      </p:sp>
      <p:sp>
        <p:nvSpPr>
          <p:cNvPr id="66652" name="Line 92"/>
          <p:cNvSpPr>
            <a:spLocks noChangeShapeType="1"/>
          </p:cNvSpPr>
          <p:nvPr/>
        </p:nvSpPr>
        <p:spPr bwMode="auto">
          <a:xfrm>
            <a:off x="7720013" y="2265363"/>
            <a:ext cx="0" cy="536575"/>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endParaRPr lang="en-US"/>
          </a:p>
        </p:txBody>
      </p:sp>
      <p:sp>
        <p:nvSpPr>
          <p:cNvPr id="66654" name="Line 94"/>
          <p:cNvSpPr>
            <a:spLocks noChangeShapeType="1"/>
          </p:cNvSpPr>
          <p:nvPr/>
        </p:nvSpPr>
        <p:spPr bwMode="auto">
          <a:xfrm>
            <a:off x="7718425" y="3663950"/>
            <a:ext cx="0" cy="646113"/>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endParaRPr lang="en-US"/>
          </a:p>
        </p:txBody>
      </p:sp>
      <p:sp>
        <p:nvSpPr>
          <p:cNvPr id="66657" name="Freeform 97"/>
          <p:cNvSpPr>
            <a:spLocks/>
          </p:cNvSpPr>
          <p:nvPr/>
        </p:nvSpPr>
        <p:spPr bwMode="auto">
          <a:xfrm>
            <a:off x="1204913" y="3840163"/>
            <a:ext cx="5513387" cy="957262"/>
          </a:xfrm>
          <a:custGeom>
            <a:avLst/>
            <a:gdLst>
              <a:gd name="T0" fmla="*/ 3967 w 3967"/>
              <a:gd name="T1" fmla="*/ 571 h 953"/>
              <a:gd name="T2" fmla="*/ 655 w 3967"/>
              <a:gd name="T3" fmla="*/ 64 h 953"/>
              <a:gd name="T4" fmla="*/ 36 w 3967"/>
              <a:gd name="T5" fmla="*/ 953 h 953"/>
            </a:gdLst>
            <a:ahLst/>
            <a:cxnLst>
              <a:cxn ang="0">
                <a:pos x="T0" y="T1"/>
              </a:cxn>
              <a:cxn ang="0">
                <a:pos x="T2" y="T3"/>
              </a:cxn>
              <a:cxn ang="0">
                <a:pos x="T4" y="T5"/>
              </a:cxn>
            </a:cxnLst>
            <a:rect l="0" t="0" r="r" b="b"/>
            <a:pathLst>
              <a:path w="3967" h="953">
                <a:moveTo>
                  <a:pt x="3967" y="571"/>
                </a:moveTo>
                <a:cubicBezTo>
                  <a:pt x="2638" y="285"/>
                  <a:pt x="1310" y="0"/>
                  <a:pt x="655" y="64"/>
                </a:cubicBezTo>
                <a:cubicBezTo>
                  <a:pt x="0" y="128"/>
                  <a:pt x="18" y="540"/>
                  <a:pt x="36" y="953"/>
                </a:cubicBezTo>
              </a:path>
            </a:pathLst>
          </a:custGeom>
          <a:noFill/>
          <a:ln w="762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endParaRPr lang="en-US"/>
          </a:p>
        </p:txBody>
      </p:sp>
      <p:grpSp>
        <p:nvGrpSpPr>
          <p:cNvPr id="66658" name="Group 98"/>
          <p:cNvGrpSpPr>
            <a:grpSpLocks/>
          </p:cNvGrpSpPr>
          <p:nvPr/>
        </p:nvGrpSpPr>
        <p:grpSpPr bwMode="auto">
          <a:xfrm>
            <a:off x="782638" y="4702175"/>
            <a:ext cx="1031875" cy="1235075"/>
            <a:chOff x="4521" y="2760"/>
            <a:chExt cx="650" cy="778"/>
          </a:xfrm>
        </p:grpSpPr>
        <p:sp>
          <p:nvSpPr>
            <p:cNvPr id="66659" name="AutoShape 99"/>
            <p:cNvSpPr>
              <a:spLocks noChangeArrowheads="1"/>
            </p:cNvSpPr>
            <p:nvPr/>
          </p:nvSpPr>
          <p:spPr bwMode="auto">
            <a:xfrm rot="16200000">
              <a:off x="4480" y="2847"/>
              <a:ext cx="732" cy="650"/>
            </a:xfrm>
            <a:prstGeom prst="flowChartMagneticDrum">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6660" name="Line 100"/>
            <p:cNvSpPr>
              <a:spLocks noChangeShapeType="1"/>
            </p:cNvSpPr>
            <p:nvPr/>
          </p:nvSpPr>
          <p:spPr bwMode="auto">
            <a:xfrm>
              <a:off x="4658" y="3178"/>
              <a:ext cx="39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endParaRPr lang="en-US"/>
            </a:p>
          </p:txBody>
        </p:sp>
        <p:sp>
          <p:nvSpPr>
            <p:cNvPr id="66661" name="Line 101"/>
            <p:cNvSpPr>
              <a:spLocks noChangeShapeType="1"/>
            </p:cNvSpPr>
            <p:nvPr/>
          </p:nvSpPr>
          <p:spPr bwMode="auto">
            <a:xfrm>
              <a:off x="4657" y="3249"/>
              <a:ext cx="39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endParaRPr lang="en-US"/>
            </a:p>
          </p:txBody>
        </p:sp>
        <p:sp>
          <p:nvSpPr>
            <p:cNvPr id="66662" name="Line 102"/>
            <p:cNvSpPr>
              <a:spLocks noChangeShapeType="1"/>
            </p:cNvSpPr>
            <p:nvPr/>
          </p:nvSpPr>
          <p:spPr bwMode="auto">
            <a:xfrm>
              <a:off x="4658" y="3321"/>
              <a:ext cx="39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endParaRPr lang="en-US"/>
            </a:p>
          </p:txBody>
        </p:sp>
        <p:sp>
          <p:nvSpPr>
            <p:cNvPr id="66663" name="Line 103"/>
            <p:cNvSpPr>
              <a:spLocks noChangeShapeType="1"/>
            </p:cNvSpPr>
            <p:nvPr/>
          </p:nvSpPr>
          <p:spPr bwMode="auto">
            <a:xfrm>
              <a:off x="4658" y="3393"/>
              <a:ext cx="39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endParaRPr lang="en-US"/>
            </a:p>
          </p:txBody>
        </p:sp>
        <p:sp>
          <p:nvSpPr>
            <p:cNvPr id="66664" name="Text Box 104"/>
            <p:cNvSpPr txBox="1">
              <a:spLocks noChangeArrowheads="1"/>
            </p:cNvSpPr>
            <p:nvPr/>
          </p:nvSpPr>
          <p:spPr bwMode="auto">
            <a:xfrm>
              <a:off x="4665" y="2760"/>
              <a:ext cx="389" cy="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1pPr>
              <a:lvl2pPr algn="l">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2pPr>
              <a:lvl3pPr algn="l">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3pPr>
              <a:lvl4pPr algn="l">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4pPr>
              <a:lvl5pPr algn="l">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5pPr>
              <a:lvl6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6pPr>
              <a:lvl7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7pPr>
              <a:lvl8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8pPr>
              <a:lvl9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9pPr>
            </a:lstStyle>
            <a:p>
              <a:pPr algn="ctr"/>
              <a:r>
                <a:rPr lang="en-US" altLang="en-US" sz="2000">
                  <a:latin typeface="Comic Sans MS" pitchFamily="66" charset="0"/>
                </a:rPr>
                <a:t>File</a:t>
              </a:r>
            </a:p>
          </p:txBody>
        </p:sp>
      </p:grpSp>
    </p:spTree>
    <p:extLst>
      <p:ext uri="{BB962C8B-B14F-4D97-AF65-F5344CB8AC3E}">
        <p14:creationId xmlns:p14="http://schemas.microsoft.com/office/powerpoint/2010/main" val="99476656"/>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67" name="Rectangle 11"/>
          <p:cNvSpPr>
            <a:spLocks noChangeArrowheads="1"/>
          </p:cNvSpPr>
          <p:nvPr/>
        </p:nvSpPr>
        <p:spPr bwMode="auto">
          <a:xfrm>
            <a:off x="4522788" y="3508375"/>
            <a:ext cx="1042987" cy="427038"/>
          </a:xfrm>
          <a:prstGeom prst="rect">
            <a:avLst/>
          </a:prstGeom>
          <a:solidFill>
            <a:srgbClr val="FFFF0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52266" name="Rectangle 10"/>
          <p:cNvSpPr>
            <a:spLocks noChangeArrowheads="1"/>
          </p:cNvSpPr>
          <p:nvPr/>
        </p:nvSpPr>
        <p:spPr bwMode="auto">
          <a:xfrm>
            <a:off x="1966913" y="1501775"/>
            <a:ext cx="5257800" cy="1201738"/>
          </a:xfrm>
          <a:prstGeom prst="rect">
            <a:avLst/>
          </a:prstGeom>
          <a:solidFill>
            <a:srgbClr val="FFFF0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52258" name="Rectangle 2"/>
          <p:cNvSpPr>
            <a:spLocks noGrp="1" noChangeArrowheads="1"/>
          </p:cNvSpPr>
          <p:nvPr>
            <p:ph type="title"/>
          </p:nvPr>
        </p:nvSpPr>
        <p:spPr>
          <a:xfrm>
            <a:off x="457200" y="468313"/>
            <a:ext cx="8234363" cy="504825"/>
          </a:xfrm>
          <a:ln/>
        </p:spPr>
        <p:txBody>
          <a:bodyPr lIns="90000" tIns="46800" rIns="90000" bIns="4680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a:solidFill>
                  <a:srgbClr val="0033CC"/>
                </a:solidFill>
              </a:rPr>
              <a:t>Java Universe Job</a:t>
            </a:r>
          </a:p>
        </p:txBody>
      </p:sp>
      <p:sp>
        <p:nvSpPr>
          <p:cNvPr id="352259" name="Rectangle 3"/>
          <p:cNvSpPr>
            <a:spLocks noGrp="1" noChangeArrowheads="1"/>
          </p:cNvSpPr>
          <p:nvPr>
            <p:ph type="body" idx="1"/>
          </p:nvPr>
        </p:nvSpPr>
        <p:spPr>
          <a:xfrm>
            <a:off x="2030413" y="1444625"/>
            <a:ext cx="5157787" cy="3886200"/>
          </a:xfrm>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440">
                <a:solidFill>
                  <a:srgbClr val="000000"/>
                </a:solidFill>
                <a:miter lim="800000"/>
                <a:headEnd/>
                <a:tailEnd/>
              </a14:hiddenLine>
            </a:ext>
          </a:extLst>
        </p:spPr>
        <p:txBody>
          <a:bodyPr lIns="90000" tIns="46800" rIns="90000" bIns="46800"/>
          <a:lstStyle/>
          <a:p>
            <a:pPr>
              <a:lnSpc>
                <a:spcPct val="90000"/>
              </a:lnSpc>
              <a:spcBef>
                <a:spcPts val="700"/>
              </a:spcBef>
              <a:buFont typeface="Comic Sans MS" pitchFamily="66"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400" b="1">
                <a:solidFill>
                  <a:schemeClr val="tx1"/>
                </a:solidFill>
                <a:latin typeface="Courier New" pitchFamily="49" charset="0"/>
              </a:rPr>
              <a:t>universe    = java</a:t>
            </a:r>
          </a:p>
          <a:p>
            <a:pPr>
              <a:lnSpc>
                <a:spcPct val="90000"/>
              </a:lnSpc>
              <a:spcBef>
                <a:spcPts val="700"/>
              </a:spcBef>
              <a:buFont typeface="Comic Sans MS" pitchFamily="66"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400" b="1">
                <a:solidFill>
                  <a:schemeClr val="tx1"/>
                </a:solidFill>
                <a:latin typeface="Courier New" pitchFamily="49" charset="0"/>
              </a:rPr>
              <a:t>executable  = Main.class</a:t>
            </a:r>
          </a:p>
          <a:p>
            <a:pPr>
              <a:lnSpc>
                <a:spcPct val="90000"/>
              </a:lnSpc>
              <a:spcBef>
                <a:spcPts val="700"/>
              </a:spcBef>
              <a:buFont typeface="Comic Sans MS" pitchFamily="66"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400" b="1">
                <a:solidFill>
                  <a:schemeClr val="tx1"/>
                </a:solidFill>
                <a:latin typeface="Courier New" pitchFamily="49" charset="0"/>
              </a:rPr>
              <a:t>jar_files   = MyLibrary.jar</a:t>
            </a:r>
          </a:p>
          <a:p>
            <a:pPr>
              <a:lnSpc>
                <a:spcPct val="90000"/>
              </a:lnSpc>
              <a:spcBef>
                <a:spcPts val="700"/>
              </a:spcBef>
              <a:buFont typeface="Comic Sans MS" pitchFamily="66"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400" b="1">
                <a:latin typeface="Courier New" pitchFamily="49" charset="0"/>
              </a:rPr>
              <a:t>input       = infile</a:t>
            </a:r>
          </a:p>
          <a:p>
            <a:pPr>
              <a:lnSpc>
                <a:spcPct val="90000"/>
              </a:lnSpc>
              <a:spcBef>
                <a:spcPts val="700"/>
              </a:spcBef>
              <a:buFont typeface="Comic Sans MS" pitchFamily="66"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400" b="1">
                <a:latin typeface="Courier New" pitchFamily="49" charset="0"/>
              </a:rPr>
              <a:t>output      = outfile</a:t>
            </a:r>
          </a:p>
          <a:p>
            <a:pPr>
              <a:lnSpc>
                <a:spcPct val="90000"/>
              </a:lnSpc>
              <a:spcBef>
                <a:spcPts val="700"/>
              </a:spcBef>
              <a:buFont typeface="Comic Sans MS" pitchFamily="66"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400" b="1">
                <a:latin typeface="Courier New" pitchFamily="49" charset="0"/>
              </a:rPr>
              <a:t>arguments   = Main 1 2 3</a:t>
            </a:r>
          </a:p>
          <a:p>
            <a:pPr>
              <a:lnSpc>
                <a:spcPct val="90000"/>
              </a:lnSpc>
              <a:spcBef>
                <a:spcPts val="700"/>
              </a:spcBef>
              <a:buFont typeface="Comic Sans MS" pitchFamily="66"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400" b="1">
                <a:latin typeface="Courier New" pitchFamily="49" charset="0"/>
              </a:rPr>
              <a:t>queue</a:t>
            </a:r>
          </a:p>
        </p:txBody>
      </p:sp>
    </p:spTree>
    <p:extLst>
      <p:ext uri="{BB962C8B-B14F-4D97-AF65-F5344CB8AC3E}">
        <p14:creationId xmlns:p14="http://schemas.microsoft.com/office/powerpoint/2010/main" val="4051929298"/>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ChangeArrowheads="1"/>
          </p:cNvSpPr>
          <p:nvPr>
            <p:ph type="title"/>
          </p:nvPr>
        </p:nvSpPr>
        <p:spPr>
          <a:xfrm>
            <a:off x="457200" y="295275"/>
            <a:ext cx="8234363" cy="850900"/>
          </a:xfrm>
          <a:ln/>
        </p:spPr>
        <p:txBody>
          <a:bodyPr lIns="90000" tIns="46800" rIns="90000" bIns="4680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a:t>Why not use Vanilla Universe for Java jobs?</a:t>
            </a:r>
          </a:p>
        </p:txBody>
      </p:sp>
      <p:sp>
        <p:nvSpPr>
          <p:cNvPr id="354307" name="Rectangle 3"/>
          <p:cNvSpPr>
            <a:spLocks noGrp="1" noChangeArrowheads="1"/>
          </p:cNvSpPr>
          <p:nvPr>
            <p:ph type="body" idx="1"/>
          </p:nvPr>
        </p:nvSpPr>
        <p:spPr>
          <a:xfrm>
            <a:off x="457200" y="1514475"/>
            <a:ext cx="8234363" cy="4333875"/>
          </a:xfrm>
          <a:ln/>
        </p:spPr>
        <p:txBody>
          <a:bodyPr lIns="90000" tIns="46800" rIns="90000" bIns="46800"/>
          <a:lstStyle/>
          <a:p>
            <a:pPr>
              <a:lnSpc>
                <a:spcPct val="90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Java Universe provides more than just inserting “java” at the start of the execute line</a:t>
            </a:r>
          </a:p>
          <a:p>
            <a:pPr lvl="1">
              <a:lnSpc>
                <a:spcPct val="90000"/>
              </a:lnSpc>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Knows which machines have a JVM installed</a:t>
            </a:r>
          </a:p>
          <a:p>
            <a:pPr lvl="1">
              <a:lnSpc>
                <a:spcPct val="90000"/>
              </a:lnSpc>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Knows the location, version, and performance of JVM on each machine</a:t>
            </a:r>
          </a:p>
          <a:p>
            <a:pPr lvl="1">
              <a:lnSpc>
                <a:spcPct val="90000"/>
              </a:lnSpc>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Can differentiate JVM exit code from program exit code</a:t>
            </a:r>
          </a:p>
          <a:p>
            <a:pPr lvl="1">
              <a:lnSpc>
                <a:spcPct val="90000"/>
              </a:lnSpc>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Can report Java exceptions</a:t>
            </a:r>
          </a:p>
        </p:txBody>
      </p:sp>
    </p:spTree>
    <p:extLst>
      <p:ext uri="{BB962C8B-B14F-4D97-AF65-F5344CB8AC3E}">
        <p14:creationId xmlns:p14="http://schemas.microsoft.com/office/powerpoint/2010/main" val="4154903620"/>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2"/>
          <p:cNvSpPr>
            <a:spLocks noGrp="1" noChangeArrowheads="1"/>
          </p:cNvSpPr>
          <p:nvPr>
            <p:ph type="title"/>
          </p:nvPr>
        </p:nvSpPr>
        <p:spPr/>
        <p:txBody>
          <a:bodyPr/>
          <a:lstStyle/>
          <a:p>
            <a:pPr defTabSz="914400"/>
            <a:r>
              <a:rPr lang="en-US" altLang="en-US" sz="5400"/>
              <a:t>DAGMan</a:t>
            </a:r>
            <a:endParaRPr lang="en-US" altLang="en-US" sz="3200"/>
          </a:p>
        </p:txBody>
      </p:sp>
      <p:sp>
        <p:nvSpPr>
          <p:cNvPr id="507907" name="Rectangle 3"/>
          <p:cNvSpPr>
            <a:spLocks noGrp="1" noChangeArrowheads="1"/>
          </p:cNvSpPr>
          <p:nvPr>
            <p:ph type="body" idx="1"/>
          </p:nvPr>
        </p:nvSpPr>
        <p:spPr/>
        <p:txBody>
          <a:bodyPr/>
          <a:lstStyle/>
          <a:p>
            <a:pPr marL="342900" indent="-342900" defTabSz="914400"/>
            <a:r>
              <a:rPr lang="en-US" altLang="en-US" sz="3600" b="1" u="sng"/>
              <a:t>D</a:t>
            </a:r>
            <a:r>
              <a:rPr lang="en-US" altLang="en-US" sz="3600" b="1"/>
              <a:t>irected </a:t>
            </a:r>
            <a:r>
              <a:rPr lang="en-US" altLang="en-US" sz="3600" b="1" u="sng"/>
              <a:t>A</a:t>
            </a:r>
            <a:r>
              <a:rPr lang="en-US" altLang="en-US" sz="3600" b="1"/>
              <a:t>cyclic </a:t>
            </a:r>
            <a:r>
              <a:rPr lang="en-US" altLang="en-US" sz="3600" b="1" u="sng"/>
              <a:t>G</a:t>
            </a:r>
            <a:r>
              <a:rPr lang="en-US" altLang="en-US" sz="3600" b="1"/>
              <a:t>raph </a:t>
            </a:r>
            <a:r>
              <a:rPr lang="en-US" altLang="en-US" sz="3600" b="1" u="sng"/>
              <a:t>Man</a:t>
            </a:r>
            <a:r>
              <a:rPr lang="en-US" altLang="en-US" sz="3600" b="1"/>
              <a:t>ager</a:t>
            </a:r>
          </a:p>
          <a:p>
            <a:pPr marL="342900" indent="-342900" defTabSz="914400">
              <a:buFont typeface="Comic Sans MS" pitchFamily="66" charset="0"/>
              <a:buNone/>
            </a:pPr>
            <a:endParaRPr lang="en-US" altLang="en-US" sz="1800" b="1"/>
          </a:p>
          <a:p>
            <a:pPr marL="342900" indent="-342900" defTabSz="914400"/>
            <a:r>
              <a:rPr lang="en-US" altLang="en-US" sz="2800"/>
              <a:t>DAGMan allows you to specify the </a:t>
            </a:r>
            <a:r>
              <a:rPr lang="en-US" altLang="en-US" sz="2800" i="1">
                <a:solidFill>
                  <a:schemeClr val="accent2"/>
                </a:solidFill>
              </a:rPr>
              <a:t>dependencies</a:t>
            </a:r>
            <a:r>
              <a:rPr lang="en-US" altLang="en-US" sz="2800"/>
              <a:t> between your Condor jobs, so it can </a:t>
            </a:r>
            <a:r>
              <a:rPr lang="en-US" altLang="en-US" sz="2800" i="1">
                <a:solidFill>
                  <a:schemeClr val="accent2"/>
                </a:solidFill>
              </a:rPr>
              <a:t>manage</a:t>
            </a:r>
            <a:r>
              <a:rPr lang="en-US" altLang="en-US" sz="2800"/>
              <a:t> them automatically for you.</a:t>
            </a:r>
          </a:p>
          <a:p>
            <a:pPr marL="742950" lvl="1" indent="-285750" defTabSz="914400"/>
            <a:endParaRPr lang="en-US" altLang="en-US" sz="1800"/>
          </a:p>
          <a:p>
            <a:pPr marL="342900" indent="-342900" defTabSz="914400"/>
            <a:r>
              <a:rPr lang="en-US" altLang="en-US" sz="2800"/>
              <a:t>(e.g., “Don’t run job “B” until job “A” has completed successfully.”)</a:t>
            </a:r>
          </a:p>
        </p:txBody>
      </p:sp>
    </p:spTree>
    <p:extLst>
      <p:ext uri="{BB962C8B-B14F-4D97-AF65-F5344CB8AC3E}">
        <p14:creationId xmlns:p14="http://schemas.microsoft.com/office/powerpoint/2010/main" val="20699533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p:cNvSpPr>
            <a:spLocks noGrp="1" noChangeArrowheads="1"/>
          </p:cNvSpPr>
          <p:nvPr>
            <p:ph type="title"/>
          </p:nvPr>
        </p:nvSpPr>
        <p:spPr/>
        <p:txBody>
          <a:bodyPr/>
          <a:lstStyle/>
          <a:p>
            <a:pPr defTabSz="914400"/>
            <a:r>
              <a:rPr lang="en-US" altLang="en-US" sz="4000"/>
              <a:t>What is a DAG?</a:t>
            </a:r>
          </a:p>
        </p:txBody>
      </p:sp>
      <p:sp>
        <p:nvSpPr>
          <p:cNvPr id="509955" name="Rectangle 3"/>
          <p:cNvSpPr>
            <a:spLocks noGrp="1" noChangeArrowheads="1"/>
          </p:cNvSpPr>
          <p:nvPr>
            <p:ph type="body" idx="1"/>
          </p:nvPr>
        </p:nvSpPr>
        <p:spPr>
          <a:xfrm>
            <a:off x="457200" y="1447800"/>
            <a:ext cx="5164138" cy="4273550"/>
          </a:xfrm>
        </p:spPr>
        <p:txBody>
          <a:bodyPr/>
          <a:lstStyle/>
          <a:p>
            <a:pPr marL="342900" indent="-342900" defTabSz="914400">
              <a:lnSpc>
                <a:spcPct val="90000"/>
              </a:lnSpc>
            </a:pPr>
            <a:r>
              <a:rPr lang="en-US" altLang="en-US" sz="2400"/>
              <a:t>A DAG is the </a:t>
            </a:r>
            <a:r>
              <a:rPr lang="en-US" altLang="en-US" sz="2400">
                <a:solidFill>
                  <a:schemeClr val="accent2"/>
                </a:solidFill>
              </a:rPr>
              <a:t>data</a:t>
            </a:r>
            <a:r>
              <a:rPr lang="en-US" altLang="en-US" sz="2400"/>
              <a:t> </a:t>
            </a:r>
            <a:r>
              <a:rPr lang="en-US" altLang="en-US" sz="2400">
                <a:solidFill>
                  <a:schemeClr val="accent2"/>
                </a:solidFill>
              </a:rPr>
              <a:t>structure</a:t>
            </a:r>
            <a:r>
              <a:rPr lang="en-US" altLang="en-US" sz="2400"/>
              <a:t> used by DAGMan to represent these dependencies.</a:t>
            </a:r>
            <a:endParaRPr lang="en-US" altLang="en-US" sz="1800"/>
          </a:p>
          <a:p>
            <a:pPr marL="342900" indent="-342900" defTabSz="914400">
              <a:lnSpc>
                <a:spcPct val="90000"/>
              </a:lnSpc>
              <a:buFont typeface="Comic Sans MS" pitchFamily="66" charset="0"/>
              <a:buNone/>
            </a:pPr>
            <a:endParaRPr lang="en-US" altLang="en-US" sz="1800"/>
          </a:p>
          <a:p>
            <a:pPr marL="342900" indent="-342900" defTabSz="914400">
              <a:lnSpc>
                <a:spcPct val="90000"/>
              </a:lnSpc>
            </a:pPr>
            <a:r>
              <a:rPr lang="en-US" altLang="en-US" sz="2400"/>
              <a:t>Each job is a </a:t>
            </a:r>
            <a:r>
              <a:rPr lang="en-US" altLang="en-US" sz="2400">
                <a:solidFill>
                  <a:schemeClr val="accent2"/>
                </a:solidFill>
              </a:rPr>
              <a:t>“node”</a:t>
            </a:r>
            <a:r>
              <a:rPr lang="en-US" altLang="en-US" sz="2400"/>
              <a:t> in the DAG.</a:t>
            </a:r>
          </a:p>
          <a:p>
            <a:pPr marL="342900" indent="-342900" defTabSz="914400">
              <a:lnSpc>
                <a:spcPct val="90000"/>
              </a:lnSpc>
              <a:buFont typeface="Comic Sans MS" pitchFamily="66" charset="0"/>
              <a:buNone/>
            </a:pPr>
            <a:endParaRPr lang="en-US" altLang="en-US" sz="1800"/>
          </a:p>
          <a:p>
            <a:pPr marL="342900" indent="-342900" defTabSz="914400">
              <a:lnSpc>
                <a:spcPct val="90000"/>
              </a:lnSpc>
            </a:pPr>
            <a:r>
              <a:rPr lang="en-US" altLang="en-US" sz="2400"/>
              <a:t>Each node can have any number of “parent” or “children” nodes – as long as there are </a:t>
            </a:r>
            <a:r>
              <a:rPr lang="en-US" altLang="en-US" sz="2400">
                <a:solidFill>
                  <a:schemeClr val="accent2"/>
                </a:solidFill>
              </a:rPr>
              <a:t>no loops</a:t>
            </a:r>
            <a:r>
              <a:rPr lang="en-US" altLang="en-US" sz="2400"/>
              <a:t>!</a:t>
            </a:r>
          </a:p>
        </p:txBody>
      </p:sp>
      <p:grpSp>
        <p:nvGrpSpPr>
          <p:cNvPr id="509956" name="Group 4"/>
          <p:cNvGrpSpPr>
            <a:grpSpLocks/>
          </p:cNvGrpSpPr>
          <p:nvPr/>
        </p:nvGrpSpPr>
        <p:grpSpPr bwMode="auto">
          <a:xfrm>
            <a:off x="5181600" y="1905000"/>
            <a:ext cx="3505200" cy="3200400"/>
            <a:chOff x="1440" y="1392"/>
            <a:chExt cx="2784" cy="2208"/>
          </a:xfrm>
        </p:grpSpPr>
        <p:sp>
          <p:nvSpPr>
            <p:cNvPr id="509957" name="Oval 5"/>
            <p:cNvSpPr>
              <a:spLocks noChangeArrowheads="1"/>
            </p:cNvSpPr>
            <p:nvPr/>
          </p:nvSpPr>
          <p:spPr bwMode="auto">
            <a:xfrm>
              <a:off x="2466" y="1392"/>
              <a:ext cx="732" cy="44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lnSpc>
                  <a:spcPct val="100000"/>
                </a:lnSpc>
                <a:buClrTx/>
                <a:buSzTx/>
                <a:buFontTx/>
                <a:buNone/>
              </a:pPr>
              <a:r>
                <a:rPr lang="en-US" altLang="en-US" sz="2400">
                  <a:latin typeface="Times New Roman" pitchFamily="18" charset="0"/>
                </a:rPr>
                <a:t>Job A</a:t>
              </a:r>
            </a:p>
          </p:txBody>
        </p:sp>
        <p:sp>
          <p:nvSpPr>
            <p:cNvPr id="509958" name="Oval 6"/>
            <p:cNvSpPr>
              <a:spLocks noChangeArrowheads="1"/>
            </p:cNvSpPr>
            <p:nvPr/>
          </p:nvSpPr>
          <p:spPr bwMode="auto">
            <a:xfrm>
              <a:off x="1440" y="2275"/>
              <a:ext cx="733" cy="44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lnSpc>
                  <a:spcPct val="100000"/>
                </a:lnSpc>
                <a:buClrTx/>
                <a:buSzTx/>
                <a:buFontTx/>
                <a:buNone/>
              </a:pPr>
              <a:r>
                <a:rPr lang="en-US" altLang="en-US" sz="2400">
                  <a:latin typeface="Times New Roman" pitchFamily="18" charset="0"/>
                </a:rPr>
                <a:t>Job B</a:t>
              </a:r>
            </a:p>
          </p:txBody>
        </p:sp>
        <p:cxnSp>
          <p:nvCxnSpPr>
            <p:cNvPr id="509959" name="AutoShape 7"/>
            <p:cNvCxnSpPr>
              <a:cxnSpLocks noChangeShapeType="1"/>
              <a:stCxn id="509957" idx="4"/>
              <a:endCxn id="509958" idx="7"/>
            </p:cNvCxnSpPr>
            <p:nvPr/>
          </p:nvCxnSpPr>
          <p:spPr bwMode="auto">
            <a:xfrm flipH="1">
              <a:off x="2066" y="1834"/>
              <a:ext cx="766" cy="506"/>
            </a:xfrm>
            <a:prstGeom prst="straightConnector1">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9960" name="Oval 8"/>
            <p:cNvSpPr>
              <a:spLocks noChangeArrowheads="1"/>
            </p:cNvSpPr>
            <p:nvPr/>
          </p:nvSpPr>
          <p:spPr bwMode="auto">
            <a:xfrm>
              <a:off x="3491" y="2275"/>
              <a:ext cx="733" cy="44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lnSpc>
                  <a:spcPct val="100000"/>
                </a:lnSpc>
                <a:buClrTx/>
                <a:buSzTx/>
                <a:buFontTx/>
                <a:buNone/>
              </a:pPr>
              <a:r>
                <a:rPr lang="en-US" altLang="en-US" sz="2400">
                  <a:latin typeface="Times New Roman" pitchFamily="18" charset="0"/>
                </a:rPr>
                <a:t>Job C</a:t>
              </a:r>
            </a:p>
          </p:txBody>
        </p:sp>
        <p:sp>
          <p:nvSpPr>
            <p:cNvPr id="509961" name="Oval 9"/>
            <p:cNvSpPr>
              <a:spLocks noChangeArrowheads="1"/>
            </p:cNvSpPr>
            <p:nvPr/>
          </p:nvSpPr>
          <p:spPr bwMode="auto">
            <a:xfrm>
              <a:off x="2466" y="3158"/>
              <a:ext cx="732" cy="44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lnSpc>
                  <a:spcPct val="100000"/>
                </a:lnSpc>
                <a:buClrTx/>
                <a:buSzTx/>
                <a:buFontTx/>
                <a:buNone/>
              </a:pPr>
              <a:r>
                <a:rPr lang="en-US" altLang="en-US" sz="2400">
                  <a:latin typeface="Times New Roman" pitchFamily="18" charset="0"/>
                </a:rPr>
                <a:t>Job D</a:t>
              </a:r>
            </a:p>
          </p:txBody>
        </p:sp>
        <p:cxnSp>
          <p:nvCxnSpPr>
            <p:cNvPr id="509962" name="AutoShape 10"/>
            <p:cNvCxnSpPr>
              <a:cxnSpLocks noChangeShapeType="1"/>
              <a:stCxn id="509957" idx="4"/>
              <a:endCxn id="509960" idx="1"/>
            </p:cNvCxnSpPr>
            <p:nvPr/>
          </p:nvCxnSpPr>
          <p:spPr bwMode="auto">
            <a:xfrm>
              <a:off x="2832" y="1834"/>
              <a:ext cx="766" cy="506"/>
            </a:xfrm>
            <a:prstGeom prst="straightConnector1">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9963" name="AutoShape 11"/>
            <p:cNvCxnSpPr>
              <a:cxnSpLocks noChangeShapeType="1"/>
              <a:stCxn id="509960" idx="4"/>
              <a:endCxn id="509961" idx="7"/>
            </p:cNvCxnSpPr>
            <p:nvPr/>
          </p:nvCxnSpPr>
          <p:spPr bwMode="auto">
            <a:xfrm flipH="1">
              <a:off x="3091" y="2717"/>
              <a:ext cx="767" cy="506"/>
            </a:xfrm>
            <a:prstGeom prst="straightConnector1">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9964" name="AutoShape 12"/>
            <p:cNvCxnSpPr>
              <a:cxnSpLocks noChangeShapeType="1"/>
              <a:stCxn id="509958" idx="4"/>
              <a:endCxn id="509961" idx="1"/>
            </p:cNvCxnSpPr>
            <p:nvPr/>
          </p:nvCxnSpPr>
          <p:spPr bwMode="auto">
            <a:xfrm>
              <a:off x="1807" y="2717"/>
              <a:ext cx="766" cy="506"/>
            </a:xfrm>
            <a:prstGeom prst="straightConnector1">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17698359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Rectangle 2"/>
          <p:cNvSpPr>
            <a:spLocks noGrp="1" noChangeArrowheads="1"/>
          </p:cNvSpPr>
          <p:nvPr>
            <p:ph type="body" idx="1"/>
          </p:nvPr>
        </p:nvSpPr>
        <p:spPr>
          <a:xfrm>
            <a:off x="701675" y="1960563"/>
            <a:ext cx="7772400" cy="3738562"/>
          </a:xfrm>
        </p:spPr>
        <p:txBody>
          <a:bodyPr/>
          <a:lstStyle/>
          <a:p>
            <a:pPr marL="342900" indent="-342900" defTabSz="914400"/>
            <a:r>
              <a:rPr lang="en-US" altLang="en-US" sz="2400"/>
              <a:t>A DAG is defined by a </a:t>
            </a:r>
            <a:r>
              <a:rPr lang="en-US" altLang="en-US" sz="2400" i="1">
                <a:solidFill>
                  <a:schemeClr val="accent2"/>
                </a:solidFill>
              </a:rPr>
              <a:t>.dag</a:t>
            </a:r>
            <a:r>
              <a:rPr lang="en-US" altLang="en-US" sz="2400" i="1"/>
              <a:t> </a:t>
            </a:r>
            <a:r>
              <a:rPr lang="en-US" altLang="en-US" sz="2400" i="1">
                <a:solidFill>
                  <a:schemeClr val="accent2"/>
                </a:solidFill>
              </a:rPr>
              <a:t>file</a:t>
            </a:r>
            <a:r>
              <a:rPr lang="en-US" altLang="en-US" sz="2400"/>
              <a:t>, listing each of its nodes and their dependencies:</a:t>
            </a:r>
            <a:endParaRPr lang="en-US" altLang="en-US" sz="800"/>
          </a:p>
          <a:p>
            <a:pPr marL="742950" lvl="1" indent="-285750" defTabSz="914400">
              <a:lnSpc>
                <a:spcPct val="70000"/>
              </a:lnSpc>
              <a:buFont typeface="Wingdings" pitchFamily="2" charset="2"/>
              <a:buNone/>
            </a:pPr>
            <a:endParaRPr lang="en-US" altLang="en-US" sz="800" b="1">
              <a:latin typeface="Courier New" pitchFamily="49" charset="0"/>
            </a:endParaRPr>
          </a:p>
          <a:p>
            <a:pPr marL="742950" lvl="1" indent="-285750" defTabSz="914400">
              <a:lnSpc>
                <a:spcPct val="70000"/>
              </a:lnSpc>
              <a:buFont typeface="Wingdings" pitchFamily="2" charset="2"/>
              <a:buNone/>
            </a:pPr>
            <a:r>
              <a:rPr lang="en-US" altLang="en-US" sz="1800" b="1">
                <a:latin typeface="Courier New" pitchFamily="49" charset="0"/>
              </a:rPr>
              <a:t># diamond.dag</a:t>
            </a:r>
          </a:p>
          <a:p>
            <a:pPr marL="742950" lvl="1" indent="-285750" defTabSz="914400">
              <a:lnSpc>
                <a:spcPct val="70000"/>
              </a:lnSpc>
              <a:buFont typeface="Wingdings" pitchFamily="2" charset="2"/>
              <a:buNone/>
            </a:pPr>
            <a:r>
              <a:rPr lang="en-US" altLang="en-US" sz="1800" b="1">
                <a:latin typeface="Courier New" pitchFamily="49" charset="0"/>
              </a:rPr>
              <a:t>Job A a.sub</a:t>
            </a:r>
          </a:p>
          <a:p>
            <a:pPr marL="742950" lvl="1" indent="-285750" defTabSz="914400">
              <a:lnSpc>
                <a:spcPct val="70000"/>
              </a:lnSpc>
              <a:buFont typeface="Wingdings" pitchFamily="2" charset="2"/>
              <a:buNone/>
            </a:pPr>
            <a:r>
              <a:rPr lang="en-US" altLang="en-US" sz="1800" b="1">
                <a:latin typeface="Courier New" pitchFamily="49" charset="0"/>
              </a:rPr>
              <a:t>Job B b.sub</a:t>
            </a:r>
          </a:p>
          <a:p>
            <a:pPr marL="742950" lvl="1" indent="-285750" defTabSz="914400">
              <a:lnSpc>
                <a:spcPct val="70000"/>
              </a:lnSpc>
              <a:buFont typeface="Wingdings" pitchFamily="2" charset="2"/>
              <a:buNone/>
            </a:pPr>
            <a:r>
              <a:rPr lang="en-US" altLang="en-US" sz="1800" b="1">
                <a:latin typeface="Courier New" pitchFamily="49" charset="0"/>
              </a:rPr>
              <a:t>Job C c.sub</a:t>
            </a:r>
          </a:p>
          <a:p>
            <a:pPr marL="742950" lvl="1" indent="-285750" defTabSz="914400">
              <a:lnSpc>
                <a:spcPct val="70000"/>
              </a:lnSpc>
              <a:buFont typeface="Wingdings" pitchFamily="2" charset="2"/>
              <a:buNone/>
            </a:pPr>
            <a:r>
              <a:rPr lang="en-US" altLang="en-US" sz="1800" b="1">
                <a:latin typeface="Courier New" pitchFamily="49" charset="0"/>
              </a:rPr>
              <a:t>Job D d.sub</a:t>
            </a:r>
          </a:p>
          <a:p>
            <a:pPr marL="742950" lvl="1" indent="-285750" defTabSz="914400">
              <a:lnSpc>
                <a:spcPct val="70000"/>
              </a:lnSpc>
              <a:buFont typeface="Wingdings" pitchFamily="2" charset="2"/>
              <a:buNone/>
            </a:pPr>
            <a:r>
              <a:rPr lang="en-US" altLang="en-US" sz="1800" b="1">
                <a:latin typeface="Courier New" pitchFamily="49" charset="0"/>
              </a:rPr>
              <a:t>Parent A Child B C</a:t>
            </a:r>
          </a:p>
          <a:p>
            <a:pPr marL="742950" lvl="1" indent="-285750" defTabSz="914400">
              <a:lnSpc>
                <a:spcPct val="70000"/>
              </a:lnSpc>
              <a:buFont typeface="Wingdings" pitchFamily="2" charset="2"/>
              <a:buNone/>
            </a:pPr>
            <a:r>
              <a:rPr lang="en-US" altLang="en-US" sz="1800" b="1">
                <a:latin typeface="Courier New" pitchFamily="49" charset="0"/>
              </a:rPr>
              <a:t>Parent B C Child D</a:t>
            </a:r>
          </a:p>
          <a:p>
            <a:pPr marL="342900" indent="-342900" defTabSz="914400"/>
            <a:r>
              <a:rPr lang="en-US" altLang="en-US" sz="2400"/>
              <a:t>each node will run the Condor job specified by its accompanying </a:t>
            </a:r>
            <a:r>
              <a:rPr lang="en-US" altLang="en-US" sz="2400">
                <a:solidFill>
                  <a:schemeClr val="accent2"/>
                </a:solidFill>
              </a:rPr>
              <a:t>Condor submit file</a:t>
            </a:r>
            <a:endParaRPr lang="en-US" altLang="en-US" sz="2400"/>
          </a:p>
        </p:txBody>
      </p:sp>
      <p:sp>
        <p:nvSpPr>
          <p:cNvPr id="512003" name="Rectangle 3"/>
          <p:cNvSpPr>
            <a:spLocks noGrp="1" noChangeArrowheads="1"/>
          </p:cNvSpPr>
          <p:nvPr>
            <p:ph type="title"/>
          </p:nvPr>
        </p:nvSpPr>
        <p:spPr/>
        <p:txBody>
          <a:bodyPr/>
          <a:lstStyle/>
          <a:p>
            <a:pPr defTabSz="914400"/>
            <a:r>
              <a:rPr lang="en-US" altLang="en-US"/>
              <a:t>Defining a DAG</a:t>
            </a:r>
          </a:p>
        </p:txBody>
      </p:sp>
      <p:grpSp>
        <p:nvGrpSpPr>
          <p:cNvPr id="512004" name="Group 4"/>
          <p:cNvGrpSpPr>
            <a:grpSpLocks/>
          </p:cNvGrpSpPr>
          <p:nvPr/>
        </p:nvGrpSpPr>
        <p:grpSpPr bwMode="auto">
          <a:xfrm>
            <a:off x="5334000" y="2438400"/>
            <a:ext cx="2667000" cy="2133600"/>
            <a:chOff x="1440" y="1392"/>
            <a:chExt cx="2784" cy="2208"/>
          </a:xfrm>
        </p:grpSpPr>
        <p:sp>
          <p:nvSpPr>
            <p:cNvPr id="512005" name="Oval 5"/>
            <p:cNvSpPr>
              <a:spLocks noChangeArrowheads="1"/>
            </p:cNvSpPr>
            <p:nvPr/>
          </p:nvSpPr>
          <p:spPr bwMode="auto">
            <a:xfrm>
              <a:off x="2466" y="1392"/>
              <a:ext cx="732" cy="44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lnSpc>
                  <a:spcPct val="100000"/>
                </a:lnSpc>
                <a:buClrTx/>
                <a:buSzTx/>
                <a:buFontTx/>
                <a:buNone/>
              </a:pPr>
              <a:r>
                <a:rPr lang="en-US" altLang="en-US" sz="1800">
                  <a:latin typeface="Times New Roman" pitchFamily="18" charset="0"/>
                </a:rPr>
                <a:t>Job A</a:t>
              </a:r>
            </a:p>
          </p:txBody>
        </p:sp>
        <p:sp>
          <p:nvSpPr>
            <p:cNvPr id="512006" name="Oval 6"/>
            <p:cNvSpPr>
              <a:spLocks noChangeArrowheads="1"/>
            </p:cNvSpPr>
            <p:nvPr/>
          </p:nvSpPr>
          <p:spPr bwMode="auto">
            <a:xfrm>
              <a:off x="1440" y="2275"/>
              <a:ext cx="733" cy="44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lnSpc>
                  <a:spcPct val="100000"/>
                </a:lnSpc>
                <a:buClrTx/>
                <a:buSzTx/>
                <a:buFontTx/>
                <a:buNone/>
              </a:pPr>
              <a:r>
                <a:rPr lang="en-US" altLang="en-US" sz="1800">
                  <a:latin typeface="Times New Roman" pitchFamily="18" charset="0"/>
                </a:rPr>
                <a:t>Job B</a:t>
              </a:r>
            </a:p>
          </p:txBody>
        </p:sp>
        <p:cxnSp>
          <p:nvCxnSpPr>
            <p:cNvPr id="512007" name="AutoShape 7"/>
            <p:cNvCxnSpPr>
              <a:cxnSpLocks noChangeShapeType="1"/>
              <a:stCxn id="512005" idx="4"/>
              <a:endCxn id="512006" idx="7"/>
            </p:cNvCxnSpPr>
            <p:nvPr/>
          </p:nvCxnSpPr>
          <p:spPr bwMode="auto">
            <a:xfrm flipH="1">
              <a:off x="2066" y="1834"/>
              <a:ext cx="766" cy="506"/>
            </a:xfrm>
            <a:prstGeom prst="straightConnector1">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2008" name="Oval 8"/>
            <p:cNvSpPr>
              <a:spLocks noChangeArrowheads="1"/>
            </p:cNvSpPr>
            <p:nvPr/>
          </p:nvSpPr>
          <p:spPr bwMode="auto">
            <a:xfrm>
              <a:off x="3491" y="2275"/>
              <a:ext cx="733" cy="44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lnSpc>
                  <a:spcPct val="100000"/>
                </a:lnSpc>
                <a:buClrTx/>
                <a:buSzTx/>
                <a:buFontTx/>
                <a:buNone/>
              </a:pPr>
              <a:r>
                <a:rPr lang="en-US" altLang="en-US" sz="1800">
                  <a:latin typeface="Times New Roman" pitchFamily="18" charset="0"/>
                </a:rPr>
                <a:t>Job C</a:t>
              </a:r>
            </a:p>
          </p:txBody>
        </p:sp>
        <p:sp>
          <p:nvSpPr>
            <p:cNvPr id="512009" name="Oval 9"/>
            <p:cNvSpPr>
              <a:spLocks noChangeArrowheads="1"/>
            </p:cNvSpPr>
            <p:nvPr/>
          </p:nvSpPr>
          <p:spPr bwMode="auto">
            <a:xfrm>
              <a:off x="2466" y="3158"/>
              <a:ext cx="732" cy="44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lnSpc>
                  <a:spcPct val="100000"/>
                </a:lnSpc>
                <a:buClrTx/>
                <a:buSzTx/>
                <a:buFontTx/>
                <a:buNone/>
              </a:pPr>
              <a:r>
                <a:rPr lang="en-US" altLang="en-US" sz="1800">
                  <a:latin typeface="Times New Roman" pitchFamily="18" charset="0"/>
                </a:rPr>
                <a:t>Job D</a:t>
              </a:r>
            </a:p>
          </p:txBody>
        </p:sp>
        <p:cxnSp>
          <p:nvCxnSpPr>
            <p:cNvPr id="512010" name="AutoShape 10"/>
            <p:cNvCxnSpPr>
              <a:cxnSpLocks noChangeShapeType="1"/>
              <a:stCxn id="512005" idx="4"/>
              <a:endCxn id="512008" idx="1"/>
            </p:cNvCxnSpPr>
            <p:nvPr/>
          </p:nvCxnSpPr>
          <p:spPr bwMode="auto">
            <a:xfrm>
              <a:off x="2832" y="1834"/>
              <a:ext cx="766" cy="506"/>
            </a:xfrm>
            <a:prstGeom prst="straightConnector1">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2011" name="AutoShape 11"/>
            <p:cNvCxnSpPr>
              <a:cxnSpLocks noChangeShapeType="1"/>
              <a:stCxn id="512008" idx="4"/>
              <a:endCxn id="512009" idx="7"/>
            </p:cNvCxnSpPr>
            <p:nvPr/>
          </p:nvCxnSpPr>
          <p:spPr bwMode="auto">
            <a:xfrm flipH="1">
              <a:off x="3091" y="2717"/>
              <a:ext cx="767" cy="506"/>
            </a:xfrm>
            <a:prstGeom prst="straightConnector1">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2012" name="AutoShape 12"/>
            <p:cNvCxnSpPr>
              <a:cxnSpLocks noChangeShapeType="1"/>
              <a:stCxn id="512006" idx="4"/>
              <a:endCxn id="512009" idx="1"/>
            </p:cNvCxnSpPr>
            <p:nvPr/>
          </p:nvCxnSpPr>
          <p:spPr bwMode="auto">
            <a:xfrm>
              <a:off x="1807" y="2717"/>
              <a:ext cx="766" cy="506"/>
            </a:xfrm>
            <a:prstGeom prst="straightConnector1">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12248653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CEDAR</a:t>
            </a:r>
          </a:p>
          <a:p>
            <a:r>
              <a:rPr lang="en-US" dirty="0" smtClean="0"/>
              <a:t>Job Sandboxing</a:t>
            </a:r>
            <a:endParaRPr lang="en-US" dirty="0"/>
          </a:p>
        </p:txBody>
      </p:sp>
      <p:sp>
        <p:nvSpPr>
          <p:cNvPr id="3" name="Title 2"/>
          <p:cNvSpPr>
            <a:spLocks noGrp="1"/>
          </p:cNvSpPr>
          <p:nvPr>
            <p:ph type="title"/>
          </p:nvPr>
        </p:nvSpPr>
        <p:spPr/>
        <p:txBody>
          <a:bodyPr/>
          <a:lstStyle/>
          <a:p>
            <a:r>
              <a:rPr lang="en-US" dirty="0" smtClean="0"/>
              <a:t>Security</a:t>
            </a:r>
            <a:endParaRPr lang="en-US" dirty="0"/>
          </a:p>
        </p:txBody>
      </p:sp>
      <p:sp>
        <p:nvSpPr>
          <p:cNvPr id="4" name="Slide Number Placeholder 3"/>
          <p:cNvSpPr>
            <a:spLocks noGrp="1"/>
          </p:cNvSpPr>
          <p:nvPr>
            <p:ph type="sldNum" sz="quarter" idx="10"/>
          </p:nvPr>
        </p:nvSpPr>
        <p:spPr/>
        <p:txBody>
          <a:bodyPr/>
          <a:lstStyle/>
          <a:p>
            <a:pPr>
              <a:defRPr/>
            </a:pPr>
            <a:fld id="{FC77776C-14D7-48C6-B1E3-FF145FC109AB}" type="slidenum">
              <a:rPr lang="en-US" smtClean="0"/>
              <a:pPr>
                <a:defRPr/>
              </a:pPr>
              <a:t>37</a:t>
            </a:fld>
            <a:endParaRPr lang="en-US" dirty="0"/>
          </a:p>
        </p:txBody>
      </p:sp>
    </p:spTree>
    <p:extLst>
      <p:ext uri="{BB962C8B-B14F-4D97-AF65-F5344CB8AC3E}">
        <p14:creationId xmlns:p14="http://schemas.microsoft.com/office/powerpoint/2010/main" val="16690804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179529"/>
            <a:ext cx="9144000" cy="914400"/>
          </a:xfrm>
        </p:spPr>
        <p:txBody>
          <a:bodyPr/>
          <a:lstStyle/>
          <a:p>
            <a:r>
              <a:rPr lang="en-US" dirty="0" smtClean="0"/>
              <a:t>Questions?</a:t>
            </a:r>
            <a:endParaRPr lang="en-US" dirty="0"/>
          </a:p>
        </p:txBody>
      </p:sp>
      <p:sp>
        <p:nvSpPr>
          <p:cNvPr id="4" name="Slide Number Placeholder 3"/>
          <p:cNvSpPr>
            <a:spLocks noGrp="1"/>
          </p:cNvSpPr>
          <p:nvPr>
            <p:ph type="sldNum" sz="quarter" idx="10"/>
          </p:nvPr>
        </p:nvSpPr>
        <p:spPr/>
        <p:txBody>
          <a:bodyPr/>
          <a:lstStyle/>
          <a:p>
            <a:pPr>
              <a:defRPr/>
            </a:pPr>
            <a:fld id="{FC77776C-14D7-48C6-B1E3-FF145FC109AB}" type="slidenum">
              <a:rPr lang="en-US" smtClean="0"/>
              <a:pPr>
                <a:defRPr/>
              </a:pPr>
              <a:t>38</a:t>
            </a:fld>
            <a:endParaRPr lang="en-US" dirty="0"/>
          </a:p>
        </p:txBody>
      </p:sp>
    </p:spTree>
    <p:extLst>
      <p:ext uri="{BB962C8B-B14F-4D97-AF65-F5344CB8AC3E}">
        <p14:creationId xmlns:p14="http://schemas.microsoft.com/office/powerpoint/2010/main" val="38907647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25677"/>
            <a:ext cx="9144000" cy="914400"/>
          </a:xfrm>
        </p:spPr>
        <p:txBody>
          <a:bodyPr/>
          <a:lstStyle/>
          <a:p>
            <a:r>
              <a:rPr lang="en-US" altLang="en-US" dirty="0"/>
              <a:t>Definitional Criteria for a Distributed Processing System</a:t>
            </a:r>
            <a:endParaRPr lang="en-US" dirty="0"/>
          </a:p>
        </p:txBody>
      </p:sp>
      <p:sp>
        <p:nvSpPr>
          <p:cNvPr id="4" name="Slide Number Placeholder 3"/>
          <p:cNvSpPr>
            <a:spLocks noGrp="1"/>
          </p:cNvSpPr>
          <p:nvPr>
            <p:ph type="sldNum" sz="quarter" idx="10"/>
          </p:nvPr>
        </p:nvSpPr>
        <p:spPr/>
        <p:txBody>
          <a:bodyPr/>
          <a:lstStyle/>
          <a:p>
            <a:pPr>
              <a:defRPr/>
            </a:pPr>
            <a:fld id="{FC77776C-14D7-48C6-B1E3-FF145FC109AB}" type="slidenum">
              <a:rPr lang="en-US" smtClean="0"/>
              <a:pPr>
                <a:defRPr/>
              </a:pPr>
              <a:t>4</a:t>
            </a:fld>
            <a:endParaRPr lang="en-US" dirty="0"/>
          </a:p>
        </p:txBody>
      </p:sp>
      <p:sp>
        <p:nvSpPr>
          <p:cNvPr id="5" name="Rectangle 3"/>
          <p:cNvSpPr txBox="1">
            <a:spLocks noChangeArrowheads="1"/>
          </p:cNvSpPr>
          <p:nvPr/>
        </p:nvSpPr>
        <p:spPr bwMode="auto">
          <a:xfrm>
            <a:off x="685800" y="2743200"/>
            <a:ext cx="77724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808000"/>
              </a:buClr>
              <a:buSzPct val="120000"/>
              <a:buChar char="›"/>
              <a:defRPr sz="3200">
                <a:solidFill>
                  <a:schemeClr val="tx1"/>
                </a:solidFill>
                <a:latin typeface="+mn-lt"/>
                <a:ea typeface="MS PGothic" pitchFamily="34" charset="-128"/>
                <a:cs typeface="MS PGothic" pitchFamily="34" charset="-128"/>
              </a:defRPr>
            </a:lvl1pPr>
            <a:lvl2pPr marL="742950" indent="-285750" algn="l" rtl="0" eaLnBrk="1" fontAlgn="base" hangingPunct="1">
              <a:spcBef>
                <a:spcPct val="20000"/>
              </a:spcBef>
              <a:spcAft>
                <a:spcPct val="0"/>
              </a:spcAft>
              <a:buSzPct val="90000"/>
              <a:buFont typeface="Marlett" pitchFamily="2" charset="2"/>
              <a:buChar char="h"/>
              <a:defRPr sz="2800">
                <a:solidFill>
                  <a:schemeClr val="tx1"/>
                </a:solidFill>
                <a:latin typeface="+mn-lt"/>
                <a:ea typeface="MS PGothic" pitchFamily="34" charset="-128"/>
                <a:cs typeface="Arial" charset="0"/>
              </a:defRPr>
            </a:lvl2pPr>
            <a:lvl3pPr marL="1143000" indent="-228600" algn="l" rtl="0" eaLnBrk="1" fontAlgn="base" hangingPunct="1">
              <a:spcBef>
                <a:spcPct val="20000"/>
              </a:spcBef>
              <a:spcAft>
                <a:spcPct val="0"/>
              </a:spcAft>
              <a:buChar char="•"/>
              <a:defRPr sz="2400">
                <a:solidFill>
                  <a:schemeClr val="tx1"/>
                </a:solidFill>
                <a:latin typeface="+mn-lt"/>
                <a:ea typeface="Arial" charset="0"/>
                <a:cs typeface="Arial" charset="0"/>
              </a:defRPr>
            </a:lvl3pPr>
            <a:lvl4pPr marL="1600200" indent="-228600" algn="l" rtl="0" eaLnBrk="1" fontAlgn="base" hangingPunct="1">
              <a:spcBef>
                <a:spcPct val="20000"/>
              </a:spcBef>
              <a:spcAft>
                <a:spcPct val="0"/>
              </a:spcAft>
              <a:buChar char="–"/>
              <a:defRPr sz="2000">
                <a:solidFill>
                  <a:schemeClr val="tx1"/>
                </a:solidFill>
                <a:latin typeface="+mn-lt"/>
                <a:ea typeface="Arial" charset="0"/>
                <a:cs typeface="Arial" charset="0"/>
              </a:defRPr>
            </a:lvl4pPr>
            <a:lvl5pPr marL="2057400" indent="-228600" algn="l" rtl="0" eaLnBrk="1" fontAlgn="base" hangingPunct="1">
              <a:spcBef>
                <a:spcPct val="20000"/>
              </a:spcBef>
              <a:spcAft>
                <a:spcPct val="0"/>
              </a:spcAft>
              <a:buChar char="»"/>
              <a:defRPr sz="2000">
                <a:solidFill>
                  <a:schemeClr val="tx1"/>
                </a:solidFill>
                <a:latin typeface="+mn-lt"/>
                <a:ea typeface="Arial" charset="0"/>
                <a:cs typeface="Arial" charset="0"/>
              </a:defRPr>
            </a:lvl5pPr>
            <a:lvl6pPr marL="2514600" indent="-228600" algn="l" rtl="0" eaLnBrk="1" fontAlgn="base" hangingPunct="1">
              <a:spcBef>
                <a:spcPct val="20000"/>
              </a:spcBef>
              <a:spcAft>
                <a:spcPct val="0"/>
              </a:spcAft>
              <a:buChar char="»"/>
              <a:defRPr sz="2000">
                <a:solidFill>
                  <a:schemeClr val="tx1"/>
                </a:solidFill>
                <a:latin typeface="+mn-lt"/>
                <a:ea typeface="Arial" charset="0"/>
                <a:cs typeface="+mn-cs"/>
              </a:defRPr>
            </a:lvl6pPr>
            <a:lvl7pPr marL="2971800" indent="-228600" algn="l" rtl="0" eaLnBrk="1" fontAlgn="base" hangingPunct="1">
              <a:spcBef>
                <a:spcPct val="20000"/>
              </a:spcBef>
              <a:spcAft>
                <a:spcPct val="0"/>
              </a:spcAft>
              <a:buChar char="»"/>
              <a:defRPr sz="2000">
                <a:solidFill>
                  <a:schemeClr val="tx1"/>
                </a:solidFill>
                <a:latin typeface="+mn-lt"/>
                <a:ea typeface="Arial" charset="0"/>
                <a:cs typeface="+mn-cs"/>
              </a:defRPr>
            </a:lvl7pPr>
            <a:lvl8pPr marL="3429000" indent="-228600" algn="l" rtl="0" eaLnBrk="1" fontAlgn="base" hangingPunct="1">
              <a:spcBef>
                <a:spcPct val="20000"/>
              </a:spcBef>
              <a:spcAft>
                <a:spcPct val="0"/>
              </a:spcAft>
              <a:buChar char="»"/>
              <a:defRPr sz="2000">
                <a:solidFill>
                  <a:schemeClr val="tx1"/>
                </a:solidFill>
                <a:latin typeface="+mn-lt"/>
                <a:ea typeface="Arial" charset="0"/>
                <a:cs typeface="+mn-cs"/>
              </a:defRPr>
            </a:lvl8pPr>
            <a:lvl9pPr marL="3886200" indent="-228600" algn="l" rtl="0" eaLnBrk="1" fontAlgn="base" hangingPunct="1">
              <a:spcBef>
                <a:spcPct val="20000"/>
              </a:spcBef>
              <a:spcAft>
                <a:spcPct val="0"/>
              </a:spcAft>
              <a:buChar char="»"/>
              <a:defRPr sz="2000">
                <a:solidFill>
                  <a:schemeClr val="tx1"/>
                </a:solidFill>
                <a:latin typeface="+mn-lt"/>
                <a:ea typeface="Arial" charset="0"/>
                <a:cs typeface="+mn-cs"/>
              </a:defRPr>
            </a:lvl9pPr>
          </a:lstStyle>
          <a:p>
            <a:pPr lvl="1"/>
            <a:r>
              <a:rPr lang="en-US" altLang="en-US" sz="3200" kern="0" smtClean="0"/>
              <a:t>Multiplicity of resources</a:t>
            </a:r>
          </a:p>
          <a:p>
            <a:pPr lvl="1"/>
            <a:r>
              <a:rPr lang="en-US" altLang="en-US" sz="3200" kern="0" smtClean="0"/>
              <a:t>Component interconnection</a:t>
            </a:r>
          </a:p>
          <a:p>
            <a:pPr lvl="1"/>
            <a:r>
              <a:rPr lang="en-US" altLang="en-US" sz="3200" kern="0" smtClean="0"/>
              <a:t>Unity of control </a:t>
            </a:r>
            <a:endParaRPr lang="en-US" altLang="en-US" kern="0" smtClean="0"/>
          </a:p>
          <a:p>
            <a:pPr lvl="1"/>
            <a:r>
              <a:rPr lang="en-US" altLang="en-US" sz="3200" kern="0" smtClean="0"/>
              <a:t>System transparency</a:t>
            </a:r>
          </a:p>
          <a:p>
            <a:pPr lvl="1"/>
            <a:r>
              <a:rPr lang="en-US" altLang="en-US" sz="3200" kern="0" smtClean="0"/>
              <a:t>Component autonomy</a:t>
            </a:r>
            <a:endParaRPr lang="en-US" altLang="en-US" sz="3200" kern="0" dirty="0" smtClean="0"/>
          </a:p>
        </p:txBody>
      </p:sp>
      <p:sp>
        <p:nvSpPr>
          <p:cNvPr id="6" name="Text Box 4"/>
          <p:cNvSpPr txBox="1">
            <a:spLocks noChangeArrowheads="1"/>
          </p:cNvSpPr>
          <p:nvPr/>
        </p:nvSpPr>
        <p:spPr bwMode="auto">
          <a:xfrm>
            <a:off x="762000" y="1676400"/>
            <a:ext cx="7543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cs typeface="Arial" pitchFamily="34" charset="0"/>
              </a:defRPr>
            </a:lvl1pPr>
            <a:lvl2pPr marL="742950" indent="-285750">
              <a:defRPr sz="2800">
                <a:solidFill>
                  <a:schemeClr val="tx1"/>
                </a:solidFill>
                <a:latin typeface="Times New Roman" pitchFamily="18" charset="0"/>
                <a:cs typeface="Arial" pitchFamily="34" charset="0"/>
              </a:defRPr>
            </a:lvl2pPr>
            <a:lvl3pPr marL="1143000" indent="-228600">
              <a:defRPr sz="2800">
                <a:solidFill>
                  <a:schemeClr val="tx1"/>
                </a:solidFill>
                <a:latin typeface="Times New Roman" pitchFamily="18" charset="0"/>
                <a:cs typeface="Arial" pitchFamily="34" charset="0"/>
              </a:defRPr>
            </a:lvl3pPr>
            <a:lvl4pPr marL="1600200" indent="-228600">
              <a:defRPr sz="2800">
                <a:solidFill>
                  <a:schemeClr val="tx1"/>
                </a:solidFill>
                <a:latin typeface="Times New Roman" pitchFamily="18" charset="0"/>
                <a:cs typeface="Arial" pitchFamily="34" charset="0"/>
              </a:defRPr>
            </a:lvl4pPr>
            <a:lvl5pPr marL="2057400" indent="-22860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r>
              <a:rPr lang="en-US" altLang="en-US" sz="2000" b="1" dirty="0">
                <a:solidFill>
                  <a:srgbClr val="000000"/>
                </a:solidFill>
                <a:latin typeface="Comic Sans MS" pitchFamily="66" charset="0"/>
              </a:rPr>
              <a:t>P.H. </a:t>
            </a:r>
            <a:r>
              <a:rPr lang="en-US" altLang="en-US" sz="2000" b="1" dirty="0" err="1">
                <a:solidFill>
                  <a:srgbClr val="000000"/>
                </a:solidFill>
                <a:latin typeface="Comic Sans MS" pitchFamily="66" charset="0"/>
              </a:rPr>
              <a:t>Enslow</a:t>
            </a:r>
            <a:r>
              <a:rPr lang="en-US" altLang="en-US" sz="2000" b="1" dirty="0">
                <a:solidFill>
                  <a:srgbClr val="000000"/>
                </a:solidFill>
                <a:latin typeface="Comic Sans MS" pitchFamily="66" charset="0"/>
              </a:rPr>
              <a:t> and T. G. </a:t>
            </a:r>
            <a:r>
              <a:rPr lang="en-US" altLang="en-US" sz="2000" b="1" dirty="0" err="1">
                <a:solidFill>
                  <a:srgbClr val="000000"/>
                </a:solidFill>
                <a:latin typeface="Comic Sans MS" pitchFamily="66" charset="0"/>
              </a:rPr>
              <a:t>Saponas</a:t>
            </a:r>
            <a:r>
              <a:rPr lang="en-US" altLang="en-US" sz="2000" b="1" dirty="0">
                <a:solidFill>
                  <a:srgbClr val="000000"/>
                </a:solidFill>
                <a:latin typeface="Comic Sans MS" pitchFamily="66" charset="0"/>
              </a:rPr>
              <a:t> </a:t>
            </a:r>
            <a:r>
              <a:rPr lang="en-US" altLang="en-US" sz="2000" b="1" i="1" dirty="0">
                <a:solidFill>
                  <a:srgbClr val="000000"/>
                </a:solidFill>
                <a:latin typeface="Comic Sans MS" pitchFamily="66" charset="0"/>
              </a:rPr>
              <a:t>“”Distributed and Decentralized Control in Fully Distributed Processing Systems”</a:t>
            </a:r>
            <a:r>
              <a:rPr lang="en-US" altLang="en-US" sz="2000" b="1" dirty="0">
                <a:solidFill>
                  <a:srgbClr val="000000"/>
                </a:solidFill>
                <a:latin typeface="Comic Sans MS" pitchFamily="66" charset="0"/>
              </a:rPr>
              <a:t> Technical Report, 1981</a:t>
            </a:r>
          </a:p>
        </p:txBody>
      </p:sp>
    </p:spTree>
    <p:extLst>
      <p:ext uri="{BB962C8B-B14F-4D97-AF65-F5344CB8AC3E}">
        <p14:creationId xmlns:p14="http://schemas.microsoft.com/office/powerpoint/2010/main" val="18756575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C4EA2EA0-71A3-4F83-BC2C-56E5F38A3D0D}" type="slidenum">
              <a:rPr lang="en-US" smtClean="0"/>
              <a:pPr>
                <a:defRPr/>
              </a:pPr>
              <a:t>5</a:t>
            </a:fld>
            <a:endParaRPr lang="en-US" dirty="0"/>
          </a:p>
        </p:txBody>
      </p:sp>
      <p:sp>
        <p:nvSpPr>
          <p:cNvPr id="3" name="Title 1"/>
          <p:cNvSpPr txBox="1">
            <a:spLocks/>
          </p:cNvSpPr>
          <p:nvPr/>
        </p:nvSpPr>
        <p:spPr>
          <a:xfrm>
            <a:off x="685800" y="822803"/>
            <a:ext cx="7772400" cy="933450"/>
          </a:xfrm>
          <a:prstGeom prst="rect">
            <a:avLst/>
          </a:prstGeom>
        </p:spPr>
        <p:txBody>
          <a:bodyPr/>
          <a:lstStyle>
            <a:lvl1pPr algn="ctr" rtl="0" eaLnBrk="1" fontAlgn="base" hangingPunct="1">
              <a:spcBef>
                <a:spcPct val="0"/>
              </a:spcBef>
              <a:spcAft>
                <a:spcPct val="0"/>
              </a:spcAft>
              <a:defRPr sz="4400" b="1">
                <a:solidFill>
                  <a:srgbClr val="C60036"/>
                </a:solidFill>
                <a:latin typeface="+mj-lt"/>
                <a:ea typeface="MS PGothic" pitchFamily="34" charset="-128"/>
                <a:cs typeface="ＭＳ Ｐゴシック" charset="0"/>
              </a:defRPr>
            </a:lvl1pPr>
            <a:lvl2pPr algn="ctr" rtl="0" eaLnBrk="1" fontAlgn="base" hangingPunct="1">
              <a:spcBef>
                <a:spcPct val="0"/>
              </a:spcBef>
              <a:spcAft>
                <a:spcPct val="0"/>
              </a:spcAft>
              <a:defRPr sz="4400" b="1">
                <a:solidFill>
                  <a:srgbClr val="C60036"/>
                </a:solidFill>
                <a:latin typeface="Arial" charset="0"/>
                <a:ea typeface="MS PGothic" pitchFamily="34" charset="-128"/>
                <a:cs typeface="ＭＳ Ｐゴシック" charset="0"/>
              </a:defRPr>
            </a:lvl2pPr>
            <a:lvl3pPr algn="ctr" rtl="0" eaLnBrk="1" fontAlgn="base" hangingPunct="1">
              <a:spcBef>
                <a:spcPct val="0"/>
              </a:spcBef>
              <a:spcAft>
                <a:spcPct val="0"/>
              </a:spcAft>
              <a:defRPr sz="4400" b="1">
                <a:solidFill>
                  <a:srgbClr val="C60036"/>
                </a:solidFill>
                <a:latin typeface="Arial" charset="0"/>
                <a:ea typeface="MS PGothic" pitchFamily="34" charset="-128"/>
                <a:cs typeface="ＭＳ Ｐゴシック" charset="0"/>
              </a:defRPr>
            </a:lvl3pPr>
            <a:lvl4pPr algn="ctr" rtl="0" eaLnBrk="1" fontAlgn="base" hangingPunct="1">
              <a:spcBef>
                <a:spcPct val="0"/>
              </a:spcBef>
              <a:spcAft>
                <a:spcPct val="0"/>
              </a:spcAft>
              <a:defRPr sz="4400" b="1">
                <a:solidFill>
                  <a:srgbClr val="C60036"/>
                </a:solidFill>
                <a:latin typeface="Arial" charset="0"/>
                <a:ea typeface="MS PGothic" pitchFamily="34" charset="-128"/>
                <a:cs typeface="ＭＳ Ｐゴシック" charset="0"/>
              </a:defRPr>
            </a:lvl4pPr>
            <a:lvl5pPr algn="ctr" rtl="0" eaLnBrk="1" fontAlgn="base" hangingPunct="1">
              <a:spcBef>
                <a:spcPct val="0"/>
              </a:spcBef>
              <a:spcAft>
                <a:spcPct val="0"/>
              </a:spcAft>
              <a:defRPr sz="4400" b="1">
                <a:solidFill>
                  <a:srgbClr val="C60036"/>
                </a:solidFill>
                <a:latin typeface="Arial" charset="0"/>
                <a:ea typeface="MS PGothic" pitchFamily="34" charset="-128"/>
                <a:cs typeface="ＭＳ Ｐゴシック" charset="0"/>
              </a:defRPr>
            </a:lvl5pPr>
            <a:lvl6pPr marL="457200" algn="ctr" rtl="0" eaLnBrk="1" fontAlgn="base" hangingPunct="1">
              <a:spcBef>
                <a:spcPct val="0"/>
              </a:spcBef>
              <a:spcAft>
                <a:spcPct val="0"/>
              </a:spcAft>
              <a:defRPr sz="4400" b="1">
                <a:solidFill>
                  <a:srgbClr val="3333CC"/>
                </a:solidFill>
                <a:latin typeface="Comic Sans MS" charset="0"/>
                <a:ea typeface="ＭＳ Ｐゴシック" charset="0"/>
                <a:cs typeface="Arial" charset="0"/>
              </a:defRPr>
            </a:lvl6pPr>
            <a:lvl7pPr marL="914400" algn="ctr" rtl="0" eaLnBrk="1" fontAlgn="base" hangingPunct="1">
              <a:spcBef>
                <a:spcPct val="0"/>
              </a:spcBef>
              <a:spcAft>
                <a:spcPct val="0"/>
              </a:spcAft>
              <a:defRPr sz="4400" b="1">
                <a:solidFill>
                  <a:srgbClr val="3333CC"/>
                </a:solidFill>
                <a:latin typeface="Comic Sans MS" charset="0"/>
                <a:ea typeface="ＭＳ Ｐゴシック" charset="0"/>
                <a:cs typeface="Arial" charset="0"/>
              </a:defRPr>
            </a:lvl7pPr>
            <a:lvl8pPr marL="1371600" algn="ctr" rtl="0" eaLnBrk="1" fontAlgn="base" hangingPunct="1">
              <a:spcBef>
                <a:spcPct val="0"/>
              </a:spcBef>
              <a:spcAft>
                <a:spcPct val="0"/>
              </a:spcAft>
              <a:defRPr sz="4400" b="1">
                <a:solidFill>
                  <a:srgbClr val="3333CC"/>
                </a:solidFill>
                <a:latin typeface="Comic Sans MS" charset="0"/>
                <a:ea typeface="ＭＳ Ｐゴシック" charset="0"/>
                <a:cs typeface="Arial" charset="0"/>
              </a:defRPr>
            </a:lvl8pPr>
            <a:lvl9pPr marL="1828800" algn="ctr" rtl="0" eaLnBrk="1" fontAlgn="base" hangingPunct="1">
              <a:spcBef>
                <a:spcPct val="0"/>
              </a:spcBef>
              <a:spcAft>
                <a:spcPct val="0"/>
              </a:spcAft>
              <a:defRPr sz="4400" b="1">
                <a:solidFill>
                  <a:srgbClr val="3333CC"/>
                </a:solidFill>
                <a:latin typeface="Comic Sans MS" charset="0"/>
                <a:ea typeface="ＭＳ Ｐゴシック" charset="0"/>
                <a:cs typeface="Arial" charset="0"/>
              </a:defRPr>
            </a:lvl9pPr>
          </a:lstStyle>
          <a:p>
            <a:pPr algn="l">
              <a:spcBef>
                <a:spcPts val="4200"/>
              </a:spcBef>
              <a:spcAft>
                <a:spcPts val="1800"/>
              </a:spcAft>
            </a:pPr>
            <a:r>
              <a:rPr lang="en-US" altLang="en-US" sz="2800" i="1" kern="0" dirty="0" smtClean="0"/>
              <a:t>         A thinker's guide to the most important trends of the new decade </a:t>
            </a:r>
            <a:endParaRPr lang="en-US" altLang="en-US" sz="2800" kern="0" dirty="0" smtClean="0"/>
          </a:p>
        </p:txBody>
      </p:sp>
      <p:sp>
        <p:nvSpPr>
          <p:cNvPr id="4" name="Content Placeholder 2"/>
          <p:cNvSpPr txBox="1">
            <a:spLocks/>
          </p:cNvSpPr>
          <p:nvPr/>
        </p:nvSpPr>
        <p:spPr>
          <a:xfrm>
            <a:off x="685800" y="2806700"/>
            <a:ext cx="7953375" cy="3011488"/>
          </a:xfrm>
          <a:prstGeom prst="rect">
            <a:avLst/>
          </a:prstGeom>
        </p:spPr>
        <p:txBody>
          <a:bodyPr/>
          <a:lstStyle>
            <a:lvl1pPr marL="342900" indent="-342900" algn="l" rtl="0" eaLnBrk="1" fontAlgn="base" hangingPunct="1">
              <a:spcBef>
                <a:spcPct val="20000"/>
              </a:spcBef>
              <a:spcAft>
                <a:spcPct val="0"/>
              </a:spcAft>
              <a:buClr>
                <a:srgbClr val="808000"/>
              </a:buClr>
              <a:buSzPct val="120000"/>
              <a:buChar char="›"/>
              <a:defRPr sz="3200">
                <a:solidFill>
                  <a:schemeClr val="tx1"/>
                </a:solidFill>
                <a:latin typeface="+mn-lt"/>
                <a:ea typeface="MS PGothic" pitchFamily="34" charset="-128"/>
                <a:cs typeface="MS PGothic" pitchFamily="34" charset="-128"/>
              </a:defRPr>
            </a:lvl1pPr>
            <a:lvl2pPr marL="742950" indent="-285750" algn="l" rtl="0" eaLnBrk="1" fontAlgn="base" hangingPunct="1">
              <a:spcBef>
                <a:spcPct val="20000"/>
              </a:spcBef>
              <a:spcAft>
                <a:spcPct val="0"/>
              </a:spcAft>
              <a:buSzPct val="90000"/>
              <a:buFont typeface="Marlett" pitchFamily="2" charset="2"/>
              <a:buChar char="h"/>
              <a:defRPr sz="2800">
                <a:solidFill>
                  <a:schemeClr val="tx1"/>
                </a:solidFill>
                <a:latin typeface="+mn-lt"/>
                <a:ea typeface="MS PGothic" pitchFamily="34" charset="-128"/>
                <a:cs typeface="Arial" charset="0"/>
              </a:defRPr>
            </a:lvl2pPr>
            <a:lvl3pPr marL="1143000" indent="-228600" algn="l" rtl="0" eaLnBrk="1" fontAlgn="base" hangingPunct="1">
              <a:spcBef>
                <a:spcPct val="20000"/>
              </a:spcBef>
              <a:spcAft>
                <a:spcPct val="0"/>
              </a:spcAft>
              <a:buChar char="•"/>
              <a:defRPr sz="2400">
                <a:solidFill>
                  <a:schemeClr val="tx1"/>
                </a:solidFill>
                <a:latin typeface="+mn-lt"/>
                <a:ea typeface="Arial" charset="0"/>
                <a:cs typeface="Arial" charset="0"/>
              </a:defRPr>
            </a:lvl3pPr>
            <a:lvl4pPr marL="1600200" indent="-228600" algn="l" rtl="0" eaLnBrk="1" fontAlgn="base" hangingPunct="1">
              <a:spcBef>
                <a:spcPct val="20000"/>
              </a:spcBef>
              <a:spcAft>
                <a:spcPct val="0"/>
              </a:spcAft>
              <a:buChar char="–"/>
              <a:defRPr sz="2000">
                <a:solidFill>
                  <a:schemeClr val="tx1"/>
                </a:solidFill>
                <a:latin typeface="+mn-lt"/>
                <a:ea typeface="Arial" charset="0"/>
                <a:cs typeface="Arial" charset="0"/>
              </a:defRPr>
            </a:lvl4pPr>
            <a:lvl5pPr marL="2057400" indent="-228600" algn="l" rtl="0" eaLnBrk="1" fontAlgn="base" hangingPunct="1">
              <a:spcBef>
                <a:spcPct val="20000"/>
              </a:spcBef>
              <a:spcAft>
                <a:spcPct val="0"/>
              </a:spcAft>
              <a:buChar char="»"/>
              <a:defRPr sz="2000">
                <a:solidFill>
                  <a:schemeClr val="tx1"/>
                </a:solidFill>
                <a:latin typeface="+mn-lt"/>
                <a:ea typeface="Arial" charset="0"/>
                <a:cs typeface="Arial" charset="0"/>
              </a:defRPr>
            </a:lvl5pPr>
            <a:lvl6pPr marL="2514600" indent="-228600" algn="l" rtl="0" eaLnBrk="1" fontAlgn="base" hangingPunct="1">
              <a:spcBef>
                <a:spcPct val="20000"/>
              </a:spcBef>
              <a:spcAft>
                <a:spcPct val="0"/>
              </a:spcAft>
              <a:buChar char="»"/>
              <a:defRPr sz="2000">
                <a:solidFill>
                  <a:schemeClr val="tx1"/>
                </a:solidFill>
                <a:latin typeface="+mn-lt"/>
                <a:ea typeface="Arial" charset="0"/>
                <a:cs typeface="+mn-cs"/>
              </a:defRPr>
            </a:lvl6pPr>
            <a:lvl7pPr marL="2971800" indent="-228600" algn="l" rtl="0" eaLnBrk="1" fontAlgn="base" hangingPunct="1">
              <a:spcBef>
                <a:spcPct val="20000"/>
              </a:spcBef>
              <a:spcAft>
                <a:spcPct val="0"/>
              </a:spcAft>
              <a:buChar char="»"/>
              <a:defRPr sz="2000">
                <a:solidFill>
                  <a:schemeClr val="tx1"/>
                </a:solidFill>
                <a:latin typeface="+mn-lt"/>
                <a:ea typeface="Arial" charset="0"/>
                <a:cs typeface="+mn-cs"/>
              </a:defRPr>
            </a:lvl7pPr>
            <a:lvl8pPr marL="3429000" indent="-228600" algn="l" rtl="0" eaLnBrk="1" fontAlgn="base" hangingPunct="1">
              <a:spcBef>
                <a:spcPct val="20000"/>
              </a:spcBef>
              <a:spcAft>
                <a:spcPct val="0"/>
              </a:spcAft>
              <a:buChar char="»"/>
              <a:defRPr sz="2000">
                <a:solidFill>
                  <a:schemeClr val="tx1"/>
                </a:solidFill>
                <a:latin typeface="+mn-lt"/>
                <a:ea typeface="Arial" charset="0"/>
                <a:cs typeface="+mn-cs"/>
              </a:defRPr>
            </a:lvl8pPr>
            <a:lvl9pPr marL="3886200" indent="-228600" algn="l" rtl="0" eaLnBrk="1" fontAlgn="base" hangingPunct="1">
              <a:spcBef>
                <a:spcPct val="20000"/>
              </a:spcBef>
              <a:spcAft>
                <a:spcPct val="0"/>
              </a:spcAft>
              <a:buChar char="»"/>
              <a:defRPr sz="2000">
                <a:solidFill>
                  <a:schemeClr val="tx1"/>
                </a:solidFill>
                <a:latin typeface="+mn-lt"/>
                <a:ea typeface="Arial" charset="0"/>
                <a:cs typeface="+mn-cs"/>
              </a:defRPr>
            </a:lvl9pPr>
          </a:lstStyle>
          <a:p>
            <a:pPr marL="0" indent="0">
              <a:buFontTx/>
              <a:buNone/>
              <a:defRPr/>
            </a:pPr>
            <a:r>
              <a:rPr lang="en-US" sz="2400" kern="0" smtClean="0"/>
              <a:t>“</a:t>
            </a:r>
            <a:r>
              <a:rPr lang="en-US" sz="2800" b="1" kern="0" smtClean="0"/>
              <a:t>The goal shouldn't be to eliminate failure; it should be to build a system resilient enough to withstand it</a:t>
            </a:r>
            <a:r>
              <a:rPr lang="en-US" sz="2400" kern="0" smtClean="0"/>
              <a:t>”</a:t>
            </a:r>
            <a:br>
              <a:rPr lang="en-US" sz="2400" kern="0" smtClean="0"/>
            </a:br>
            <a:endParaRPr lang="en-US" sz="2400" kern="0" smtClean="0"/>
          </a:p>
          <a:p>
            <a:pPr marL="0" indent="0">
              <a:buFontTx/>
              <a:buNone/>
              <a:defRPr/>
            </a:pPr>
            <a:r>
              <a:rPr lang="en-US" sz="2000" kern="0" smtClean="0"/>
              <a:t>“The real secret of our success is that we learn from the past, and then we forget it. Unfortunately, we're dangerously close to forgetting the most important lessons of our own history: how to fail gracefully and how to get back on our feet with equal grace.</a:t>
            </a:r>
            <a:r>
              <a:rPr lang="en-US" sz="2400" kern="0" smtClean="0"/>
              <a:t>” </a:t>
            </a:r>
            <a:r>
              <a:rPr lang="en-US" kern="0" smtClean="0"/>
              <a:t/>
            </a:r>
            <a:br>
              <a:rPr lang="en-US" kern="0" smtClean="0"/>
            </a:br>
            <a:r>
              <a:rPr lang="en-US" kern="0" smtClean="0"/>
              <a:t/>
            </a:r>
            <a:br>
              <a:rPr lang="en-US" kern="0" smtClean="0"/>
            </a:br>
            <a:endParaRPr lang="en-US" kern="0" smtClean="0"/>
          </a:p>
          <a:p>
            <a:pPr>
              <a:defRPr/>
            </a:pPr>
            <a:endParaRPr lang="en-US" kern="0" dirty="0"/>
          </a:p>
        </p:txBody>
      </p:sp>
      <p:sp>
        <p:nvSpPr>
          <p:cNvPr id="5" name="TextBox 4"/>
          <p:cNvSpPr txBox="1"/>
          <p:nvPr/>
        </p:nvSpPr>
        <p:spPr>
          <a:xfrm>
            <a:off x="950913" y="1577975"/>
            <a:ext cx="6715125" cy="1108075"/>
          </a:xfrm>
          <a:prstGeom prst="rect">
            <a:avLst/>
          </a:prstGeom>
          <a:noFill/>
        </p:spPr>
        <p:txBody>
          <a:bodyPr wrap="none">
            <a:spAutoFit/>
          </a:bodyPr>
          <a:lstStyle/>
          <a:p>
            <a:pPr algn="ctr">
              <a:defRPr/>
            </a:pPr>
            <a:r>
              <a:rPr lang="en-US" sz="4800" b="1" kern="0" dirty="0">
                <a:solidFill>
                  <a:srgbClr val="3333CC"/>
                </a:solidFill>
                <a:latin typeface="Comic Sans MS"/>
                <a:ea typeface="+mj-ea"/>
                <a:cs typeface="+mn-cs"/>
              </a:rPr>
              <a:t>In Defense of Failure</a:t>
            </a:r>
            <a:r>
              <a:rPr lang="en-US" sz="3600" b="1" kern="0" dirty="0">
                <a:solidFill>
                  <a:srgbClr val="3333CC"/>
                </a:solidFill>
                <a:latin typeface="Comic Sans MS"/>
                <a:ea typeface="+mj-ea"/>
                <a:cs typeface="+mn-cs"/>
              </a:rPr>
              <a:t/>
            </a:r>
            <a:br>
              <a:rPr lang="en-US" sz="3600" b="1" kern="0" dirty="0">
                <a:solidFill>
                  <a:srgbClr val="3333CC"/>
                </a:solidFill>
                <a:latin typeface="Comic Sans MS"/>
                <a:ea typeface="+mj-ea"/>
                <a:cs typeface="+mn-cs"/>
              </a:rPr>
            </a:br>
            <a:r>
              <a:rPr lang="en-US" sz="1800" b="1" kern="0" dirty="0">
                <a:solidFill>
                  <a:srgbClr val="3333CC"/>
                </a:solidFill>
                <a:latin typeface="Comic Sans MS"/>
                <a:ea typeface="+mj-ea"/>
                <a:cs typeface="+mn-cs"/>
              </a:rPr>
              <a:t>By Megan </a:t>
            </a:r>
            <a:r>
              <a:rPr lang="en-US" sz="1800" b="1" kern="0" dirty="0" err="1">
                <a:solidFill>
                  <a:srgbClr val="3333CC"/>
                </a:solidFill>
                <a:latin typeface="Comic Sans MS"/>
                <a:ea typeface="+mj-ea"/>
                <a:cs typeface="+mn-cs"/>
              </a:rPr>
              <a:t>McArdle</a:t>
            </a:r>
            <a:r>
              <a:rPr lang="en-US" sz="1800" b="1" kern="0" dirty="0">
                <a:solidFill>
                  <a:srgbClr val="3333CC"/>
                </a:solidFill>
                <a:latin typeface="Comic Sans MS"/>
                <a:ea typeface="+mj-ea"/>
                <a:cs typeface="+mn-cs"/>
              </a:rPr>
              <a:t> Thursday, Mar. 11, 2010</a:t>
            </a:r>
            <a:endParaRPr lang="en-US" dirty="0">
              <a:cs typeface="+mn-cs"/>
            </a:endParaRPr>
          </a:p>
        </p:txBody>
      </p:sp>
      <p:pic>
        <p:nvPicPr>
          <p:cNvPr id="6" name="Picture 4" descr="logoTimeSpecial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79825" y="285750"/>
            <a:ext cx="12573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48101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63671" y="475989"/>
            <a:ext cx="8016658" cy="1064712"/>
          </a:xfrm>
        </p:spPr>
        <p:txBody>
          <a:bodyPr/>
          <a:lstStyle/>
          <a:p>
            <a:r>
              <a:rPr lang="en-US" altLang="en-US" dirty="0"/>
              <a:t>Claims for “benefits” provided by Distributed Processing Systems</a:t>
            </a:r>
            <a:r>
              <a:rPr lang="en-US" altLang="en-US" sz="4000" dirty="0"/>
              <a:t> </a:t>
            </a:r>
            <a:endParaRPr lang="en-US" dirty="0"/>
          </a:p>
        </p:txBody>
      </p:sp>
      <p:sp>
        <p:nvSpPr>
          <p:cNvPr id="4" name="Slide Number Placeholder 3"/>
          <p:cNvSpPr>
            <a:spLocks noGrp="1"/>
          </p:cNvSpPr>
          <p:nvPr>
            <p:ph type="sldNum" sz="quarter" idx="10"/>
          </p:nvPr>
        </p:nvSpPr>
        <p:spPr/>
        <p:txBody>
          <a:bodyPr/>
          <a:lstStyle/>
          <a:p>
            <a:pPr>
              <a:defRPr/>
            </a:pPr>
            <a:fld id="{FC77776C-14D7-48C6-B1E3-FF145FC109AB}" type="slidenum">
              <a:rPr lang="en-US" smtClean="0"/>
              <a:pPr>
                <a:defRPr/>
              </a:pPr>
              <a:t>6</a:t>
            </a:fld>
            <a:endParaRPr lang="en-US" dirty="0"/>
          </a:p>
        </p:txBody>
      </p:sp>
      <p:sp>
        <p:nvSpPr>
          <p:cNvPr id="5" name="Rectangle 3"/>
          <p:cNvSpPr txBox="1">
            <a:spLocks noChangeArrowheads="1"/>
          </p:cNvSpPr>
          <p:nvPr/>
        </p:nvSpPr>
        <p:spPr bwMode="auto">
          <a:xfrm>
            <a:off x="685800" y="2931090"/>
            <a:ext cx="77724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808000"/>
              </a:buClr>
              <a:buSzPct val="120000"/>
              <a:buChar char="›"/>
              <a:defRPr sz="3200">
                <a:solidFill>
                  <a:schemeClr val="tx1"/>
                </a:solidFill>
                <a:latin typeface="+mn-lt"/>
                <a:ea typeface="MS PGothic" pitchFamily="34" charset="-128"/>
                <a:cs typeface="MS PGothic" pitchFamily="34" charset="-128"/>
              </a:defRPr>
            </a:lvl1pPr>
            <a:lvl2pPr marL="742950" indent="-285750" algn="l" rtl="0" eaLnBrk="1" fontAlgn="base" hangingPunct="1">
              <a:spcBef>
                <a:spcPct val="20000"/>
              </a:spcBef>
              <a:spcAft>
                <a:spcPct val="0"/>
              </a:spcAft>
              <a:buSzPct val="90000"/>
              <a:buFont typeface="Marlett" pitchFamily="2" charset="2"/>
              <a:buChar char="h"/>
              <a:defRPr sz="2800">
                <a:solidFill>
                  <a:schemeClr val="tx1"/>
                </a:solidFill>
                <a:latin typeface="+mn-lt"/>
                <a:ea typeface="MS PGothic" pitchFamily="34" charset="-128"/>
                <a:cs typeface="Arial" charset="0"/>
              </a:defRPr>
            </a:lvl2pPr>
            <a:lvl3pPr marL="1143000" indent="-228600" algn="l" rtl="0" eaLnBrk="1" fontAlgn="base" hangingPunct="1">
              <a:spcBef>
                <a:spcPct val="20000"/>
              </a:spcBef>
              <a:spcAft>
                <a:spcPct val="0"/>
              </a:spcAft>
              <a:buChar char="•"/>
              <a:defRPr sz="2400">
                <a:solidFill>
                  <a:schemeClr val="tx1"/>
                </a:solidFill>
                <a:latin typeface="+mn-lt"/>
                <a:ea typeface="Arial" charset="0"/>
                <a:cs typeface="Arial" charset="0"/>
              </a:defRPr>
            </a:lvl3pPr>
            <a:lvl4pPr marL="1600200" indent="-228600" algn="l" rtl="0" eaLnBrk="1" fontAlgn="base" hangingPunct="1">
              <a:spcBef>
                <a:spcPct val="20000"/>
              </a:spcBef>
              <a:spcAft>
                <a:spcPct val="0"/>
              </a:spcAft>
              <a:buChar char="–"/>
              <a:defRPr sz="2000">
                <a:solidFill>
                  <a:schemeClr val="tx1"/>
                </a:solidFill>
                <a:latin typeface="+mn-lt"/>
                <a:ea typeface="Arial" charset="0"/>
                <a:cs typeface="Arial" charset="0"/>
              </a:defRPr>
            </a:lvl4pPr>
            <a:lvl5pPr marL="2057400" indent="-228600" algn="l" rtl="0" eaLnBrk="1" fontAlgn="base" hangingPunct="1">
              <a:spcBef>
                <a:spcPct val="20000"/>
              </a:spcBef>
              <a:spcAft>
                <a:spcPct val="0"/>
              </a:spcAft>
              <a:buChar char="»"/>
              <a:defRPr sz="2000">
                <a:solidFill>
                  <a:schemeClr val="tx1"/>
                </a:solidFill>
                <a:latin typeface="+mn-lt"/>
                <a:ea typeface="Arial" charset="0"/>
                <a:cs typeface="Arial" charset="0"/>
              </a:defRPr>
            </a:lvl5pPr>
            <a:lvl6pPr marL="2514600" indent="-228600" algn="l" rtl="0" eaLnBrk="1" fontAlgn="base" hangingPunct="1">
              <a:spcBef>
                <a:spcPct val="20000"/>
              </a:spcBef>
              <a:spcAft>
                <a:spcPct val="0"/>
              </a:spcAft>
              <a:buChar char="»"/>
              <a:defRPr sz="2000">
                <a:solidFill>
                  <a:schemeClr val="tx1"/>
                </a:solidFill>
                <a:latin typeface="+mn-lt"/>
                <a:ea typeface="Arial" charset="0"/>
                <a:cs typeface="+mn-cs"/>
              </a:defRPr>
            </a:lvl6pPr>
            <a:lvl7pPr marL="2971800" indent="-228600" algn="l" rtl="0" eaLnBrk="1" fontAlgn="base" hangingPunct="1">
              <a:spcBef>
                <a:spcPct val="20000"/>
              </a:spcBef>
              <a:spcAft>
                <a:spcPct val="0"/>
              </a:spcAft>
              <a:buChar char="»"/>
              <a:defRPr sz="2000">
                <a:solidFill>
                  <a:schemeClr val="tx1"/>
                </a:solidFill>
                <a:latin typeface="+mn-lt"/>
                <a:ea typeface="Arial" charset="0"/>
                <a:cs typeface="+mn-cs"/>
              </a:defRPr>
            </a:lvl7pPr>
            <a:lvl8pPr marL="3429000" indent="-228600" algn="l" rtl="0" eaLnBrk="1" fontAlgn="base" hangingPunct="1">
              <a:spcBef>
                <a:spcPct val="20000"/>
              </a:spcBef>
              <a:spcAft>
                <a:spcPct val="0"/>
              </a:spcAft>
              <a:buChar char="»"/>
              <a:defRPr sz="2000">
                <a:solidFill>
                  <a:schemeClr val="tx1"/>
                </a:solidFill>
                <a:latin typeface="+mn-lt"/>
                <a:ea typeface="Arial" charset="0"/>
                <a:cs typeface="+mn-cs"/>
              </a:defRPr>
            </a:lvl8pPr>
            <a:lvl9pPr marL="3886200" indent="-228600" algn="l" rtl="0" eaLnBrk="1" fontAlgn="base" hangingPunct="1">
              <a:spcBef>
                <a:spcPct val="20000"/>
              </a:spcBef>
              <a:spcAft>
                <a:spcPct val="0"/>
              </a:spcAft>
              <a:buChar char="»"/>
              <a:defRPr sz="2000">
                <a:solidFill>
                  <a:schemeClr val="tx1"/>
                </a:solidFill>
                <a:latin typeface="+mn-lt"/>
                <a:ea typeface="Arial" charset="0"/>
                <a:cs typeface="+mn-cs"/>
              </a:defRPr>
            </a:lvl9pPr>
          </a:lstStyle>
          <a:p>
            <a:pPr lvl="1"/>
            <a:r>
              <a:rPr lang="en-US" altLang="en-US" sz="2400" kern="0" dirty="0" smtClean="0"/>
              <a:t>High Availability and Reliability</a:t>
            </a:r>
          </a:p>
          <a:p>
            <a:pPr lvl="1"/>
            <a:r>
              <a:rPr lang="en-US" altLang="en-US" sz="2400" kern="0" dirty="0" smtClean="0"/>
              <a:t>High System Performance</a:t>
            </a:r>
          </a:p>
          <a:p>
            <a:pPr lvl="1"/>
            <a:r>
              <a:rPr lang="en-US" altLang="en-US" sz="2400" kern="0" dirty="0" smtClean="0"/>
              <a:t>Ease of Modular and Incremental Growth</a:t>
            </a:r>
          </a:p>
          <a:p>
            <a:pPr lvl="1"/>
            <a:r>
              <a:rPr lang="en-US" altLang="en-US" sz="2400" kern="0" dirty="0" smtClean="0"/>
              <a:t>Automatic Load and Resource Sharing</a:t>
            </a:r>
          </a:p>
          <a:p>
            <a:pPr lvl="1"/>
            <a:r>
              <a:rPr lang="en-US" altLang="en-US" sz="2400" kern="0" dirty="0" smtClean="0"/>
              <a:t>Good Response to Temporary Overloads</a:t>
            </a:r>
          </a:p>
          <a:p>
            <a:pPr lvl="1"/>
            <a:r>
              <a:rPr lang="en-US" altLang="en-US" sz="2400" kern="0" dirty="0" smtClean="0"/>
              <a:t>Easy Expansion in Capacity and/or Function</a:t>
            </a:r>
          </a:p>
          <a:p>
            <a:endParaRPr lang="en-US" altLang="en-US" sz="2800" kern="0" dirty="0" smtClean="0"/>
          </a:p>
        </p:txBody>
      </p:sp>
      <p:sp>
        <p:nvSpPr>
          <p:cNvPr id="6" name="Text Box 4"/>
          <p:cNvSpPr txBox="1">
            <a:spLocks noChangeArrowheads="1"/>
          </p:cNvSpPr>
          <p:nvPr/>
        </p:nvSpPr>
        <p:spPr bwMode="auto">
          <a:xfrm>
            <a:off x="800100" y="2102067"/>
            <a:ext cx="7543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cs typeface="Arial" pitchFamily="34" charset="0"/>
              </a:defRPr>
            </a:lvl1pPr>
            <a:lvl2pPr marL="742950" indent="-285750">
              <a:defRPr sz="2800">
                <a:solidFill>
                  <a:schemeClr val="tx1"/>
                </a:solidFill>
                <a:latin typeface="Times New Roman" pitchFamily="18" charset="0"/>
                <a:cs typeface="Arial" pitchFamily="34" charset="0"/>
              </a:defRPr>
            </a:lvl2pPr>
            <a:lvl3pPr marL="1143000" indent="-228600">
              <a:defRPr sz="2800">
                <a:solidFill>
                  <a:schemeClr val="tx1"/>
                </a:solidFill>
                <a:latin typeface="Times New Roman" pitchFamily="18" charset="0"/>
                <a:cs typeface="Arial" pitchFamily="34" charset="0"/>
              </a:defRPr>
            </a:lvl3pPr>
            <a:lvl4pPr marL="1600200" indent="-228600">
              <a:defRPr sz="2800">
                <a:solidFill>
                  <a:schemeClr val="tx1"/>
                </a:solidFill>
                <a:latin typeface="Times New Roman" pitchFamily="18" charset="0"/>
                <a:cs typeface="Arial" pitchFamily="34" charset="0"/>
              </a:defRPr>
            </a:lvl4pPr>
            <a:lvl5pPr marL="2057400" indent="-22860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r>
              <a:rPr lang="en-US" altLang="en-US" sz="2000" b="1" dirty="0">
                <a:solidFill>
                  <a:srgbClr val="000000"/>
                </a:solidFill>
                <a:latin typeface="Comic Sans MS" pitchFamily="66" charset="0"/>
              </a:rPr>
              <a:t>P.H. </a:t>
            </a:r>
            <a:r>
              <a:rPr lang="en-US" altLang="en-US" sz="2000" b="1" dirty="0" err="1">
                <a:solidFill>
                  <a:srgbClr val="000000"/>
                </a:solidFill>
                <a:latin typeface="Comic Sans MS" pitchFamily="66" charset="0"/>
              </a:rPr>
              <a:t>Enslow</a:t>
            </a:r>
            <a:r>
              <a:rPr lang="en-US" altLang="en-US" sz="2000" b="1" dirty="0">
                <a:solidFill>
                  <a:srgbClr val="000000"/>
                </a:solidFill>
                <a:latin typeface="Comic Sans MS" pitchFamily="66" charset="0"/>
              </a:rPr>
              <a:t>, </a:t>
            </a:r>
            <a:r>
              <a:rPr lang="en-US" altLang="en-US" sz="2000" b="1" i="1" dirty="0">
                <a:solidFill>
                  <a:srgbClr val="000000"/>
                </a:solidFill>
                <a:latin typeface="Comic Sans MS" pitchFamily="66" charset="0"/>
              </a:rPr>
              <a:t>“What is a Distributed Data Processing System?”</a:t>
            </a:r>
            <a:r>
              <a:rPr lang="en-US" altLang="en-US" sz="2000" b="1" dirty="0">
                <a:solidFill>
                  <a:srgbClr val="000000"/>
                </a:solidFill>
                <a:latin typeface="Comic Sans MS" pitchFamily="66" charset="0"/>
              </a:rPr>
              <a:t> Computer, January 1978</a:t>
            </a:r>
          </a:p>
        </p:txBody>
      </p:sp>
    </p:spTree>
    <p:extLst>
      <p:ext uri="{BB962C8B-B14F-4D97-AF65-F5344CB8AC3E}">
        <p14:creationId xmlns:p14="http://schemas.microsoft.com/office/powerpoint/2010/main" val="12067469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0522" y="1518563"/>
            <a:ext cx="8680536" cy="4227513"/>
          </a:xfrm>
        </p:spPr>
        <p:txBody>
          <a:bodyPr/>
          <a:lstStyle/>
          <a:p>
            <a:r>
              <a:rPr lang="en-US" dirty="0" smtClean="0"/>
              <a:t>High Throughput Computing</a:t>
            </a:r>
          </a:p>
          <a:p>
            <a:pPr lvl="1"/>
            <a:r>
              <a:rPr lang="en-US" dirty="0" smtClean="0"/>
              <a:t>Goal: Provide </a:t>
            </a:r>
            <a:r>
              <a:rPr lang="en-US" dirty="0"/>
              <a:t>large amounts of fault tolerant computational power over prolonged periods of time </a:t>
            </a:r>
            <a:r>
              <a:rPr lang="en-US" dirty="0" smtClean="0"/>
              <a:t>by effectively </a:t>
            </a:r>
            <a:r>
              <a:rPr lang="en-US" dirty="0"/>
              <a:t>utilizing all </a:t>
            </a:r>
            <a:r>
              <a:rPr lang="en-US" dirty="0" smtClean="0"/>
              <a:t>resources</a:t>
            </a:r>
          </a:p>
          <a:p>
            <a:r>
              <a:rPr lang="en-US" dirty="0" smtClean="0"/>
              <a:t>High Performance Computing (HPC) </a:t>
            </a:r>
            <a:r>
              <a:rPr lang="en-US" dirty="0" err="1" smtClean="0"/>
              <a:t>vs</a:t>
            </a:r>
            <a:r>
              <a:rPr lang="en-US" dirty="0" smtClean="0"/>
              <a:t> HTC </a:t>
            </a:r>
          </a:p>
          <a:p>
            <a:pPr lvl="1"/>
            <a:r>
              <a:rPr lang="en-US" dirty="0" smtClean="0"/>
              <a:t>FLOPS </a:t>
            </a:r>
            <a:r>
              <a:rPr lang="en-US" dirty="0" err="1" smtClean="0"/>
              <a:t>vs</a:t>
            </a:r>
            <a:r>
              <a:rPr lang="en-US" dirty="0" smtClean="0"/>
              <a:t> FLOPY</a:t>
            </a:r>
          </a:p>
          <a:p>
            <a:pPr lvl="1"/>
            <a:r>
              <a:rPr lang="en-US" dirty="0"/>
              <a:t>FLOPY != FLOPS * </a:t>
            </a:r>
            <a:r>
              <a:rPr lang="en-US" dirty="0" smtClean="0"/>
              <a:t>(</a:t>
            </a:r>
            <a:r>
              <a:rPr lang="en-US" dirty="0" err="1" smtClean="0"/>
              <a:t>Num</a:t>
            </a:r>
            <a:r>
              <a:rPr lang="en-US" dirty="0" smtClean="0"/>
              <a:t> of seconds in a year)</a:t>
            </a:r>
          </a:p>
          <a:p>
            <a:pPr lvl="1"/>
            <a:endParaRPr lang="en-US" dirty="0" smtClean="0"/>
          </a:p>
          <a:p>
            <a:pPr marL="457200" lvl="1" indent="0">
              <a:buNone/>
            </a:pPr>
            <a:endParaRPr lang="en-US" dirty="0"/>
          </a:p>
        </p:txBody>
      </p:sp>
      <p:sp>
        <p:nvSpPr>
          <p:cNvPr id="3" name="Title 2"/>
          <p:cNvSpPr>
            <a:spLocks noGrp="1"/>
          </p:cNvSpPr>
          <p:nvPr>
            <p:ph type="title"/>
          </p:nvPr>
        </p:nvSpPr>
        <p:spPr>
          <a:xfrm>
            <a:off x="0" y="263047"/>
            <a:ext cx="9144000" cy="914400"/>
          </a:xfrm>
        </p:spPr>
        <p:txBody>
          <a:bodyPr/>
          <a:lstStyle/>
          <a:p>
            <a:r>
              <a:rPr lang="en-US" dirty="0" smtClean="0"/>
              <a:t>High Throughput Computing (HTC)</a:t>
            </a:r>
            <a:endParaRPr lang="en-US" dirty="0"/>
          </a:p>
        </p:txBody>
      </p:sp>
      <p:sp>
        <p:nvSpPr>
          <p:cNvPr id="4" name="Slide Number Placeholder 3"/>
          <p:cNvSpPr>
            <a:spLocks noGrp="1"/>
          </p:cNvSpPr>
          <p:nvPr>
            <p:ph type="sldNum" sz="quarter" idx="10"/>
          </p:nvPr>
        </p:nvSpPr>
        <p:spPr/>
        <p:txBody>
          <a:bodyPr/>
          <a:lstStyle/>
          <a:p>
            <a:pPr>
              <a:defRPr/>
            </a:pPr>
            <a:fld id="{FC77776C-14D7-48C6-B1E3-FF145FC109AB}" type="slidenum">
              <a:rPr lang="en-US" smtClean="0"/>
              <a:pPr>
                <a:defRPr/>
              </a:pPr>
              <a:t>7</a:t>
            </a:fld>
            <a:endParaRPr lang="en-US" dirty="0"/>
          </a:p>
        </p:txBody>
      </p:sp>
    </p:spTree>
    <p:extLst>
      <p:ext uri="{BB962C8B-B14F-4D97-AF65-F5344CB8AC3E}">
        <p14:creationId xmlns:p14="http://schemas.microsoft.com/office/powerpoint/2010/main" val="22544434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Opportunistic </a:t>
            </a:r>
            <a:r>
              <a:rPr lang="en-US" dirty="0"/>
              <a:t>C</a:t>
            </a:r>
            <a:r>
              <a:rPr lang="en-US" dirty="0" smtClean="0"/>
              <a:t>omputing</a:t>
            </a:r>
            <a:endParaRPr lang="en-US" dirty="0"/>
          </a:p>
          <a:p>
            <a:pPr lvl="1"/>
            <a:r>
              <a:rPr lang="en-US" dirty="0" smtClean="0"/>
              <a:t>Ability </a:t>
            </a:r>
            <a:r>
              <a:rPr lang="en-US" dirty="0"/>
              <a:t>to use resources whenever they are available, without requiring one </a:t>
            </a:r>
            <a:r>
              <a:rPr lang="en-US" dirty="0" smtClean="0"/>
              <a:t>hundred percent </a:t>
            </a:r>
            <a:r>
              <a:rPr lang="en-US" dirty="0"/>
              <a:t>availability</a:t>
            </a:r>
            <a:r>
              <a:rPr lang="en-US" dirty="0" smtClean="0"/>
              <a:t>.</a:t>
            </a:r>
          </a:p>
          <a:p>
            <a:pPr lvl="1"/>
            <a:r>
              <a:rPr lang="en-US" dirty="0" smtClean="0"/>
              <a:t>Very attractive due to realities of </a:t>
            </a:r>
            <a:r>
              <a:rPr lang="en-US" i="1" dirty="0" smtClean="0"/>
              <a:t>distributed ownership</a:t>
            </a:r>
          </a:p>
          <a:p>
            <a:r>
              <a:rPr lang="en-US" dirty="0" smtClean="0"/>
              <a:t>[Related: Volunteer Computing]</a:t>
            </a:r>
            <a:endParaRPr lang="en-US" dirty="0"/>
          </a:p>
        </p:txBody>
      </p:sp>
      <p:sp>
        <p:nvSpPr>
          <p:cNvPr id="3" name="Title 2"/>
          <p:cNvSpPr>
            <a:spLocks noGrp="1"/>
          </p:cNvSpPr>
          <p:nvPr>
            <p:ph type="title"/>
          </p:nvPr>
        </p:nvSpPr>
        <p:spPr/>
        <p:txBody>
          <a:bodyPr/>
          <a:lstStyle/>
          <a:p>
            <a:r>
              <a:rPr lang="en-US" dirty="0" smtClean="0"/>
              <a:t>Opportunistic Computing</a:t>
            </a:r>
            <a:endParaRPr lang="en-US" dirty="0"/>
          </a:p>
        </p:txBody>
      </p:sp>
      <p:sp>
        <p:nvSpPr>
          <p:cNvPr id="4" name="Slide Number Placeholder 3"/>
          <p:cNvSpPr>
            <a:spLocks noGrp="1"/>
          </p:cNvSpPr>
          <p:nvPr>
            <p:ph type="sldNum" sz="quarter" idx="10"/>
          </p:nvPr>
        </p:nvSpPr>
        <p:spPr/>
        <p:txBody>
          <a:bodyPr/>
          <a:lstStyle/>
          <a:p>
            <a:pPr>
              <a:defRPr/>
            </a:pPr>
            <a:fld id="{FC77776C-14D7-48C6-B1E3-FF145FC109AB}" type="slidenum">
              <a:rPr lang="en-US" smtClean="0"/>
              <a:pPr>
                <a:defRPr/>
              </a:pPr>
              <a:t>8</a:t>
            </a:fld>
            <a:endParaRPr lang="en-US" dirty="0"/>
          </a:p>
        </p:txBody>
      </p:sp>
    </p:spTree>
    <p:extLst>
      <p:ext uri="{BB962C8B-B14F-4D97-AF65-F5344CB8AC3E}">
        <p14:creationId xmlns:p14="http://schemas.microsoft.com/office/powerpoint/2010/main" val="34435759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2263" y="926927"/>
            <a:ext cx="8399462" cy="4656312"/>
          </a:xfrm>
        </p:spPr>
        <p:txBody>
          <a:bodyPr/>
          <a:lstStyle/>
          <a:p>
            <a:r>
              <a:rPr lang="en-US" dirty="0" smtClean="0"/>
              <a:t>Let </a:t>
            </a:r>
            <a:r>
              <a:rPr lang="en-US" dirty="0"/>
              <a:t>communities grow naturally</a:t>
            </a:r>
            <a:r>
              <a:rPr lang="en-US" dirty="0" smtClean="0"/>
              <a:t>.</a:t>
            </a:r>
          </a:p>
          <a:p>
            <a:pPr lvl="1"/>
            <a:r>
              <a:rPr lang="en-US" dirty="0" smtClean="0"/>
              <a:t>Build </a:t>
            </a:r>
            <a:r>
              <a:rPr lang="en-US" dirty="0"/>
              <a:t>structures that permit but do not require cooperation. </a:t>
            </a:r>
            <a:endParaRPr lang="en-US" dirty="0" smtClean="0"/>
          </a:p>
          <a:p>
            <a:pPr lvl="1"/>
            <a:r>
              <a:rPr lang="en-US" dirty="0" smtClean="0"/>
              <a:t>Relationships, obligations</a:t>
            </a:r>
            <a:r>
              <a:rPr lang="en-US" dirty="0"/>
              <a:t>, and schemata will develop according to user necessity</a:t>
            </a:r>
            <a:endParaRPr lang="en-US" dirty="0" smtClean="0"/>
          </a:p>
          <a:p>
            <a:r>
              <a:rPr lang="en-US" dirty="0" smtClean="0"/>
              <a:t>Leave </a:t>
            </a:r>
            <a:r>
              <a:rPr lang="en-US" dirty="0"/>
              <a:t>the owner in </a:t>
            </a:r>
            <a:r>
              <a:rPr lang="en-US" dirty="0" smtClean="0"/>
              <a:t>control.</a:t>
            </a:r>
          </a:p>
          <a:p>
            <a:r>
              <a:rPr lang="en-US" dirty="0" smtClean="0"/>
              <a:t>Plan </a:t>
            </a:r>
            <a:r>
              <a:rPr lang="en-US" dirty="0"/>
              <a:t>without being picky</a:t>
            </a:r>
            <a:r>
              <a:rPr lang="en-US" dirty="0" smtClean="0"/>
              <a:t>.</a:t>
            </a:r>
          </a:p>
          <a:p>
            <a:pPr lvl="1"/>
            <a:r>
              <a:rPr lang="en-US" dirty="0" smtClean="0"/>
              <a:t>Better to be flexible than fast!</a:t>
            </a:r>
          </a:p>
          <a:p>
            <a:r>
              <a:rPr lang="en-US" dirty="0"/>
              <a:t>Lend and borrow.</a:t>
            </a:r>
          </a:p>
        </p:txBody>
      </p:sp>
      <p:sp>
        <p:nvSpPr>
          <p:cNvPr id="3" name="Title 2"/>
          <p:cNvSpPr>
            <a:spLocks noGrp="1"/>
          </p:cNvSpPr>
          <p:nvPr>
            <p:ph type="title"/>
          </p:nvPr>
        </p:nvSpPr>
        <p:spPr/>
        <p:txBody>
          <a:bodyPr/>
          <a:lstStyle/>
          <a:p>
            <a:r>
              <a:rPr lang="en-US" b="0" dirty="0"/>
              <a:t>Philosophy of Flexibility</a:t>
            </a:r>
            <a:endParaRPr lang="en-US" dirty="0"/>
          </a:p>
        </p:txBody>
      </p:sp>
      <p:sp>
        <p:nvSpPr>
          <p:cNvPr id="4" name="Slide Number Placeholder 3"/>
          <p:cNvSpPr>
            <a:spLocks noGrp="1"/>
          </p:cNvSpPr>
          <p:nvPr>
            <p:ph type="sldNum" sz="quarter" idx="10"/>
          </p:nvPr>
        </p:nvSpPr>
        <p:spPr/>
        <p:txBody>
          <a:bodyPr/>
          <a:lstStyle/>
          <a:p>
            <a:pPr>
              <a:defRPr/>
            </a:pPr>
            <a:fld id="{FC77776C-14D7-48C6-B1E3-FF145FC109AB}" type="slidenum">
              <a:rPr lang="en-US" smtClean="0"/>
              <a:pPr>
                <a:defRPr/>
              </a:pPr>
              <a:t>9</a:t>
            </a:fld>
            <a:endParaRPr lang="en-US" dirty="0"/>
          </a:p>
        </p:txBody>
      </p:sp>
    </p:spTree>
    <p:extLst>
      <p:ext uri="{BB962C8B-B14F-4D97-AF65-F5344CB8AC3E}">
        <p14:creationId xmlns:p14="http://schemas.microsoft.com/office/powerpoint/2010/main" val="223952953"/>
      </p:ext>
    </p:extLst>
  </p:cSld>
  <p:clrMapOvr>
    <a:masterClrMapping/>
  </p:clrMapOvr>
  <p:timing>
    <p:tnLst>
      <p:par>
        <p:cTn id="1" dur="indefinite" restart="never" nodeType="tmRoot"/>
      </p:par>
    </p:tnLst>
  </p:timing>
</p:sld>
</file>

<file path=ppt/theme/theme1.xml><?xml version="1.0" encoding="utf-8"?>
<a:theme xmlns:a="http://schemas.openxmlformats.org/drawingml/2006/main" name="HTCondor-Presentation-Template-1">
  <a:themeElements>
    <a:clrScheme name="Spectrum">
      <a:dk1>
        <a:sysClr val="windowText" lastClr="000000"/>
      </a:dk1>
      <a:lt1>
        <a:sysClr val="window" lastClr="FFFFFF"/>
      </a:lt1>
      <a:dk2>
        <a:srgbClr val="252731"/>
      </a:dk2>
      <a:lt2>
        <a:srgbClr val="EAE7E4"/>
      </a:lt2>
      <a:accent1>
        <a:srgbClr val="990000"/>
      </a:accent1>
      <a:accent2>
        <a:srgbClr val="FF6600"/>
      </a:accent2>
      <a:accent3>
        <a:srgbClr val="FFBA00"/>
      </a:accent3>
      <a:accent4>
        <a:srgbClr val="99CC00"/>
      </a:accent4>
      <a:accent5>
        <a:srgbClr val="528A02"/>
      </a:accent5>
      <a:accent6>
        <a:srgbClr val="333333"/>
      </a:accent6>
      <a:hlink>
        <a:srgbClr val="660000"/>
      </a:hlink>
      <a:folHlink>
        <a:srgbClr val="CC330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3_CondorNew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CondorNew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CondorNew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CondorNew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CondorNew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CondorNew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CondorNew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HTCondor-Presentation-Template-1</Template>
  <TotalTime>1462</TotalTime>
  <Words>1389</Words>
  <Application>Microsoft Office PowerPoint</Application>
  <PresentationFormat>On-screen Show (4:3)</PresentationFormat>
  <Paragraphs>254</Paragraphs>
  <Slides>38</Slides>
  <Notes>10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HTCondor-Presentation-Template-1</vt:lpstr>
      <vt:lpstr>Distributed Computing in Practice: The Condor Experience  CS739  11/4/2013</vt:lpstr>
      <vt:lpstr>The Condor High Throughput Computing System</vt:lpstr>
      <vt:lpstr>PowerPoint Presentation</vt:lpstr>
      <vt:lpstr>Definitional Criteria for a Distributed Processing System</vt:lpstr>
      <vt:lpstr>PowerPoint Presentation</vt:lpstr>
      <vt:lpstr>Claims for “benefits” provided by Distributed Processing Systems </vt:lpstr>
      <vt:lpstr>High Throughput Computing (HTC)</vt:lpstr>
      <vt:lpstr>Opportunistic Computing</vt:lpstr>
      <vt:lpstr>Philosophy of Flexibility</vt:lpstr>
      <vt:lpstr>Todd’s Helpful Tips</vt:lpstr>
      <vt:lpstr>End to end thinking</vt:lpstr>
      <vt:lpstr>The Condor Kernel </vt:lpstr>
      <vt:lpstr>How are jobs described?</vt:lpstr>
      <vt:lpstr>Interesting ClassAd Properties</vt:lpstr>
      <vt:lpstr>Plan for Failure, Lend and borrow</vt:lpstr>
      <vt:lpstr>The Condor Kernel </vt:lpstr>
      <vt:lpstr>Matchmaking Protocol</vt:lpstr>
      <vt:lpstr>Federation via Direct Flocking</vt:lpstr>
      <vt:lpstr>Globus and GRAM</vt:lpstr>
      <vt:lpstr>PowerPoint Presentation</vt:lpstr>
      <vt:lpstr>PowerPoint Presentation</vt:lpstr>
      <vt:lpstr>PowerPoint Presentation</vt:lpstr>
      <vt:lpstr>PowerPoint Presentation</vt:lpstr>
      <vt:lpstr>Solution: Late-binding via GlideIn</vt:lpstr>
      <vt:lpstr>Split Execution Environments</vt:lpstr>
      <vt:lpstr>Process Checkpointing</vt:lpstr>
      <vt:lpstr>Relinking Your Job for Standard Universe</vt:lpstr>
      <vt:lpstr>When will Condor checkpoint your job?</vt:lpstr>
      <vt:lpstr>Remote System Calls</vt:lpstr>
      <vt:lpstr>The Condor Kernel </vt:lpstr>
      <vt:lpstr>Remote I/O</vt:lpstr>
      <vt:lpstr>Java Universe Job</vt:lpstr>
      <vt:lpstr>Why not use Vanilla Universe for Java jobs?</vt:lpstr>
      <vt:lpstr>DAGMan</vt:lpstr>
      <vt:lpstr>What is a DAG?</vt:lpstr>
      <vt:lpstr>Defining a DAG</vt:lpstr>
      <vt:lpstr>Security</vt:lpstr>
      <vt:lpstr>Questions?</vt:lpstr>
    </vt:vector>
  </TitlesOfParts>
  <Company>UW-Madison CHTC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new in HTCondor? What’s coming?  HTCondor Week 2013</dc:title>
  <dc:creator>Todd Tannenbaum</dc:creator>
  <cp:lastModifiedBy>Shan Lu</cp:lastModifiedBy>
  <cp:revision>74</cp:revision>
  <dcterms:created xsi:type="dcterms:W3CDTF">2013-04-29T08:48:41Z</dcterms:created>
  <dcterms:modified xsi:type="dcterms:W3CDTF">2013-11-09T00:27:56Z</dcterms:modified>
</cp:coreProperties>
</file>